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59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www.kminstitute.org/sites/default/files/Innovation%20Graphic1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812448"/>
            <a:ext cx="6408712" cy="6045552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ru-RU" sz="4400" b="1" dirty="0" smtClean="0"/>
              <a:t>Ситуационный </a:t>
            </a:r>
            <a:r>
              <a:rPr lang="ru-RU" sz="4400" b="1" dirty="0" smtClean="0"/>
              <a:t>классный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час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683568" y="1052736"/>
            <a:ext cx="7848872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«Итоги учебного года»</a:t>
            </a:r>
            <a:endParaRPr kumimoji="0" lang="ru-RU" sz="54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Цели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 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классного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часа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2" descr="https://www.kminstitute.org/sites/default/files/Innovation%20Graphic1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268760"/>
            <a:ext cx="3528392" cy="3328449"/>
          </a:xfrm>
          <a:prstGeom prst="rect">
            <a:avLst/>
          </a:prstGeom>
          <a:noFill/>
        </p:spPr>
      </p:pic>
      <p:sp>
        <p:nvSpPr>
          <p:cNvPr id="5" name="7-конечная звезда 4"/>
          <p:cNvSpPr/>
          <p:nvPr/>
        </p:nvSpPr>
        <p:spPr>
          <a:xfrm>
            <a:off x="6372200" y="1268760"/>
            <a:ext cx="2592288" cy="2520280"/>
          </a:xfrm>
          <a:prstGeom prst="star7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7-конечная звезда 5"/>
          <p:cNvSpPr/>
          <p:nvPr/>
        </p:nvSpPr>
        <p:spPr>
          <a:xfrm>
            <a:off x="395536" y="1196752"/>
            <a:ext cx="2592288" cy="2520280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7-конечная звезда 6"/>
          <p:cNvSpPr/>
          <p:nvPr/>
        </p:nvSpPr>
        <p:spPr>
          <a:xfrm>
            <a:off x="5652120" y="3933056"/>
            <a:ext cx="2592288" cy="2520280"/>
          </a:xfrm>
          <a:prstGeom prst="star7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7-конечная звезда 7"/>
          <p:cNvSpPr/>
          <p:nvPr/>
        </p:nvSpPr>
        <p:spPr>
          <a:xfrm>
            <a:off x="1331640" y="4005064"/>
            <a:ext cx="2592288" cy="2520280"/>
          </a:xfrm>
          <a:prstGeom prst="star7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1772816"/>
            <a:ext cx="15121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провести самоанализ и самооценку учебных достижений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763688" y="4509120"/>
            <a:ext cx="16561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оценить результаты участия в воспитательных мероприятиях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156176" y="4509120"/>
            <a:ext cx="16561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установить причины, мешающие личностному развитию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76256" y="2204864"/>
            <a:ext cx="1656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определить </a:t>
            </a:r>
            <a:r>
              <a:rPr lang="ru-RU" sz="1600" dirty="0" smtClean="0"/>
              <a:t>пути преодоления</a:t>
            </a:r>
          </a:p>
          <a:p>
            <a:pPr algn="ctr"/>
            <a:r>
              <a:rPr lang="ru-RU" sz="1600" dirty="0" smtClean="0"/>
              <a:t>причин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Обсуждение вопросов: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9912" y="1484784"/>
            <a:ext cx="5040560" cy="4237931"/>
          </a:xfrm>
        </p:spPr>
        <p:txBody>
          <a:bodyPr>
            <a:normAutofit/>
          </a:bodyPr>
          <a:lstStyle/>
          <a:p>
            <a:r>
              <a:rPr lang="ru-RU" dirty="0" smtClean="0"/>
              <a:t>Удовлетворены </a:t>
            </a:r>
            <a:r>
              <a:rPr lang="ru-RU" dirty="0" smtClean="0"/>
              <a:t>ли вы своими результатами, почему?</a:t>
            </a:r>
          </a:p>
          <a:p>
            <a:r>
              <a:rPr lang="ru-RU" dirty="0" smtClean="0"/>
              <a:t>Что каждому из вас мешает улучшить свои учебные результаты?</a:t>
            </a:r>
          </a:p>
          <a:p>
            <a:r>
              <a:rPr lang="ru-RU" dirty="0" smtClean="0"/>
              <a:t>Что может помочь вам улучшить результаты?</a:t>
            </a:r>
            <a:endParaRPr lang="ru-RU" dirty="0"/>
          </a:p>
        </p:txBody>
      </p:sp>
      <p:sp>
        <p:nvSpPr>
          <p:cNvPr id="4" name="7-конечная звезда 3"/>
          <p:cNvSpPr/>
          <p:nvPr/>
        </p:nvSpPr>
        <p:spPr>
          <a:xfrm>
            <a:off x="251520" y="1772816"/>
            <a:ext cx="3744416" cy="3456384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провести самоанализ и самооценку учебных достижений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344816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Работа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группах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44824"/>
            <a:ext cx="525658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Существуют две точки зрения:</a:t>
            </a:r>
          </a:p>
          <a:p>
            <a:r>
              <a:rPr lang="ru-RU" sz="2800" i="1" dirty="0" smtClean="0"/>
              <a:t>1</a:t>
            </a:r>
            <a:r>
              <a:rPr lang="ru-RU" sz="2800" i="1" dirty="0" smtClean="0"/>
              <a:t>) участвовать в общественной жизни класса и школы </a:t>
            </a:r>
            <a:r>
              <a:rPr lang="ru-RU" sz="2800" i="1" dirty="0" smtClean="0"/>
              <a:t>надо;</a:t>
            </a:r>
            <a:endParaRPr lang="ru-RU" sz="2800" i="1" dirty="0" smtClean="0"/>
          </a:p>
          <a:p>
            <a:r>
              <a:rPr lang="ru-RU" sz="2800" i="1" dirty="0" smtClean="0"/>
              <a:t>2) можно не участвовать в общественной жизни класса и школы.</a:t>
            </a:r>
          </a:p>
          <a:p>
            <a:pPr>
              <a:buNone/>
            </a:pPr>
            <a:endParaRPr lang="ru-RU" sz="2800" dirty="0" smtClean="0"/>
          </a:p>
        </p:txBody>
      </p:sp>
      <p:sp>
        <p:nvSpPr>
          <p:cNvPr id="5" name="7-конечная звезда 4"/>
          <p:cNvSpPr/>
          <p:nvPr/>
        </p:nvSpPr>
        <p:spPr>
          <a:xfrm>
            <a:off x="5292080" y="1772816"/>
            <a:ext cx="3672408" cy="3384376"/>
          </a:xfrm>
          <a:prstGeom prst="star7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940152" y="2420888"/>
            <a:ext cx="24482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оценить результаты участия в воспитательных мероприятиях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07704" y="5517232"/>
            <a:ext cx="39604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 smtClean="0"/>
              <a:t>Выберите свою точку зрения и докажите </a:t>
            </a:r>
            <a:r>
              <a:rPr lang="ru-RU" sz="2400" dirty="0" smtClean="0"/>
              <a:t>ее</a:t>
            </a:r>
            <a:r>
              <a:rPr lang="ru-RU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Дискуссия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39952" y="2636912"/>
            <a:ext cx="4546848" cy="3589859"/>
          </a:xfrm>
        </p:spPr>
        <p:txBody>
          <a:bodyPr/>
          <a:lstStyle/>
          <a:p>
            <a:r>
              <a:rPr lang="ru-RU" dirty="0" smtClean="0"/>
              <a:t>Укажите 2-3 основные причины, мешающие вашей активности.</a:t>
            </a:r>
          </a:p>
          <a:p>
            <a:endParaRPr lang="ru-RU" dirty="0"/>
          </a:p>
        </p:txBody>
      </p:sp>
      <p:sp>
        <p:nvSpPr>
          <p:cNvPr id="6" name="7-конечная звезда 5"/>
          <p:cNvSpPr/>
          <p:nvPr/>
        </p:nvSpPr>
        <p:spPr>
          <a:xfrm>
            <a:off x="251520" y="1844824"/>
            <a:ext cx="3744416" cy="3816424"/>
          </a:xfrm>
          <a:prstGeom prst="star7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2780928"/>
            <a:ext cx="20882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установить причины, мешающие личностному развитию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Дискуссия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348880"/>
            <a:ext cx="4608512" cy="4165923"/>
          </a:xfrm>
        </p:spPr>
        <p:txBody>
          <a:bodyPr/>
          <a:lstStyle/>
          <a:p>
            <a:r>
              <a:rPr lang="ru-RU" dirty="0" smtClean="0"/>
              <a:t>Что надо делать, чтобы устранить указанные причины</a:t>
            </a:r>
            <a:r>
              <a:rPr lang="ru-RU" dirty="0" smtClean="0"/>
              <a:t>?</a:t>
            </a:r>
            <a:endParaRPr lang="ru-RU" dirty="0" smtClean="0"/>
          </a:p>
        </p:txBody>
      </p:sp>
      <p:sp>
        <p:nvSpPr>
          <p:cNvPr id="4" name="7-конечная звезда 3"/>
          <p:cNvSpPr/>
          <p:nvPr/>
        </p:nvSpPr>
        <p:spPr>
          <a:xfrm>
            <a:off x="4716016" y="2204864"/>
            <a:ext cx="4032448" cy="3600400"/>
          </a:xfrm>
          <a:prstGeom prst="star7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580112" y="3356992"/>
            <a:ext cx="23762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определить </a:t>
            </a:r>
            <a:r>
              <a:rPr lang="ru-RU" sz="2400" b="1" dirty="0" smtClean="0"/>
              <a:t>пути преодоления</a:t>
            </a:r>
          </a:p>
          <a:p>
            <a:pPr algn="ctr"/>
            <a:r>
              <a:rPr lang="ru-RU" sz="2400" b="1" dirty="0" smtClean="0"/>
              <a:t>причин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www.kminstitute.org/sites/default/files/Innovation%20Graphic1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276872"/>
            <a:ext cx="4581264" cy="4321659"/>
          </a:xfrm>
          <a:prstGeom prst="rect">
            <a:avLst/>
          </a:prstGeom>
          <a:noFill/>
        </p:spPr>
      </p:pic>
      <p:sp>
        <p:nvSpPr>
          <p:cNvPr id="9" name="Содержимое 2"/>
          <p:cNvSpPr txBox="1">
            <a:spLocks/>
          </p:cNvSpPr>
          <p:nvPr/>
        </p:nvSpPr>
        <p:spPr>
          <a:xfrm>
            <a:off x="4067944" y="3356992"/>
            <a:ext cx="4680520" cy="4353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Овальная выноска 10"/>
          <p:cNvSpPr/>
          <p:nvPr/>
        </p:nvSpPr>
        <p:spPr>
          <a:xfrm flipH="1">
            <a:off x="179512" y="2564904"/>
            <a:ext cx="2520280" cy="2088232"/>
          </a:xfrm>
          <a:prstGeom prst="wedgeEllipseCallout">
            <a:avLst>
              <a:gd name="adj1" fmla="val -48095"/>
              <a:gd name="adj2" fmla="val 4669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dirty="0" smtClean="0"/>
              <a:t>Что вы считаете полезным для себя в этом обсуждении и почему</a:t>
            </a:r>
            <a:r>
              <a:rPr lang="ru-RU" sz="2000" dirty="0" smtClean="0"/>
              <a:t>?</a:t>
            </a:r>
            <a:endParaRPr lang="ru-RU" dirty="0"/>
          </a:p>
        </p:txBody>
      </p:sp>
      <p:sp>
        <p:nvSpPr>
          <p:cNvPr id="12" name="Овальная выноска 11"/>
          <p:cNvSpPr/>
          <p:nvPr/>
        </p:nvSpPr>
        <p:spPr>
          <a:xfrm>
            <a:off x="6300192" y="1844824"/>
            <a:ext cx="2520280" cy="2088232"/>
          </a:xfrm>
          <a:prstGeom prst="wedgeEllipseCallout">
            <a:avLst>
              <a:gd name="adj1" fmla="val -50005"/>
              <a:gd name="adj2" fmla="val 4467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Что не понравилось в сегодняшнем обсуждении, почему</a:t>
            </a:r>
            <a:r>
              <a:rPr lang="ru-RU" sz="2000" dirty="0" smtClean="0">
                <a:solidFill>
                  <a:schemeClr val="tx1"/>
                </a:solidFill>
              </a:rPr>
              <a:t>?</a:t>
            </a:r>
            <a:endParaRPr lang="ru-RU" sz="2000" dirty="0" smtClean="0">
              <a:solidFill>
                <a:schemeClr val="tx1"/>
              </a:solidFill>
            </a:endParaRPr>
          </a:p>
        </p:txBody>
      </p:sp>
      <p:sp>
        <p:nvSpPr>
          <p:cNvPr id="13" name="Овальная выноска 12"/>
          <p:cNvSpPr/>
          <p:nvPr/>
        </p:nvSpPr>
        <p:spPr>
          <a:xfrm flipH="1">
            <a:off x="3995936" y="260648"/>
            <a:ext cx="2736304" cy="2160240"/>
          </a:xfrm>
          <a:prstGeom prst="wedgeEllipseCallout">
            <a:avLst>
              <a:gd name="adj1" fmla="val 1275"/>
              <a:gd name="adj2" fmla="val 11731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Что понравилось в сегодняшнем обсуждении, почему</a:t>
            </a:r>
            <a:r>
              <a:rPr lang="ru-RU" sz="2000" dirty="0" smtClean="0">
                <a:solidFill>
                  <a:schemeClr val="tx1"/>
                </a:solidFill>
              </a:rPr>
              <a:t>?</a:t>
            </a:r>
            <a:endParaRPr lang="ru-RU" sz="2000" dirty="0" smtClean="0">
              <a:solidFill>
                <a:schemeClr val="tx1"/>
              </a:solidFill>
            </a:endParaRPr>
          </a:p>
        </p:txBody>
      </p:sp>
      <p:sp>
        <p:nvSpPr>
          <p:cNvPr id="14" name="Овальная выноска 13"/>
          <p:cNvSpPr/>
          <p:nvPr/>
        </p:nvSpPr>
        <p:spPr>
          <a:xfrm>
            <a:off x="1043608" y="548680"/>
            <a:ext cx="2786608" cy="2088232"/>
          </a:xfrm>
          <a:prstGeom prst="wedgeEllipseCallout">
            <a:avLst>
              <a:gd name="adj1" fmla="val 45563"/>
              <a:gd name="adj2" fmla="val 793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115616" y="908720"/>
            <a:ext cx="2592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Рефлексия</a:t>
            </a:r>
            <a:endParaRPr kumimoji="0" lang="ru-RU" sz="4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Свободный выбор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4824536" cy="4997152"/>
          </a:xfrm>
        </p:spPr>
        <p:txBody>
          <a:bodyPr>
            <a:normAutofit fontScale="77500" lnSpcReduction="20000"/>
          </a:bodyPr>
          <a:lstStyle/>
          <a:p>
            <a:pPr indent="22225">
              <a:buNone/>
            </a:pPr>
            <a:r>
              <a:rPr lang="ru-RU" i="1" dirty="0" smtClean="0"/>
              <a:t>Каждый из вас хотел бы улучшить результат. Это естественное и хорошее желание. Но эту задачу решить трудно. </a:t>
            </a:r>
            <a:endParaRPr lang="ru-RU" i="1" dirty="0" smtClean="0"/>
          </a:p>
          <a:p>
            <a:pPr indent="22225">
              <a:buNone/>
            </a:pPr>
            <a:r>
              <a:rPr lang="ru-RU" i="1" dirty="0" smtClean="0"/>
              <a:t>Можно </a:t>
            </a:r>
            <a:r>
              <a:rPr lang="ru-RU" i="1" dirty="0" smtClean="0"/>
              <a:t>работать в новом учебном году так же и тогда трудно ожидать улучшения, но можно воспользоваться теми советами, которые здесь прозвучали. </a:t>
            </a:r>
            <a:endParaRPr lang="ru-RU" i="1" dirty="0" smtClean="0"/>
          </a:p>
          <a:p>
            <a:pPr indent="22225">
              <a:buNone/>
            </a:pPr>
            <a:r>
              <a:rPr lang="ru-RU" i="1" dirty="0" smtClean="0"/>
              <a:t>В </a:t>
            </a:r>
            <a:r>
              <a:rPr lang="ru-RU" i="1" dirty="0" smtClean="0"/>
              <a:t>таком случае, я думаю, результаты будут такими, какими вы хотите их получить.</a:t>
            </a:r>
            <a:endParaRPr lang="ru-RU" dirty="0"/>
          </a:p>
        </p:txBody>
      </p:sp>
      <p:pic>
        <p:nvPicPr>
          <p:cNvPr id="4" name="Picture 2" descr="https://www.kminstitute.org/sites/default/files/Innovation%20Graphic1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412776"/>
            <a:ext cx="4248472" cy="40077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292080" y="5517232"/>
            <a:ext cx="3257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Желаю успехов!!!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215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Цели классного часа</vt:lpstr>
      <vt:lpstr>Обсуждение вопросов:</vt:lpstr>
      <vt:lpstr>Работа в группах</vt:lpstr>
      <vt:lpstr>Дискуссия</vt:lpstr>
      <vt:lpstr>Дискуссия</vt:lpstr>
      <vt:lpstr>Слайд 7</vt:lpstr>
      <vt:lpstr>Свободный выбор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</dc:title>
  <dc:creator>Татьяна Шмелева</dc:creator>
  <cp:lastModifiedBy>User</cp:lastModifiedBy>
  <cp:revision>12</cp:revision>
  <dcterms:created xsi:type="dcterms:W3CDTF">2024-06-06T08:12:23Z</dcterms:created>
  <dcterms:modified xsi:type="dcterms:W3CDTF">2024-06-07T13:09:23Z</dcterms:modified>
</cp:coreProperties>
</file>