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 varScale="1">
        <p:scale>
          <a:sx n="74" d="100"/>
          <a:sy n="74" d="100"/>
        </p:scale>
        <p:origin x="12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D6885EB-D0C1-44DB-B036-9285B8D444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DA46DD6-CCAF-43ED-A78B-44E6DE5149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4;&#1090;&#1082;&#1088;&#1099;&#1090;&#1099;&#1081;%20&#1091;&#1088;&#1086;&#1082;%20&#1088;&#1091;&#1089;.&#1103;&#1079;%201&#1045;\&#1044;&#1080;&#1072;&#1083;&#1086;&#1075;%20&#1094;&#1072;&#1088;&#1080;&#1094;&#1099;%20&#1089;%20&#1079;&#1077;&#1088;&#1082;&#1072;&#1083;&#1100;&#1094;&#1077;&#1084;%201.wma" TargetMode="External"/><Relationship Id="rId1" Type="http://schemas.microsoft.com/office/2007/relationships/media" Target="file:///E:\&#1054;&#1090;&#1082;&#1088;&#1099;&#1090;&#1099;&#1081;%20&#1091;&#1088;&#1086;&#1082;%20&#1088;&#1091;&#1089;.&#1103;&#1079;%201&#1045;\&#1044;&#1080;&#1072;&#1083;&#1086;&#1075;%20&#1094;&#1072;&#1088;&#1080;&#1094;&#1099;%20&#1089;%20&#1079;&#1077;&#1088;&#1082;&#1072;&#1083;&#1100;&#1094;&#1077;&#1084;%201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4;&#1090;&#1082;&#1088;&#1099;&#1090;&#1099;&#1081;%20&#1091;&#1088;&#1086;&#1082;%20&#1088;&#1091;&#1089;.&#1103;&#1079;%201&#1045;\&#1087;&#1077;&#1089;&#1085;&#1103;%20&#1082;&#1088;&#1072;&#1089;&#1085;&#1086;&#1081;%20&#1096;&#1072;&#1087;&#1086;&#1095;&#1082;&#1080;%201.wma" TargetMode="External"/><Relationship Id="rId1" Type="http://schemas.microsoft.com/office/2007/relationships/media" Target="file:///E:\&#1054;&#1090;&#1082;&#1088;&#1099;&#1090;&#1099;&#1081;%20&#1091;&#1088;&#1086;&#1082;%20&#1088;&#1091;&#1089;.&#1103;&#1079;%201&#1045;\&#1087;&#1077;&#1089;&#1085;&#1103;%20&#1082;&#1088;&#1072;&#1089;&#1085;&#1086;&#1081;%20&#1096;&#1072;&#1087;&#1086;&#1095;&#1082;&#1080;%201.wma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5500702"/>
            <a:ext cx="5637010" cy="114300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chemeClr val="accent1"/>
                </a:solidFill>
              </a:rPr>
              <a:t>Учитель начальных классов </a:t>
            </a:r>
          </a:p>
          <a:p>
            <a:pPr algn="r"/>
            <a:r>
              <a:rPr lang="ru-RU" dirty="0" smtClean="0">
                <a:solidFill>
                  <a:schemeClr val="accent1"/>
                </a:solidFill>
              </a:rPr>
              <a:t>ГБОУ «Школа №1568» г. Москвы</a:t>
            </a:r>
          </a:p>
          <a:p>
            <a:pPr algn="r"/>
            <a:r>
              <a:rPr lang="ru-RU" dirty="0" smtClean="0">
                <a:solidFill>
                  <a:schemeClr val="accent1"/>
                </a:solidFill>
              </a:rPr>
              <a:t>Фролова Галина Валентиновна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7772400" cy="1470025"/>
          </a:xfrm>
        </p:spPr>
        <p:txBody>
          <a:bodyPr/>
          <a:lstStyle/>
          <a:p>
            <a:pPr algn="ctr">
              <a:buNone/>
            </a:pPr>
            <a:r>
              <a:rPr lang="ru-RU" sz="4400" b="0" i="1" dirty="0" smtClean="0">
                <a:solidFill>
                  <a:schemeClr val="accent1"/>
                </a:solidFill>
                <a:effectLst/>
              </a:rPr>
              <a:t>Урок русского языка </a:t>
            </a:r>
            <a:br>
              <a:rPr lang="ru-RU" sz="4400" b="0" i="1" dirty="0" smtClean="0">
                <a:solidFill>
                  <a:schemeClr val="accent1"/>
                </a:solidFill>
                <a:effectLst/>
              </a:rPr>
            </a:br>
            <a:r>
              <a:rPr lang="ru-RU" sz="4400" b="0" i="1" dirty="0" smtClean="0">
                <a:solidFill>
                  <a:schemeClr val="accent1"/>
                </a:solidFill>
                <a:effectLst/>
              </a:rPr>
              <a:t>в 1 классе.</a:t>
            </a:r>
            <a:endParaRPr lang="ru-RU" sz="4400" b="0" i="1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6" name="Рисунок 5" descr="диалог 6.jpg"/>
          <p:cNvPicPr>
            <a:picLocks noChangeAspect="1"/>
          </p:cNvPicPr>
          <p:nvPr/>
        </p:nvPicPr>
        <p:blipFill>
          <a:blip r:embed="rId2"/>
          <a:srcRect l="13281" t="1389" r="13281" b="1389"/>
          <a:stretch>
            <a:fillRect/>
          </a:stretch>
        </p:blipFill>
        <p:spPr>
          <a:xfrm>
            <a:off x="714348" y="1357298"/>
            <a:ext cx="5786478" cy="420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5500702"/>
            <a:ext cx="6512511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Содержимое 5" descr="диалог 10.png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r="39341" b="27089"/>
          <a:stretch>
            <a:fillRect/>
          </a:stretch>
        </p:blipFill>
        <p:spPr>
          <a:xfrm>
            <a:off x="2000232" y="785794"/>
            <a:ext cx="5000660" cy="47082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858180" cy="1214446"/>
          </a:xfrm>
        </p:spPr>
        <p:txBody>
          <a:bodyPr/>
          <a:lstStyle/>
          <a:p>
            <a:pPr algn="ctr">
              <a:buNone/>
            </a:pP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Сегодня на уроке Я: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1928802"/>
            <a:ext cx="8501122" cy="44291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Узнал…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Научился…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Было интересно…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Было трудно…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Где могу применить полученные знания?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смайл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25412">
            <a:off x="5112179" y="1797746"/>
            <a:ext cx="2792824" cy="1928158"/>
          </a:xfrm>
          <a:prstGeom prst="rect">
            <a:avLst/>
          </a:prstGeom>
        </p:spPr>
      </p:pic>
      <p:pic>
        <p:nvPicPr>
          <p:cNvPr id="5" name="Рисунок 4" descr="смайл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14967">
            <a:off x="3122" y="4974783"/>
            <a:ext cx="2054122" cy="180022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643050"/>
            <a:ext cx="7429552" cy="3571900"/>
          </a:xfrm>
        </p:spPr>
        <p:txBody>
          <a:bodyPr>
            <a:prstTxWarp prst="textInflateBottom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Молодцы, ребята!</a:t>
            </a:r>
            <a:br>
              <a:rPr lang="ru-RU" sz="5400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работу!</a:t>
            </a:r>
            <a:endParaRPr lang="ru-RU" sz="5400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сова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10800000" flipV="1">
            <a:off x="5929322" y="4214818"/>
            <a:ext cx="2505316" cy="23860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060472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effectLst/>
              </a:rPr>
              <a:t>Александр Сергеевич Пушкин</a:t>
            </a:r>
            <a:endParaRPr lang="ru-RU" sz="4000" dirty="0"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0" y="1214422"/>
            <a:ext cx="9144000" cy="542928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600" b="1" dirty="0" smtClean="0">
              <a:latin typeface="Heather Script One" pitchFamily="2" charset="0"/>
            </a:endParaRPr>
          </a:p>
          <a:p>
            <a:pPr>
              <a:buNone/>
            </a:pPr>
            <a:endParaRPr lang="ru-RU" sz="3600" b="1" dirty="0" smtClean="0">
              <a:latin typeface="Heather Script One" pitchFamily="2" charset="0"/>
            </a:endParaRPr>
          </a:p>
          <a:p>
            <a:pPr>
              <a:buNone/>
            </a:pPr>
            <a:endParaRPr lang="ru-RU" sz="3600" b="1" dirty="0" smtClean="0">
              <a:latin typeface="Heather Script One" pitchFamily="2" charset="0"/>
            </a:endParaRPr>
          </a:p>
          <a:p>
            <a:pPr>
              <a:buNone/>
            </a:pPr>
            <a:endParaRPr lang="ru-RU" sz="3600" b="1" dirty="0" smtClean="0">
              <a:latin typeface="Heather Script One" pitchFamily="2" charset="0"/>
            </a:endParaRPr>
          </a:p>
          <a:p>
            <a:pPr>
              <a:buNone/>
            </a:pPr>
            <a:endParaRPr lang="ru-RU" sz="3600" b="1" dirty="0" smtClean="0">
              <a:latin typeface="Heather Script One" pitchFamily="2" charset="0"/>
            </a:endParaRPr>
          </a:p>
        </p:txBody>
      </p:sp>
      <p:pic>
        <p:nvPicPr>
          <p:cNvPr id="4" name="Рисунок 3" descr="ас пушкин 1.jpg"/>
          <p:cNvPicPr>
            <a:picLocks noChangeAspect="1"/>
          </p:cNvPicPr>
          <p:nvPr/>
        </p:nvPicPr>
        <p:blipFill>
          <a:blip r:embed="rId2" cstate="print"/>
          <a:srcRect l="4000" t="4500" r="4000" b="4000"/>
          <a:stretch>
            <a:fillRect/>
          </a:stretch>
        </p:blipFill>
        <p:spPr>
          <a:xfrm>
            <a:off x="2786050" y="1357298"/>
            <a:ext cx="3571900" cy="47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981968" y="6443838"/>
            <a:ext cx="1162032" cy="41416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428604"/>
            <a:ext cx="8858280" cy="5643602"/>
          </a:xfrm>
        </p:spPr>
        <p:txBody>
          <a:bodyPr/>
          <a:lstStyle/>
          <a:p>
            <a:pPr>
              <a:buNone/>
            </a:pPr>
            <a:r>
              <a:rPr lang="ru-RU" sz="6600" b="1" dirty="0" smtClean="0">
                <a:latin typeface="Propisi" pitchFamily="2" charset="0"/>
              </a:rPr>
              <a:t>Чудесные  сказки  написал  А.С. Пушкин.</a:t>
            </a:r>
            <a:endParaRPr lang="ru-RU" sz="6600" b="1" u="sng" dirty="0" smtClean="0">
              <a:latin typeface="Propisi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981968" y="6443838"/>
            <a:ext cx="1162032" cy="41416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428604"/>
            <a:ext cx="8858280" cy="5643602"/>
          </a:xfrm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Чу</a:t>
            </a:r>
            <a:r>
              <a:rPr lang="ru-RU" sz="6600" b="1" dirty="0" smtClean="0">
                <a:latin typeface="Propisi" pitchFamily="2" charset="0"/>
              </a:rPr>
              <a:t>десные  ска</a:t>
            </a: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з</a:t>
            </a:r>
            <a:r>
              <a:rPr lang="ru-RU" sz="6600" b="1" dirty="0" smtClean="0">
                <a:latin typeface="Propisi" pitchFamily="2" charset="0"/>
              </a:rPr>
              <a:t>ки  н</a:t>
            </a: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а</a:t>
            </a:r>
            <a:r>
              <a:rPr lang="ru-RU" sz="6600" b="1" dirty="0" smtClean="0">
                <a:latin typeface="Propisi" pitchFamily="2" charset="0"/>
              </a:rPr>
              <a:t>п</a:t>
            </a: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и</a:t>
            </a:r>
            <a:r>
              <a:rPr lang="ru-RU" sz="6600" b="1" dirty="0" smtClean="0">
                <a:latin typeface="Propisi" pitchFamily="2" charset="0"/>
              </a:rPr>
              <a:t>сал  </a:t>
            </a: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А.С.</a:t>
            </a:r>
            <a:r>
              <a:rPr lang="ru-RU" sz="6600" b="1" dirty="0" smtClean="0">
                <a:latin typeface="Propisi" pitchFamily="2" charset="0"/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  <a:latin typeface="Propisi" pitchFamily="2" charset="0"/>
              </a:rPr>
              <a:t>П</a:t>
            </a:r>
            <a:r>
              <a:rPr lang="ru-RU" sz="6600" b="1" dirty="0" smtClean="0">
                <a:latin typeface="Propisi" pitchFamily="2" charset="0"/>
              </a:rPr>
              <a:t>ушкин</a:t>
            </a:r>
            <a:r>
              <a:rPr lang="ru-RU" sz="6600" b="1" u="sng" dirty="0" smtClean="0">
                <a:solidFill>
                  <a:srgbClr val="FF0000"/>
                </a:solidFill>
                <a:latin typeface="Propisi" pitchFamily="2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786842" cy="157163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effectLst/>
              </a:rPr>
              <a:t>Сказка о мёртвой царевне и семи богатырях</a:t>
            </a:r>
            <a:endParaRPr lang="ru-RU" dirty="0">
              <a:effectLst/>
            </a:endParaRPr>
          </a:p>
        </p:txBody>
      </p:sp>
      <p:pic>
        <p:nvPicPr>
          <p:cNvPr id="4" name="Содержимое 3" descr="царица 1.jpg"/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1357290" y="1714488"/>
            <a:ext cx="6788408" cy="4857760"/>
          </a:xfrm>
        </p:spPr>
      </p:pic>
      <p:pic>
        <p:nvPicPr>
          <p:cNvPr id="9" name="Диалог царицы с зеркальцем 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5720" y="5214950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19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2857496"/>
            <a:ext cx="3214678" cy="27146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effectLst/>
              </a:rPr>
              <a:t>Диалог</a:t>
            </a:r>
            <a:br>
              <a:rPr lang="ru-RU" sz="5400" b="1" dirty="0" smtClean="0">
                <a:solidFill>
                  <a:srgbClr val="FF0000"/>
                </a:solidFill>
                <a:effectLst/>
              </a:rPr>
            </a:br>
            <a:endParaRPr lang="ru-RU" sz="54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457200" y="1428736"/>
            <a:ext cx="5043494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- Где же яблоко, Андрюша?</a:t>
            </a:r>
          </a:p>
          <a:p>
            <a:pPr>
              <a:buNone/>
            </a:pPr>
            <a:r>
              <a:rPr lang="ru-RU" sz="2800" dirty="0" smtClean="0"/>
              <a:t>- Яблоко? Давно я скушал.</a:t>
            </a:r>
          </a:p>
          <a:p>
            <a:pPr>
              <a:buNone/>
            </a:pPr>
            <a:r>
              <a:rPr lang="ru-RU" sz="2800" dirty="0" smtClean="0"/>
              <a:t>- Ты не мыл его похоже.</a:t>
            </a:r>
          </a:p>
          <a:p>
            <a:pPr>
              <a:buNone/>
            </a:pPr>
            <a:r>
              <a:rPr lang="ru-RU" sz="2800" dirty="0" smtClean="0"/>
              <a:t>- Я с него очистил кожу. </a:t>
            </a:r>
          </a:p>
          <a:p>
            <a:pPr>
              <a:buNone/>
            </a:pPr>
            <a:r>
              <a:rPr lang="ru-RU" sz="2800" dirty="0" smtClean="0"/>
              <a:t>- Молодец, ты стал какой!</a:t>
            </a:r>
          </a:p>
          <a:p>
            <a:pPr>
              <a:buNone/>
            </a:pPr>
            <a:r>
              <a:rPr lang="ru-RU" sz="2800" dirty="0" smtClean="0"/>
              <a:t>- Я давно уже такой.</a:t>
            </a:r>
          </a:p>
          <a:p>
            <a:pPr>
              <a:buNone/>
            </a:pPr>
            <a:r>
              <a:rPr lang="ru-RU" sz="2800" dirty="0" smtClean="0"/>
              <a:t>- А куда очистки дел?</a:t>
            </a:r>
          </a:p>
          <a:p>
            <a:pPr>
              <a:buNone/>
            </a:pPr>
            <a:r>
              <a:rPr lang="ru-RU" sz="2800" dirty="0" smtClean="0"/>
              <a:t>- Ах… очистки… тоже съел.</a:t>
            </a:r>
            <a:endParaRPr lang="ru-RU" sz="2800" dirty="0"/>
          </a:p>
        </p:txBody>
      </p:sp>
      <p:pic>
        <p:nvPicPr>
          <p:cNvPr id="6" name="Рисунок 5" descr="диалог 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0"/>
            <a:ext cx="3929058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1857364"/>
            <a:ext cx="8143932" cy="41976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Диалог</a:t>
            </a:r>
            <a:r>
              <a:rPr lang="ru-RU" sz="4800" dirty="0" smtClean="0"/>
              <a:t> – это разговор двух или нескольких лиц.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sz="5400" dirty="0" err="1" smtClean="0">
                <a:solidFill>
                  <a:srgbClr val="FFC000"/>
                </a:solidFill>
              </a:rPr>
              <a:t>Физминутка</a:t>
            </a:r>
            <a:endParaRPr lang="ru-RU" sz="5400" dirty="0">
              <a:solidFill>
                <a:srgbClr val="FFC000"/>
              </a:solidFill>
            </a:endParaRPr>
          </a:p>
        </p:txBody>
      </p:sp>
      <p:pic>
        <p:nvPicPr>
          <p:cNvPr id="4" name="песня красной шапочки 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7158" y="5286388"/>
            <a:ext cx="509590" cy="50959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9718"/>
            <a:ext cx="5184576" cy="44828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effectLst/>
              </a:rPr>
              <a:t>Обрати внимание!</a:t>
            </a:r>
            <a:endParaRPr lang="ru-RU" sz="4800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0034" y="1214422"/>
            <a:ext cx="8358214" cy="4832042"/>
          </a:xfrm>
        </p:spPr>
        <p:txBody>
          <a:bodyPr/>
          <a:lstStyle/>
          <a:p>
            <a:r>
              <a:rPr lang="ru-RU" sz="2800" dirty="0" smtClean="0"/>
              <a:t>Слова каждого участника в диалоге пишутся с новой строки.</a:t>
            </a:r>
          </a:p>
          <a:p>
            <a:r>
              <a:rPr lang="ru-RU" sz="2800" dirty="0" smtClean="0"/>
              <a:t>Перед словами каждого участника ставится горизонтальная черта (</a:t>
            </a:r>
            <a:r>
              <a:rPr lang="ru-RU" sz="2800" b="1" dirty="0" smtClean="0"/>
              <a:t>-</a:t>
            </a:r>
            <a:r>
              <a:rPr lang="ru-RU" sz="2800" dirty="0" smtClean="0"/>
              <a:t>) тире.</a:t>
            </a:r>
          </a:p>
          <a:p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b="1" dirty="0" smtClean="0">
                <a:solidFill>
                  <a:srgbClr val="00B050"/>
                </a:solidFill>
              </a:rPr>
              <a:t>Заяц, заяц, чем ты занят?</a:t>
            </a:r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b="1" dirty="0" smtClean="0">
                <a:solidFill>
                  <a:schemeClr val="accent1"/>
                </a:solidFill>
              </a:rPr>
              <a:t>Кочерыжку разгрызаю.</a:t>
            </a:r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b="1" dirty="0" smtClean="0">
                <a:solidFill>
                  <a:srgbClr val="00B050"/>
                </a:solidFill>
              </a:rPr>
              <a:t>А чему ты, заяц, рад?</a:t>
            </a:r>
          </a:p>
          <a:p>
            <a:pPr>
              <a:buNone/>
            </a:pPr>
            <a:r>
              <a:rPr lang="ru-RU" sz="2800" dirty="0" smtClean="0"/>
              <a:t>- </a:t>
            </a:r>
            <a:r>
              <a:rPr lang="ru-RU" sz="2800" b="1" dirty="0" smtClean="0">
                <a:solidFill>
                  <a:schemeClr val="accent1"/>
                </a:solidFill>
              </a:rPr>
              <a:t>Рад, что зубы не болят.</a:t>
            </a:r>
          </a:p>
          <a:p>
            <a:endParaRPr lang="ru-RU" dirty="0" smtClean="0"/>
          </a:p>
        </p:txBody>
      </p:sp>
      <p:pic>
        <p:nvPicPr>
          <p:cNvPr id="4" name="Рисунок 3" descr="зайка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3214686"/>
            <a:ext cx="2405078" cy="3116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tf00001176</Template>
  <TotalTime>396</TotalTime>
  <Words>186</Words>
  <Application>Microsoft Office PowerPoint</Application>
  <PresentationFormat>Экран (4:3)</PresentationFormat>
  <Paragraphs>37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Georgia</vt:lpstr>
      <vt:lpstr>Heather Script One</vt:lpstr>
      <vt:lpstr>Propisi</vt:lpstr>
      <vt:lpstr>Trebuchet MS</vt:lpstr>
      <vt:lpstr>Slipstream</vt:lpstr>
      <vt:lpstr>Урок русского языка  в 1 классе.</vt:lpstr>
      <vt:lpstr>Александр Сергеевич Пушкин</vt:lpstr>
      <vt:lpstr>Презентация PowerPoint</vt:lpstr>
      <vt:lpstr>Презентация PowerPoint</vt:lpstr>
      <vt:lpstr>Сказка о мёртвой царевне и семи богатырях</vt:lpstr>
      <vt:lpstr>Диалог </vt:lpstr>
      <vt:lpstr>Презентация PowerPoint</vt:lpstr>
      <vt:lpstr>Физминутка</vt:lpstr>
      <vt:lpstr>Обрати внимание!</vt:lpstr>
      <vt:lpstr>Презентация PowerPoint</vt:lpstr>
      <vt:lpstr>Сегодня на уроке Я:</vt:lpstr>
      <vt:lpstr>Молодцы, ребята! Спасибо за работу!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 Frolova</dc:creator>
  <cp:lastModifiedBy>30</cp:lastModifiedBy>
  <cp:revision>9</cp:revision>
  <dcterms:created xsi:type="dcterms:W3CDTF">2017-02-24T11:23:09Z</dcterms:created>
  <dcterms:modified xsi:type="dcterms:W3CDTF">2019-11-18T17:18:22Z</dcterms:modified>
</cp:coreProperties>
</file>