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39"/>
  </p:notesMasterIdLst>
  <p:handoutMasterIdLst>
    <p:handoutMasterId r:id="rId40"/>
  </p:handoutMasterIdLst>
  <p:sldIdLst>
    <p:sldId id="256" r:id="rId2"/>
    <p:sldId id="334" r:id="rId3"/>
    <p:sldId id="357" r:id="rId4"/>
    <p:sldId id="359" r:id="rId5"/>
    <p:sldId id="377" r:id="rId6"/>
    <p:sldId id="403" r:id="rId7"/>
    <p:sldId id="358" r:id="rId8"/>
    <p:sldId id="404" r:id="rId9"/>
    <p:sldId id="348" r:id="rId10"/>
    <p:sldId id="414" r:id="rId11"/>
    <p:sldId id="360" r:id="rId12"/>
    <p:sldId id="362" r:id="rId13"/>
    <p:sldId id="378" r:id="rId14"/>
    <p:sldId id="410" r:id="rId15"/>
    <p:sldId id="390" r:id="rId16"/>
    <p:sldId id="372" r:id="rId17"/>
    <p:sldId id="370" r:id="rId18"/>
    <p:sldId id="412" r:id="rId19"/>
    <p:sldId id="413" r:id="rId20"/>
    <p:sldId id="371" r:id="rId21"/>
    <p:sldId id="374" r:id="rId22"/>
    <p:sldId id="375" r:id="rId23"/>
    <p:sldId id="415" r:id="rId24"/>
    <p:sldId id="416" r:id="rId25"/>
    <p:sldId id="376" r:id="rId26"/>
    <p:sldId id="364" r:id="rId27"/>
    <p:sldId id="365" r:id="rId28"/>
    <p:sldId id="394" r:id="rId29"/>
    <p:sldId id="405" r:id="rId30"/>
    <p:sldId id="395" r:id="rId31"/>
    <p:sldId id="391" r:id="rId32"/>
    <p:sldId id="406" r:id="rId33"/>
    <p:sldId id="407" r:id="rId34"/>
    <p:sldId id="408" r:id="rId35"/>
    <p:sldId id="418" r:id="rId36"/>
    <p:sldId id="419" r:id="rId37"/>
    <p:sldId id="417" r:id="rId38"/>
  </p:sldIdLst>
  <p:sldSz cx="12192000" cy="6858000"/>
  <p:notesSz cx="6858000" cy="99472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Марина Павленко" initials="МП" lastIdx="3" clrIdx="0">
    <p:extLst>
      <p:ext uri="{19B8F6BF-5375-455C-9EA6-DF929625EA0E}">
        <p15:presenceInfo xmlns:p15="http://schemas.microsoft.com/office/powerpoint/2012/main" userId="db00215a7394b49b"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642D"/>
    <a:srgbClr val="130ED8"/>
    <a:srgbClr val="F5F8EC"/>
    <a:srgbClr val="FFFFCC"/>
    <a:srgbClr val="F5EFEF"/>
    <a:srgbClr val="E3CDCC"/>
    <a:srgbClr val="E1CDCC"/>
    <a:srgbClr val="00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643" y="6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a:extLst>
              <a:ext uri="{FF2B5EF4-FFF2-40B4-BE49-F238E27FC236}">
                <a16:creationId xmlns:a16="http://schemas.microsoft.com/office/drawing/2014/main" id="{608D588E-1292-465D-9327-6B2B99E9AC93}"/>
              </a:ext>
            </a:extLst>
          </p:cNvPr>
          <p:cNvSpPr>
            <a:spLocks noGrp="1"/>
          </p:cNvSpPr>
          <p:nvPr>
            <p:ph type="hdr" sz="quarter"/>
          </p:nvPr>
        </p:nvSpPr>
        <p:spPr>
          <a:xfrm>
            <a:off x="0" y="0"/>
            <a:ext cx="2971800" cy="498475"/>
          </a:xfrm>
          <a:prstGeom prst="rect">
            <a:avLst/>
          </a:prstGeom>
        </p:spPr>
        <p:txBody>
          <a:bodyPr vert="horz" lIns="91440" tIns="45720" rIns="91440" bIns="45720" rtlCol="0"/>
          <a:lstStyle>
            <a:lvl1pPr algn="l">
              <a:defRPr sz="1200"/>
            </a:lvl1pPr>
          </a:lstStyle>
          <a:p>
            <a:endParaRPr lang="uk-UA"/>
          </a:p>
        </p:txBody>
      </p:sp>
      <p:sp>
        <p:nvSpPr>
          <p:cNvPr id="3" name="Місце для дати 2">
            <a:extLst>
              <a:ext uri="{FF2B5EF4-FFF2-40B4-BE49-F238E27FC236}">
                <a16:creationId xmlns:a16="http://schemas.microsoft.com/office/drawing/2014/main" id="{7810CC88-AAF8-4F15-9CC0-389A98E2D2CA}"/>
              </a:ext>
            </a:extLst>
          </p:cNvPr>
          <p:cNvSpPr>
            <a:spLocks noGrp="1"/>
          </p:cNvSpPr>
          <p:nvPr>
            <p:ph type="dt" sz="quarter" idx="1"/>
          </p:nvPr>
        </p:nvSpPr>
        <p:spPr>
          <a:xfrm>
            <a:off x="3884613" y="0"/>
            <a:ext cx="2971800" cy="498475"/>
          </a:xfrm>
          <a:prstGeom prst="rect">
            <a:avLst/>
          </a:prstGeom>
        </p:spPr>
        <p:txBody>
          <a:bodyPr vert="horz" lIns="91440" tIns="45720" rIns="91440" bIns="45720" rtlCol="0"/>
          <a:lstStyle>
            <a:lvl1pPr algn="r">
              <a:defRPr sz="1200"/>
            </a:lvl1pPr>
          </a:lstStyle>
          <a:p>
            <a:fld id="{F6A52F6A-8A01-4FA0-8118-3FACB626C084}" type="datetimeFigureOut">
              <a:rPr lang="uk-UA" smtClean="0"/>
              <a:pPr/>
              <a:t>15.11.2019</a:t>
            </a:fld>
            <a:endParaRPr lang="uk-UA"/>
          </a:p>
        </p:txBody>
      </p:sp>
      <p:sp>
        <p:nvSpPr>
          <p:cNvPr id="4" name="Місце для нижнього колонтитула 3">
            <a:extLst>
              <a:ext uri="{FF2B5EF4-FFF2-40B4-BE49-F238E27FC236}">
                <a16:creationId xmlns:a16="http://schemas.microsoft.com/office/drawing/2014/main" id="{A790FE7C-36FB-4972-8BFD-575B3312B61C}"/>
              </a:ext>
            </a:extLst>
          </p:cNvPr>
          <p:cNvSpPr>
            <a:spLocks noGrp="1"/>
          </p:cNvSpPr>
          <p:nvPr>
            <p:ph type="ftr" sz="quarter" idx="2"/>
          </p:nvPr>
        </p:nvSpPr>
        <p:spPr>
          <a:xfrm>
            <a:off x="0" y="9448800"/>
            <a:ext cx="2971800" cy="498475"/>
          </a:xfrm>
          <a:prstGeom prst="rect">
            <a:avLst/>
          </a:prstGeom>
        </p:spPr>
        <p:txBody>
          <a:bodyPr vert="horz" lIns="91440" tIns="45720" rIns="91440" bIns="45720" rtlCol="0" anchor="b"/>
          <a:lstStyle>
            <a:lvl1pPr algn="l">
              <a:defRPr sz="1200"/>
            </a:lvl1pPr>
          </a:lstStyle>
          <a:p>
            <a:endParaRPr lang="uk-UA"/>
          </a:p>
        </p:txBody>
      </p:sp>
      <p:sp>
        <p:nvSpPr>
          <p:cNvPr id="5" name="Місце для номера слайда 4">
            <a:extLst>
              <a:ext uri="{FF2B5EF4-FFF2-40B4-BE49-F238E27FC236}">
                <a16:creationId xmlns:a16="http://schemas.microsoft.com/office/drawing/2014/main" id="{D3B47023-1318-4D31-9578-2F27C79C18E3}"/>
              </a:ext>
            </a:extLst>
          </p:cNvPr>
          <p:cNvSpPr>
            <a:spLocks noGrp="1"/>
          </p:cNvSpPr>
          <p:nvPr>
            <p:ph type="sldNum" sz="quarter" idx="3"/>
          </p:nvPr>
        </p:nvSpPr>
        <p:spPr>
          <a:xfrm>
            <a:off x="3884613" y="9448800"/>
            <a:ext cx="2971800" cy="498475"/>
          </a:xfrm>
          <a:prstGeom prst="rect">
            <a:avLst/>
          </a:prstGeom>
        </p:spPr>
        <p:txBody>
          <a:bodyPr vert="horz" lIns="91440" tIns="45720" rIns="91440" bIns="45720" rtlCol="0" anchor="b"/>
          <a:lstStyle>
            <a:lvl1pPr algn="r">
              <a:defRPr sz="1200"/>
            </a:lvl1pPr>
          </a:lstStyle>
          <a:p>
            <a:fld id="{9F4009B6-905D-4E22-AD56-2D4F3327F168}" type="slidenum">
              <a:rPr lang="uk-UA" smtClean="0"/>
              <a:pPr/>
              <a:t>‹№›</a:t>
            </a:fld>
            <a:endParaRPr lang="uk-UA"/>
          </a:p>
        </p:txBody>
      </p:sp>
    </p:spTree>
    <p:extLst>
      <p:ext uri="{BB962C8B-B14F-4D97-AF65-F5344CB8AC3E}">
        <p14:creationId xmlns:p14="http://schemas.microsoft.com/office/powerpoint/2010/main" val="135356094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98475"/>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98475"/>
          </a:xfrm>
          <a:prstGeom prst="rect">
            <a:avLst/>
          </a:prstGeom>
        </p:spPr>
        <p:txBody>
          <a:bodyPr vert="horz" lIns="91440" tIns="45720" rIns="91440" bIns="45720" rtlCol="0"/>
          <a:lstStyle>
            <a:lvl1pPr algn="r">
              <a:defRPr sz="1200"/>
            </a:lvl1pPr>
          </a:lstStyle>
          <a:p>
            <a:fld id="{1503B4E0-DB6E-4111-87BD-56956F91AF19}" type="datetimeFigureOut">
              <a:rPr lang="uk-UA" smtClean="0"/>
              <a:pPr/>
              <a:t>15.11.2019</a:t>
            </a:fld>
            <a:endParaRPr lang="uk-UA"/>
          </a:p>
        </p:txBody>
      </p:sp>
      <p:sp>
        <p:nvSpPr>
          <p:cNvPr id="4" name="Місце для зображення 3"/>
          <p:cNvSpPr>
            <a:spLocks noGrp="1" noRot="1" noChangeAspect="1"/>
          </p:cNvSpPr>
          <p:nvPr>
            <p:ph type="sldImg" idx="2"/>
          </p:nvPr>
        </p:nvSpPr>
        <p:spPr>
          <a:xfrm>
            <a:off x="444500" y="1243013"/>
            <a:ext cx="5969000" cy="3357562"/>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787900"/>
            <a:ext cx="5486400" cy="3916363"/>
          </a:xfrm>
          <a:prstGeom prst="rect">
            <a:avLst/>
          </a:prstGeom>
        </p:spPr>
        <p:txBody>
          <a:bodyPr vert="horz" lIns="91440" tIns="45720" rIns="91440" bIns="45720" rtlCol="0"/>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6" name="Місце для нижнього колонтитула 5"/>
          <p:cNvSpPr>
            <a:spLocks noGrp="1"/>
          </p:cNvSpPr>
          <p:nvPr>
            <p:ph type="ftr" sz="quarter" idx="4"/>
          </p:nvPr>
        </p:nvSpPr>
        <p:spPr>
          <a:xfrm>
            <a:off x="0" y="9448800"/>
            <a:ext cx="2971800" cy="498475"/>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9448800"/>
            <a:ext cx="2971800" cy="498475"/>
          </a:xfrm>
          <a:prstGeom prst="rect">
            <a:avLst/>
          </a:prstGeom>
        </p:spPr>
        <p:txBody>
          <a:bodyPr vert="horz" lIns="91440" tIns="45720" rIns="91440" bIns="45720" rtlCol="0" anchor="b"/>
          <a:lstStyle>
            <a:lvl1pPr algn="r">
              <a:defRPr sz="1200"/>
            </a:lvl1pPr>
          </a:lstStyle>
          <a:p>
            <a:fld id="{45221624-5D28-4315-AC50-EFCBAB57AD39}" type="slidenum">
              <a:rPr lang="uk-UA" smtClean="0"/>
              <a:pPr/>
              <a:t>‹№›</a:t>
            </a:fld>
            <a:endParaRPr lang="uk-UA"/>
          </a:p>
        </p:txBody>
      </p:sp>
    </p:spTree>
    <p:extLst>
      <p:ext uri="{BB962C8B-B14F-4D97-AF65-F5344CB8AC3E}">
        <p14:creationId xmlns:p14="http://schemas.microsoft.com/office/powerpoint/2010/main" val="295164236"/>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и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Відредагуйте стиль зразка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11/15/2019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Цитата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uk-UA"/>
              <a:t>Клацніть, щоб редагувати стиль зразка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Відредагуйте стиль зразка тексту</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Відредагуйте стиль зразка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11/15/2019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uk-UA"/>
              <a:t>Клацніть, щоб редагувати стиль зразка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uk-UA"/>
              <a:t>Відредагуйте стиль зразка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11/15/2019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Картка назви цитат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uk-UA"/>
              <a:t>Клацніть, щоб редагувати стиль зразка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Відредагуйте стиль зразка тексту</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uk-UA"/>
              <a:t>Відредагуйте стиль зразка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11/15/2019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Істина/хибніст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uk-UA"/>
              <a:t>Клацніть, щоб редагувати стиль зразка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Відредагуйте стиль зразка тексту</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uk-UA"/>
              <a:t>Відредагуйте стиль зразка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11/15/2019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Відредагуйте стиль зразка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11/15/2019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Два об’єкти">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Порівняння">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Відредагуйте стиль зразка тексту</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Відредагуйте стиль зразка тексту</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11/15/2019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11/15/2019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11/15/2019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Відредагуйте стиль зразка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11/15/2019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Відредагуйте стиль зразка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11/15/2019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11/15/2019</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0.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8.png"/><Relationship Id="rId1" Type="http://schemas.openxmlformats.org/officeDocument/2006/relationships/slideLayout" Target="../slideLayouts/slideLayout2.xml"/><Relationship Id="rId4" Type="http://schemas.openxmlformats.org/officeDocument/2006/relationships/image" Target="../media/image30.png"/></Relationships>
</file>

<file path=ppt/slides/_rels/slide31.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image" Target="../media/image34.pn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image" Target="../media/image60.png"/><Relationship Id="rId2" Type="http://schemas.openxmlformats.org/officeDocument/2006/relationships/image" Target="../media/image50.pn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D486351-B3B9-4315-AB4D-6F5E729A0841}"/>
              </a:ext>
            </a:extLst>
          </p:cNvPr>
          <p:cNvSpPr>
            <a:spLocks noGrp="1"/>
          </p:cNvSpPr>
          <p:nvPr>
            <p:ph type="ctrTitle"/>
          </p:nvPr>
        </p:nvSpPr>
        <p:spPr>
          <a:xfrm>
            <a:off x="767330" y="242596"/>
            <a:ext cx="10023230" cy="2164099"/>
          </a:xfrm>
        </p:spPr>
        <p:txBody>
          <a:bodyPr>
            <a:normAutofit fontScale="90000"/>
          </a:bodyPr>
          <a:lstStyle/>
          <a:p>
            <a:pPr algn="ctr"/>
            <a:r>
              <a:rPr lang="ru-RU" b="1" dirty="0">
                <a:solidFill>
                  <a:srgbClr val="002060"/>
                </a:solidFill>
                <a:latin typeface="Bookman Old Style" panose="02050604050505020204" pitchFamily="18" charset="0"/>
              </a:rPr>
              <a:t>ЕГЭ. Математика.</a:t>
            </a:r>
            <a:br>
              <a:rPr lang="ru-RU" b="1" dirty="0">
                <a:solidFill>
                  <a:srgbClr val="002060"/>
                </a:solidFill>
                <a:latin typeface="Bookman Old Style" panose="02050604050505020204" pitchFamily="18" charset="0"/>
              </a:rPr>
            </a:br>
            <a:r>
              <a:rPr lang="ru-RU" b="1" dirty="0">
                <a:solidFill>
                  <a:srgbClr val="002060"/>
                </a:solidFill>
                <a:latin typeface="Bookman Old Style" panose="02050604050505020204" pitchFamily="18" charset="0"/>
              </a:rPr>
              <a:t>(</a:t>
            </a:r>
            <a:r>
              <a:rPr lang="ru-RU" sz="4400" b="1" dirty="0">
                <a:solidFill>
                  <a:srgbClr val="002060"/>
                </a:solidFill>
                <a:latin typeface="Bookman Old Style" panose="02050604050505020204" pitchFamily="18" charset="0"/>
              </a:rPr>
              <a:t>Профильный уровень. Задание 4</a:t>
            </a:r>
            <a:br>
              <a:rPr lang="ru-RU" sz="4400" b="1" dirty="0">
                <a:solidFill>
                  <a:srgbClr val="002060"/>
                </a:solidFill>
                <a:latin typeface="Bookman Old Style" panose="02050604050505020204" pitchFamily="18" charset="0"/>
              </a:rPr>
            </a:br>
            <a:r>
              <a:rPr lang="ru-RU" sz="4400" b="1" dirty="0">
                <a:solidFill>
                  <a:srgbClr val="002060"/>
                </a:solidFill>
                <a:latin typeface="Bookman Old Style" panose="02050604050505020204" pitchFamily="18" charset="0"/>
              </a:rPr>
              <a:t>Базовый уровень. Задание 10)</a:t>
            </a:r>
            <a:endParaRPr lang="uk-UA" b="1" dirty="0">
              <a:solidFill>
                <a:srgbClr val="002060"/>
              </a:solidFill>
              <a:latin typeface="Bookman Old Style" panose="02050604050505020204" pitchFamily="18" charset="0"/>
            </a:endParaRPr>
          </a:p>
        </p:txBody>
      </p:sp>
      <p:sp>
        <p:nvSpPr>
          <p:cNvPr id="5" name="Заголовок 1">
            <a:extLst>
              <a:ext uri="{FF2B5EF4-FFF2-40B4-BE49-F238E27FC236}">
                <a16:creationId xmlns:a16="http://schemas.microsoft.com/office/drawing/2014/main" id="{1FC37828-1132-4796-9F7E-A0D4F6C02021}"/>
              </a:ext>
            </a:extLst>
          </p:cNvPr>
          <p:cNvSpPr txBox="1">
            <a:spLocks/>
          </p:cNvSpPr>
          <p:nvPr/>
        </p:nvSpPr>
        <p:spPr>
          <a:xfrm>
            <a:off x="1910801" y="2708610"/>
            <a:ext cx="7886054" cy="1440779"/>
          </a:xfrm>
          <a:prstGeom prst="rect">
            <a:avLst/>
          </a:prstGeom>
        </p:spPr>
        <p:txBody>
          <a:bodyPr vert="horz" lIns="91440" tIns="45720" rIns="91440" bIns="45720" rtlCol="0" anchor="b">
            <a:normAutofit fontScale="67500" lnSpcReduction="20000"/>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ru-RU" sz="4900" b="1" dirty="0">
                <a:solidFill>
                  <a:srgbClr val="002060"/>
                </a:solidFill>
                <a:latin typeface="Bookman Old Style" panose="02050604050505020204" pitchFamily="18" charset="0"/>
              </a:rPr>
              <a:t>(Теория вероятности. Классическое определение вероятности)</a:t>
            </a:r>
            <a:endParaRPr lang="uk-UA" b="1" dirty="0">
              <a:solidFill>
                <a:srgbClr val="002060"/>
              </a:solidFill>
              <a:latin typeface="Bookman Old Style" panose="02050604050505020204" pitchFamily="18" charset="0"/>
            </a:endParaRPr>
          </a:p>
        </p:txBody>
      </p:sp>
      <p:sp>
        <p:nvSpPr>
          <p:cNvPr id="4" name="Заголовок 1">
            <a:extLst>
              <a:ext uri="{FF2B5EF4-FFF2-40B4-BE49-F238E27FC236}">
                <a16:creationId xmlns:a16="http://schemas.microsoft.com/office/drawing/2014/main" id="{B5BC33E5-3B5C-436D-A2C0-3F900922B68B}"/>
              </a:ext>
            </a:extLst>
          </p:cNvPr>
          <p:cNvSpPr txBox="1">
            <a:spLocks/>
          </p:cNvSpPr>
          <p:nvPr/>
        </p:nvSpPr>
        <p:spPr>
          <a:xfrm>
            <a:off x="5626358" y="5122506"/>
            <a:ext cx="5989965" cy="1223414"/>
          </a:xfrm>
          <a:prstGeom prst="rect">
            <a:avLst/>
          </a:prstGeom>
        </p:spPr>
        <p:txBody>
          <a:bodyPr vert="horz" lIns="91440" tIns="45720" rIns="91440" bIns="45720" rtlCol="0" anchor="b">
            <a:normAutofit fontScale="60000" lnSpcReduction="20000"/>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ru-RU" sz="4900" dirty="0">
                <a:solidFill>
                  <a:srgbClr val="002060"/>
                </a:solidFill>
                <a:latin typeface="Bookman Old Style" panose="02050604050505020204" pitchFamily="18" charset="0"/>
              </a:rPr>
              <a:t>Учитель математики ФГКОУ СОШ № 8 г. Севастополя</a:t>
            </a:r>
          </a:p>
          <a:p>
            <a:pPr algn="ctr"/>
            <a:r>
              <a:rPr lang="ru-RU" sz="4900" dirty="0">
                <a:solidFill>
                  <a:srgbClr val="002060"/>
                </a:solidFill>
                <a:latin typeface="Bookman Old Style" panose="02050604050505020204" pitchFamily="18" charset="0"/>
              </a:rPr>
              <a:t>Павленко Марина Петровна</a:t>
            </a:r>
            <a:endParaRPr lang="uk-UA" dirty="0">
              <a:solidFill>
                <a:srgbClr val="002060"/>
              </a:solidFill>
              <a:latin typeface="Bookman Old Style" panose="02050604050505020204" pitchFamily="18" charset="0"/>
            </a:endParaRPr>
          </a:p>
        </p:txBody>
      </p:sp>
    </p:spTree>
    <p:extLst>
      <p:ext uri="{BB962C8B-B14F-4D97-AF65-F5344CB8AC3E}">
        <p14:creationId xmlns:p14="http://schemas.microsoft.com/office/powerpoint/2010/main" val="1587050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Прямокутник 4">
            <a:extLst>
              <a:ext uri="{FF2B5EF4-FFF2-40B4-BE49-F238E27FC236}">
                <a16:creationId xmlns:a16="http://schemas.microsoft.com/office/drawing/2014/main" id="{A4E55611-E60C-4941-93EF-0E39B083B720}"/>
              </a:ext>
            </a:extLst>
          </p:cNvPr>
          <p:cNvSpPr/>
          <p:nvPr/>
        </p:nvSpPr>
        <p:spPr>
          <a:xfrm>
            <a:off x="389681" y="154642"/>
            <a:ext cx="11802319" cy="1384995"/>
          </a:xfrm>
          <a:prstGeom prst="rect">
            <a:avLst/>
          </a:prstGeom>
        </p:spPr>
        <p:txBody>
          <a:bodyPr wrap="square">
            <a:spAutoFit/>
          </a:bodyPr>
          <a:lstStyle/>
          <a:p>
            <a:r>
              <a:rPr lang="ru-RU" sz="2800" b="1" i="1" dirty="0">
                <a:solidFill>
                  <a:srgbClr val="002060"/>
                </a:solidFill>
                <a:latin typeface="Georgia" panose="02040502050405020303" pitchFamily="18" charset="0"/>
              </a:rPr>
              <a:t>2. </a:t>
            </a:r>
            <a:r>
              <a:rPr lang="ru-RU" sz="2800" b="1" i="1" dirty="0">
                <a:solidFill>
                  <a:srgbClr val="00642D"/>
                </a:solidFill>
                <a:latin typeface="Georgia" panose="02040502050405020303" pitchFamily="18" charset="0"/>
              </a:rPr>
              <a:t>(Задача о монете 1). </a:t>
            </a:r>
            <a:r>
              <a:rPr lang="ru-RU" sz="2800" b="1" i="1" dirty="0">
                <a:solidFill>
                  <a:srgbClr val="002060"/>
                </a:solidFill>
                <a:latin typeface="Georgia" panose="02040502050405020303" pitchFamily="18" charset="0"/>
              </a:rPr>
              <a:t>В случайном эксперименте симметричную монету бросают дважды. Найдите вероятность того, что орел  выпадет ровно один раз.</a:t>
            </a:r>
            <a:endParaRPr lang="uk-UA" sz="3600" b="1" i="1" dirty="0">
              <a:solidFill>
                <a:srgbClr val="002060"/>
              </a:solidFill>
              <a:latin typeface="Georgia" panose="02040502050405020303" pitchFamily="18" charset="0"/>
            </a:endParaRPr>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B5FBF888-199B-434B-9F8A-B0E8E60CDD8E}"/>
                  </a:ext>
                </a:extLst>
              </p:cNvPr>
              <p:cNvSpPr txBox="1"/>
              <p:nvPr/>
            </p:nvSpPr>
            <p:spPr>
              <a:xfrm>
                <a:off x="389681" y="1752214"/>
                <a:ext cx="2644442" cy="116929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4400" b="1" i="1" smtClean="0">
                          <a:solidFill>
                            <a:srgbClr val="C00000"/>
                          </a:solidFill>
                          <a:latin typeface="Cambria Math" panose="02040503050406030204" pitchFamily="18" charset="0"/>
                        </a:rPr>
                        <m:t>𝑷</m:t>
                      </m:r>
                      <m:d>
                        <m:dPr>
                          <m:ctrlPr>
                            <a:rPr lang="en-US" sz="4400" b="1" i="1" smtClean="0">
                              <a:solidFill>
                                <a:srgbClr val="C00000"/>
                              </a:solidFill>
                              <a:latin typeface="Cambria Math" panose="02040503050406030204" pitchFamily="18" charset="0"/>
                            </a:rPr>
                          </m:ctrlPr>
                        </m:dPr>
                        <m:e>
                          <m:r>
                            <a:rPr lang="en-US" sz="4400" b="1" i="1" smtClean="0">
                              <a:solidFill>
                                <a:srgbClr val="C00000"/>
                              </a:solidFill>
                              <a:latin typeface="Cambria Math" panose="02040503050406030204" pitchFamily="18" charset="0"/>
                            </a:rPr>
                            <m:t>𝑨</m:t>
                          </m:r>
                        </m:e>
                      </m:d>
                      <m:r>
                        <a:rPr lang="en-US" sz="4400" b="1" i="1" smtClean="0">
                          <a:solidFill>
                            <a:srgbClr val="C00000"/>
                          </a:solidFill>
                          <a:latin typeface="Cambria Math" panose="02040503050406030204" pitchFamily="18" charset="0"/>
                        </a:rPr>
                        <m:t>=</m:t>
                      </m:r>
                      <m:f>
                        <m:fPr>
                          <m:ctrlPr>
                            <a:rPr lang="uk-UA" sz="4400" b="1" i="1" smtClean="0">
                              <a:solidFill>
                                <a:srgbClr val="C00000"/>
                              </a:solidFill>
                              <a:latin typeface="Cambria Math" panose="02040503050406030204" pitchFamily="18" charset="0"/>
                            </a:rPr>
                          </m:ctrlPr>
                        </m:fPr>
                        <m:num>
                          <m:r>
                            <a:rPr lang="en-US" sz="4400" b="1" i="1" smtClean="0">
                              <a:solidFill>
                                <a:srgbClr val="C00000"/>
                              </a:solidFill>
                              <a:latin typeface="Cambria Math" panose="02040503050406030204" pitchFamily="18" charset="0"/>
                            </a:rPr>
                            <m:t>𝒎</m:t>
                          </m:r>
                        </m:num>
                        <m:den>
                          <m:r>
                            <a:rPr lang="en-US" sz="4400" b="1" i="1" smtClean="0">
                              <a:solidFill>
                                <a:srgbClr val="C00000"/>
                              </a:solidFill>
                              <a:latin typeface="Cambria Math" panose="02040503050406030204" pitchFamily="18" charset="0"/>
                            </a:rPr>
                            <m:t>𝒏</m:t>
                          </m:r>
                        </m:den>
                      </m:f>
                    </m:oMath>
                  </m:oMathPara>
                </a14:m>
                <a:endParaRPr lang="uk-UA" sz="4400" b="1" dirty="0">
                  <a:solidFill>
                    <a:srgbClr val="C00000"/>
                  </a:solidFill>
                </a:endParaRPr>
              </a:p>
            </p:txBody>
          </p:sp>
        </mc:Choice>
        <mc:Fallback xmlns="">
          <p:sp>
            <p:nvSpPr>
              <p:cNvPr id="7" name="TextBox 6">
                <a:extLst>
                  <a:ext uri="{FF2B5EF4-FFF2-40B4-BE49-F238E27FC236}">
                    <a16:creationId xmlns:a14="http://schemas.microsoft.com/office/drawing/2010/main" xmlns="" xmlns:a16="http://schemas.microsoft.com/office/drawing/2014/main" id="{B5FBF888-199B-434B-9F8A-B0E8E60CDD8E}"/>
                  </a:ext>
                </a:extLst>
              </p:cNvPr>
              <p:cNvSpPr txBox="1">
                <a:spLocks noRot="1" noChangeAspect="1" noMove="1" noResize="1" noEditPoints="1" noAdjustHandles="1" noChangeArrowheads="1" noChangeShapeType="1" noTextEdit="1"/>
              </p:cNvSpPr>
              <p:nvPr/>
            </p:nvSpPr>
            <p:spPr>
              <a:xfrm>
                <a:off x="389681" y="1752214"/>
                <a:ext cx="2644442" cy="1169294"/>
              </a:xfrm>
              <a:prstGeom prst="rect">
                <a:avLst/>
              </a:prstGeom>
              <a:blipFill>
                <a:blip r:embed="rId2"/>
                <a:stretch>
                  <a:fillRect/>
                </a:stretch>
              </a:blipFill>
            </p:spPr>
            <p:txBody>
              <a:bodyPr/>
              <a:lstStyle/>
              <a:p>
                <a:r>
                  <a:rPr lang="uk-UA">
                    <a:noFill/>
                  </a:rPr>
                  <a:t> </a:t>
                </a:r>
              </a:p>
            </p:txBody>
          </p:sp>
        </mc:Fallback>
      </mc:AlternateContent>
      <p:sp>
        <p:nvSpPr>
          <p:cNvPr id="10" name="TextBox 9">
            <a:extLst>
              <a:ext uri="{FF2B5EF4-FFF2-40B4-BE49-F238E27FC236}">
                <a16:creationId xmlns:a16="http://schemas.microsoft.com/office/drawing/2014/main" id="{5BA31080-6AEE-4F4A-9344-58E5A73082E2}"/>
              </a:ext>
            </a:extLst>
          </p:cNvPr>
          <p:cNvSpPr txBox="1"/>
          <p:nvPr/>
        </p:nvSpPr>
        <p:spPr>
          <a:xfrm>
            <a:off x="389682" y="3358767"/>
            <a:ext cx="3858468" cy="584775"/>
          </a:xfrm>
          <a:prstGeom prst="rect">
            <a:avLst/>
          </a:prstGeom>
          <a:noFill/>
        </p:spPr>
        <p:txBody>
          <a:bodyPr wrap="square" rtlCol="0">
            <a:spAutoFit/>
          </a:bodyPr>
          <a:lstStyle/>
          <a:p>
            <a:r>
              <a:rPr lang="en-US" sz="3200" b="1" dirty="0">
                <a:solidFill>
                  <a:srgbClr val="002060"/>
                </a:solidFill>
                <a:latin typeface="Georgia" panose="02040502050405020303" pitchFamily="18" charset="0"/>
              </a:rPr>
              <a:t>n </a:t>
            </a:r>
            <a:r>
              <a:rPr lang="ru-RU" sz="3200" b="1" dirty="0">
                <a:solidFill>
                  <a:srgbClr val="002060"/>
                </a:solidFill>
                <a:latin typeface="Georgia" panose="02040502050405020303" pitchFamily="18" charset="0"/>
              </a:rPr>
              <a:t>= 2</a:t>
            </a:r>
            <a:r>
              <a:rPr lang="ru-RU" sz="3200" b="1" baseline="30000" dirty="0">
                <a:solidFill>
                  <a:srgbClr val="002060"/>
                </a:solidFill>
                <a:latin typeface="Georgia" panose="02040502050405020303" pitchFamily="18" charset="0"/>
              </a:rPr>
              <a:t>2</a:t>
            </a:r>
            <a:r>
              <a:rPr lang="ru-RU" sz="3200" b="1" dirty="0">
                <a:solidFill>
                  <a:srgbClr val="002060"/>
                </a:solidFill>
                <a:latin typeface="Georgia" panose="02040502050405020303" pitchFamily="18" charset="0"/>
              </a:rPr>
              <a:t>=4</a:t>
            </a:r>
            <a:endParaRPr lang="uk-UA" sz="3200" b="1" dirty="0">
              <a:solidFill>
                <a:srgbClr val="002060"/>
              </a:solidFill>
              <a:latin typeface="Georgia" panose="02040502050405020303" pitchFamily="18" charset="0"/>
            </a:endParaRPr>
          </a:p>
        </p:txBody>
      </p:sp>
      <p:sp>
        <p:nvSpPr>
          <p:cNvPr id="11" name="TextBox 10">
            <a:extLst>
              <a:ext uri="{FF2B5EF4-FFF2-40B4-BE49-F238E27FC236}">
                <a16:creationId xmlns:a16="http://schemas.microsoft.com/office/drawing/2014/main" id="{09577385-6E66-42E7-B103-7CC8388B2DA6}"/>
              </a:ext>
            </a:extLst>
          </p:cNvPr>
          <p:cNvSpPr txBox="1"/>
          <p:nvPr/>
        </p:nvSpPr>
        <p:spPr>
          <a:xfrm>
            <a:off x="389681" y="4265234"/>
            <a:ext cx="1953469" cy="584775"/>
          </a:xfrm>
          <a:prstGeom prst="rect">
            <a:avLst/>
          </a:prstGeom>
          <a:noFill/>
        </p:spPr>
        <p:txBody>
          <a:bodyPr wrap="square" rtlCol="0">
            <a:spAutoFit/>
          </a:bodyPr>
          <a:lstStyle/>
          <a:p>
            <a:r>
              <a:rPr lang="en-US" sz="3200" b="1" dirty="0">
                <a:solidFill>
                  <a:srgbClr val="002060"/>
                </a:solidFill>
                <a:latin typeface="Georgia" panose="02040502050405020303" pitchFamily="18" charset="0"/>
              </a:rPr>
              <a:t>m</a:t>
            </a:r>
            <a:r>
              <a:rPr lang="en-US" sz="3200" dirty="0">
                <a:solidFill>
                  <a:srgbClr val="002060"/>
                </a:solidFill>
                <a:latin typeface="Georgia" panose="02040502050405020303" pitchFamily="18" charset="0"/>
              </a:rPr>
              <a:t> </a:t>
            </a:r>
            <a:r>
              <a:rPr lang="ru-RU" sz="3200" dirty="0">
                <a:solidFill>
                  <a:srgbClr val="002060"/>
                </a:solidFill>
                <a:latin typeface="Georgia" panose="02040502050405020303" pitchFamily="18" charset="0"/>
              </a:rPr>
              <a:t>= 2</a:t>
            </a:r>
            <a:endParaRPr lang="uk-UA" sz="3200" dirty="0">
              <a:solidFill>
                <a:srgbClr val="002060"/>
              </a:solidFill>
              <a:latin typeface="Georgia" panose="02040502050405020303" pitchFamily="18" charset="0"/>
            </a:endParaRPr>
          </a:p>
        </p:txBody>
      </p:sp>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DC05C86C-7841-4FA6-9A94-BE93577C35BA}"/>
                  </a:ext>
                </a:extLst>
              </p:cNvPr>
              <p:cNvSpPr txBox="1"/>
              <p:nvPr/>
            </p:nvSpPr>
            <p:spPr>
              <a:xfrm>
                <a:off x="2235085" y="4850009"/>
                <a:ext cx="4081053" cy="126765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4400" b="1" i="1" smtClean="0">
                          <a:solidFill>
                            <a:srgbClr val="C00000"/>
                          </a:solidFill>
                          <a:latin typeface="Cambria Math" panose="02040503050406030204" pitchFamily="18" charset="0"/>
                        </a:rPr>
                        <m:t>𝑷</m:t>
                      </m:r>
                      <m:d>
                        <m:dPr>
                          <m:ctrlPr>
                            <a:rPr lang="en-US" sz="4400" b="1" i="1" smtClean="0">
                              <a:solidFill>
                                <a:srgbClr val="C00000"/>
                              </a:solidFill>
                              <a:latin typeface="Cambria Math" panose="02040503050406030204" pitchFamily="18" charset="0"/>
                            </a:rPr>
                          </m:ctrlPr>
                        </m:dPr>
                        <m:e>
                          <m:r>
                            <a:rPr lang="en-US" sz="4400" b="1" i="1" smtClean="0">
                              <a:solidFill>
                                <a:srgbClr val="C00000"/>
                              </a:solidFill>
                              <a:latin typeface="Cambria Math" panose="02040503050406030204" pitchFamily="18" charset="0"/>
                            </a:rPr>
                            <m:t>𝑨</m:t>
                          </m:r>
                        </m:e>
                      </m:d>
                      <m:r>
                        <a:rPr lang="en-US" sz="4400" b="1" i="1" smtClean="0">
                          <a:solidFill>
                            <a:srgbClr val="C00000"/>
                          </a:solidFill>
                          <a:latin typeface="Cambria Math" panose="02040503050406030204" pitchFamily="18" charset="0"/>
                        </a:rPr>
                        <m:t>=</m:t>
                      </m:r>
                      <m:f>
                        <m:fPr>
                          <m:ctrlPr>
                            <a:rPr lang="uk-UA" sz="4400" b="1" i="1" smtClean="0">
                              <a:solidFill>
                                <a:srgbClr val="C00000"/>
                              </a:solidFill>
                              <a:latin typeface="Cambria Math" panose="02040503050406030204" pitchFamily="18" charset="0"/>
                            </a:rPr>
                          </m:ctrlPr>
                        </m:fPr>
                        <m:num>
                          <m:r>
                            <a:rPr lang="ru-RU" sz="4400" b="1" i="1" smtClean="0">
                              <a:solidFill>
                                <a:srgbClr val="C00000"/>
                              </a:solidFill>
                              <a:latin typeface="Cambria Math" panose="02040503050406030204" pitchFamily="18" charset="0"/>
                            </a:rPr>
                            <m:t>𝟐</m:t>
                          </m:r>
                        </m:num>
                        <m:den>
                          <m:r>
                            <a:rPr lang="ru-RU" sz="4400" b="1" i="1" smtClean="0">
                              <a:solidFill>
                                <a:srgbClr val="C00000"/>
                              </a:solidFill>
                              <a:latin typeface="Cambria Math" panose="02040503050406030204" pitchFamily="18" charset="0"/>
                            </a:rPr>
                            <m:t>𝟒</m:t>
                          </m:r>
                        </m:den>
                      </m:f>
                      <m:r>
                        <a:rPr lang="ru-RU" sz="4400" b="1" i="1" smtClean="0">
                          <a:solidFill>
                            <a:srgbClr val="C00000"/>
                          </a:solidFill>
                          <a:latin typeface="Cambria Math" panose="02040503050406030204" pitchFamily="18" charset="0"/>
                        </a:rPr>
                        <m:t>=</m:t>
                      </m:r>
                      <m:r>
                        <a:rPr lang="ru-RU" sz="4400" b="1" i="1" smtClean="0">
                          <a:solidFill>
                            <a:srgbClr val="C00000"/>
                          </a:solidFill>
                          <a:latin typeface="Cambria Math" panose="02040503050406030204" pitchFamily="18" charset="0"/>
                        </a:rPr>
                        <m:t>𝟎</m:t>
                      </m:r>
                      <m:r>
                        <a:rPr lang="ru-RU" sz="4400" b="1" i="1" smtClean="0">
                          <a:solidFill>
                            <a:srgbClr val="C00000"/>
                          </a:solidFill>
                          <a:latin typeface="Cambria Math" panose="02040503050406030204" pitchFamily="18" charset="0"/>
                        </a:rPr>
                        <m:t>,</m:t>
                      </m:r>
                      <m:r>
                        <a:rPr lang="ru-RU" sz="4400" b="1" i="1" smtClean="0">
                          <a:solidFill>
                            <a:srgbClr val="C00000"/>
                          </a:solidFill>
                          <a:latin typeface="Cambria Math" panose="02040503050406030204" pitchFamily="18" charset="0"/>
                        </a:rPr>
                        <m:t>𝟓</m:t>
                      </m:r>
                    </m:oMath>
                  </m:oMathPara>
                </a14:m>
                <a:endParaRPr lang="uk-UA" sz="4400" b="1" dirty="0">
                  <a:solidFill>
                    <a:srgbClr val="C00000"/>
                  </a:solidFill>
                </a:endParaRPr>
              </a:p>
            </p:txBody>
          </p:sp>
        </mc:Choice>
        <mc:Fallback xmlns="">
          <p:sp>
            <p:nvSpPr>
              <p:cNvPr id="12" name="TextBox 11">
                <a:extLst>
                  <a:ext uri="{FF2B5EF4-FFF2-40B4-BE49-F238E27FC236}">
                    <a16:creationId xmlns:a16="http://schemas.microsoft.com/office/drawing/2014/main" xmlns="" xmlns:a14="http://schemas.microsoft.com/office/drawing/2010/main" id="{DC05C86C-7841-4FA6-9A94-BE93577C35BA}"/>
                  </a:ext>
                </a:extLst>
              </p:cNvPr>
              <p:cNvSpPr txBox="1">
                <a:spLocks noRot="1" noChangeAspect="1" noMove="1" noResize="1" noEditPoints="1" noAdjustHandles="1" noChangeArrowheads="1" noChangeShapeType="1" noTextEdit="1"/>
              </p:cNvSpPr>
              <p:nvPr/>
            </p:nvSpPr>
            <p:spPr>
              <a:xfrm>
                <a:off x="2235085" y="4850009"/>
                <a:ext cx="4081053" cy="1267655"/>
              </a:xfrm>
              <a:prstGeom prst="rect">
                <a:avLst/>
              </a:prstGeom>
              <a:blipFill>
                <a:blip r:embed="rId3"/>
                <a:stretch>
                  <a:fillRect/>
                </a:stretch>
              </a:blipFill>
            </p:spPr>
            <p:txBody>
              <a:bodyPr/>
              <a:lstStyle/>
              <a:p>
                <a:r>
                  <a:rPr lang="uk-UA">
                    <a:noFill/>
                  </a:rPr>
                  <a:t> </a:t>
                </a:r>
              </a:p>
            </p:txBody>
          </p:sp>
        </mc:Fallback>
      </mc:AlternateContent>
      <p:graphicFrame>
        <p:nvGraphicFramePr>
          <p:cNvPr id="4" name="Таблиця 5">
            <a:extLst>
              <a:ext uri="{FF2B5EF4-FFF2-40B4-BE49-F238E27FC236}">
                <a16:creationId xmlns:a16="http://schemas.microsoft.com/office/drawing/2014/main" id="{557F70D6-084D-4FB3-A4BB-47CA8C12E216}"/>
              </a:ext>
            </a:extLst>
          </p:cNvPr>
          <p:cNvGraphicFramePr>
            <a:graphicFrameLocks noGrp="1"/>
          </p:cNvGraphicFramePr>
          <p:nvPr/>
        </p:nvGraphicFramePr>
        <p:xfrm>
          <a:off x="6839339" y="1802009"/>
          <a:ext cx="2995126" cy="3048000"/>
        </p:xfrm>
        <a:graphic>
          <a:graphicData uri="http://schemas.openxmlformats.org/drawingml/2006/table">
            <a:tbl>
              <a:tblPr bandRow="1">
                <a:tableStyleId>{5C22544A-7EE6-4342-B048-85BDC9FD1C3A}</a:tableStyleId>
              </a:tblPr>
              <a:tblGrid>
                <a:gridCol w="1497563">
                  <a:extLst>
                    <a:ext uri="{9D8B030D-6E8A-4147-A177-3AD203B41FA5}">
                      <a16:colId xmlns:a16="http://schemas.microsoft.com/office/drawing/2014/main" val="3852081911"/>
                    </a:ext>
                  </a:extLst>
                </a:gridCol>
                <a:gridCol w="1497563">
                  <a:extLst>
                    <a:ext uri="{9D8B030D-6E8A-4147-A177-3AD203B41FA5}">
                      <a16:colId xmlns:a16="http://schemas.microsoft.com/office/drawing/2014/main" val="2167449460"/>
                    </a:ext>
                  </a:extLst>
                </a:gridCol>
              </a:tblGrid>
              <a:tr h="370840">
                <a:tc>
                  <a:txBody>
                    <a:bodyPr/>
                    <a:lstStyle/>
                    <a:p>
                      <a:r>
                        <a:rPr lang="ru-RU" sz="4400" b="1" dirty="0">
                          <a:latin typeface="Bookman Old Style" panose="02050604050505020204" pitchFamily="18" charset="0"/>
                        </a:rPr>
                        <a:t>О</a:t>
                      </a:r>
                      <a:endParaRPr lang="uk-UA" sz="4400" b="1" dirty="0">
                        <a:latin typeface="Bookman Old Style" panose="02050604050505020204" pitchFamily="18" charset="0"/>
                      </a:endParaRPr>
                    </a:p>
                  </a:txBody>
                  <a:tcPr/>
                </a:tc>
                <a:tc>
                  <a:txBody>
                    <a:bodyPr/>
                    <a:lstStyle/>
                    <a:p>
                      <a:r>
                        <a:rPr lang="ru-RU" sz="4400" b="1" dirty="0">
                          <a:latin typeface="Bookman Old Style" panose="02050604050505020204" pitchFamily="18" charset="0"/>
                        </a:rPr>
                        <a:t>О</a:t>
                      </a:r>
                      <a:endParaRPr lang="uk-UA" sz="4400" b="1" dirty="0">
                        <a:latin typeface="Bookman Old Style" panose="02050604050505020204" pitchFamily="18" charset="0"/>
                      </a:endParaRPr>
                    </a:p>
                  </a:txBody>
                  <a:tcPr/>
                </a:tc>
                <a:extLst>
                  <a:ext uri="{0D108BD9-81ED-4DB2-BD59-A6C34878D82A}">
                    <a16:rowId xmlns:a16="http://schemas.microsoft.com/office/drawing/2014/main" val="3152983033"/>
                  </a:ext>
                </a:extLst>
              </a:tr>
              <a:tr h="370840">
                <a:tc>
                  <a:txBody>
                    <a:bodyPr/>
                    <a:lstStyle/>
                    <a:p>
                      <a:r>
                        <a:rPr lang="ru-RU" sz="4400" b="1" dirty="0">
                          <a:latin typeface="Bookman Old Style" panose="02050604050505020204" pitchFamily="18" charset="0"/>
                        </a:rPr>
                        <a:t>О</a:t>
                      </a:r>
                      <a:endParaRPr lang="uk-UA" sz="4400" b="1" dirty="0">
                        <a:latin typeface="Bookman Old Style" panose="02050604050505020204" pitchFamily="18" charset="0"/>
                      </a:endParaRPr>
                    </a:p>
                  </a:txBody>
                  <a:tcPr/>
                </a:tc>
                <a:tc>
                  <a:txBody>
                    <a:bodyPr/>
                    <a:lstStyle/>
                    <a:p>
                      <a:r>
                        <a:rPr lang="ru-RU" sz="4400" b="1" dirty="0">
                          <a:latin typeface="Bookman Old Style" panose="02050604050505020204" pitchFamily="18" charset="0"/>
                        </a:rPr>
                        <a:t>Р</a:t>
                      </a:r>
                      <a:endParaRPr lang="uk-UA" sz="4400" b="1" dirty="0">
                        <a:latin typeface="Bookman Old Style" panose="02050604050505020204" pitchFamily="18" charset="0"/>
                      </a:endParaRPr>
                    </a:p>
                  </a:txBody>
                  <a:tcPr/>
                </a:tc>
                <a:extLst>
                  <a:ext uri="{0D108BD9-81ED-4DB2-BD59-A6C34878D82A}">
                    <a16:rowId xmlns:a16="http://schemas.microsoft.com/office/drawing/2014/main" val="576331504"/>
                  </a:ext>
                </a:extLst>
              </a:tr>
              <a:tr h="370840">
                <a:tc>
                  <a:txBody>
                    <a:bodyPr/>
                    <a:lstStyle/>
                    <a:p>
                      <a:r>
                        <a:rPr lang="ru-RU" sz="4400" b="1" dirty="0">
                          <a:latin typeface="Bookman Old Style" panose="02050604050505020204" pitchFamily="18" charset="0"/>
                        </a:rPr>
                        <a:t>Р</a:t>
                      </a:r>
                      <a:endParaRPr lang="uk-UA" sz="4400" b="1" dirty="0">
                        <a:latin typeface="Bookman Old Style" panose="02050604050505020204" pitchFamily="18" charset="0"/>
                      </a:endParaRPr>
                    </a:p>
                  </a:txBody>
                  <a:tcPr/>
                </a:tc>
                <a:tc>
                  <a:txBody>
                    <a:bodyPr/>
                    <a:lstStyle/>
                    <a:p>
                      <a:r>
                        <a:rPr lang="ru-RU" sz="4400" b="1" dirty="0">
                          <a:latin typeface="Bookman Old Style" panose="02050604050505020204" pitchFamily="18" charset="0"/>
                        </a:rPr>
                        <a:t>О</a:t>
                      </a:r>
                      <a:endParaRPr lang="uk-UA" sz="4400" b="1" dirty="0">
                        <a:latin typeface="Bookman Old Style" panose="02050604050505020204" pitchFamily="18" charset="0"/>
                      </a:endParaRPr>
                    </a:p>
                  </a:txBody>
                  <a:tcPr/>
                </a:tc>
                <a:extLst>
                  <a:ext uri="{0D108BD9-81ED-4DB2-BD59-A6C34878D82A}">
                    <a16:rowId xmlns:a16="http://schemas.microsoft.com/office/drawing/2014/main" val="2131239944"/>
                  </a:ext>
                </a:extLst>
              </a:tr>
              <a:tr h="370840">
                <a:tc>
                  <a:txBody>
                    <a:bodyPr/>
                    <a:lstStyle/>
                    <a:p>
                      <a:r>
                        <a:rPr lang="ru-RU" sz="4400" b="1" dirty="0">
                          <a:latin typeface="Bookman Old Style" panose="02050604050505020204" pitchFamily="18" charset="0"/>
                        </a:rPr>
                        <a:t>Р</a:t>
                      </a:r>
                      <a:endParaRPr lang="uk-UA" sz="4400" b="1" dirty="0">
                        <a:latin typeface="Bookman Old Style" panose="02050604050505020204" pitchFamily="18" charset="0"/>
                      </a:endParaRPr>
                    </a:p>
                  </a:txBody>
                  <a:tcPr/>
                </a:tc>
                <a:tc>
                  <a:txBody>
                    <a:bodyPr/>
                    <a:lstStyle/>
                    <a:p>
                      <a:r>
                        <a:rPr lang="ru-RU" sz="4400" b="1" dirty="0">
                          <a:latin typeface="Bookman Old Style" panose="02050604050505020204" pitchFamily="18" charset="0"/>
                        </a:rPr>
                        <a:t>Р</a:t>
                      </a:r>
                      <a:endParaRPr lang="uk-UA" sz="4400" b="1" dirty="0">
                        <a:latin typeface="Bookman Old Style" panose="02050604050505020204" pitchFamily="18" charset="0"/>
                      </a:endParaRPr>
                    </a:p>
                  </a:txBody>
                  <a:tcPr/>
                </a:tc>
                <a:extLst>
                  <a:ext uri="{0D108BD9-81ED-4DB2-BD59-A6C34878D82A}">
                    <a16:rowId xmlns:a16="http://schemas.microsoft.com/office/drawing/2014/main" val="2093876294"/>
                  </a:ext>
                </a:extLst>
              </a:tr>
            </a:tbl>
          </a:graphicData>
        </a:graphic>
      </p:graphicFrame>
      <p:sp>
        <p:nvSpPr>
          <p:cNvPr id="8" name="Прямокутник 7">
            <a:extLst>
              <a:ext uri="{FF2B5EF4-FFF2-40B4-BE49-F238E27FC236}">
                <a16:creationId xmlns:a16="http://schemas.microsoft.com/office/drawing/2014/main" id="{7D48FA73-76FD-4337-BD2B-BF31A84E6BED}"/>
              </a:ext>
            </a:extLst>
          </p:cNvPr>
          <p:cNvSpPr/>
          <p:nvPr/>
        </p:nvSpPr>
        <p:spPr>
          <a:xfrm>
            <a:off x="8383131" y="2755253"/>
            <a:ext cx="498763" cy="465929"/>
          </a:xfrm>
          <a:prstGeom prst="rect">
            <a:avLst/>
          </a:prstGeom>
          <a:solidFill>
            <a:srgbClr val="F5EFEF"/>
          </a:solidFill>
          <a:ln>
            <a:solidFill>
              <a:srgbClr val="F5EFE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9" name="Прямокутник 8">
            <a:extLst>
              <a:ext uri="{FF2B5EF4-FFF2-40B4-BE49-F238E27FC236}">
                <a16:creationId xmlns:a16="http://schemas.microsoft.com/office/drawing/2014/main" id="{D7AEE62B-2AFC-45F6-B5AE-D2A5FA352C1B}"/>
              </a:ext>
            </a:extLst>
          </p:cNvPr>
          <p:cNvSpPr/>
          <p:nvPr/>
        </p:nvSpPr>
        <p:spPr>
          <a:xfrm>
            <a:off x="6931797" y="2736134"/>
            <a:ext cx="498763" cy="465929"/>
          </a:xfrm>
          <a:prstGeom prst="rect">
            <a:avLst/>
          </a:prstGeom>
          <a:solidFill>
            <a:srgbClr val="F5EFEF"/>
          </a:solidFill>
          <a:ln>
            <a:solidFill>
              <a:srgbClr val="F5EFE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3" name="Прямокутник 12">
            <a:extLst>
              <a:ext uri="{FF2B5EF4-FFF2-40B4-BE49-F238E27FC236}">
                <a16:creationId xmlns:a16="http://schemas.microsoft.com/office/drawing/2014/main" id="{5341E0F0-9070-4570-A122-7EEBA9DD9C9D}"/>
              </a:ext>
            </a:extLst>
          </p:cNvPr>
          <p:cNvSpPr/>
          <p:nvPr/>
        </p:nvSpPr>
        <p:spPr>
          <a:xfrm>
            <a:off x="6931797" y="4265234"/>
            <a:ext cx="498763" cy="465929"/>
          </a:xfrm>
          <a:prstGeom prst="rect">
            <a:avLst/>
          </a:prstGeom>
          <a:solidFill>
            <a:srgbClr val="F5EFEF"/>
          </a:solidFill>
          <a:ln>
            <a:solidFill>
              <a:srgbClr val="F5EFE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4" name="Прямокутник 13">
            <a:extLst>
              <a:ext uri="{FF2B5EF4-FFF2-40B4-BE49-F238E27FC236}">
                <a16:creationId xmlns:a16="http://schemas.microsoft.com/office/drawing/2014/main" id="{0E8ABDCF-9FAE-464C-9D9D-8776885A3849}"/>
              </a:ext>
            </a:extLst>
          </p:cNvPr>
          <p:cNvSpPr/>
          <p:nvPr/>
        </p:nvSpPr>
        <p:spPr>
          <a:xfrm>
            <a:off x="8383131" y="4265233"/>
            <a:ext cx="498763" cy="465929"/>
          </a:xfrm>
          <a:prstGeom prst="rect">
            <a:avLst/>
          </a:prstGeom>
          <a:solidFill>
            <a:srgbClr val="F5EFEF"/>
          </a:solidFill>
          <a:ln>
            <a:solidFill>
              <a:srgbClr val="F5EFE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5" name="Прямокутник 14">
            <a:extLst>
              <a:ext uri="{FF2B5EF4-FFF2-40B4-BE49-F238E27FC236}">
                <a16:creationId xmlns:a16="http://schemas.microsoft.com/office/drawing/2014/main" id="{0879ADC9-9A9A-4711-81E1-1D645F5A480C}"/>
              </a:ext>
            </a:extLst>
          </p:cNvPr>
          <p:cNvSpPr/>
          <p:nvPr/>
        </p:nvSpPr>
        <p:spPr>
          <a:xfrm>
            <a:off x="8383131" y="1934660"/>
            <a:ext cx="605005" cy="514542"/>
          </a:xfrm>
          <a:prstGeom prst="rect">
            <a:avLst/>
          </a:prstGeom>
          <a:solidFill>
            <a:srgbClr val="E1CDCC"/>
          </a:solidFill>
          <a:ln>
            <a:solidFill>
              <a:srgbClr val="E1CD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6" name="Прямокутник 15">
            <a:extLst>
              <a:ext uri="{FF2B5EF4-FFF2-40B4-BE49-F238E27FC236}">
                <a16:creationId xmlns:a16="http://schemas.microsoft.com/office/drawing/2014/main" id="{24D3247A-C084-4BD2-B9EA-9B859C337C45}"/>
              </a:ext>
            </a:extLst>
          </p:cNvPr>
          <p:cNvSpPr/>
          <p:nvPr/>
        </p:nvSpPr>
        <p:spPr>
          <a:xfrm>
            <a:off x="6931797" y="1959220"/>
            <a:ext cx="605005" cy="514542"/>
          </a:xfrm>
          <a:prstGeom prst="rect">
            <a:avLst/>
          </a:prstGeom>
          <a:solidFill>
            <a:srgbClr val="E1CDCC"/>
          </a:solidFill>
          <a:ln>
            <a:solidFill>
              <a:srgbClr val="E1CD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7" name="Прямокутник 16">
            <a:extLst>
              <a:ext uri="{FF2B5EF4-FFF2-40B4-BE49-F238E27FC236}">
                <a16:creationId xmlns:a16="http://schemas.microsoft.com/office/drawing/2014/main" id="{EA6D530D-E0B3-4034-B3F9-CD8EBE16C20F}"/>
              </a:ext>
            </a:extLst>
          </p:cNvPr>
          <p:cNvSpPr/>
          <p:nvPr/>
        </p:nvSpPr>
        <p:spPr>
          <a:xfrm>
            <a:off x="6931797" y="3411446"/>
            <a:ext cx="605005" cy="514542"/>
          </a:xfrm>
          <a:prstGeom prst="rect">
            <a:avLst/>
          </a:prstGeom>
          <a:solidFill>
            <a:srgbClr val="E1CDCC"/>
          </a:solidFill>
          <a:ln>
            <a:solidFill>
              <a:srgbClr val="E1CD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8" name="Прямокутник 17">
            <a:extLst>
              <a:ext uri="{FF2B5EF4-FFF2-40B4-BE49-F238E27FC236}">
                <a16:creationId xmlns:a16="http://schemas.microsoft.com/office/drawing/2014/main" id="{7E9FF91B-B4DA-4666-BBC7-4547CFB5F348}"/>
              </a:ext>
            </a:extLst>
          </p:cNvPr>
          <p:cNvSpPr/>
          <p:nvPr/>
        </p:nvSpPr>
        <p:spPr>
          <a:xfrm>
            <a:off x="8441836" y="3429000"/>
            <a:ext cx="605005" cy="514542"/>
          </a:xfrm>
          <a:prstGeom prst="rect">
            <a:avLst/>
          </a:prstGeom>
          <a:solidFill>
            <a:srgbClr val="E1CDCC"/>
          </a:solidFill>
          <a:ln>
            <a:solidFill>
              <a:srgbClr val="E1CD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2" name="Овал 1">
            <a:extLst>
              <a:ext uri="{FF2B5EF4-FFF2-40B4-BE49-F238E27FC236}">
                <a16:creationId xmlns:a16="http://schemas.microsoft.com/office/drawing/2014/main" id="{7C77E59A-8C0C-4647-AA64-A9AD6E961663}"/>
              </a:ext>
            </a:extLst>
          </p:cNvPr>
          <p:cNvSpPr/>
          <p:nvPr/>
        </p:nvSpPr>
        <p:spPr>
          <a:xfrm>
            <a:off x="6839339" y="2539473"/>
            <a:ext cx="2995126" cy="75312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9" name="Овал 18">
            <a:extLst>
              <a:ext uri="{FF2B5EF4-FFF2-40B4-BE49-F238E27FC236}">
                <a16:creationId xmlns:a16="http://schemas.microsoft.com/office/drawing/2014/main" id="{E382E51F-56E2-4016-BC68-8D3AFC06224E}"/>
              </a:ext>
            </a:extLst>
          </p:cNvPr>
          <p:cNvSpPr/>
          <p:nvPr/>
        </p:nvSpPr>
        <p:spPr>
          <a:xfrm>
            <a:off x="6839339" y="3309994"/>
            <a:ext cx="2995126" cy="804443"/>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1897000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childTnLst>
                                </p:cTn>
                              </p:par>
                              <p:par>
                                <p:cTn id="12" presetID="1" presetClass="entr" presetSubtype="0" fill="hold" grpId="1" nodeType="withEffect">
                                  <p:stCondLst>
                                    <p:cond delay="0"/>
                                  </p:stCondLst>
                                  <p:childTnLst>
                                    <p:set>
                                      <p:cBhvr>
                                        <p:cTn id="13" dur="1" fill="hold">
                                          <p:stCondLst>
                                            <p:cond delay="0"/>
                                          </p:stCondLst>
                                        </p:cTn>
                                        <p:tgtEl>
                                          <p:spTgt spid="8"/>
                                        </p:tgtEl>
                                        <p:attrNameLst>
                                          <p:attrName>style.visibility</p:attrName>
                                        </p:attrNameLst>
                                      </p:cBhvr>
                                      <p:to>
                                        <p:strVal val="visible"/>
                                      </p:to>
                                    </p:set>
                                  </p:childTnLst>
                                </p:cTn>
                              </p:par>
                              <p:par>
                                <p:cTn id="14" presetID="1" presetClass="entr" presetSubtype="0" fill="hold" grpId="1" nodeType="withEffect">
                                  <p:stCondLst>
                                    <p:cond delay="0"/>
                                  </p:stCondLst>
                                  <p:childTnLst>
                                    <p:set>
                                      <p:cBhvr>
                                        <p:cTn id="15" dur="1" fill="hold">
                                          <p:stCondLst>
                                            <p:cond delay="0"/>
                                          </p:stCondLst>
                                        </p:cTn>
                                        <p:tgtEl>
                                          <p:spTgt spid="9"/>
                                        </p:tgtEl>
                                        <p:attrNameLst>
                                          <p:attrName>style.visibility</p:attrName>
                                        </p:attrNameLst>
                                      </p:cBhvr>
                                      <p:to>
                                        <p:strVal val="visible"/>
                                      </p:to>
                                    </p:set>
                                  </p:childTnLst>
                                </p:cTn>
                              </p:par>
                              <p:par>
                                <p:cTn id="16" presetID="1" presetClass="entr" presetSubtype="0" fill="hold" grpId="1" nodeType="withEffect">
                                  <p:stCondLst>
                                    <p:cond delay="0"/>
                                  </p:stCondLst>
                                  <p:childTnLst>
                                    <p:set>
                                      <p:cBhvr>
                                        <p:cTn id="17" dur="1" fill="hold">
                                          <p:stCondLst>
                                            <p:cond delay="0"/>
                                          </p:stCondLst>
                                        </p:cTn>
                                        <p:tgtEl>
                                          <p:spTgt spid="13"/>
                                        </p:tgtEl>
                                        <p:attrNameLst>
                                          <p:attrName>style.visibility</p:attrName>
                                        </p:attrNameLst>
                                      </p:cBhvr>
                                      <p:to>
                                        <p:strVal val="visible"/>
                                      </p:to>
                                    </p:set>
                                  </p:childTnLst>
                                </p:cTn>
                              </p:par>
                              <p:par>
                                <p:cTn id="18" presetID="1" presetClass="entr" presetSubtype="0" fill="hold" grpId="1" nodeType="withEffect">
                                  <p:stCondLst>
                                    <p:cond delay="0"/>
                                  </p:stCondLst>
                                  <p:childTnLst>
                                    <p:set>
                                      <p:cBhvr>
                                        <p:cTn id="19" dur="1" fill="hold">
                                          <p:stCondLst>
                                            <p:cond delay="0"/>
                                          </p:stCondLst>
                                        </p:cTn>
                                        <p:tgtEl>
                                          <p:spTgt spid="14"/>
                                        </p:tgtEl>
                                        <p:attrNameLst>
                                          <p:attrName>style.visibility</p:attrName>
                                        </p:attrNameLst>
                                      </p:cBhvr>
                                      <p:to>
                                        <p:strVal val="visible"/>
                                      </p:to>
                                    </p:set>
                                  </p:childTnLst>
                                </p:cTn>
                              </p:par>
                              <p:par>
                                <p:cTn id="20" presetID="1" presetClass="entr" presetSubtype="0" fill="hold" grpId="1" nodeType="withEffect">
                                  <p:stCondLst>
                                    <p:cond delay="0"/>
                                  </p:stCondLst>
                                  <p:childTnLst>
                                    <p:set>
                                      <p:cBhvr>
                                        <p:cTn id="21" dur="1" fill="hold">
                                          <p:stCondLst>
                                            <p:cond delay="0"/>
                                          </p:stCondLst>
                                        </p:cTn>
                                        <p:tgtEl>
                                          <p:spTgt spid="15"/>
                                        </p:tgtEl>
                                        <p:attrNameLst>
                                          <p:attrName>style.visibility</p:attrName>
                                        </p:attrNameLst>
                                      </p:cBhvr>
                                      <p:to>
                                        <p:strVal val="visible"/>
                                      </p:to>
                                    </p:set>
                                  </p:childTnLst>
                                </p:cTn>
                              </p:par>
                              <p:par>
                                <p:cTn id="22" presetID="1" presetClass="entr" presetSubtype="0" fill="hold" grpId="1" nodeType="withEffect">
                                  <p:stCondLst>
                                    <p:cond delay="0"/>
                                  </p:stCondLst>
                                  <p:childTnLst>
                                    <p:set>
                                      <p:cBhvr>
                                        <p:cTn id="23" dur="1" fill="hold">
                                          <p:stCondLst>
                                            <p:cond delay="0"/>
                                          </p:stCondLst>
                                        </p:cTn>
                                        <p:tgtEl>
                                          <p:spTgt spid="16"/>
                                        </p:tgtEl>
                                        <p:attrNameLst>
                                          <p:attrName>style.visibility</p:attrName>
                                        </p:attrNameLst>
                                      </p:cBhvr>
                                      <p:to>
                                        <p:strVal val="visible"/>
                                      </p:to>
                                    </p:set>
                                  </p:childTnLst>
                                </p:cTn>
                              </p:par>
                              <p:par>
                                <p:cTn id="24" presetID="1" presetClass="entr" presetSubtype="0" fill="hold" grpId="1" nodeType="withEffect">
                                  <p:stCondLst>
                                    <p:cond delay="0"/>
                                  </p:stCondLst>
                                  <p:childTnLst>
                                    <p:set>
                                      <p:cBhvr>
                                        <p:cTn id="25" dur="1" fill="hold">
                                          <p:stCondLst>
                                            <p:cond delay="0"/>
                                          </p:stCondLst>
                                        </p:cTn>
                                        <p:tgtEl>
                                          <p:spTgt spid="17"/>
                                        </p:tgtEl>
                                        <p:attrNameLst>
                                          <p:attrName>style.visibility</p:attrName>
                                        </p:attrNameLst>
                                      </p:cBhvr>
                                      <p:to>
                                        <p:strVal val="visible"/>
                                      </p:to>
                                    </p:set>
                                  </p:childTnLst>
                                </p:cTn>
                              </p:par>
                              <p:par>
                                <p:cTn id="26" presetID="1" presetClass="entr" presetSubtype="0" fill="hold" grpId="1" nodeType="withEffect">
                                  <p:stCondLst>
                                    <p:cond delay="0"/>
                                  </p:stCondLst>
                                  <p:childTnLst>
                                    <p:set>
                                      <p:cBhvr>
                                        <p:cTn id="27" dur="1" fill="hold">
                                          <p:stCondLst>
                                            <p:cond delay="0"/>
                                          </p:stCondLst>
                                        </p:cTn>
                                        <p:tgtEl>
                                          <p:spTgt spid="18"/>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6"/>
                                        </p:tgtEl>
                                        <p:attrNameLst>
                                          <p:attrName>style.visibility</p:attrName>
                                        </p:attrNameLst>
                                      </p:cBhvr>
                                      <p:to>
                                        <p:strVal val="hidden"/>
                                      </p:to>
                                    </p:set>
                                  </p:childTnLst>
                                </p:cTn>
                              </p:par>
                            </p:childTnLst>
                          </p:cTn>
                        </p:par>
                      </p:childTnLst>
                    </p:cTn>
                  </p:par>
                  <p:par>
                    <p:cTn id="32" fill="hold">
                      <p:stCondLst>
                        <p:cond delay="indefinite"/>
                      </p:stCondLst>
                      <p:childTnLst>
                        <p:par>
                          <p:cTn id="33" fill="hold">
                            <p:stCondLst>
                              <p:cond delay="0"/>
                            </p:stCondLst>
                            <p:childTnLst>
                              <p:par>
                                <p:cTn id="34" presetID="1" presetClass="exit" presetSubtype="0" fill="hold" grpId="0" nodeType="clickEffect">
                                  <p:stCondLst>
                                    <p:cond delay="0"/>
                                  </p:stCondLst>
                                  <p:childTnLst>
                                    <p:set>
                                      <p:cBhvr>
                                        <p:cTn id="35" dur="1" fill="hold">
                                          <p:stCondLst>
                                            <p:cond delay="0"/>
                                          </p:stCondLst>
                                        </p:cTn>
                                        <p:tgtEl>
                                          <p:spTgt spid="15"/>
                                        </p:tgtEl>
                                        <p:attrNameLst>
                                          <p:attrName>style.visibility</p:attrName>
                                        </p:attrNameLst>
                                      </p:cBhvr>
                                      <p:to>
                                        <p:strVal val="hidden"/>
                                      </p:to>
                                    </p:set>
                                  </p:childTnLst>
                                </p:cTn>
                              </p:par>
                            </p:childTnLst>
                          </p:cTn>
                        </p:par>
                      </p:childTnLst>
                    </p:cTn>
                  </p:par>
                  <p:par>
                    <p:cTn id="36" fill="hold">
                      <p:stCondLst>
                        <p:cond delay="indefinite"/>
                      </p:stCondLst>
                      <p:childTnLst>
                        <p:par>
                          <p:cTn id="37" fill="hold">
                            <p:stCondLst>
                              <p:cond delay="0"/>
                            </p:stCondLst>
                            <p:childTnLst>
                              <p:par>
                                <p:cTn id="38" presetID="1" presetClass="exit" presetSubtype="0" fill="hold" grpId="0" nodeType="clickEffect">
                                  <p:stCondLst>
                                    <p:cond delay="0"/>
                                  </p:stCondLst>
                                  <p:childTnLst>
                                    <p:set>
                                      <p:cBhvr>
                                        <p:cTn id="39" dur="1" fill="hold">
                                          <p:stCondLst>
                                            <p:cond delay="0"/>
                                          </p:stCondLst>
                                        </p:cTn>
                                        <p:tgtEl>
                                          <p:spTgt spid="9"/>
                                        </p:tgtEl>
                                        <p:attrNameLst>
                                          <p:attrName>style.visibility</p:attrName>
                                        </p:attrNameLst>
                                      </p:cBhvr>
                                      <p:to>
                                        <p:strVal val="hidden"/>
                                      </p:to>
                                    </p:set>
                                  </p:childTnLst>
                                </p:cTn>
                              </p:par>
                            </p:childTnLst>
                          </p:cTn>
                        </p:par>
                      </p:childTnLst>
                    </p:cTn>
                  </p:par>
                  <p:par>
                    <p:cTn id="40" fill="hold">
                      <p:stCondLst>
                        <p:cond delay="indefinite"/>
                      </p:stCondLst>
                      <p:childTnLst>
                        <p:par>
                          <p:cTn id="41" fill="hold">
                            <p:stCondLst>
                              <p:cond delay="0"/>
                            </p:stCondLst>
                            <p:childTnLst>
                              <p:par>
                                <p:cTn id="42" presetID="1" presetClass="exit" presetSubtype="0" fill="hold" grpId="0" nodeType="clickEffect">
                                  <p:stCondLst>
                                    <p:cond delay="0"/>
                                  </p:stCondLst>
                                  <p:childTnLst>
                                    <p:set>
                                      <p:cBhvr>
                                        <p:cTn id="43" dur="1" fill="hold">
                                          <p:stCondLst>
                                            <p:cond delay="0"/>
                                          </p:stCondLst>
                                        </p:cTn>
                                        <p:tgtEl>
                                          <p:spTgt spid="8"/>
                                        </p:tgtEl>
                                        <p:attrNameLst>
                                          <p:attrName>style.visibility</p:attrName>
                                        </p:attrNameLst>
                                      </p:cBhvr>
                                      <p:to>
                                        <p:strVal val="hidden"/>
                                      </p:to>
                                    </p:set>
                                  </p:childTnLst>
                                </p:cTn>
                              </p:par>
                            </p:childTnLst>
                          </p:cTn>
                        </p:par>
                      </p:childTnLst>
                    </p:cTn>
                  </p:par>
                  <p:par>
                    <p:cTn id="44" fill="hold">
                      <p:stCondLst>
                        <p:cond delay="indefinite"/>
                      </p:stCondLst>
                      <p:childTnLst>
                        <p:par>
                          <p:cTn id="45" fill="hold">
                            <p:stCondLst>
                              <p:cond delay="0"/>
                            </p:stCondLst>
                            <p:childTnLst>
                              <p:par>
                                <p:cTn id="46" presetID="1" presetClass="exit" presetSubtype="0" fill="hold" grpId="0" nodeType="clickEffect">
                                  <p:stCondLst>
                                    <p:cond delay="0"/>
                                  </p:stCondLst>
                                  <p:childTnLst>
                                    <p:set>
                                      <p:cBhvr>
                                        <p:cTn id="47" dur="1" fill="hold">
                                          <p:stCondLst>
                                            <p:cond delay="0"/>
                                          </p:stCondLst>
                                        </p:cTn>
                                        <p:tgtEl>
                                          <p:spTgt spid="17"/>
                                        </p:tgtEl>
                                        <p:attrNameLst>
                                          <p:attrName>style.visibility</p:attrName>
                                        </p:attrNameLst>
                                      </p:cBhvr>
                                      <p:to>
                                        <p:strVal val="hidden"/>
                                      </p:to>
                                    </p:set>
                                  </p:childTnLst>
                                </p:cTn>
                              </p:par>
                            </p:childTnLst>
                          </p:cTn>
                        </p:par>
                      </p:childTnLst>
                    </p:cTn>
                  </p:par>
                  <p:par>
                    <p:cTn id="48" fill="hold">
                      <p:stCondLst>
                        <p:cond delay="indefinite"/>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8"/>
                                        </p:tgtEl>
                                        <p:attrNameLst>
                                          <p:attrName>style.visibility</p:attrName>
                                        </p:attrNameLst>
                                      </p:cBhvr>
                                      <p:to>
                                        <p:strVal val="hidden"/>
                                      </p:to>
                                    </p:set>
                                  </p:childTnLst>
                                </p:cTn>
                              </p:par>
                            </p:childTnLst>
                          </p:cTn>
                        </p:par>
                      </p:childTnLst>
                    </p:cTn>
                  </p:par>
                  <p:par>
                    <p:cTn id="52" fill="hold">
                      <p:stCondLst>
                        <p:cond delay="indefinite"/>
                      </p:stCondLst>
                      <p:childTnLst>
                        <p:par>
                          <p:cTn id="53" fill="hold">
                            <p:stCondLst>
                              <p:cond delay="0"/>
                            </p:stCondLst>
                            <p:childTnLst>
                              <p:par>
                                <p:cTn id="54" presetID="1" presetClass="exit" presetSubtype="0" fill="hold" grpId="0" nodeType="clickEffect">
                                  <p:stCondLst>
                                    <p:cond delay="0"/>
                                  </p:stCondLst>
                                  <p:childTnLst>
                                    <p:set>
                                      <p:cBhvr>
                                        <p:cTn id="55" dur="1" fill="hold">
                                          <p:stCondLst>
                                            <p:cond delay="0"/>
                                          </p:stCondLst>
                                        </p:cTn>
                                        <p:tgtEl>
                                          <p:spTgt spid="13"/>
                                        </p:tgtEl>
                                        <p:attrNameLst>
                                          <p:attrName>style.visibility</p:attrName>
                                        </p:attrNameLst>
                                      </p:cBhvr>
                                      <p:to>
                                        <p:strVal val="hidden"/>
                                      </p:to>
                                    </p:set>
                                  </p:childTnLst>
                                </p:cTn>
                              </p:par>
                            </p:childTnLst>
                          </p:cTn>
                        </p:par>
                      </p:childTnLst>
                    </p:cTn>
                  </p:par>
                  <p:par>
                    <p:cTn id="56" fill="hold">
                      <p:stCondLst>
                        <p:cond delay="indefinite"/>
                      </p:stCondLst>
                      <p:childTnLst>
                        <p:par>
                          <p:cTn id="57" fill="hold">
                            <p:stCondLst>
                              <p:cond delay="0"/>
                            </p:stCondLst>
                            <p:childTnLst>
                              <p:par>
                                <p:cTn id="58" presetID="1" presetClass="exit" presetSubtype="0" fill="hold" grpId="0" nodeType="clickEffect">
                                  <p:stCondLst>
                                    <p:cond delay="0"/>
                                  </p:stCondLst>
                                  <p:childTnLst>
                                    <p:set>
                                      <p:cBhvr>
                                        <p:cTn id="59" dur="1" fill="hold">
                                          <p:stCondLst>
                                            <p:cond delay="0"/>
                                          </p:stCondLst>
                                        </p:cTn>
                                        <p:tgtEl>
                                          <p:spTgt spid="14"/>
                                        </p:tgtEl>
                                        <p:attrNameLst>
                                          <p:attrName>style.visibility</p:attrName>
                                        </p:attrNameLst>
                                      </p:cBhvr>
                                      <p:to>
                                        <p:strVal val="hidden"/>
                                      </p:to>
                                    </p:set>
                                  </p:childTnLst>
                                </p:cTn>
                              </p:par>
                            </p:childTnLst>
                          </p:cTn>
                        </p:par>
                      </p:childTnLst>
                    </p:cTn>
                  </p:par>
                  <p:par>
                    <p:cTn id="60" fill="hold">
                      <p:stCondLst>
                        <p:cond delay="indefinite"/>
                      </p:stCondLst>
                      <p:childTnLst>
                        <p:par>
                          <p:cTn id="61" fill="hold">
                            <p:stCondLst>
                              <p:cond delay="0"/>
                            </p:stCondLst>
                            <p:childTnLst>
                              <p:par>
                                <p:cTn id="62" presetID="22" presetClass="entr" presetSubtype="4" fill="hold" grpId="0" nodeType="clickEffect">
                                  <p:stCondLst>
                                    <p:cond delay="0"/>
                                  </p:stCondLst>
                                  <p:childTnLst>
                                    <p:set>
                                      <p:cBhvr>
                                        <p:cTn id="63" dur="1" fill="hold">
                                          <p:stCondLst>
                                            <p:cond delay="0"/>
                                          </p:stCondLst>
                                        </p:cTn>
                                        <p:tgtEl>
                                          <p:spTgt spid="10"/>
                                        </p:tgtEl>
                                        <p:attrNameLst>
                                          <p:attrName>style.visibility</p:attrName>
                                        </p:attrNameLst>
                                      </p:cBhvr>
                                      <p:to>
                                        <p:strVal val="visible"/>
                                      </p:to>
                                    </p:set>
                                    <p:animEffect transition="in" filter="wipe(down)">
                                      <p:cBhvr>
                                        <p:cTn id="64" dur="500"/>
                                        <p:tgtEl>
                                          <p:spTgt spid="10"/>
                                        </p:tgtEl>
                                      </p:cBhvr>
                                    </p:animEffect>
                                  </p:childTnLst>
                                </p:cTn>
                              </p:par>
                            </p:childTnLst>
                          </p:cTn>
                        </p:par>
                      </p:childTnLst>
                    </p:cTn>
                  </p:par>
                  <p:par>
                    <p:cTn id="65" fill="hold">
                      <p:stCondLst>
                        <p:cond delay="indefinite"/>
                      </p:stCondLst>
                      <p:childTnLst>
                        <p:par>
                          <p:cTn id="66" fill="hold">
                            <p:stCondLst>
                              <p:cond delay="0"/>
                            </p:stCondLst>
                            <p:childTnLst>
                              <p:par>
                                <p:cTn id="67" presetID="22" presetClass="entr" presetSubtype="4" fill="hold" grpId="0" nodeType="clickEffect">
                                  <p:stCondLst>
                                    <p:cond delay="0"/>
                                  </p:stCondLst>
                                  <p:childTnLst>
                                    <p:set>
                                      <p:cBhvr>
                                        <p:cTn id="68" dur="1" fill="hold">
                                          <p:stCondLst>
                                            <p:cond delay="0"/>
                                          </p:stCondLst>
                                        </p:cTn>
                                        <p:tgtEl>
                                          <p:spTgt spid="2"/>
                                        </p:tgtEl>
                                        <p:attrNameLst>
                                          <p:attrName>style.visibility</p:attrName>
                                        </p:attrNameLst>
                                      </p:cBhvr>
                                      <p:to>
                                        <p:strVal val="visible"/>
                                      </p:to>
                                    </p:set>
                                    <p:animEffect transition="in" filter="wipe(down)">
                                      <p:cBhvr>
                                        <p:cTn id="69" dur="500"/>
                                        <p:tgtEl>
                                          <p:spTgt spid="2"/>
                                        </p:tgtEl>
                                      </p:cBhvr>
                                    </p:animEffect>
                                  </p:childTnLst>
                                </p:cTn>
                              </p:par>
                              <p:par>
                                <p:cTn id="70" presetID="22" presetClass="entr" presetSubtype="4" fill="hold" grpId="0" nodeType="withEffect">
                                  <p:stCondLst>
                                    <p:cond delay="0"/>
                                  </p:stCondLst>
                                  <p:childTnLst>
                                    <p:set>
                                      <p:cBhvr>
                                        <p:cTn id="71" dur="1" fill="hold">
                                          <p:stCondLst>
                                            <p:cond delay="0"/>
                                          </p:stCondLst>
                                        </p:cTn>
                                        <p:tgtEl>
                                          <p:spTgt spid="19"/>
                                        </p:tgtEl>
                                        <p:attrNameLst>
                                          <p:attrName>style.visibility</p:attrName>
                                        </p:attrNameLst>
                                      </p:cBhvr>
                                      <p:to>
                                        <p:strVal val="visible"/>
                                      </p:to>
                                    </p:set>
                                    <p:animEffect transition="in" filter="wipe(down)">
                                      <p:cBhvr>
                                        <p:cTn id="72" dur="500"/>
                                        <p:tgtEl>
                                          <p:spTgt spid="19"/>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4" fill="hold" grpId="0" nodeType="clickEffect">
                                  <p:stCondLst>
                                    <p:cond delay="0"/>
                                  </p:stCondLst>
                                  <p:childTnLst>
                                    <p:set>
                                      <p:cBhvr>
                                        <p:cTn id="76" dur="1" fill="hold">
                                          <p:stCondLst>
                                            <p:cond delay="0"/>
                                          </p:stCondLst>
                                        </p:cTn>
                                        <p:tgtEl>
                                          <p:spTgt spid="11"/>
                                        </p:tgtEl>
                                        <p:attrNameLst>
                                          <p:attrName>style.visibility</p:attrName>
                                        </p:attrNameLst>
                                      </p:cBhvr>
                                      <p:to>
                                        <p:strVal val="visible"/>
                                      </p:to>
                                    </p:set>
                                    <p:animEffect transition="in" filter="wipe(down)">
                                      <p:cBhvr>
                                        <p:cTn id="77" dur="500"/>
                                        <p:tgtEl>
                                          <p:spTgt spid="11"/>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4" fill="hold" grpId="0" nodeType="clickEffect">
                                  <p:stCondLst>
                                    <p:cond delay="0"/>
                                  </p:stCondLst>
                                  <p:childTnLst>
                                    <p:set>
                                      <p:cBhvr>
                                        <p:cTn id="81" dur="1" fill="hold">
                                          <p:stCondLst>
                                            <p:cond delay="0"/>
                                          </p:stCondLst>
                                        </p:cTn>
                                        <p:tgtEl>
                                          <p:spTgt spid="12"/>
                                        </p:tgtEl>
                                        <p:attrNameLst>
                                          <p:attrName>style.visibility</p:attrName>
                                        </p:attrNameLst>
                                      </p:cBhvr>
                                      <p:to>
                                        <p:strVal val="visible"/>
                                      </p:to>
                                    </p:set>
                                    <p:animEffect transition="in" filter="wipe(down)">
                                      <p:cBhvr>
                                        <p:cTn id="8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0" grpId="0"/>
      <p:bldP spid="11" grpId="0"/>
      <p:bldP spid="12" grpId="0" animBg="1"/>
      <p:bldP spid="8" grpId="0" animBg="1"/>
      <p:bldP spid="8" grpId="1" animBg="1"/>
      <p:bldP spid="9" grpId="0" animBg="1"/>
      <p:bldP spid="9" grpId="1" animBg="1"/>
      <p:bldP spid="13" grpId="0" animBg="1"/>
      <p:bldP spid="13" grpId="1" animBg="1"/>
      <p:bldP spid="14" grpId="0" animBg="1"/>
      <p:bldP spid="14" grpId="1" animBg="1"/>
      <p:bldP spid="15" grpId="0" animBg="1"/>
      <p:bldP spid="15" grpId="1" animBg="1"/>
      <p:bldP spid="16" grpId="0" animBg="1"/>
      <p:bldP spid="16" grpId="1" animBg="1"/>
      <p:bldP spid="17" grpId="0" animBg="1"/>
      <p:bldP spid="17" grpId="1" animBg="1"/>
      <p:bldP spid="18" grpId="0" animBg="1"/>
      <p:bldP spid="18" grpId="1" animBg="1"/>
      <p:bldP spid="2" grpId="0" animBg="1"/>
      <p:bldP spid="19" grpId="0" animBg="1"/>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3" name="Таблиця 5">
            <a:extLst>
              <a:ext uri="{FF2B5EF4-FFF2-40B4-BE49-F238E27FC236}">
                <a16:creationId xmlns:a16="http://schemas.microsoft.com/office/drawing/2014/main" id="{6AA215AC-C905-4C21-A1CD-D0C7284CFD0E}"/>
              </a:ext>
            </a:extLst>
          </p:cNvPr>
          <p:cNvGraphicFramePr>
            <a:graphicFrameLocks noGrp="1"/>
          </p:cNvGraphicFramePr>
          <p:nvPr>
            <p:extLst>
              <p:ext uri="{D42A27DB-BD31-4B8C-83A1-F6EECF244321}">
                <p14:modId xmlns:p14="http://schemas.microsoft.com/office/powerpoint/2010/main" val="2609607086"/>
              </p:ext>
            </p:extLst>
          </p:nvPr>
        </p:nvGraphicFramePr>
        <p:xfrm>
          <a:off x="5822663" y="1821581"/>
          <a:ext cx="3499428" cy="4632960"/>
        </p:xfrm>
        <a:graphic>
          <a:graphicData uri="http://schemas.openxmlformats.org/drawingml/2006/table">
            <a:tbl>
              <a:tblPr bandRow="1">
                <a:tableStyleId>{5C22544A-7EE6-4342-B048-85BDC9FD1C3A}</a:tableStyleId>
              </a:tblPr>
              <a:tblGrid>
                <a:gridCol w="1166476">
                  <a:extLst>
                    <a:ext uri="{9D8B030D-6E8A-4147-A177-3AD203B41FA5}">
                      <a16:colId xmlns:a16="http://schemas.microsoft.com/office/drawing/2014/main" val="3039806859"/>
                    </a:ext>
                  </a:extLst>
                </a:gridCol>
                <a:gridCol w="1166476">
                  <a:extLst>
                    <a:ext uri="{9D8B030D-6E8A-4147-A177-3AD203B41FA5}">
                      <a16:colId xmlns:a16="http://schemas.microsoft.com/office/drawing/2014/main" val="2236206461"/>
                    </a:ext>
                  </a:extLst>
                </a:gridCol>
                <a:gridCol w="1166476">
                  <a:extLst>
                    <a:ext uri="{9D8B030D-6E8A-4147-A177-3AD203B41FA5}">
                      <a16:colId xmlns:a16="http://schemas.microsoft.com/office/drawing/2014/main" val="3148518643"/>
                    </a:ext>
                  </a:extLst>
                </a:gridCol>
              </a:tblGrid>
              <a:tr h="370840">
                <a:tc>
                  <a:txBody>
                    <a:bodyPr/>
                    <a:lstStyle/>
                    <a:p>
                      <a:r>
                        <a:rPr lang="ru-RU" sz="3200" b="1" dirty="0">
                          <a:solidFill>
                            <a:schemeClr val="tx1"/>
                          </a:solidFill>
                        </a:rPr>
                        <a:t>О</a:t>
                      </a:r>
                      <a:endParaRPr lang="uk-UA" sz="3200" b="1" dirty="0">
                        <a:solidFill>
                          <a:schemeClr val="tx1"/>
                        </a:solidFill>
                      </a:endParaRPr>
                    </a:p>
                  </a:txBody>
                  <a:tcPr/>
                </a:tc>
                <a:tc>
                  <a:txBody>
                    <a:bodyPr/>
                    <a:lstStyle/>
                    <a:p>
                      <a:r>
                        <a:rPr lang="ru-RU" sz="3200" b="1" dirty="0"/>
                        <a:t>О</a:t>
                      </a:r>
                      <a:endParaRPr lang="uk-UA" sz="3200" b="1" dirty="0"/>
                    </a:p>
                  </a:txBody>
                  <a:tcPr/>
                </a:tc>
                <a:tc>
                  <a:txBody>
                    <a:bodyPr/>
                    <a:lstStyle/>
                    <a:p>
                      <a:r>
                        <a:rPr lang="ru-RU" sz="3200" b="1" dirty="0"/>
                        <a:t>О</a:t>
                      </a:r>
                      <a:endParaRPr lang="uk-UA" sz="3200" b="1" dirty="0"/>
                    </a:p>
                  </a:txBody>
                  <a:tcPr/>
                </a:tc>
                <a:extLst>
                  <a:ext uri="{0D108BD9-81ED-4DB2-BD59-A6C34878D82A}">
                    <a16:rowId xmlns:a16="http://schemas.microsoft.com/office/drawing/2014/main" val="1628981917"/>
                  </a:ext>
                </a:extLst>
              </a:tr>
              <a:tr h="370840">
                <a:tc>
                  <a:txBody>
                    <a:bodyPr/>
                    <a:lstStyle/>
                    <a:p>
                      <a:r>
                        <a:rPr lang="ru-RU" sz="3200" b="1" dirty="0"/>
                        <a:t>О</a:t>
                      </a:r>
                      <a:endParaRPr lang="uk-UA" sz="3200" b="1" dirty="0"/>
                    </a:p>
                  </a:txBody>
                  <a:tcPr/>
                </a:tc>
                <a:tc>
                  <a:txBody>
                    <a:bodyPr/>
                    <a:lstStyle/>
                    <a:p>
                      <a:r>
                        <a:rPr lang="ru-RU" sz="3200" b="1" dirty="0"/>
                        <a:t>О</a:t>
                      </a:r>
                      <a:endParaRPr lang="uk-UA" sz="3200" b="1" dirty="0"/>
                    </a:p>
                  </a:txBody>
                  <a:tcPr/>
                </a:tc>
                <a:tc>
                  <a:txBody>
                    <a:bodyPr/>
                    <a:lstStyle/>
                    <a:p>
                      <a:r>
                        <a:rPr lang="ru-RU" sz="3200" b="1" dirty="0"/>
                        <a:t>Р</a:t>
                      </a:r>
                      <a:endParaRPr lang="uk-UA" sz="3200" b="1" dirty="0"/>
                    </a:p>
                  </a:txBody>
                  <a:tcPr/>
                </a:tc>
                <a:extLst>
                  <a:ext uri="{0D108BD9-81ED-4DB2-BD59-A6C34878D82A}">
                    <a16:rowId xmlns:a16="http://schemas.microsoft.com/office/drawing/2014/main" val="1262990716"/>
                  </a:ext>
                </a:extLst>
              </a:tr>
              <a:tr h="370840">
                <a:tc>
                  <a:txBody>
                    <a:bodyPr/>
                    <a:lstStyle/>
                    <a:p>
                      <a:r>
                        <a:rPr lang="ru-RU" sz="3200" b="1" dirty="0"/>
                        <a:t>О</a:t>
                      </a:r>
                      <a:endParaRPr lang="uk-UA" sz="3200" b="1" dirty="0"/>
                    </a:p>
                  </a:txBody>
                  <a:tcPr/>
                </a:tc>
                <a:tc>
                  <a:txBody>
                    <a:bodyPr/>
                    <a:lstStyle/>
                    <a:p>
                      <a:r>
                        <a:rPr lang="ru-RU" sz="3200" b="1" dirty="0"/>
                        <a:t>Р</a:t>
                      </a:r>
                      <a:endParaRPr lang="uk-UA" sz="3200" b="1" dirty="0"/>
                    </a:p>
                  </a:txBody>
                  <a:tcPr/>
                </a:tc>
                <a:tc>
                  <a:txBody>
                    <a:bodyPr/>
                    <a:lstStyle/>
                    <a:p>
                      <a:r>
                        <a:rPr lang="ru-RU" sz="3200" b="1" dirty="0"/>
                        <a:t>О</a:t>
                      </a:r>
                      <a:endParaRPr lang="uk-UA" sz="3200" b="1" dirty="0"/>
                    </a:p>
                  </a:txBody>
                  <a:tcPr/>
                </a:tc>
                <a:extLst>
                  <a:ext uri="{0D108BD9-81ED-4DB2-BD59-A6C34878D82A}">
                    <a16:rowId xmlns:a16="http://schemas.microsoft.com/office/drawing/2014/main" val="1084933554"/>
                  </a:ext>
                </a:extLst>
              </a:tr>
              <a:tr h="370840">
                <a:tc>
                  <a:txBody>
                    <a:bodyPr/>
                    <a:lstStyle/>
                    <a:p>
                      <a:r>
                        <a:rPr lang="ru-RU" sz="3200" b="1" dirty="0"/>
                        <a:t>О</a:t>
                      </a:r>
                      <a:endParaRPr lang="uk-UA" sz="3200" b="1" dirty="0"/>
                    </a:p>
                  </a:txBody>
                  <a:tcPr/>
                </a:tc>
                <a:tc>
                  <a:txBody>
                    <a:bodyPr/>
                    <a:lstStyle/>
                    <a:p>
                      <a:r>
                        <a:rPr lang="ru-RU" sz="3200" b="1" dirty="0"/>
                        <a:t>Р</a:t>
                      </a:r>
                      <a:endParaRPr lang="uk-UA" sz="3200" b="1" dirty="0"/>
                    </a:p>
                  </a:txBody>
                  <a:tcPr/>
                </a:tc>
                <a:tc>
                  <a:txBody>
                    <a:bodyPr/>
                    <a:lstStyle/>
                    <a:p>
                      <a:r>
                        <a:rPr lang="ru-RU" sz="3200" b="1" dirty="0"/>
                        <a:t>Р</a:t>
                      </a:r>
                      <a:endParaRPr lang="uk-UA" sz="3200" b="1" dirty="0"/>
                    </a:p>
                  </a:txBody>
                  <a:tcPr/>
                </a:tc>
                <a:extLst>
                  <a:ext uri="{0D108BD9-81ED-4DB2-BD59-A6C34878D82A}">
                    <a16:rowId xmlns:a16="http://schemas.microsoft.com/office/drawing/2014/main" val="3676812192"/>
                  </a:ext>
                </a:extLst>
              </a:tr>
              <a:tr h="370840">
                <a:tc>
                  <a:txBody>
                    <a:bodyPr/>
                    <a:lstStyle/>
                    <a:p>
                      <a:r>
                        <a:rPr lang="ru-RU" sz="3200" b="1" dirty="0"/>
                        <a:t>Р</a:t>
                      </a:r>
                      <a:endParaRPr lang="uk-UA" sz="3200" b="1" dirty="0"/>
                    </a:p>
                  </a:txBody>
                  <a:tcPr/>
                </a:tc>
                <a:tc>
                  <a:txBody>
                    <a:bodyPr/>
                    <a:lstStyle/>
                    <a:p>
                      <a:r>
                        <a:rPr lang="ru-RU" sz="3200" b="1" dirty="0"/>
                        <a:t>О</a:t>
                      </a:r>
                      <a:endParaRPr lang="uk-UA" sz="3200" b="1" dirty="0"/>
                    </a:p>
                  </a:txBody>
                  <a:tcPr/>
                </a:tc>
                <a:tc>
                  <a:txBody>
                    <a:bodyPr/>
                    <a:lstStyle/>
                    <a:p>
                      <a:r>
                        <a:rPr lang="ru-RU" sz="3200" b="1" dirty="0"/>
                        <a:t>О</a:t>
                      </a:r>
                      <a:endParaRPr lang="uk-UA" sz="3200" b="1" dirty="0"/>
                    </a:p>
                  </a:txBody>
                  <a:tcPr/>
                </a:tc>
                <a:extLst>
                  <a:ext uri="{0D108BD9-81ED-4DB2-BD59-A6C34878D82A}">
                    <a16:rowId xmlns:a16="http://schemas.microsoft.com/office/drawing/2014/main" val="2000826637"/>
                  </a:ext>
                </a:extLst>
              </a:tr>
              <a:tr h="370840">
                <a:tc>
                  <a:txBody>
                    <a:bodyPr/>
                    <a:lstStyle/>
                    <a:p>
                      <a:r>
                        <a:rPr lang="ru-RU" sz="3200" b="1" dirty="0"/>
                        <a:t>Р</a:t>
                      </a:r>
                      <a:endParaRPr lang="uk-UA" sz="3200" b="1" dirty="0"/>
                    </a:p>
                  </a:txBody>
                  <a:tcPr/>
                </a:tc>
                <a:tc>
                  <a:txBody>
                    <a:bodyPr/>
                    <a:lstStyle/>
                    <a:p>
                      <a:r>
                        <a:rPr lang="ru-RU" sz="3200" b="1" dirty="0"/>
                        <a:t>О</a:t>
                      </a:r>
                      <a:endParaRPr lang="uk-UA" sz="3200" b="1" dirty="0"/>
                    </a:p>
                  </a:txBody>
                  <a:tcPr/>
                </a:tc>
                <a:tc>
                  <a:txBody>
                    <a:bodyPr/>
                    <a:lstStyle/>
                    <a:p>
                      <a:r>
                        <a:rPr lang="ru-RU" sz="3200" b="1" dirty="0"/>
                        <a:t>Р</a:t>
                      </a:r>
                      <a:endParaRPr lang="uk-UA" sz="3200" b="1" dirty="0"/>
                    </a:p>
                  </a:txBody>
                  <a:tcPr/>
                </a:tc>
                <a:extLst>
                  <a:ext uri="{0D108BD9-81ED-4DB2-BD59-A6C34878D82A}">
                    <a16:rowId xmlns:a16="http://schemas.microsoft.com/office/drawing/2014/main" val="1758343859"/>
                  </a:ext>
                </a:extLst>
              </a:tr>
              <a:tr h="370840">
                <a:tc>
                  <a:txBody>
                    <a:bodyPr/>
                    <a:lstStyle/>
                    <a:p>
                      <a:r>
                        <a:rPr lang="ru-RU" sz="3200" b="1" dirty="0"/>
                        <a:t>Р</a:t>
                      </a:r>
                      <a:endParaRPr lang="uk-UA" sz="3200" b="1" dirty="0"/>
                    </a:p>
                  </a:txBody>
                  <a:tcPr/>
                </a:tc>
                <a:tc>
                  <a:txBody>
                    <a:bodyPr/>
                    <a:lstStyle/>
                    <a:p>
                      <a:r>
                        <a:rPr lang="ru-RU" sz="3200" b="1" dirty="0"/>
                        <a:t>Р</a:t>
                      </a:r>
                      <a:endParaRPr lang="uk-UA" sz="3200" b="1" dirty="0"/>
                    </a:p>
                  </a:txBody>
                  <a:tcPr/>
                </a:tc>
                <a:tc>
                  <a:txBody>
                    <a:bodyPr/>
                    <a:lstStyle/>
                    <a:p>
                      <a:r>
                        <a:rPr lang="ru-RU" sz="3200" b="1" dirty="0"/>
                        <a:t>О</a:t>
                      </a:r>
                      <a:endParaRPr lang="uk-UA" sz="3200" b="1" dirty="0"/>
                    </a:p>
                  </a:txBody>
                  <a:tcPr/>
                </a:tc>
                <a:extLst>
                  <a:ext uri="{0D108BD9-81ED-4DB2-BD59-A6C34878D82A}">
                    <a16:rowId xmlns:a16="http://schemas.microsoft.com/office/drawing/2014/main" val="312792365"/>
                  </a:ext>
                </a:extLst>
              </a:tr>
              <a:tr h="370840">
                <a:tc>
                  <a:txBody>
                    <a:bodyPr/>
                    <a:lstStyle/>
                    <a:p>
                      <a:r>
                        <a:rPr lang="ru-RU" sz="3200" b="1" dirty="0"/>
                        <a:t>Р</a:t>
                      </a:r>
                      <a:endParaRPr lang="uk-UA" sz="3200" b="1" dirty="0"/>
                    </a:p>
                  </a:txBody>
                  <a:tcPr/>
                </a:tc>
                <a:tc>
                  <a:txBody>
                    <a:bodyPr/>
                    <a:lstStyle/>
                    <a:p>
                      <a:r>
                        <a:rPr lang="ru-RU" sz="3200" b="1" dirty="0"/>
                        <a:t>Р</a:t>
                      </a:r>
                      <a:endParaRPr lang="uk-UA" sz="3200" b="1" dirty="0"/>
                    </a:p>
                  </a:txBody>
                  <a:tcPr/>
                </a:tc>
                <a:tc>
                  <a:txBody>
                    <a:bodyPr/>
                    <a:lstStyle/>
                    <a:p>
                      <a:r>
                        <a:rPr lang="ru-RU" sz="3200" b="1" dirty="0"/>
                        <a:t>Р</a:t>
                      </a:r>
                      <a:endParaRPr lang="uk-UA" sz="3200" b="1" dirty="0"/>
                    </a:p>
                  </a:txBody>
                  <a:tcPr/>
                </a:tc>
                <a:extLst>
                  <a:ext uri="{0D108BD9-81ED-4DB2-BD59-A6C34878D82A}">
                    <a16:rowId xmlns:a16="http://schemas.microsoft.com/office/drawing/2014/main" val="4099443441"/>
                  </a:ext>
                </a:extLst>
              </a:tr>
            </a:tbl>
          </a:graphicData>
        </a:graphic>
      </p:graphicFrame>
      <p:sp>
        <p:nvSpPr>
          <p:cNvPr id="5" name="Прямокутник 4">
            <a:extLst>
              <a:ext uri="{FF2B5EF4-FFF2-40B4-BE49-F238E27FC236}">
                <a16:creationId xmlns:a16="http://schemas.microsoft.com/office/drawing/2014/main" id="{A4E55611-E60C-4941-93EF-0E39B083B720}"/>
              </a:ext>
            </a:extLst>
          </p:cNvPr>
          <p:cNvSpPr/>
          <p:nvPr/>
        </p:nvSpPr>
        <p:spPr>
          <a:xfrm>
            <a:off x="389681" y="154642"/>
            <a:ext cx="11802319" cy="1384995"/>
          </a:xfrm>
          <a:prstGeom prst="rect">
            <a:avLst/>
          </a:prstGeom>
        </p:spPr>
        <p:txBody>
          <a:bodyPr wrap="square">
            <a:spAutoFit/>
          </a:bodyPr>
          <a:lstStyle/>
          <a:p>
            <a:r>
              <a:rPr lang="ru-RU" sz="2800" b="1" i="1" dirty="0">
                <a:solidFill>
                  <a:srgbClr val="002060"/>
                </a:solidFill>
                <a:latin typeface="Georgia" panose="02040502050405020303" pitchFamily="18" charset="0"/>
              </a:rPr>
              <a:t>3. </a:t>
            </a:r>
            <a:r>
              <a:rPr lang="ru-RU" sz="2800" b="1" i="1" dirty="0">
                <a:solidFill>
                  <a:srgbClr val="00642D"/>
                </a:solidFill>
                <a:latin typeface="Georgia" panose="02040502050405020303" pitchFamily="18" charset="0"/>
              </a:rPr>
              <a:t>(Задача о монете 2). </a:t>
            </a:r>
            <a:r>
              <a:rPr lang="ru-RU" sz="2800" b="1" i="1" dirty="0">
                <a:solidFill>
                  <a:srgbClr val="002060"/>
                </a:solidFill>
                <a:latin typeface="Georgia" panose="02040502050405020303" pitchFamily="18" charset="0"/>
              </a:rPr>
              <a:t>В случайном эксперименте симметричную монету бросают трижды. Найдите вероятность того, что выпадет хотя бы две решки.</a:t>
            </a:r>
            <a:endParaRPr lang="uk-UA" sz="3600" b="1" i="1" dirty="0">
              <a:solidFill>
                <a:srgbClr val="002060"/>
              </a:solidFill>
              <a:latin typeface="Georgia" panose="02040502050405020303" pitchFamily="18" charset="0"/>
            </a:endParaRPr>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B5FBF888-199B-434B-9F8A-B0E8E60CDD8E}"/>
                  </a:ext>
                </a:extLst>
              </p:cNvPr>
              <p:cNvSpPr txBox="1"/>
              <p:nvPr/>
            </p:nvSpPr>
            <p:spPr>
              <a:xfrm>
                <a:off x="389681" y="1752214"/>
                <a:ext cx="2644442" cy="116929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4400" b="1" i="1" smtClean="0">
                          <a:solidFill>
                            <a:srgbClr val="C00000"/>
                          </a:solidFill>
                          <a:latin typeface="Cambria Math" panose="02040503050406030204" pitchFamily="18" charset="0"/>
                        </a:rPr>
                        <m:t>𝑷</m:t>
                      </m:r>
                      <m:d>
                        <m:dPr>
                          <m:ctrlPr>
                            <a:rPr lang="en-US" sz="4400" b="1" i="1" smtClean="0">
                              <a:solidFill>
                                <a:srgbClr val="C00000"/>
                              </a:solidFill>
                              <a:latin typeface="Cambria Math" panose="02040503050406030204" pitchFamily="18" charset="0"/>
                            </a:rPr>
                          </m:ctrlPr>
                        </m:dPr>
                        <m:e>
                          <m:r>
                            <a:rPr lang="en-US" sz="4400" b="1" i="1" smtClean="0">
                              <a:solidFill>
                                <a:srgbClr val="C00000"/>
                              </a:solidFill>
                              <a:latin typeface="Cambria Math" panose="02040503050406030204" pitchFamily="18" charset="0"/>
                            </a:rPr>
                            <m:t>𝑨</m:t>
                          </m:r>
                        </m:e>
                      </m:d>
                      <m:r>
                        <a:rPr lang="en-US" sz="4400" b="1" i="1" smtClean="0">
                          <a:solidFill>
                            <a:srgbClr val="C00000"/>
                          </a:solidFill>
                          <a:latin typeface="Cambria Math" panose="02040503050406030204" pitchFamily="18" charset="0"/>
                        </a:rPr>
                        <m:t>=</m:t>
                      </m:r>
                      <m:f>
                        <m:fPr>
                          <m:ctrlPr>
                            <a:rPr lang="uk-UA" sz="4400" b="1" i="1" smtClean="0">
                              <a:solidFill>
                                <a:srgbClr val="C00000"/>
                              </a:solidFill>
                              <a:latin typeface="Cambria Math" panose="02040503050406030204" pitchFamily="18" charset="0"/>
                            </a:rPr>
                          </m:ctrlPr>
                        </m:fPr>
                        <m:num>
                          <m:r>
                            <a:rPr lang="en-US" sz="4400" b="1" i="1" smtClean="0">
                              <a:solidFill>
                                <a:srgbClr val="C00000"/>
                              </a:solidFill>
                              <a:latin typeface="Cambria Math" panose="02040503050406030204" pitchFamily="18" charset="0"/>
                            </a:rPr>
                            <m:t>𝒎</m:t>
                          </m:r>
                        </m:num>
                        <m:den>
                          <m:r>
                            <a:rPr lang="en-US" sz="4400" b="1" i="1" smtClean="0">
                              <a:solidFill>
                                <a:srgbClr val="C00000"/>
                              </a:solidFill>
                              <a:latin typeface="Cambria Math" panose="02040503050406030204" pitchFamily="18" charset="0"/>
                            </a:rPr>
                            <m:t>𝒏</m:t>
                          </m:r>
                        </m:den>
                      </m:f>
                    </m:oMath>
                  </m:oMathPara>
                </a14:m>
                <a:endParaRPr lang="uk-UA" sz="4400" b="1" dirty="0">
                  <a:solidFill>
                    <a:srgbClr val="C00000"/>
                  </a:solidFill>
                </a:endParaRPr>
              </a:p>
            </p:txBody>
          </p:sp>
        </mc:Choice>
        <mc:Fallback xmlns="">
          <p:sp>
            <p:nvSpPr>
              <p:cNvPr id="7" name="TextBox 6">
                <a:extLst>
                  <a:ext uri="{FF2B5EF4-FFF2-40B4-BE49-F238E27FC236}">
                    <a16:creationId xmlns:a14="http://schemas.microsoft.com/office/drawing/2010/main" xmlns="" xmlns:a16="http://schemas.microsoft.com/office/drawing/2014/main" id="{B5FBF888-199B-434B-9F8A-B0E8E60CDD8E}"/>
                  </a:ext>
                </a:extLst>
              </p:cNvPr>
              <p:cNvSpPr txBox="1">
                <a:spLocks noRot="1" noChangeAspect="1" noMove="1" noResize="1" noEditPoints="1" noAdjustHandles="1" noChangeArrowheads="1" noChangeShapeType="1" noTextEdit="1"/>
              </p:cNvSpPr>
              <p:nvPr/>
            </p:nvSpPr>
            <p:spPr>
              <a:xfrm>
                <a:off x="389681" y="1752214"/>
                <a:ext cx="2644442" cy="1169294"/>
              </a:xfrm>
              <a:prstGeom prst="rect">
                <a:avLst/>
              </a:prstGeom>
              <a:blipFill>
                <a:blip r:embed="rId2"/>
                <a:stretch>
                  <a:fillRect/>
                </a:stretch>
              </a:blipFill>
            </p:spPr>
            <p:txBody>
              <a:bodyPr/>
              <a:lstStyle/>
              <a:p>
                <a:r>
                  <a:rPr lang="uk-UA">
                    <a:noFill/>
                  </a:rPr>
                  <a:t> </a:t>
                </a:r>
              </a:p>
            </p:txBody>
          </p:sp>
        </mc:Fallback>
      </mc:AlternateContent>
      <p:sp>
        <p:nvSpPr>
          <p:cNvPr id="10" name="TextBox 9">
            <a:extLst>
              <a:ext uri="{FF2B5EF4-FFF2-40B4-BE49-F238E27FC236}">
                <a16:creationId xmlns:a16="http://schemas.microsoft.com/office/drawing/2014/main" id="{5BA31080-6AEE-4F4A-9344-58E5A73082E2}"/>
              </a:ext>
            </a:extLst>
          </p:cNvPr>
          <p:cNvSpPr txBox="1"/>
          <p:nvPr/>
        </p:nvSpPr>
        <p:spPr>
          <a:xfrm>
            <a:off x="389682" y="3358767"/>
            <a:ext cx="3858468" cy="584775"/>
          </a:xfrm>
          <a:prstGeom prst="rect">
            <a:avLst/>
          </a:prstGeom>
          <a:noFill/>
        </p:spPr>
        <p:txBody>
          <a:bodyPr wrap="square" rtlCol="0">
            <a:spAutoFit/>
          </a:bodyPr>
          <a:lstStyle/>
          <a:p>
            <a:r>
              <a:rPr lang="en-US" sz="3200" b="1" dirty="0">
                <a:solidFill>
                  <a:srgbClr val="002060"/>
                </a:solidFill>
                <a:latin typeface="Georgia" panose="02040502050405020303" pitchFamily="18" charset="0"/>
              </a:rPr>
              <a:t>n </a:t>
            </a:r>
            <a:r>
              <a:rPr lang="ru-RU" sz="3200" b="1" dirty="0">
                <a:solidFill>
                  <a:srgbClr val="002060"/>
                </a:solidFill>
                <a:latin typeface="Georgia" panose="02040502050405020303" pitchFamily="18" charset="0"/>
              </a:rPr>
              <a:t>= 2</a:t>
            </a:r>
            <a:r>
              <a:rPr lang="ru-RU" sz="3200" b="1" baseline="30000" dirty="0">
                <a:solidFill>
                  <a:srgbClr val="002060"/>
                </a:solidFill>
                <a:latin typeface="Georgia" panose="02040502050405020303" pitchFamily="18" charset="0"/>
              </a:rPr>
              <a:t>3</a:t>
            </a:r>
            <a:r>
              <a:rPr lang="ru-RU" sz="3200" b="1" dirty="0">
                <a:solidFill>
                  <a:srgbClr val="002060"/>
                </a:solidFill>
                <a:latin typeface="Georgia" panose="02040502050405020303" pitchFamily="18" charset="0"/>
              </a:rPr>
              <a:t>=8</a:t>
            </a:r>
            <a:endParaRPr lang="uk-UA" sz="3200" b="1" dirty="0">
              <a:solidFill>
                <a:srgbClr val="002060"/>
              </a:solidFill>
              <a:latin typeface="Georgia" panose="02040502050405020303" pitchFamily="18" charset="0"/>
            </a:endParaRPr>
          </a:p>
        </p:txBody>
      </p:sp>
      <p:sp>
        <p:nvSpPr>
          <p:cNvPr id="11" name="TextBox 10">
            <a:extLst>
              <a:ext uri="{FF2B5EF4-FFF2-40B4-BE49-F238E27FC236}">
                <a16:creationId xmlns:a16="http://schemas.microsoft.com/office/drawing/2014/main" id="{09577385-6E66-42E7-B103-7CC8388B2DA6}"/>
              </a:ext>
            </a:extLst>
          </p:cNvPr>
          <p:cNvSpPr txBox="1"/>
          <p:nvPr/>
        </p:nvSpPr>
        <p:spPr>
          <a:xfrm>
            <a:off x="389681" y="4265234"/>
            <a:ext cx="1953469" cy="584775"/>
          </a:xfrm>
          <a:prstGeom prst="rect">
            <a:avLst/>
          </a:prstGeom>
          <a:noFill/>
        </p:spPr>
        <p:txBody>
          <a:bodyPr wrap="square" rtlCol="0">
            <a:spAutoFit/>
          </a:bodyPr>
          <a:lstStyle/>
          <a:p>
            <a:r>
              <a:rPr lang="en-US" sz="3200" b="1" dirty="0">
                <a:solidFill>
                  <a:srgbClr val="002060"/>
                </a:solidFill>
                <a:latin typeface="Georgia" panose="02040502050405020303" pitchFamily="18" charset="0"/>
              </a:rPr>
              <a:t>m</a:t>
            </a:r>
            <a:r>
              <a:rPr lang="en-US" sz="3200" dirty="0">
                <a:solidFill>
                  <a:srgbClr val="002060"/>
                </a:solidFill>
                <a:latin typeface="Georgia" panose="02040502050405020303" pitchFamily="18" charset="0"/>
              </a:rPr>
              <a:t> </a:t>
            </a:r>
            <a:r>
              <a:rPr lang="ru-RU" sz="3200" dirty="0">
                <a:solidFill>
                  <a:srgbClr val="002060"/>
                </a:solidFill>
                <a:latin typeface="Georgia" panose="02040502050405020303" pitchFamily="18" charset="0"/>
              </a:rPr>
              <a:t>= 4</a:t>
            </a:r>
            <a:endParaRPr lang="uk-UA" sz="3200" b="1" dirty="0">
              <a:solidFill>
                <a:srgbClr val="002060"/>
              </a:solidFill>
              <a:latin typeface="Georgia" panose="02040502050405020303" pitchFamily="18" charset="0"/>
            </a:endParaRPr>
          </a:p>
        </p:txBody>
      </p:sp>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DC05C86C-7841-4FA6-9A94-BE93577C35BA}"/>
                  </a:ext>
                </a:extLst>
              </p:cNvPr>
              <p:cNvSpPr txBox="1"/>
              <p:nvPr/>
            </p:nvSpPr>
            <p:spPr>
              <a:xfrm>
                <a:off x="302623" y="5287268"/>
                <a:ext cx="4081053" cy="126983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4400" b="1" i="1" smtClean="0">
                          <a:solidFill>
                            <a:srgbClr val="C00000"/>
                          </a:solidFill>
                          <a:latin typeface="Cambria Math" panose="02040503050406030204" pitchFamily="18" charset="0"/>
                        </a:rPr>
                        <m:t>𝑷</m:t>
                      </m:r>
                      <m:d>
                        <m:dPr>
                          <m:ctrlPr>
                            <a:rPr lang="en-US" sz="4400" b="1" i="1" smtClean="0">
                              <a:solidFill>
                                <a:srgbClr val="C00000"/>
                              </a:solidFill>
                              <a:latin typeface="Cambria Math" panose="02040503050406030204" pitchFamily="18" charset="0"/>
                            </a:rPr>
                          </m:ctrlPr>
                        </m:dPr>
                        <m:e>
                          <m:r>
                            <a:rPr lang="en-US" sz="4400" b="1" i="1" smtClean="0">
                              <a:solidFill>
                                <a:srgbClr val="C00000"/>
                              </a:solidFill>
                              <a:latin typeface="Cambria Math" panose="02040503050406030204" pitchFamily="18" charset="0"/>
                            </a:rPr>
                            <m:t>𝑨</m:t>
                          </m:r>
                        </m:e>
                      </m:d>
                      <m:r>
                        <a:rPr lang="en-US" sz="4400" b="1" i="1" smtClean="0">
                          <a:solidFill>
                            <a:srgbClr val="C00000"/>
                          </a:solidFill>
                          <a:latin typeface="Cambria Math" panose="02040503050406030204" pitchFamily="18" charset="0"/>
                        </a:rPr>
                        <m:t>=</m:t>
                      </m:r>
                      <m:f>
                        <m:fPr>
                          <m:ctrlPr>
                            <a:rPr lang="uk-UA" sz="4400" b="1" i="1" smtClean="0">
                              <a:solidFill>
                                <a:srgbClr val="C00000"/>
                              </a:solidFill>
                              <a:latin typeface="Cambria Math" panose="02040503050406030204" pitchFamily="18" charset="0"/>
                            </a:rPr>
                          </m:ctrlPr>
                        </m:fPr>
                        <m:num>
                          <m:r>
                            <a:rPr lang="ru-RU" sz="4400" b="1" i="1" smtClean="0">
                              <a:solidFill>
                                <a:srgbClr val="C00000"/>
                              </a:solidFill>
                              <a:latin typeface="Cambria Math" panose="02040503050406030204" pitchFamily="18" charset="0"/>
                            </a:rPr>
                            <m:t>𝟒</m:t>
                          </m:r>
                        </m:num>
                        <m:den>
                          <m:r>
                            <a:rPr lang="ru-RU" sz="4400" b="1" i="1" smtClean="0">
                              <a:solidFill>
                                <a:srgbClr val="C00000"/>
                              </a:solidFill>
                              <a:latin typeface="Cambria Math" panose="02040503050406030204" pitchFamily="18" charset="0"/>
                            </a:rPr>
                            <m:t>𝟖</m:t>
                          </m:r>
                        </m:den>
                      </m:f>
                      <m:r>
                        <a:rPr lang="ru-RU" sz="4400" b="1" i="1" smtClean="0">
                          <a:solidFill>
                            <a:srgbClr val="C00000"/>
                          </a:solidFill>
                          <a:latin typeface="Cambria Math" panose="02040503050406030204" pitchFamily="18" charset="0"/>
                        </a:rPr>
                        <m:t>=</m:t>
                      </m:r>
                      <m:r>
                        <a:rPr lang="ru-RU" sz="4400" b="1" i="1" smtClean="0">
                          <a:solidFill>
                            <a:srgbClr val="C00000"/>
                          </a:solidFill>
                          <a:latin typeface="Cambria Math" panose="02040503050406030204" pitchFamily="18" charset="0"/>
                        </a:rPr>
                        <m:t>𝟎</m:t>
                      </m:r>
                      <m:r>
                        <a:rPr lang="ru-RU" sz="4400" b="1" i="1" smtClean="0">
                          <a:solidFill>
                            <a:srgbClr val="C00000"/>
                          </a:solidFill>
                          <a:latin typeface="Cambria Math" panose="02040503050406030204" pitchFamily="18" charset="0"/>
                        </a:rPr>
                        <m:t>,</m:t>
                      </m:r>
                      <m:r>
                        <a:rPr lang="ru-RU" sz="4400" b="1" i="1" smtClean="0">
                          <a:solidFill>
                            <a:srgbClr val="C00000"/>
                          </a:solidFill>
                          <a:latin typeface="Cambria Math" panose="02040503050406030204" pitchFamily="18" charset="0"/>
                        </a:rPr>
                        <m:t>𝟓</m:t>
                      </m:r>
                    </m:oMath>
                  </m:oMathPara>
                </a14:m>
                <a:endParaRPr lang="uk-UA" sz="4400" b="1" dirty="0">
                  <a:solidFill>
                    <a:srgbClr val="C00000"/>
                  </a:solidFill>
                </a:endParaRPr>
              </a:p>
            </p:txBody>
          </p:sp>
        </mc:Choice>
        <mc:Fallback xmlns="">
          <p:sp>
            <p:nvSpPr>
              <p:cNvPr id="12" name="TextBox 11">
                <a:extLst>
                  <a:ext uri="{FF2B5EF4-FFF2-40B4-BE49-F238E27FC236}">
                    <a16:creationId xmlns:a16="http://schemas.microsoft.com/office/drawing/2014/main" xmlns="" id="{DC05C86C-7841-4FA6-9A94-BE93577C35BA}"/>
                  </a:ext>
                </a:extLst>
              </p:cNvPr>
              <p:cNvSpPr txBox="1">
                <a:spLocks noRot="1" noChangeAspect="1" noMove="1" noResize="1" noEditPoints="1" noAdjustHandles="1" noChangeArrowheads="1" noChangeShapeType="1" noTextEdit="1"/>
              </p:cNvSpPr>
              <p:nvPr/>
            </p:nvSpPr>
            <p:spPr>
              <a:xfrm>
                <a:off x="302623" y="5287268"/>
                <a:ext cx="4081053" cy="1269835"/>
              </a:xfrm>
              <a:prstGeom prst="rect">
                <a:avLst/>
              </a:prstGeom>
              <a:blipFill>
                <a:blip r:embed="rId3"/>
                <a:stretch>
                  <a:fillRect/>
                </a:stretch>
              </a:blipFill>
            </p:spPr>
            <p:txBody>
              <a:bodyPr/>
              <a:lstStyle/>
              <a:p>
                <a:r>
                  <a:rPr lang="uk-UA">
                    <a:noFill/>
                  </a:rPr>
                  <a:t> </a:t>
                </a:r>
              </a:p>
            </p:txBody>
          </p:sp>
        </mc:Fallback>
      </mc:AlternateContent>
      <p:sp>
        <p:nvSpPr>
          <p:cNvPr id="8" name="Прямокутник 7">
            <a:extLst>
              <a:ext uri="{FF2B5EF4-FFF2-40B4-BE49-F238E27FC236}">
                <a16:creationId xmlns:a16="http://schemas.microsoft.com/office/drawing/2014/main" id="{7D48FA73-76FD-4337-BD2B-BF31A84E6BED}"/>
              </a:ext>
            </a:extLst>
          </p:cNvPr>
          <p:cNvSpPr/>
          <p:nvPr/>
        </p:nvSpPr>
        <p:spPr>
          <a:xfrm>
            <a:off x="7073614" y="2469453"/>
            <a:ext cx="498763" cy="465929"/>
          </a:xfrm>
          <a:prstGeom prst="rect">
            <a:avLst/>
          </a:prstGeom>
          <a:solidFill>
            <a:srgbClr val="F5EFEF"/>
          </a:solidFill>
          <a:ln>
            <a:solidFill>
              <a:srgbClr val="F5EFE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9" name="Прямокутник 8">
            <a:extLst>
              <a:ext uri="{FF2B5EF4-FFF2-40B4-BE49-F238E27FC236}">
                <a16:creationId xmlns:a16="http://schemas.microsoft.com/office/drawing/2014/main" id="{D7AEE62B-2AFC-45F6-B5AE-D2A5FA352C1B}"/>
              </a:ext>
            </a:extLst>
          </p:cNvPr>
          <p:cNvSpPr/>
          <p:nvPr/>
        </p:nvSpPr>
        <p:spPr>
          <a:xfrm>
            <a:off x="5938257" y="2469453"/>
            <a:ext cx="498763" cy="465929"/>
          </a:xfrm>
          <a:prstGeom prst="rect">
            <a:avLst/>
          </a:prstGeom>
          <a:solidFill>
            <a:srgbClr val="F5EFEF"/>
          </a:solidFill>
          <a:ln>
            <a:solidFill>
              <a:srgbClr val="F5EFE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3" name="Прямокутник 12">
            <a:extLst>
              <a:ext uri="{FF2B5EF4-FFF2-40B4-BE49-F238E27FC236}">
                <a16:creationId xmlns:a16="http://schemas.microsoft.com/office/drawing/2014/main" id="{5341E0F0-9070-4570-A122-7EEBA9DD9C9D}"/>
              </a:ext>
            </a:extLst>
          </p:cNvPr>
          <p:cNvSpPr/>
          <p:nvPr/>
        </p:nvSpPr>
        <p:spPr>
          <a:xfrm>
            <a:off x="5885135" y="3587479"/>
            <a:ext cx="498763" cy="465929"/>
          </a:xfrm>
          <a:prstGeom prst="rect">
            <a:avLst/>
          </a:prstGeom>
          <a:solidFill>
            <a:srgbClr val="F5EFEF"/>
          </a:solidFill>
          <a:ln>
            <a:solidFill>
              <a:srgbClr val="F5EFE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4" name="Прямокутник 13">
            <a:extLst>
              <a:ext uri="{FF2B5EF4-FFF2-40B4-BE49-F238E27FC236}">
                <a16:creationId xmlns:a16="http://schemas.microsoft.com/office/drawing/2014/main" id="{0E8ABDCF-9FAE-464C-9D9D-8776885A3849}"/>
              </a:ext>
            </a:extLst>
          </p:cNvPr>
          <p:cNvSpPr/>
          <p:nvPr/>
        </p:nvSpPr>
        <p:spPr>
          <a:xfrm>
            <a:off x="7119473" y="3570476"/>
            <a:ext cx="498763" cy="465929"/>
          </a:xfrm>
          <a:prstGeom prst="rect">
            <a:avLst/>
          </a:prstGeom>
          <a:solidFill>
            <a:srgbClr val="F5EFEF"/>
          </a:solidFill>
          <a:ln>
            <a:solidFill>
              <a:srgbClr val="F5EFE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5" name="Прямокутник 14">
            <a:extLst>
              <a:ext uri="{FF2B5EF4-FFF2-40B4-BE49-F238E27FC236}">
                <a16:creationId xmlns:a16="http://schemas.microsoft.com/office/drawing/2014/main" id="{0879ADC9-9A9A-4711-81E1-1D645F5A480C}"/>
              </a:ext>
            </a:extLst>
          </p:cNvPr>
          <p:cNvSpPr/>
          <p:nvPr/>
        </p:nvSpPr>
        <p:spPr>
          <a:xfrm>
            <a:off x="7066353" y="1888233"/>
            <a:ext cx="605005" cy="514542"/>
          </a:xfrm>
          <a:prstGeom prst="rect">
            <a:avLst/>
          </a:prstGeom>
          <a:solidFill>
            <a:srgbClr val="E1CDCC"/>
          </a:solidFill>
          <a:ln>
            <a:solidFill>
              <a:srgbClr val="E1CD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6" name="Прямокутник 15">
            <a:extLst>
              <a:ext uri="{FF2B5EF4-FFF2-40B4-BE49-F238E27FC236}">
                <a16:creationId xmlns:a16="http://schemas.microsoft.com/office/drawing/2014/main" id="{24D3247A-C084-4BD2-B9EA-9B859C337C45}"/>
              </a:ext>
            </a:extLst>
          </p:cNvPr>
          <p:cNvSpPr/>
          <p:nvPr/>
        </p:nvSpPr>
        <p:spPr>
          <a:xfrm>
            <a:off x="5832015" y="1849559"/>
            <a:ext cx="605005" cy="514542"/>
          </a:xfrm>
          <a:prstGeom prst="rect">
            <a:avLst/>
          </a:prstGeom>
          <a:solidFill>
            <a:srgbClr val="E1CDCC"/>
          </a:solidFill>
          <a:ln>
            <a:solidFill>
              <a:srgbClr val="E1CD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7" name="Прямокутник 16">
            <a:extLst>
              <a:ext uri="{FF2B5EF4-FFF2-40B4-BE49-F238E27FC236}">
                <a16:creationId xmlns:a16="http://schemas.microsoft.com/office/drawing/2014/main" id="{EA6D530D-E0B3-4034-B3F9-CD8EBE16C20F}"/>
              </a:ext>
            </a:extLst>
          </p:cNvPr>
          <p:cNvSpPr/>
          <p:nvPr/>
        </p:nvSpPr>
        <p:spPr>
          <a:xfrm>
            <a:off x="5885135" y="3040734"/>
            <a:ext cx="605005" cy="514542"/>
          </a:xfrm>
          <a:prstGeom prst="rect">
            <a:avLst/>
          </a:prstGeom>
          <a:solidFill>
            <a:srgbClr val="E1CDCC"/>
          </a:solidFill>
          <a:ln>
            <a:solidFill>
              <a:srgbClr val="E1CD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8" name="Прямокутник 17">
            <a:extLst>
              <a:ext uri="{FF2B5EF4-FFF2-40B4-BE49-F238E27FC236}">
                <a16:creationId xmlns:a16="http://schemas.microsoft.com/office/drawing/2014/main" id="{7E9FF91B-B4DA-4666-BBC7-4547CFB5F348}"/>
              </a:ext>
            </a:extLst>
          </p:cNvPr>
          <p:cNvSpPr/>
          <p:nvPr/>
        </p:nvSpPr>
        <p:spPr>
          <a:xfrm>
            <a:off x="7074214" y="3055934"/>
            <a:ext cx="605005" cy="514542"/>
          </a:xfrm>
          <a:prstGeom prst="rect">
            <a:avLst/>
          </a:prstGeom>
          <a:solidFill>
            <a:srgbClr val="E1CDCC"/>
          </a:solidFill>
          <a:ln>
            <a:solidFill>
              <a:srgbClr val="E1CD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20" name="Прямокутник 19">
            <a:extLst>
              <a:ext uri="{FF2B5EF4-FFF2-40B4-BE49-F238E27FC236}">
                <a16:creationId xmlns:a16="http://schemas.microsoft.com/office/drawing/2014/main" id="{7EBF678F-C523-47D6-BF59-84FCFE054749}"/>
              </a:ext>
            </a:extLst>
          </p:cNvPr>
          <p:cNvSpPr/>
          <p:nvPr/>
        </p:nvSpPr>
        <p:spPr>
          <a:xfrm>
            <a:off x="8278074" y="1924709"/>
            <a:ext cx="605005" cy="468115"/>
          </a:xfrm>
          <a:prstGeom prst="rect">
            <a:avLst/>
          </a:prstGeom>
          <a:solidFill>
            <a:srgbClr val="E1CDCC"/>
          </a:solidFill>
          <a:ln>
            <a:solidFill>
              <a:srgbClr val="E1CD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21" name="Прямокутник 20">
            <a:extLst>
              <a:ext uri="{FF2B5EF4-FFF2-40B4-BE49-F238E27FC236}">
                <a16:creationId xmlns:a16="http://schemas.microsoft.com/office/drawing/2014/main" id="{3093226B-8671-458E-9D4E-5766E30C71F3}"/>
              </a:ext>
            </a:extLst>
          </p:cNvPr>
          <p:cNvSpPr/>
          <p:nvPr/>
        </p:nvSpPr>
        <p:spPr>
          <a:xfrm>
            <a:off x="8234738" y="2465819"/>
            <a:ext cx="498763" cy="465929"/>
          </a:xfrm>
          <a:prstGeom prst="rect">
            <a:avLst/>
          </a:prstGeom>
          <a:solidFill>
            <a:srgbClr val="F5EFEF"/>
          </a:solidFill>
          <a:ln>
            <a:solidFill>
              <a:srgbClr val="F5EFE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22" name="Прямокутник 21">
            <a:extLst>
              <a:ext uri="{FF2B5EF4-FFF2-40B4-BE49-F238E27FC236}">
                <a16:creationId xmlns:a16="http://schemas.microsoft.com/office/drawing/2014/main" id="{FB3C3CAE-09E9-411F-AD44-2F59DB71B0DC}"/>
              </a:ext>
            </a:extLst>
          </p:cNvPr>
          <p:cNvSpPr/>
          <p:nvPr/>
        </p:nvSpPr>
        <p:spPr>
          <a:xfrm>
            <a:off x="8201975" y="3039323"/>
            <a:ext cx="721150" cy="514542"/>
          </a:xfrm>
          <a:prstGeom prst="rect">
            <a:avLst/>
          </a:prstGeom>
          <a:solidFill>
            <a:srgbClr val="E1CDCC"/>
          </a:solidFill>
          <a:ln>
            <a:solidFill>
              <a:srgbClr val="E1CD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23" name="Прямокутник 22">
            <a:extLst>
              <a:ext uri="{FF2B5EF4-FFF2-40B4-BE49-F238E27FC236}">
                <a16:creationId xmlns:a16="http://schemas.microsoft.com/office/drawing/2014/main" id="{498615B2-3EA9-4D05-9974-AB8E02B5FC0B}"/>
              </a:ext>
            </a:extLst>
          </p:cNvPr>
          <p:cNvSpPr/>
          <p:nvPr/>
        </p:nvSpPr>
        <p:spPr>
          <a:xfrm>
            <a:off x="8283563" y="3651154"/>
            <a:ext cx="498763" cy="465929"/>
          </a:xfrm>
          <a:prstGeom prst="rect">
            <a:avLst/>
          </a:prstGeom>
          <a:solidFill>
            <a:srgbClr val="F5EFEF"/>
          </a:solidFill>
          <a:ln>
            <a:solidFill>
              <a:srgbClr val="F5EFE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24" name="Прямокутник 23">
            <a:extLst>
              <a:ext uri="{FF2B5EF4-FFF2-40B4-BE49-F238E27FC236}">
                <a16:creationId xmlns:a16="http://schemas.microsoft.com/office/drawing/2014/main" id="{DCDB039E-79B2-4298-8B35-010E4C43D26A}"/>
              </a:ext>
            </a:extLst>
          </p:cNvPr>
          <p:cNvSpPr/>
          <p:nvPr/>
        </p:nvSpPr>
        <p:spPr>
          <a:xfrm>
            <a:off x="7066353" y="4215143"/>
            <a:ext cx="605005" cy="514542"/>
          </a:xfrm>
          <a:prstGeom prst="rect">
            <a:avLst/>
          </a:prstGeom>
          <a:solidFill>
            <a:srgbClr val="E1CDCC"/>
          </a:solidFill>
          <a:ln>
            <a:solidFill>
              <a:srgbClr val="E1CD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25" name="Прямокутник 24">
            <a:extLst>
              <a:ext uri="{FF2B5EF4-FFF2-40B4-BE49-F238E27FC236}">
                <a16:creationId xmlns:a16="http://schemas.microsoft.com/office/drawing/2014/main" id="{A351576F-DC2C-4393-9B11-CB149E030847}"/>
              </a:ext>
            </a:extLst>
          </p:cNvPr>
          <p:cNvSpPr/>
          <p:nvPr/>
        </p:nvSpPr>
        <p:spPr>
          <a:xfrm>
            <a:off x="5842699" y="4188206"/>
            <a:ext cx="605005" cy="514542"/>
          </a:xfrm>
          <a:prstGeom prst="rect">
            <a:avLst/>
          </a:prstGeom>
          <a:solidFill>
            <a:srgbClr val="E1CDCC"/>
          </a:solidFill>
          <a:ln>
            <a:solidFill>
              <a:srgbClr val="E1CD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26" name="Прямокутник 25">
            <a:extLst>
              <a:ext uri="{FF2B5EF4-FFF2-40B4-BE49-F238E27FC236}">
                <a16:creationId xmlns:a16="http://schemas.microsoft.com/office/drawing/2014/main" id="{3E176FBE-098A-4232-9B22-ABE6F4391BF3}"/>
              </a:ext>
            </a:extLst>
          </p:cNvPr>
          <p:cNvSpPr/>
          <p:nvPr/>
        </p:nvSpPr>
        <p:spPr>
          <a:xfrm>
            <a:off x="8264525" y="4207067"/>
            <a:ext cx="605005" cy="468115"/>
          </a:xfrm>
          <a:prstGeom prst="rect">
            <a:avLst/>
          </a:prstGeom>
          <a:solidFill>
            <a:srgbClr val="E1CDCC"/>
          </a:solidFill>
          <a:ln>
            <a:solidFill>
              <a:srgbClr val="E1CD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27" name="Прямокутник 26">
            <a:extLst>
              <a:ext uri="{FF2B5EF4-FFF2-40B4-BE49-F238E27FC236}">
                <a16:creationId xmlns:a16="http://schemas.microsoft.com/office/drawing/2014/main" id="{84B30EA4-68A0-4A64-8DCD-469593587AA4}"/>
              </a:ext>
            </a:extLst>
          </p:cNvPr>
          <p:cNvSpPr/>
          <p:nvPr/>
        </p:nvSpPr>
        <p:spPr>
          <a:xfrm>
            <a:off x="5885135" y="4807671"/>
            <a:ext cx="498763" cy="465929"/>
          </a:xfrm>
          <a:prstGeom prst="rect">
            <a:avLst/>
          </a:prstGeom>
          <a:solidFill>
            <a:srgbClr val="F5EFEF"/>
          </a:solidFill>
          <a:ln>
            <a:solidFill>
              <a:srgbClr val="F5EFE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28" name="Прямокутник 27">
            <a:extLst>
              <a:ext uri="{FF2B5EF4-FFF2-40B4-BE49-F238E27FC236}">
                <a16:creationId xmlns:a16="http://schemas.microsoft.com/office/drawing/2014/main" id="{FF03626C-FE50-48DB-9809-1E15BB63A287}"/>
              </a:ext>
            </a:extLst>
          </p:cNvPr>
          <p:cNvSpPr/>
          <p:nvPr/>
        </p:nvSpPr>
        <p:spPr>
          <a:xfrm>
            <a:off x="7119473" y="4790668"/>
            <a:ext cx="498763" cy="465929"/>
          </a:xfrm>
          <a:prstGeom prst="rect">
            <a:avLst/>
          </a:prstGeom>
          <a:solidFill>
            <a:srgbClr val="F5EFEF"/>
          </a:solidFill>
          <a:ln>
            <a:solidFill>
              <a:srgbClr val="F5EFE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29" name="Прямокутник 28">
            <a:extLst>
              <a:ext uri="{FF2B5EF4-FFF2-40B4-BE49-F238E27FC236}">
                <a16:creationId xmlns:a16="http://schemas.microsoft.com/office/drawing/2014/main" id="{0852EB8B-9A59-4512-9B6F-D338C597C116}"/>
              </a:ext>
            </a:extLst>
          </p:cNvPr>
          <p:cNvSpPr/>
          <p:nvPr/>
        </p:nvSpPr>
        <p:spPr>
          <a:xfrm>
            <a:off x="8283563" y="4871346"/>
            <a:ext cx="498763" cy="465929"/>
          </a:xfrm>
          <a:prstGeom prst="rect">
            <a:avLst/>
          </a:prstGeom>
          <a:solidFill>
            <a:srgbClr val="F5EFEF"/>
          </a:solidFill>
          <a:ln>
            <a:solidFill>
              <a:srgbClr val="F5EFE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30" name="Прямокутник 29">
            <a:extLst>
              <a:ext uri="{FF2B5EF4-FFF2-40B4-BE49-F238E27FC236}">
                <a16:creationId xmlns:a16="http://schemas.microsoft.com/office/drawing/2014/main" id="{69F9EB19-9796-4D94-B04D-99C07C33EB1A}"/>
              </a:ext>
            </a:extLst>
          </p:cNvPr>
          <p:cNvSpPr/>
          <p:nvPr/>
        </p:nvSpPr>
        <p:spPr>
          <a:xfrm>
            <a:off x="7119473" y="5374353"/>
            <a:ext cx="605005" cy="514542"/>
          </a:xfrm>
          <a:prstGeom prst="rect">
            <a:avLst/>
          </a:prstGeom>
          <a:solidFill>
            <a:srgbClr val="E1CDCC"/>
          </a:solidFill>
          <a:ln>
            <a:solidFill>
              <a:srgbClr val="E1CD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31" name="Прямокутник 30">
            <a:extLst>
              <a:ext uri="{FF2B5EF4-FFF2-40B4-BE49-F238E27FC236}">
                <a16:creationId xmlns:a16="http://schemas.microsoft.com/office/drawing/2014/main" id="{CAA8789F-DD9B-47DD-A83B-AB8CAC3FB035}"/>
              </a:ext>
            </a:extLst>
          </p:cNvPr>
          <p:cNvSpPr/>
          <p:nvPr/>
        </p:nvSpPr>
        <p:spPr>
          <a:xfrm>
            <a:off x="5885135" y="5335679"/>
            <a:ext cx="605005" cy="514542"/>
          </a:xfrm>
          <a:prstGeom prst="rect">
            <a:avLst/>
          </a:prstGeom>
          <a:solidFill>
            <a:srgbClr val="E1CDCC"/>
          </a:solidFill>
          <a:ln>
            <a:solidFill>
              <a:srgbClr val="E1CD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32" name="Прямокутник 31">
            <a:extLst>
              <a:ext uri="{FF2B5EF4-FFF2-40B4-BE49-F238E27FC236}">
                <a16:creationId xmlns:a16="http://schemas.microsoft.com/office/drawing/2014/main" id="{A1E159C7-5F29-43D2-A38D-49721CE670F2}"/>
              </a:ext>
            </a:extLst>
          </p:cNvPr>
          <p:cNvSpPr/>
          <p:nvPr/>
        </p:nvSpPr>
        <p:spPr>
          <a:xfrm>
            <a:off x="8275306" y="5420780"/>
            <a:ext cx="605005" cy="468115"/>
          </a:xfrm>
          <a:prstGeom prst="rect">
            <a:avLst/>
          </a:prstGeom>
          <a:solidFill>
            <a:srgbClr val="E1CDCC"/>
          </a:solidFill>
          <a:ln>
            <a:solidFill>
              <a:srgbClr val="E1CD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33" name="Прямокутник 32">
            <a:extLst>
              <a:ext uri="{FF2B5EF4-FFF2-40B4-BE49-F238E27FC236}">
                <a16:creationId xmlns:a16="http://schemas.microsoft.com/office/drawing/2014/main" id="{057E85DB-95DC-4298-B9E3-48B8E8339CC2}"/>
              </a:ext>
            </a:extLst>
          </p:cNvPr>
          <p:cNvSpPr/>
          <p:nvPr/>
        </p:nvSpPr>
        <p:spPr>
          <a:xfrm>
            <a:off x="5928097" y="5912576"/>
            <a:ext cx="498763" cy="465929"/>
          </a:xfrm>
          <a:prstGeom prst="rect">
            <a:avLst/>
          </a:prstGeom>
          <a:solidFill>
            <a:srgbClr val="F5EFEF"/>
          </a:solidFill>
          <a:ln>
            <a:solidFill>
              <a:srgbClr val="F5EFE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34" name="Прямокутник 33">
            <a:extLst>
              <a:ext uri="{FF2B5EF4-FFF2-40B4-BE49-F238E27FC236}">
                <a16:creationId xmlns:a16="http://schemas.microsoft.com/office/drawing/2014/main" id="{7D55B9C6-E8E4-4878-BBB1-9EBDE74C55B1}"/>
              </a:ext>
            </a:extLst>
          </p:cNvPr>
          <p:cNvSpPr/>
          <p:nvPr/>
        </p:nvSpPr>
        <p:spPr>
          <a:xfrm>
            <a:off x="7119783" y="5905224"/>
            <a:ext cx="498763" cy="465929"/>
          </a:xfrm>
          <a:prstGeom prst="rect">
            <a:avLst/>
          </a:prstGeom>
          <a:solidFill>
            <a:srgbClr val="F5EFEF"/>
          </a:solidFill>
          <a:ln>
            <a:solidFill>
              <a:srgbClr val="F5EFE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35" name="Прямокутник 34">
            <a:extLst>
              <a:ext uri="{FF2B5EF4-FFF2-40B4-BE49-F238E27FC236}">
                <a16:creationId xmlns:a16="http://schemas.microsoft.com/office/drawing/2014/main" id="{1085B63E-F17E-40CF-9CC1-F1414BDC9530}"/>
              </a:ext>
            </a:extLst>
          </p:cNvPr>
          <p:cNvSpPr/>
          <p:nvPr/>
        </p:nvSpPr>
        <p:spPr>
          <a:xfrm>
            <a:off x="8264525" y="5952742"/>
            <a:ext cx="498763" cy="465929"/>
          </a:xfrm>
          <a:prstGeom prst="rect">
            <a:avLst/>
          </a:prstGeom>
          <a:solidFill>
            <a:srgbClr val="F5EFEF"/>
          </a:solidFill>
          <a:ln>
            <a:solidFill>
              <a:srgbClr val="F5EFE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37" name="Овал 36">
            <a:extLst>
              <a:ext uri="{FF2B5EF4-FFF2-40B4-BE49-F238E27FC236}">
                <a16:creationId xmlns:a16="http://schemas.microsoft.com/office/drawing/2014/main" id="{FCD41125-F52A-4DE7-BDB3-72148219FB40}"/>
              </a:ext>
            </a:extLst>
          </p:cNvPr>
          <p:cNvSpPr/>
          <p:nvPr/>
        </p:nvSpPr>
        <p:spPr>
          <a:xfrm>
            <a:off x="5881289" y="3605420"/>
            <a:ext cx="2995126" cy="53264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38" name="Овал 37">
            <a:extLst>
              <a:ext uri="{FF2B5EF4-FFF2-40B4-BE49-F238E27FC236}">
                <a16:creationId xmlns:a16="http://schemas.microsoft.com/office/drawing/2014/main" id="{8E4477B4-D726-432E-95EC-B34A38670F39}"/>
              </a:ext>
            </a:extLst>
          </p:cNvPr>
          <p:cNvSpPr/>
          <p:nvPr/>
        </p:nvSpPr>
        <p:spPr>
          <a:xfrm>
            <a:off x="5857021" y="4722942"/>
            <a:ext cx="2995126" cy="53682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41" name="Овал 40">
            <a:extLst>
              <a:ext uri="{FF2B5EF4-FFF2-40B4-BE49-F238E27FC236}">
                <a16:creationId xmlns:a16="http://schemas.microsoft.com/office/drawing/2014/main" id="{6D9977F2-E5FE-47A2-9928-4A9BCEFBC5BB}"/>
              </a:ext>
            </a:extLst>
          </p:cNvPr>
          <p:cNvSpPr/>
          <p:nvPr/>
        </p:nvSpPr>
        <p:spPr>
          <a:xfrm>
            <a:off x="5866286" y="5225340"/>
            <a:ext cx="2995126" cy="53682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42" name="Овал 41">
            <a:extLst>
              <a:ext uri="{FF2B5EF4-FFF2-40B4-BE49-F238E27FC236}">
                <a16:creationId xmlns:a16="http://schemas.microsoft.com/office/drawing/2014/main" id="{1839CFE3-E64D-4E7A-ABCD-1C21145FF96F}"/>
              </a:ext>
            </a:extLst>
          </p:cNvPr>
          <p:cNvSpPr/>
          <p:nvPr/>
        </p:nvSpPr>
        <p:spPr>
          <a:xfrm>
            <a:off x="5972529" y="5875409"/>
            <a:ext cx="2995126" cy="53682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19661193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par>
                                <p:cTn id="13" presetID="1" presetClass="entr" presetSubtype="0" fill="hold" grpId="1"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grpId="1"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par>
                                <p:cTn id="17" presetID="1" presetClass="entr" presetSubtype="0" fill="hold" grpId="1" nodeType="with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grpId="1"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par>
                                <p:cTn id="21" presetID="1" presetClass="entr" presetSubtype="0" fill="hold" grpId="1" nodeType="with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par>
                                <p:cTn id="23" presetID="1" presetClass="entr" presetSubtype="0" fill="hold" grpId="1" nodeType="withEffect">
                                  <p:stCondLst>
                                    <p:cond delay="0"/>
                                  </p:stCondLst>
                                  <p:childTnLst>
                                    <p:set>
                                      <p:cBhvr>
                                        <p:cTn id="24" dur="1" fill="hold">
                                          <p:stCondLst>
                                            <p:cond delay="0"/>
                                          </p:stCondLst>
                                        </p:cTn>
                                        <p:tgtEl>
                                          <p:spTgt spid="16"/>
                                        </p:tgtEl>
                                        <p:attrNameLst>
                                          <p:attrName>style.visibility</p:attrName>
                                        </p:attrNameLst>
                                      </p:cBhvr>
                                      <p:to>
                                        <p:strVal val="visible"/>
                                      </p:to>
                                    </p:set>
                                  </p:childTnLst>
                                </p:cTn>
                              </p:par>
                              <p:par>
                                <p:cTn id="25" presetID="1" presetClass="entr" presetSubtype="0" fill="hold" grpId="1" nodeType="with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par>
                                <p:cTn id="27" presetID="1" presetClass="entr" presetSubtype="0" fill="hold" grpId="1" nodeType="with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par>
                                <p:cTn id="29" presetID="1" presetClass="entr" presetSubtype="0" fill="hold" grpId="1" nodeType="withEffect">
                                  <p:stCondLst>
                                    <p:cond delay="0"/>
                                  </p:stCondLst>
                                  <p:childTnLst>
                                    <p:set>
                                      <p:cBhvr>
                                        <p:cTn id="30" dur="1" fill="hold">
                                          <p:stCondLst>
                                            <p:cond delay="0"/>
                                          </p:stCondLst>
                                        </p:cTn>
                                        <p:tgtEl>
                                          <p:spTgt spid="22"/>
                                        </p:tgtEl>
                                        <p:attrNameLst>
                                          <p:attrName>style.visibility</p:attrName>
                                        </p:attrNameLst>
                                      </p:cBhvr>
                                      <p:to>
                                        <p:strVal val="visible"/>
                                      </p:to>
                                    </p:set>
                                  </p:childTnLst>
                                </p:cTn>
                              </p:par>
                              <p:par>
                                <p:cTn id="31" presetID="1" presetClass="entr" presetSubtype="0" fill="hold" grpId="1" nodeType="withEffect">
                                  <p:stCondLst>
                                    <p:cond delay="0"/>
                                  </p:stCondLst>
                                  <p:childTnLst>
                                    <p:set>
                                      <p:cBhvr>
                                        <p:cTn id="32" dur="1" fill="hold">
                                          <p:stCondLst>
                                            <p:cond delay="0"/>
                                          </p:stCondLst>
                                        </p:cTn>
                                        <p:tgtEl>
                                          <p:spTgt spid="21"/>
                                        </p:tgtEl>
                                        <p:attrNameLst>
                                          <p:attrName>style.visibility</p:attrName>
                                        </p:attrNameLst>
                                      </p:cBhvr>
                                      <p:to>
                                        <p:strVal val="visible"/>
                                      </p:to>
                                    </p:set>
                                  </p:childTnLst>
                                </p:cTn>
                              </p:par>
                              <p:par>
                                <p:cTn id="33" presetID="1" presetClass="entr" presetSubtype="0" fill="hold" grpId="1" nodeType="withEffect">
                                  <p:stCondLst>
                                    <p:cond delay="0"/>
                                  </p:stCondLst>
                                  <p:childTnLst>
                                    <p:set>
                                      <p:cBhvr>
                                        <p:cTn id="34" dur="1" fill="hold">
                                          <p:stCondLst>
                                            <p:cond delay="0"/>
                                          </p:stCondLst>
                                        </p:cTn>
                                        <p:tgtEl>
                                          <p:spTgt spid="23"/>
                                        </p:tgtEl>
                                        <p:attrNameLst>
                                          <p:attrName>style.visibility</p:attrName>
                                        </p:attrNameLst>
                                      </p:cBhvr>
                                      <p:to>
                                        <p:strVal val="visible"/>
                                      </p:to>
                                    </p:set>
                                  </p:childTnLst>
                                </p:cTn>
                              </p:par>
                              <p:par>
                                <p:cTn id="35" presetID="1" presetClass="entr" presetSubtype="0" fill="hold" grpId="1" nodeType="withEffect">
                                  <p:stCondLst>
                                    <p:cond delay="0"/>
                                  </p:stCondLst>
                                  <p:childTnLst>
                                    <p:set>
                                      <p:cBhvr>
                                        <p:cTn id="36" dur="1" fill="hold">
                                          <p:stCondLst>
                                            <p:cond delay="0"/>
                                          </p:stCondLst>
                                        </p:cTn>
                                        <p:tgtEl>
                                          <p:spTgt spid="18"/>
                                        </p:tgtEl>
                                        <p:attrNameLst>
                                          <p:attrName>style.visibility</p:attrName>
                                        </p:attrNameLst>
                                      </p:cBhvr>
                                      <p:to>
                                        <p:strVal val="visible"/>
                                      </p:to>
                                    </p:set>
                                  </p:childTnLst>
                                </p:cTn>
                              </p:par>
                              <p:par>
                                <p:cTn id="37" presetID="1" presetClass="entr" presetSubtype="0" fill="hold" grpId="1" nodeType="withEffect">
                                  <p:stCondLst>
                                    <p:cond delay="0"/>
                                  </p:stCondLst>
                                  <p:childTnLst>
                                    <p:set>
                                      <p:cBhvr>
                                        <p:cTn id="38" dur="1" fill="hold">
                                          <p:stCondLst>
                                            <p:cond delay="0"/>
                                          </p:stCondLst>
                                        </p:cTn>
                                        <p:tgtEl>
                                          <p:spTgt spid="24"/>
                                        </p:tgtEl>
                                        <p:attrNameLst>
                                          <p:attrName>style.visibility</p:attrName>
                                        </p:attrNameLst>
                                      </p:cBhvr>
                                      <p:to>
                                        <p:strVal val="visible"/>
                                      </p:to>
                                    </p:set>
                                  </p:childTnLst>
                                </p:cTn>
                              </p:par>
                              <p:par>
                                <p:cTn id="39" presetID="1" presetClass="entr" presetSubtype="0" fill="hold" grpId="1" nodeType="withEffect">
                                  <p:stCondLst>
                                    <p:cond delay="0"/>
                                  </p:stCondLst>
                                  <p:childTnLst>
                                    <p:set>
                                      <p:cBhvr>
                                        <p:cTn id="40" dur="1" fill="hold">
                                          <p:stCondLst>
                                            <p:cond delay="0"/>
                                          </p:stCondLst>
                                        </p:cTn>
                                        <p:tgtEl>
                                          <p:spTgt spid="25"/>
                                        </p:tgtEl>
                                        <p:attrNameLst>
                                          <p:attrName>style.visibility</p:attrName>
                                        </p:attrNameLst>
                                      </p:cBhvr>
                                      <p:to>
                                        <p:strVal val="visible"/>
                                      </p:to>
                                    </p:set>
                                  </p:childTnLst>
                                </p:cTn>
                              </p:par>
                              <p:par>
                                <p:cTn id="41" presetID="1" presetClass="entr" presetSubtype="0" fill="hold" grpId="1" nodeType="withEffect">
                                  <p:stCondLst>
                                    <p:cond delay="0"/>
                                  </p:stCondLst>
                                  <p:childTnLst>
                                    <p:set>
                                      <p:cBhvr>
                                        <p:cTn id="42" dur="1" fill="hold">
                                          <p:stCondLst>
                                            <p:cond delay="0"/>
                                          </p:stCondLst>
                                        </p:cTn>
                                        <p:tgtEl>
                                          <p:spTgt spid="26"/>
                                        </p:tgtEl>
                                        <p:attrNameLst>
                                          <p:attrName>style.visibility</p:attrName>
                                        </p:attrNameLst>
                                      </p:cBhvr>
                                      <p:to>
                                        <p:strVal val="visible"/>
                                      </p:to>
                                    </p:set>
                                  </p:childTnLst>
                                </p:cTn>
                              </p:par>
                              <p:par>
                                <p:cTn id="43" presetID="1" presetClass="entr" presetSubtype="0" fill="hold" grpId="1" nodeType="withEffect">
                                  <p:stCondLst>
                                    <p:cond delay="0"/>
                                  </p:stCondLst>
                                  <p:childTnLst>
                                    <p:set>
                                      <p:cBhvr>
                                        <p:cTn id="44" dur="1" fill="hold">
                                          <p:stCondLst>
                                            <p:cond delay="0"/>
                                          </p:stCondLst>
                                        </p:cTn>
                                        <p:tgtEl>
                                          <p:spTgt spid="27"/>
                                        </p:tgtEl>
                                        <p:attrNameLst>
                                          <p:attrName>style.visibility</p:attrName>
                                        </p:attrNameLst>
                                      </p:cBhvr>
                                      <p:to>
                                        <p:strVal val="visible"/>
                                      </p:to>
                                    </p:set>
                                  </p:childTnLst>
                                </p:cTn>
                              </p:par>
                              <p:par>
                                <p:cTn id="45" presetID="1" presetClass="entr" presetSubtype="0" fill="hold" grpId="1" nodeType="withEffect">
                                  <p:stCondLst>
                                    <p:cond delay="0"/>
                                  </p:stCondLst>
                                  <p:childTnLst>
                                    <p:set>
                                      <p:cBhvr>
                                        <p:cTn id="46" dur="1" fill="hold">
                                          <p:stCondLst>
                                            <p:cond delay="0"/>
                                          </p:stCondLst>
                                        </p:cTn>
                                        <p:tgtEl>
                                          <p:spTgt spid="28"/>
                                        </p:tgtEl>
                                        <p:attrNameLst>
                                          <p:attrName>style.visibility</p:attrName>
                                        </p:attrNameLst>
                                      </p:cBhvr>
                                      <p:to>
                                        <p:strVal val="visible"/>
                                      </p:to>
                                    </p:set>
                                  </p:childTnLst>
                                </p:cTn>
                              </p:par>
                              <p:par>
                                <p:cTn id="47" presetID="1" presetClass="entr" presetSubtype="0" fill="hold" grpId="1" nodeType="withEffect">
                                  <p:stCondLst>
                                    <p:cond delay="0"/>
                                  </p:stCondLst>
                                  <p:childTnLst>
                                    <p:set>
                                      <p:cBhvr>
                                        <p:cTn id="48" dur="1" fill="hold">
                                          <p:stCondLst>
                                            <p:cond delay="0"/>
                                          </p:stCondLst>
                                        </p:cTn>
                                        <p:tgtEl>
                                          <p:spTgt spid="29"/>
                                        </p:tgtEl>
                                        <p:attrNameLst>
                                          <p:attrName>style.visibility</p:attrName>
                                        </p:attrNameLst>
                                      </p:cBhvr>
                                      <p:to>
                                        <p:strVal val="visible"/>
                                      </p:to>
                                    </p:set>
                                  </p:childTnLst>
                                </p:cTn>
                              </p:par>
                              <p:par>
                                <p:cTn id="49" presetID="1" presetClass="entr" presetSubtype="0" fill="hold" grpId="1" nodeType="withEffect">
                                  <p:stCondLst>
                                    <p:cond delay="0"/>
                                  </p:stCondLst>
                                  <p:childTnLst>
                                    <p:set>
                                      <p:cBhvr>
                                        <p:cTn id="50" dur="1" fill="hold">
                                          <p:stCondLst>
                                            <p:cond delay="0"/>
                                          </p:stCondLst>
                                        </p:cTn>
                                        <p:tgtEl>
                                          <p:spTgt spid="30"/>
                                        </p:tgtEl>
                                        <p:attrNameLst>
                                          <p:attrName>style.visibility</p:attrName>
                                        </p:attrNameLst>
                                      </p:cBhvr>
                                      <p:to>
                                        <p:strVal val="visible"/>
                                      </p:to>
                                    </p:set>
                                  </p:childTnLst>
                                </p:cTn>
                              </p:par>
                              <p:par>
                                <p:cTn id="51" presetID="1" presetClass="entr" presetSubtype="0" fill="hold" grpId="1" nodeType="withEffect">
                                  <p:stCondLst>
                                    <p:cond delay="0"/>
                                  </p:stCondLst>
                                  <p:childTnLst>
                                    <p:set>
                                      <p:cBhvr>
                                        <p:cTn id="52" dur="1" fill="hold">
                                          <p:stCondLst>
                                            <p:cond delay="0"/>
                                          </p:stCondLst>
                                        </p:cTn>
                                        <p:tgtEl>
                                          <p:spTgt spid="31"/>
                                        </p:tgtEl>
                                        <p:attrNameLst>
                                          <p:attrName>style.visibility</p:attrName>
                                        </p:attrNameLst>
                                      </p:cBhvr>
                                      <p:to>
                                        <p:strVal val="visible"/>
                                      </p:to>
                                    </p:set>
                                  </p:childTnLst>
                                </p:cTn>
                              </p:par>
                              <p:par>
                                <p:cTn id="53" presetID="1" presetClass="entr" presetSubtype="0" fill="hold" grpId="1" nodeType="withEffect">
                                  <p:stCondLst>
                                    <p:cond delay="0"/>
                                  </p:stCondLst>
                                  <p:childTnLst>
                                    <p:set>
                                      <p:cBhvr>
                                        <p:cTn id="54" dur="1" fill="hold">
                                          <p:stCondLst>
                                            <p:cond delay="0"/>
                                          </p:stCondLst>
                                        </p:cTn>
                                        <p:tgtEl>
                                          <p:spTgt spid="32"/>
                                        </p:tgtEl>
                                        <p:attrNameLst>
                                          <p:attrName>style.visibility</p:attrName>
                                        </p:attrNameLst>
                                      </p:cBhvr>
                                      <p:to>
                                        <p:strVal val="visible"/>
                                      </p:to>
                                    </p:set>
                                  </p:childTnLst>
                                </p:cTn>
                              </p:par>
                              <p:par>
                                <p:cTn id="55" presetID="1" presetClass="entr" presetSubtype="0" fill="hold" grpId="1" nodeType="withEffect">
                                  <p:stCondLst>
                                    <p:cond delay="0"/>
                                  </p:stCondLst>
                                  <p:childTnLst>
                                    <p:set>
                                      <p:cBhvr>
                                        <p:cTn id="56" dur="1" fill="hold">
                                          <p:stCondLst>
                                            <p:cond delay="0"/>
                                          </p:stCondLst>
                                        </p:cTn>
                                        <p:tgtEl>
                                          <p:spTgt spid="33"/>
                                        </p:tgtEl>
                                        <p:attrNameLst>
                                          <p:attrName>style.visibility</p:attrName>
                                        </p:attrNameLst>
                                      </p:cBhvr>
                                      <p:to>
                                        <p:strVal val="visible"/>
                                      </p:to>
                                    </p:set>
                                  </p:childTnLst>
                                </p:cTn>
                              </p:par>
                              <p:par>
                                <p:cTn id="57" presetID="1" presetClass="entr" presetSubtype="0" fill="hold" grpId="1" nodeType="withEffect">
                                  <p:stCondLst>
                                    <p:cond delay="0"/>
                                  </p:stCondLst>
                                  <p:childTnLst>
                                    <p:set>
                                      <p:cBhvr>
                                        <p:cTn id="58" dur="1" fill="hold">
                                          <p:stCondLst>
                                            <p:cond delay="0"/>
                                          </p:stCondLst>
                                        </p:cTn>
                                        <p:tgtEl>
                                          <p:spTgt spid="34"/>
                                        </p:tgtEl>
                                        <p:attrNameLst>
                                          <p:attrName>style.visibility</p:attrName>
                                        </p:attrNameLst>
                                      </p:cBhvr>
                                      <p:to>
                                        <p:strVal val="visible"/>
                                      </p:to>
                                    </p:set>
                                  </p:childTnLst>
                                </p:cTn>
                              </p:par>
                              <p:par>
                                <p:cTn id="59" presetID="1" presetClass="entr" presetSubtype="0" fill="hold" grpId="1" nodeType="withEffect">
                                  <p:stCondLst>
                                    <p:cond delay="0"/>
                                  </p:stCondLst>
                                  <p:childTnLst>
                                    <p:set>
                                      <p:cBhvr>
                                        <p:cTn id="60" dur="1" fill="hold">
                                          <p:stCondLst>
                                            <p:cond delay="0"/>
                                          </p:stCondLst>
                                        </p:cTn>
                                        <p:tgtEl>
                                          <p:spTgt spid="35"/>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xit" presetSubtype="0" fill="hold" grpId="0" nodeType="clickEffect">
                                  <p:stCondLst>
                                    <p:cond delay="0"/>
                                  </p:stCondLst>
                                  <p:childTnLst>
                                    <p:set>
                                      <p:cBhvr>
                                        <p:cTn id="64" dur="1" fill="hold">
                                          <p:stCondLst>
                                            <p:cond delay="0"/>
                                          </p:stCondLst>
                                        </p:cTn>
                                        <p:tgtEl>
                                          <p:spTgt spid="16"/>
                                        </p:tgtEl>
                                        <p:attrNameLst>
                                          <p:attrName>style.visibility</p:attrName>
                                        </p:attrNameLst>
                                      </p:cBhvr>
                                      <p:to>
                                        <p:strVal val="hidden"/>
                                      </p:to>
                                    </p:set>
                                  </p:childTnLst>
                                </p:cTn>
                              </p:par>
                            </p:childTnLst>
                          </p:cTn>
                        </p:par>
                      </p:childTnLst>
                    </p:cTn>
                  </p:par>
                  <p:par>
                    <p:cTn id="65" fill="hold">
                      <p:stCondLst>
                        <p:cond delay="indefinite"/>
                      </p:stCondLst>
                      <p:childTnLst>
                        <p:par>
                          <p:cTn id="66" fill="hold">
                            <p:stCondLst>
                              <p:cond delay="0"/>
                            </p:stCondLst>
                            <p:childTnLst>
                              <p:par>
                                <p:cTn id="67" presetID="1" presetClass="exit" presetSubtype="0" fill="hold" grpId="0" nodeType="clickEffect">
                                  <p:stCondLst>
                                    <p:cond delay="0"/>
                                  </p:stCondLst>
                                  <p:childTnLst>
                                    <p:set>
                                      <p:cBhvr>
                                        <p:cTn id="68" dur="1" fill="hold">
                                          <p:stCondLst>
                                            <p:cond delay="0"/>
                                          </p:stCondLst>
                                        </p:cTn>
                                        <p:tgtEl>
                                          <p:spTgt spid="15"/>
                                        </p:tgtEl>
                                        <p:attrNameLst>
                                          <p:attrName>style.visibility</p:attrName>
                                        </p:attrNameLst>
                                      </p:cBhvr>
                                      <p:to>
                                        <p:strVal val="hidden"/>
                                      </p:to>
                                    </p:set>
                                  </p:childTnLst>
                                </p:cTn>
                              </p:par>
                            </p:childTnLst>
                          </p:cTn>
                        </p:par>
                      </p:childTnLst>
                    </p:cTn>
                  </p:par>
                  <p:par>
                    <p:cTn id="69" fill="hold">
                      <p:stCondLst>
                        <p:cond delay="indefinite"/>
                      </p:stCondLst>
                      <p:childTnLst>
                        <p:par>
                          <p:cTn id="70" fill="hold">
                            <p:stCondLst>
                              <p:cond delay="0"/>
                            </p:stCondLst>
                            <p:childTnLst>
                              <p:par>
                                <p:cTn id="71" presetID="1" presetClass="exit" presetSubtype="0" fill="hold" grpId="0" nodeType="clickEffect">
                                  <p:stCondLst>
                                    <p:cond delay="0"/>
                                  </p:stCondLst>
                                  <p:childTnLst>
                                    <p:set>
                                      <p:cBhvr>
                                        <p:cTn id="72" dur="1" fill="hold">
                                          <p:stCondLst>
                                            <p:cond delay="0"/>
                                          </p:stCondLst>
                                        </p:cTn>
                                        <p:tgtEl>
                                          <p:spTgt spid="20"/>
                                        </p:tgtEl>
                                        <p:attrNameLst>
                                          <p:attrName>style.visibility</p:attrName>
                                        </p:attrNameLst>
                                      </p:cBhvr>
                                      <p:to>
                                        <p:strVal val="hidden"/>
                                      </p:to>
                                    </p:set>
                                  </p:childTnLst>
                                </p:cTn>
                              </p:par>
                            </p:childTnLst>
                          </p:cTn>
                        </p:par>
                      </p:childTnLst>
                    </p:cTn>
                  </p:par>
                  <p:par>
                    <p:cTn id="73" fill="hold">
                      <p:stCondLst>
                        <p:cond delay="indefinite"/>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9"/>
                                        </p:tgtEl>
                                        <p:attrNameLst>
                                          <p:attrName>style.visibility</p:attrName>
                                        </p:attrNameLst>
                                      </p:cBhvr>
                                      <p:to>
                                        <p:strVal val="hidden"/>
                                      </p:to>
                                    </p:set>
                                  </p:childTnLst>
                                </p:cTn>
                              </p:par>
                            </p:childTnLst>
                          </p:cTn>
                        </p:par>
                      </p:childTnLst>
                    </p:cTn>
                  </p:par>
                  <p:par>
                    <p:cTn id="77" fill="hold">
                      <p:stCondLst>
                        <p:cond delay="indefinite"/>
                      </p:stCondLst>
                      <p:childTnLst>
                        <p:par>
                          <p:cTn id="78" fill="hold">
                            <p:stCondLst>
                              <p:cond delay="0"/>
                            </p:stCondLst>
                            <p:childTnLst>
                              <p:par>
                                <p:cTn id="79" presetID="1" presetClass="exit" presetSubtype="0" fill="hold" grpId="0" nodeType="clickEffect">
                                  <p:stCondLst>
                                    <p:cond delay="0"/>
                                  </p:stCondLst>
                                  <p:childTnLst>
                                    <p:set>
                                      <p:cBhvr>
                                        <p:cTn id="80" dur="1" fill="hold">
                                          <p:stCondLst>
                                            <p:cond delay="0"/>
                                          </p:stCondLst>
                                        </p:cTn>
                                        <p:tgtEl>
                                          <p:spTgt spid="8"/>
                                        </p:tgtEl>
                                        <p:attrNameLst>
                                          <p:attrName>style.visibility</p:attrName>
                                        </p:attrNameLst>
                                      </p:cBhvr>
                                      <p:to>
                                        <p:strVal val="hidden"/>
                                      </p:to>
                                    </p:set>
                                  </p:childTnLst>
                                </p:cTn>
                              </p:par>
                            </p:childTnLst>
                          </p:cTn>
                        </p:par>
                      </p:childTnLst>
                    </p:cTn>
                  </p:par>
                  <p:par>
                    <p:cTn id="81" fill="hold">
                      <p:stCondLst>
                        <p:cond delay="indefinite"/>
                      </p:stCondLst>
                      <p:childTnLst>
                        <p:par>
                          <p:cTn id="82" fill="hold">
                            <p:stCondLst>
                              <p:cond delay="0"/>
                            </p:stCondLst>
                            <p:childTnLst>
                              <p:par>
                                <p:cTn id="83" presetID="1" presetClass="exit" presetSubtype="0" fill="hold" grpId="0" nodeType="clickEffect">
                                  <p:stCondLst>
                                    <p:cond delay="0"/>
                                  </p:stCondLst>
                                  <p:childTnLst>
                                    <p:set>
                                      <p:cBhvr>
                                        <p:cTn id="84" dur="1" fill="hold">
                                          <p:stCondLst>
                                            <p:cond delay="0"/>
                                          </p:stCondLst>
                                        </p:cTn>
                                        <p:tgtEl>
                                          <p:spTgt spid="21"/>
                                        </p:tgtEl>
                                        <p:attrNameLst>
                                          <p:attrName>style.visibility</p:attrName>
                                        </p:attrNameLst>
                                      </p:cBhvr>
                                      <p:to>
                                        <p:strVal val="hidden"/>
                                      </p:to>
                                    </p:set>
                                  </p:childTnLst>
                                </p:cTn>
                              </p:par>
                            </p:childTnLst>
                          </p:cTn>
                        </p:par>
                      </p:childTnLst>
                    </p:cTn>
                  </p:par>
                  <p:par>
                    <p:cTn id="85" fill="hold">
                      <p:stCondLst>
                        <p:cond delay="indefinite"/>
                      </p:stCondLst>
                      <p:childTnLst>
                        <p:par>
                          <p:cTn id="86" fill="hold">
                            <p:stCondLst>
                              <p:cond delay="0"/>
                            </p:stCondLst>
                            <p:childTnLst>
                              <p:par>
                                <p:cTn id="87" presetID="1" presetClass="exit" presetSubtype="0" fill="hold" grpId="0" nodeType="clickEffect">
                                  <p:stCondLst>
                                    <p:cond delay="0"/>
                                  </p:stCondLst>
                                  <p:childTnLst>
                                    <p:set>
                                      <p:cBhvr>
                                        <p:cTn id="88" dur="1" fill="hold">
                                          <p:stCondLst>
                                            <p:cond delay="0"/>
                                          </p:stCondLst>
                                        </p:cTn>
                                        <p:tgtEl>
                                          <p:spTgt spid="17"/>
                                        </p:tgtEl>
                                        <p:attrNameLst>
                                          <p:attrName>style.visibility</p:attrName>
                                        </p:attrNameLst>
                                      </p:cBhvr>
                                      <p:to>
                                        <p:strVal val="hidden"/>
                                      </p:to>
                                    </p:set>
                                  </p:childTnLst>
                                </p:cTn>
                              </p:par>
                            </p:childTnLst>
                          </p:cTn>
                        </p:par>
                      </p:childTnLst>
                    </p:cTn>
                  </p:par>
                  <p:par>
                    <p:cTn id="89" fill="hold">
                      <p:stCondLst>
                        <p:cond delay="indefinite"/>
                      </p:stCondLst>
                      <p:childTnLst>
                        <p:par>
                          <p:cTn id="90" fill="hold">
                            <p:stCondLst>
                              <p:cond delay="0"/>
                            </p:stCondLst>
                            <p:childTnLst>
                              <p:par>
                                <p:cTn id="91" presetID="1" presetClass="exit" presetSubtype="0" fill="hold" grpId="0" nodeType="clickEffect">
                                  <p:stCondLst>
                                    <p:cond delay="0"/>
                                  </p:stCondLst>
                                  <p:childTnLst>
                                    <p:set>
                                      <p:cBhvr>
                                        <p:cTn id="92" dur="1" fill="hold">
                                          <p:stCondLst>
                                            <p:cond delay="0"/>
                                          </p:stCondLst>
                                        </p:cTn>
                                        <p:tgtEl>
                                          <p:spTgt spid="18"/>
                                        </p:tgtEl>
                                        <p:attrNameLst>
                                          <p:attrName>style.visibility</p:attrName>
                                        </p:attrNameLst>
                                      </p:cBhvr>
                                      <p:to>
                                        <p:strVal val="hidden"/>
                                      </p:to>
                                    </p:set>
                                  </p:childTnLst>
                                </p:cTn>
                              </p:par>
                            </p:childTnLst>
                          </p:cTn>
                        </p:par>
                      </p:childTnLst>
                    </p:cTn>
                  </p:par>
                  <p:par>
                    <p:cTn id="93" fill="hold">
                      <p:stCondLst>
                        <p:cond delay="indefinite"/>
                      </p:stCondLst>
                      <p:childTnLst>
                        <p:par>
                          <p:cTn id="94" fill="hold">
                            <p:stCondLst>
                              <p:cond delay="0"/>
                            </p:stCondLst>
                            <p:childTnLst>
                              <p:par>
                                <p:cTn id="95" presetID="1" presetClass="exit" presetSubtype="0" fill="hold" grpId="0" nodeType="clickEffect">
                                  <p:stCondLst>
                                    <p:cond delay="0"/>
                                  </p:stCondLst>
                                  <p:childTnLst>
                                    <p:set>
                                      <p:cBhvr>
                                        <p:cTn id="96" dur="1" fill="hold">
                                          <p:stCondLst>
                                            <p:cond delay="0"/>
                                          </p:stCondLst>
                                        </p:cTn>
                                        <p:tgtEl>
                                          <p:spTgt spid="22"/>
                                        </p:tgtEl>
                                        <p:attrNameLst>
                                          <p:attrName>style.visibility</p:attrName>
                                        </p:attrNameLst>
                                      </p:cBhvr>
                                      <p:to>
                                        <p:strVal val="hidden"/>
                                      </p:to>
                                    </p:set>
                                  </p:childTnLst>
                                </p:cTn>
                              </p:par>
                            </p:childTnLst>
                          </p:cTn>
                        </p:par>
                      </p:childTnLst>
                    </p:cTn>
                  </p:par>
                  <p:par>
                    <p:cTn id="97" fill="hold">
                      <p:stCondLst>
                        <p:cond delay="indefinite"/>
                      </p:stCondLst>
                      <p:childTnLst>
                        <p:par>
                          <p:cTn id="98" fill="hold">
                            <p:stCondLst>
                              <p:cond delay="0"/>
                            </p:stCondLst>
                            <p:childTnLst>
                              <p:par>
                                <p:cTn id="99" presetID="1" presetClass="exit" presetSubtype="0" fill="hold" grpId="0" nodeType="clickEffect">
                                  <p:stCondLst>
                                    <p:cond delay="0"/>
                                  </p:stCondLst>
                                  <p:childTnLst>
                                    <p:set>
                                      <p:cBhvr>
                                        <p:cTn id="100" dur="1" fill="hold">
                                          <p:stCondLst>
                                            <p:cond delay="0"/>
                                          </p:stCondLst>
                                        </p:cTn>
                                        <p:tgtEl>
                                          <p:spTgt spid="13"/>
                                        </p:tgtEl>
                                        <p:attrNameLst>
                                          <p:attrName>style.visibility</p:attrName>
                                        </p:attrNameLst>
                                      </p:cBhvr>
                                      <p:to>
                                        <p:strVal val="hidden"/>
                                      </p:to>
                                    </p:set>
                                  </p:childTnLst>
                                </p:cTn>
                              </p:par>
                            </p:childTnLst>
                          </p:cTn>
                        </p:par>
                      </p:childTnLst>
                    </p:cTn>
                  </p:par>
                  <p:par>
                    <p:cTn id="101" fill="hold">
                      <p:stCondLst>
                        <p:cond delay="indefinite"/>
                      </p:stCondLst>
                      <p:childTnLst>
                        <p:par>
                          <p:cTn id="102" fill="hold">
                            <p:stCondLst>
                              <p:cond delay="0"/>
                            </p:stCondLst>
                            <p:childTnLst>
                              <p:par>
                                <p:cTn id="103" presetID="1" presetClass="exit" presetSubtype="0" fill="hold" grpId="0" nodeType="clickEffect">
                                  <p:stCondLst>
                                    <p:cond delay="0"/>
                                  </p:stCondLst>
                                  <p:childTnLst>
                                    <p:set>
                                      <p:cBhvr>
                                        <p:cTn id="104" dur="1" fill="hold">
                                          <p:stCondLst>
                                            <p:cond delay="0"/>
                                          </p:stCondLst>
                                        </p:cTn>
                                        <p:tgtEl>
                                          <p:spTgt spid="14"/>
                                        </p:tgtEl>
                                        <p:attrNameLst>
                                          <p:attrName>style.visibility</p:attrName>
                                        </p:attrNameLst>
                                      </p:cBhvr>
                                      <p:to>
                                        <p:strVal val="hidden"/>
                                      </p:to>
                                    </p:set>
                                  </p:childTnLst>
                                </p:cTn>
                              </p:par>
                            </p:childTnLst>
                          </p:cTn>
                        </p:par>
                      </p:childTnLst>
                    </p:cTn>
                  </p:par>
                  <p:par>
                    <p:cTn id="105" fill="hold">
                      <p:stCondLst>
                        <p:cond delay="indefinite"/>
                      </p:stCondLst>
                      <p:childTnLst>
                        <p:par>
                          <p:cTn id="106" fill="hold">
                            <p:stCondLst>
                              <p:cond delay="0"/>
                            </p:stCondLst>
                            <p:childTnLst>
                              <p:par>
                                <p:cTn id="107" presetID="1" presetClass="exit" presetSubtype="0" fill="hold" grpId="0" nodeType="clickEffect">
                                  <p:stCondLst>
                                    <p:cond delay="0"/>
                                  </p:stCondLst>
                                  <p:childTnLst>
                                    <p:set>
                                      <p:cBhvr>
                                        <p:cTn id="108" dur="1" fill="hold">
                                          <p:stCondLst>
                                            <p:cond delay="0"/>
                                          </p:stCondLst>
                                        </p:cTn>
                                        <p:tgtEl>
                                          <p:spTgt spid="23"/>
                                        </p:tgtEl>
                                        <p:attrNameLst>
                                          <p:attrName>style.visibility</p:attrName>
                                        </p:attrNameLst>
                                      </p:cBhvr>
                                      <p:to>
                                        <p:strVal val="hidden"/>
                                      </p:to>
                                    </p:set>
                                  </p:childTnLst>
                                </p:cTn>
                              </p:par>
                            </p:childTnLst>
                          </p:cTn>
                        </p:par>
                      </p:childTnLst>
                    </p:cTn>
                  </p:par>
                  <p:par>
                    <p:cTn id="109" fill="hold">
                      <p:stCondLst>
                        <p:cond delay="indefinite"/>
                      </p:stCondLst>
                      <p:childTnLst>
                        <p:par>
                          <p:cTn id="110" fill="hold">
                            <p:stCondLst>
                              <p:cond delay="0"/>
                            </p:stCondLst>
                            <p:childTnLst>
                              <p:par>
                                <p:cTn id="111" presetID="1" presetClass="exit" presetSubtype="0" fill="hold" grpId="0" nodeType="clickEffect">
                                  <p:stCondLst>
                                    <p:cond delay="0"/>
                                  </p:stCondLst>
                                  <p:childTnLst>
                                    <p:set>
                                      <p:cBhvr>
                                        <p:cTn id="112" dur="1" fill="hold">
                                          <p:stCondLst>
                                            <p:cond delay="0"/>
                                          </p:stCondLst>
                                        </p:cTn>
                                        <p:tgtEl>
                                          <p:spTgt spid="25"/>
                                        </p:tgtEl>
                                        <p:attrNameLst>
                                          <p:attrName>style.visibility</p:attrName>
                                        </p:attrNameLst>
                                      </p:cBhvr>
                                      <p:to>
                                        <p:strVal val="hidden"/>
                                      </p:to>
                                    </p:set>
                                  </p:childTnLst>
                                </p:cTn>
                              </p:par>
                            </p:childTnLst>
                          </p:cTn>
                        </p:par>
                      </p:childTnLst>
                    </p:cTn>
                  </p:par>
                  <p:par>
                    <p:cTn id="113" fill="hold">
                      <p:stCondLst>
                        <p:cond delay="indefinite"/>
                      </p:stCondLst>
                      <p:childTnLst>
                        <p:par>
                          <p:cTn id="114" fill="hold">
                            <p:stCondLst>
                              <p:cond delay="0"/>
                            </p:stCondLst>
                            <p:childTnLst>
                              <p:par>
                                <p:cTn id="115" presetID="1" presetClass="exit" presetSubtype="0" fill="hold" grpId="0" nodeType="clickEffect">
                                  <p:stCondLst>
                                    <p:cond delay="0"/>
                                  </p:stCondLst>
                                  <p:childTnLst>
                                    <p:set>
                                      <p:cBhvr>
                                        <p:cTn id="116" dur="1" fill="hold">
                                          <p:stCondLst>
                                            <p:cond delay="0"/>
                                          </p:stCondLst>
                                        </p:cTn>
                                        <p:tgtEl>
                                          <p:spTgt spid="24"/>
                                        </p:tgtEl>
                                        <p:attrNameLst>
                                          <p:attrName>style.visibility</p:attrName>
                                        </p:attrNameLst>
                                      </p:cBhvr>
                                      <p:to>
                                        <p:strVal val="hidden"/>
                                      </p:to>
                                    </p:set>
                                  </p:childTnLst>
                                </p:cTn>
                              </p:par>
                            </p:childTnLst>
                          </p:cTn>
                        </p:par>
                      </p:childTnLst>
                    </p:cTn>
                  </p:par>
                  <p:par>
                    <p:cTn id="117" fill="hold">
                      <p:stCondLst>
                        <p:cond delay="indefinite"/>
                      </p:stCondLst>
                      <p:childTnLst>
                        <p:par>
                          <p:cTn id="118" fill="hold">
                            <p:stCondLst>
                              <p:cond delay="0"/>
                            </p:stCondLst>
                            <p:childTnLst>
                              <p:par>
                                <p:cTn id="119" presetID="1" presetClass="exit" presetSubtype="0" fill="hold" grpId="0" nodeType="clickEffect">
                                  <p:stCondLst>
                                    <p:cond delay="0"/>
                                  </p:stCondLst>
                                  <p:childTnLst>
                                    <p:set>
                                      <p:cBhvr>
                                        <p:cTn id="120" dur="1" fill="hold">
                                          <p:stCondLst>
                                            <p:cond delay="0"/>
                                          </p:stCondLst>
                                        </p:cTn>
                                        <p:tgtEl>
                                          <p:spTgt spid="26"/>
                                        </p:tgtEl>
                                        <p:attrNameLst>
                                          <p:attrName>style.visibility</p:attrName>
                                        </p:attrNameLst>
                                      </p:cBhvr>
                                      <p:to>
                                        <p:strVal val="hidden"/>
                                      </p:to>
                                    </p:set>
                                  </p:childTnLst>
                                </p:cTn>
                              </p:par>
                            </p:childTnLst>
                          </p:cTn>
                        </p:par>
                      </p:childTnLst>
                    </p:cTn>
                  </p:par>
                  <p:par>
                    <p:cTn id="121" fill="hold">
                      <p:stCondLst>
                        <p:cond delay="indefinite"/>
                      </p:stCondLst>
                      <p:childTnLst>
                        <p:par>
                          <p:cTn id="122" fill="hold">
                            <p:stCondLst>
                              <p:cond delay="0"/>
                            </p:stCondLst>
                            <p:childTnLst>
                              <p:par>
                                <p:cTn id="123" presetID="1" presetClass="exit" presetSubtype="0" fill="hold" grpId="0" nodeType="clickEffect">
                                  <p:stCondLst>
                                    <p:cond delay="0"/>
                                  </p:stCondLst>
                                  <p:childTnLst>
                                    <p:set>
                                      <p:cBhvr>
                                        <p:cTn id="124" dur="1" fill="hold">
                                          <p:stCondLst>
                                            <p:cond delay="0"/>
                                          </p:stCondLst>
                                        </p:cTn>
                                        <p:tgtEl>
                                          <p:spTgt spid="27"/>
                                        </p:tgtEl>
                                        <p:attrNameLst>
                                          <p:attrName>style.visibility</p:attrName>
                                        </p:attrNameLst>
                                      </p:cBhvr>
                                      <p:to>
                                        <p:strVal val="hidden"/>
                                      </p:to>
                                    </p:set>
                                  </p:childTnLst>
                                </p:cTn>
                              </p:par>
                            </p:childTnLst>
                          </p:cTn>
                        </p:par>
                      </p:childTnLst>
                    </p:cTn>
                  </p:par>
                  <p:par>
                    <p:cTn id="125" fill="hold">
                      <p:stCondLst>
                        <p:cond delay="indefinite"/>
                      </p:stCondLst>
                      <p:childTnLst>
                        <p:par>
                          <p:cTn id="126" fill="hold">
                            <p:stCondLst>
                              <p:cond delay="0"/>
                            </p:stCondLst>
                            <p:childTnLst>
                              <p:par>
                                <p:cTn id="127" presetID="1" presetClass="exit" presetSubtype="0" fill="hold" grpId="0" nodeType="clickEffect">
                                  <p:stCondLst>
                                    <p:cond delay="0"/>
                                  </p:stCondLst>
                                  <p:childTnLst>
                                    <p:set>
                                      <p:cBhvr>
                                        <p:cTn id="128" dur="1" fill="hold">
                                          <p:stCondLst>
                                            <p:cond delay="0"/>
                                          </p:stCondLst>
                                        </p:cTn>
                                        <p:tgtEl>
                                          <p:spTgt spid="28"/>
                                        </p:tgtEl>
                                        <p:attrNameLst>
                                          <p:attrName>style.visibility</p:attrName>
                                        </p:attrNameLst>
                                      </p:cBhvr>
                                      <p:to>
                                        <p:strVal val="hidden"/>
                                      </p:to>
                                    </p:set>
                                  </p:childTnLst>
                                </p:cTn>
                              </p:par>
                            </p:childTnLst>
                          </p:cTn>
                        </p:par>
                      </p:childTnLst>
                    </p:cTn>
                  </p:par>
                  <p:par>
                    <p:cTn id="129" fill="hold">
                      <p:stCondLst>
                        <p:cond delay="indefinite"/>
                      </p:stCondLst>
                      <p:childTnLst>
                        <p:par>
                          <p:cTn id="130" fill="hold">
                            <p:stCondLst>
                              <p:cond delay="0"/>
                            </p:stCondLst>
                            <p:childTnLst>
                              <p:par>
                                <p:cTn id="131" presetID="1" presetClass="exit" presetSubtype="0" fill="hold" grpId="0" nodeType="clickEffect">
                                  <p:stCondLst>
                                    <p:cond delay="0"/>
                                  </p:stCondLst>
                                  <p:childTnLst>
                                    <p:set>
                                      <p:cBhvr>
                                        <p:cTn id="132" dur="1" fill="hold">
                                          <p:stCondLst>
                                            <p:cond delay="0"/>
                                          </p:stCondLst>
                                        </p:cTn>
                                        <p:tgtEl>
                                          <p:spTgt spid="29"/>
                                        </p:tgtEl>
                                        <p:attrNameLst>
                                          <p:attrName>style.visibility</p:attrName>
                                        </p:attrNameLst>
                                      </p:cBhvr>
                                      <p:to>
                                        <p:strVal val="hidden"/>
                                      </p:to>
                                    </p:set>
                                  </p:childTnLst>
                                </p:cTn>
                              </p:par>
                            </p:childTnLst>
                          </p:cTn>
                        </p:par>
                      </p:childTnLst>
                    </p:cTn>
                  </p:par>
                  <p:par>
                    <p:cTn id="133" fill="hold">
                      <p:stCondLst>
                        <p:cond delay="indefinite"/>
                      </p:stCondLst>
                      <p:childTnLst>
                        <p:par>
                          <p:cTn id="134" fill="hold">
                            <p:stCondLst>
                              <p:cond delay="0"/>
                            </p:stCondLst>
                            <p:childTnLst>
                              <p:par>
                                <p:cTn id="135" presetID="1" presetClass="exit" presetSubtype="0" fill="hold" grpId="0" nodeType="clickEffect">
                                  <p:stCondLst>
                                    <p:cond delay="0"/>
                                  </p:stCondLst>
                                  <p:childTnLst>
                                    <p:set>
                                      <p:cBhvr>
                                        <p:cTn id="136" dur="1" fill="hold">
                                          <p:stCondLst>
                                            <p:cond delay="0"/>
                                          </p:stCondLst>
                                        </p:cTn>
                                        <p:tgtEl>
                                          <p:spTgt spid="31"/>
                                        </p:tgtEl>
                                        <p:attrNameLst>
                                          <p:attrName>style.visibility</p:attrName>
                                        </p:attrNameLst>
                                      </p:cBhvr>
                                      <p:to>
                                        <p:strVal val="hidden"/>
                                      </p:to>
                                    </p:set>
                                  </p:childTnLst>
                                </p:cTn>
                              </p:par>
                            </p:childTnLst>
                          </p:cTn>
                        </p:par>
                      </p:childTnLst>
                    </p:cTn>
                  </p:par>
                  <p:par>
                    <p:cTn id="137" fill="hold">
                      <p:stCondLst>
                        <p:cond delay="indefinite"/>
                      </p:stCondLst>
                      <p:childTnLst>
                        <p:par>
                          <p:cTn id="138" fill="hold">
                            <p:stCondLst>
                              <p:cond delay="0"/>
                            </p:stCondLst>
                            <p:childTnLst>
                              <p:par>
                                <p:cTn id="139" presetID="1" presetClass="exit" presetSubtype="0" fill="hold" grpId="0" nodeType="clickEffect">
                                  <p:stCondLst>
                                    <p:cond delay="0"/>
                                  </p:stCondLst>
                                  <p:childTnLst>
                                    <p:set>
                                      <p:cBhvr>
                                        <p:cTn id="140" dur="1" fill="hold">
                                          <p:stCondLst>
                                            <p:cond delay="0"/>
                                          </p:stCondLst>
                                        </p:cTn>
                                        <p:tgtEl>
                                          <p:spTgt spid="30"/>
                                        </p:tgtEl>
                                        <p:attrNameLst>
                                          <p:attrName>style.visibility</p:attrName>
                                        </p:attrNameLst>
                                      </p:cBhvr>
                                      <p:to>
                                        <p:strVal val="hidden"/>
                                      </p:to>
                                    </p:set>
                                  </p:childTnLst>
                                </p:cTn>
                              </p:par>
                            </p:childTnLst>
                          </p:cTn>
                        </p:par>
                      </p:childTnLst>
                    </p:cTn>
                  </p:par>
                  <p:par>
                    <p:cTn id="141" fill="hold">
                      <p:stCondLst>
                        <p:cond delay="indefinite"/>
                      </p:stCondLst>
                      <p:childTnLst>
                        <p:par>
                          <p:cTn id="142" fill="hold">
                            <p:stCondLst>
                              <p:cond delay="0"/>
                            </p:stCondLst>
                            <p:childTnLst>
                              <p:par>
                                <p:cTn id="143" presetID="1" presetClass="exit" presetSubtype="0" fill="hold" grpId="0" nodeType="clickEffect">
                                  <p:stCondLst>
                                    <p:cond delay="0"/>
                                  </p:stCondLst>
                                  <p:childTnLst>
                                    <p:set>
                                      <p:cBhvr>
                                        <p:cTn id="144" dur="1" fill="hold">
                                          <p:stCondLst>
                                            <p:cond delay="0"/>
                                          </p:stCondLst>
                                        </p:cTn>
                                        <p:tgtEl>
                                          <p:spTgt spid="32"/>
                                        </p:tgtEl>
                                        <p:attrNameLst>
                                          <p:attrName>style.visibility</p:attrName>
                                        </p:attrNameLst>
                                      </p:cBhvr>
                                      <p:to>
                                        <p:strVal val="hidden"/>
                                      </p:to>
                                    </p:set>
                                  </p:childTnLst>
                                </p:cTn>
                              </p:par>
                            </p:childTnLst>
                          </p:cTn>
                        </p:par>
                      </p:childTnLst>
                    </p:cTn>
                  </p:par>
                  <p:par>
                    <p:cTn id="145" fill="hold">
                      <p:stCondLst>
                        <p:cond delay="indefinite"/>
                      </p:stCondLst>
                      <p:childTnLst>
                        <p:par>
                          <p:cTn id="146" fill="hold">
                            <p:stCondLst>
                              <p:cond delay="0"/>
                            </p:stCondLst>
                            <p:childTnLst>
                              <p:par>
                                <p:cTn id="147" presetID="1" presetClass="exit" presetSubtype="0" fill="hold" grpId="0" nodeType="clickEffect">
                                  <p:stCondLst>
                                    <p:cond delay="0"/>
                                  </p:stCondLst>
                                  <p:childTnLst>
                                    <p:set>
                                      <p:cBhvr>
                                        <p:cTn id="148" dur="1" fill="hold">
                                          <p:stCondLst>
                                            <p:cond delay="0"/>
                                          </p:stCondLst>
                                        </p:cTn>
                                        <p:tgtEl>
                                          <p:spTgt spid="33"/>
                                        </p:tgtEl>
                                        <p:attrNameLst>
                                          <p:attrName>style.visibility</p:attrName>
                                        </p:attrNameLst>
                                      </p:cBhvr>
                                      <p:to>
                                        <p:strVal val="hidden"/>
                                      </p:to>
                                    </p:set>
                                  </p:childTnLst>
                                </p:cTn>
                              </p:par>
                            </p:childTnLst>
                          </p:cTn>
                        </p:par>
                      </p:childTnLst>
                    </p:cTn>
                  </p:par>
                  <p:par>
                    <p:cTn id="149" fill="hold">
                      <p:stCondLst>
                        <p:cond delay="indefinite"/>
                      </p:stCondLst>
                      <p:childTnLst>
                        <p:par>
                          <p:cTn id="150" fill="hold">
                            <p:stCondLst>
                              <p:cond delay="0"/>
                            </p:stCondLst>
                            <p:childTnLst>
                              <p:par>
                                <p:cTn id="151" presetID="1" presetClass="exit" presetSubtype="0" fill="hold" grpId="0" nodeType="clickEffect">
                                  <p:stCondLst>
                                    <p:cond delay="0"/>
                                  </p:stCondLst>
                                  <p:childTnLst>
                                    <p:set>
                                      <p:cBhvr>
                                        <p:cTn id="152" dur="1" fill="hold">
                                          <p:stCondLst>
                                            <p:cond delay="0"/>
                                          </p:stCondLst>
                                        </p:cTn>
                                        <p:tgtEl>
                                          <p:spTgt spid="34"/>
                                        </p:tgtEl>
                                        <p:attrNameLst>
                                          <p:attrName>style.visibility</p:attrName>
                                        </p:attrNameLst>
                                      </p:cBhvr>
                                      <p:to>
                                        <p:strVal val="hidden"/>
                                      </p:to>
                                    </p:set>
                                  </p:childTnLst>
                                </p:cTn>
                              </p:par>
                            </p:childTnLst>
                          </p:cTn>
                        </p:par>
                      </p:childTnLst>
                    </p:cTn>
                  </p:par>
                  <p:par>
                    <p:cTn id="153" fill="hold">
                      <p:stCondLst>
                        <p:cond delay="indefinite"/>
                      </p:stCondLst>
                      <p:childTnLst>
                        <p:par>
                          <p:cTn id="154" fill="hold">
                            <p:stCondLst>
                              <p:cond delay="0"/>
                            </p:stCondLst>
                            <p:childTnLst>
                              <p:par>
                                <p:cTn id="155" presetID="1" presetClass="exit" presetSubtype="0" fill="hold" grpId="0" nodeType="clickEffect">
                                  <p:stCondLst>
                                    <p:cond delay="0"/>
                                  </p:stCondLst>
                                  <p:childTnLst>
                                    <p:set>
                                      <p:cBhvr>
                                        <p:cTn id="156" dur="1" fill="hold">
                                          <p:stCondLst>
                                            <p:cond delay="0"/>
                                          </p:stCondLst>
                                        </p:cTn>
                                        <p:tgtEl>
                                          <p:spTgt spid="35"/>
                                        </p:tgtEl>
                                        <p:attrNameLst>
                                          <p:attrName>style.visibility</p:attrName>
                                        </p:attrNameLst>
                                      </p:cBhvr>
                                      <p:to>
                                        <p:strVal val="hidden"/>
                                      </p:to>
                                    </p:set>
                                  </p:childTnLst>
                                </p:cTn>
                              </p:par>
                            </p:childTnLst>
                          </p:cTn>
                        </p:par>
                      </p:childTnLst>
                    </p:cTn>
                  </p:par>
                  <p:par>
                    <p:cTn id="157" fill="hold">
                      <p:stCondLst>
                        <p:cond delay="indefinite"/>
                      </p:stCondLst>
                      <p:childTnLst>
                        <p:par>
                          <p:cTn id="158" fill="hold">
                            <p:stCondLst>
                              <p:cond delay="0"/>
                            </p:stCondLst>
                            <p:childTnLst>
                              <p:par>
                                <p:cTn id="159" presetID="22" presetClass="entr" presetSubtype="4" fill="hold" grpId="0" nodeType="clickEffect">
                                  <p:stCondLst>
                                    <p:cond delay="0"/>
                                  </p:stCondLst>
                                  <p:childTnLst>
                                    <p:set>
                                      <p:cBhvr>
                                        <p:cTn id="160" dur="1" fill="hold">
                                          <p:stCondLst>
                                            <p:cond delay="0"/>
                                          </p:stCondLst>
                                        </p:cTn>
                                        <p:tgtEl>
                                          <p:spTgt spid="10"/>
                                        </p:tgtEl>
                                        <p:attrNameLst>
                                          <p:attrName>style.visibility</p:attrName>
                                        </p:attrNameLst>
                                      </p:cBhvr>
                                      <p:to>
                                        <p:strVal val="visible"/>
                                      </p:to>
                                    </p:set>
                                    <p:animEffect transition="in" filter="wipe(down)">
                                      <p:cBhvr>
                                        <p:cTn id="161" dur="500"/>
                                        <p:tgtEl>
                                          <p:spTgt spid="10"/>
                                        </p:tgtEl>
                                      </p:cBhvr>
                                    </p:animEffect>
                                  </p:childTnLst>
                                </p:cTn>
                              </p:par>
                            </p:childTnLst>
                          </p:cTn>
                        </p:par>
                      </p:childTnLst>
                    </p:cTn>
                  </p:par>
                  <p:par>
                    <p:cTn id="162" fill="hold">
                      <p:stCondLst>
                        <p:cond delay="indefinite"/>
                      </p:stCondLst>
                      <p:childTnLst>
                        <p:par>
                          <p:cTn id="163" fill="hold">
                            <p:stCondLst>
                              <p:cond delay="0"/>
                            </p:stCondLst>
                            <p:childTnLst>
                              <p:par>
                                <p:cTn id="164" presetID="22" presetClass="entr" presetSubtype="4" fill="hold" grpId="0" nodeType="clickEffect">
                                  <p:stCondLst>
                                    <p:cond delay="0"/>
                                  </p:stCondLst>
                                  <p:childTnLst>
                                    <p:set>
                                      <p:cBhvr>
                                        <p:cTn id="165" dur="1" fill="hold">
                                          <p:stCondLst>
                                            <p:cond delay="0"/>
                                          </p:stCondLst>
                                        </p:cTn>
                                        <p:tgtEl>
                                          <p:spTgt spid="37"/>
                                        </p:tgtEl>
                                        <p:attrNameLst>
                                          <p:attrName>style.visibility</p:attrName>
                                        </p:attrNameLst>
                                      </p:cBhvr>
                                      <p:to>
                                        <p:strVal val="visible"/>
                                      </p:to>
                                    </p:set>
                                    <p:animEffect transition="in" filter="wipe(down)">
                                      <p:cBhvr>
                                        <p:cTn id="166" dur="500"/>
                                        <p:tgtEl>
                                          <p:spTgt spid="37"/>
                                        </p:tgtEl>
                                      </p:cBhvr>
                                    </p:animEffect>
                                  </p:childTnLst>
                                </p:cTn>
                              </p:par>
                              <p:par>
                                <p:cTn id="167" presetID="22" presetClass="entr" presetSubtype="4" fill="hold" grpId="0" nodeType="withEffect">
                                  <p:stCondLst>
                                    <p:cond delay="0"/>
                                  </p:stCondLst>
                                  <p:childTnLst>
                                    <p:set>
                                      <p:cBhvr>
                                        <p:cTn id="168" dur="1" fill="hold">
                                          <p:stCondLst>
                                            <p:cond delay="0"/>
                                          </p:stCondLst>
                                        </p:cTn>
                                        <p:tgtEl>
                                          <p:spTgt spid="38"/>
                                        </p:tgtEl>
                                        <p:attrNameLst>
                                          <p:attrName>style.visibility</p:attrName>
                                        </p:attrNameLst>
                                      </p:cBhvr>
                                      <p:to>
                                        <p:strVal val="visible"/>
                                      </p:to>
                                    </p:set>
                                    <p:animEffect transition="in" filter="wipe(down)">
                                      <p:cBhvr>
                                        <p:cTn id="169" dur="500"/>
                                        <p:tgtEl>
                                          <p:spTgt spid="38"/>
                                        </p:tgtEl>
                                      </p:cBhvr>
                                    </p:animEffect>
                                  </p:childTnLst>
                                </p:cTn>
                              </p:par>
                              <p:par>
                                <p:cTn id="170" presetID="22" presetClass="entr" presetSubtype="4" fill="hold" grpId="0" nodeType="withEffect">
                                  <p:stCondLst>
                                    <p:cond delay="0"/>
                                  </p:stCondLst>
                                  <p:childTnLst>
                                    <p:set>
                                      <p:cBhvr>
                                        <p:cTn id="171" dur="1" fill="hold">
                                          <p:stCondLst>
                                            <p:cond delay="0"/>
                                          </p:stCondLst>
                                        </p:cTn>
                                        <p:tgtEl>
                                          <p:spTgt spid="41"/>
                                        </p:tgtEl>
                                        <p:attrNameLst>
                                          <p:attrName>style.visibility</p:attrName>
                                        </p:attrNameLst>
                                      </p:cBhvr>
                                      <p:to>
                                        <p:strVal val="visible"/>
                                      </p:to>
                                    </p:set>
                                    <p:animEffect transition="in" filter="wipe(down)">
                                      <p:cBhvr>
                                        <p:cTn id="172" dur="500"/>
                                        <p:tgtEl>
                                          <p:spTgt spid="41"/>
                                        </p:tgtEl>
                                      </p:cBhvr>
                                    </p:animEffect>
                                  </p:childTnLst>
                                </p:cTn>
                              </p:par>
                              <p:par>
                                <p:cTn id="173" presetID="22" presetClass="entr" presetSubtype="4" fill="hold" grpId="0" nodeType="withEffect">
                                  <p:stCondLst>
                                    <p:cond delay="0"/>
                                  </p:stCondLst>
                                  <p:childTnLst>
                                    <p:set>
                                      <p:cBhvr>
                                        <p:cTn id="174" dur="1" fill="hold">
                                          <p:stCondLst>
                                            <p:cond delay="0"/>
                                          </p:stCondLst>
                                        </p:cTn>
                                        <p:tgtEl>
                                          <p:spTgt spid="42"/>
                                        </p:tgtEl>
                                        <p:attrNameLst>
                                          <p:attrName>style.visibility</p:attrName>
                                        </p:attrNameLst>
                                      </p:cBhvr>
                                      <p:to>
                                        <p:strVal val="visible"/>
                                      </p:to>
                                    </p:set>
                                    <p:animEffect transition="in" filter="wipe(down)">
                                      <p:cBhvr>
                                        <p:cTn id="175" dur="500"/>
                                        <p:tgtEl>
                                          <p:spTgt spid="42"/>
                                        </p:tgtEl>
                                      </p:cBhvr>
                                    </p:animEffect>
                                  </p:childTnLst>
                                </p:cTn>
                              </p:par>
                            </p:childTnLst>
                          </p:cTn>
                        </p:par>
                      </p:childTnLst>
                    </p:cTn>
                  </p:par>
                  <p:par>
                    <p:cTn id="176" fill="hold">
                      <p:stCondLst>
                        <p:cond delay="indefinite"/>
                      </p:stCondLst>
                      <p:childTnLst>
                        <p:par>
                          <p:cTn id="177" fill="hold">
                            <p:stCondLst>
                              <p:cond delay="0"/>
                            </p:stCondLst>
                            <p:childTnLst>
                              <p:par>
                                <p:cTn id="178" presetID="22" presetClass="entr" presetSubtype="4" fill="hold" grpId="0" nodeType="clickEffect">
                                  <p:stCondLst>
                                    <p:cond delay="0"/>
                                  </p:stCondLst>
                                  <p:childTnLst>
                                    <p:set>
                                      <p:cBhvr>
                                        <p:cTn id="179" dur="1" fill="hold">
                                          <p:stCondLst>
                                            <p:cond delay="0"/>
                                          </p:stCondLst>
                                        </p:cTn>
                                        <p:tgtEl>
                                          <p:spTgt spid="11"/>
                                        </p:tgtEl>
                                        <p:attrNameLst>
                                          <p:attrName>style.visibility</p:attrName>
                                        </p:attrNameLst>
                                      </p:cBhvr>
                                      <p:to>
                                        <p:strVal val="visible"/>
                                      </p:to>
                                    </p:set>
                                    <p:animEffect transition="in" filter="wipe(down)">
                                      <p:cBhvr>
                                        <p:cTn id="180" dur="500"/>
                                        <p:tgtEl>
                                          <p:spTgt spid="11"/>
                                        </p:tgtEl>
                                      </p:cBhvr>
                                    </p:animEffect>
                                  </p:childTnLst>
                                </p:cTn>
                              </p:par>
                            </p:childTnLst>
                          </p:cTn>
                        </p:par>
                      </p:childTnLst>
                    </p:cTn>
                  </p:par>
                  <p:par>
                    <p:cTn id="181" fill="hold">
                      <p:stCondLst>
                        <p:cond delay="indefinite"/>
                      </p:stCondLst>
                      <p:childTnLst>
                        <p:par>
                          <p:cTn id="182" fill="hold">
                            <p:stCondLst>
                              <p:cond delay="0"/>
                            </p:stCondLst>
                            <p:childTnLst>
                              <p:par>
                                <p:cTn id="183" presetID="22" presetClass="entr" presetSubtype="4" fill="hold" grpId="0" nodeType="clickEffect">
                                  <p:stCondLst>
                                    <p:cond delay="0"/>
                                  </p:stCondLst>
                                  <p:childTnLst>
                                    <p:set>
                                      <p:cBhvr>
                                        <p:cTn id="184" dur="1" fill="hold">
                                          <p:stCondLst>
                                            <p:cond delay="0"/>
                                          </p:stCondLst>
                                        </p:cTn>
                                        <p:tgtEl>
                                          <p:spTgt spid="12"/>
                                        </p:tgtEl>
                                        <p:attrNameLst>
                                          <p:attrName>style.visibility</p:attrName>
                                        </p:attrNameLst>
                                      </p:cBhvr>
                                      <p:to>
                                        <p:strVal val="visible"/>
                                      </p:to>
                                    </p:set>
                                    <p:animEffect transition="in" filter="wipe(down)">
                                      <p:cBhvr>
                                        <p:cTn id="185"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0" grpId="0"/>
      <p:bldP spid="11" grpId="0"/>
      <p:bldP spid="12" grpId="0" animBg="1"/>
      <p:bldP spid="8" grpId="0" animBg="1"/>
      <p:bldP spid="8" grpId="1" animBg="1"/>
      <p:bldP spid="9" grpId="0" animBg="1"/>
      <p:bldP spid="9" grpId="1" animBg="1"/>
      <p:bldP spid="13" grpId="0" animBg="1"/>
      <p:bldP spid="13" grpId="1" animBg="1"/>
      <p:bldP spid="14" grpId="0" animBg="1"/>
      <p:bldP spid="14" grpId="1" animBg="1"/>
      <p:bldP spid="15" grpId="0" animBg="1"/>
      <p:bldP spid="15" grpId="1" animBg="1"/>
      <p:bldP spid="16" grpId="0" animBg="1"/>
      <p:bldP spid="16" grpId="1" animBg="1"/>
      <p:bldP spid="17" grpId="0" animBg="1"/>
      <p:bldP spid="17" grpId="1" animBg="1"/>
      <p:bldP spid="18" grpId="0" animBg="1"/>
      <p:bldP spid="18" grpId="1" animBg="1"/>
      <p:bldP spid="20" grpId="0" animBg="1"/>
      <p:bldP spid="20" grpId="1" animBg="1"/>
      <p:bldP spid="21" grpId="0" animBg="1"/>
      <p:bldP spid="21" grpId="1" animBg="1"/>
      <p:bldP spid="22" grpId="0" animBg="1"/>
      <p:bldP spid="22" grpId="1" animBg="1"/>
      <p:bldP spid="23" grpId="0" animBg="1"/>
      <p:bldP spid="23" grpId="1" animBg="1"/>
      <p:bldP spid="24" grpId="0" animBg="1"/>
      <p:bldP spid="24" grpId="1" animBg="1"/>
      <p:bldP spid="25" grpId="0" animBg="1"/>
      <p:bldP spid="25" grpId="1" animBg="1"/>
      <p:bldP spid="26" grpId="0" animBg="1"/>
      <p:bldP spid="26" grpId="1" animBg="1"/>
      <p:bldP spid="27" grpId="0" animBg="1"/>
      <p:bldP spid="27" grpId="1" animBg="1"/>
      <p:bldP spid="28" grpId="0" animBg="1"/>
      <p:bldP spid="28" grpId="1" animBg="1"/>
      <p:bldP spid="29" grpId="0" animBg="1"/>
      <p:bldP spid="29" grpId="1" animBg="1"/>
      <p:bldP spid="30" grpId="0" animBg="1"/>
      <p:bldP spid="30" grpId="1" animBg="1"/>
      <p:bldP spid="31" grpId="0" animBg="1"/>
      <p:bldP spid="31" grpId="1" animBg="1"/>
      <p:bldP spid="32" grpId="0" animBg="1"/>
      <p:bldP spid="32" grpId="1" animBg="1"/>
      <p:bldP spid="33" grpId="0" animBg="1"/>
      <p:bldP spid="33" grpId="1" animBg="1"/>
      <p:bldP spid="34" grpId="0" animBg="1"/>
      <p:bldP spid="34" grpId="1" animBg="1"/>
      <p:bldP spid="35" grpId="0" animBg="1"/>
      <p:bldP spid="35" grpId="1" animBg="1"/>
      <p:bldP spid="37" grpId="0" animBg="1"/>
      <p:bldP spid="38" grpId="0" animBg="1"/>
      <p:bldP spid="41" grpId="0" animBg="1"/>
      <p:bldP spid="42" grpId="0" animBg="1"/>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Прямокутник 4">
            <a:extLst>
              <a:ext uri="{FF2B5EF4-FFF2-40B4-BE49-F238E27FC236}">
                <a16:creationId xmlns:a16="http://schemas.microsoft.com/office/drawing/2014/main" id="{A4E55611-E60C-4941-93EF-0E39B083B720}"/>
              </a:ext>
            </a:extLst>
          </p:cNvPr>
          <p:cNvSpPr/>
          <p:nvPr/>
        </p:nvSpPr>
        <p:spPr>
          <a:xfrm>
            <a:off x="133351" y="154642"/>
            <a:ext cx="12058650" cy="2246769"/>
          </a:xfrm>
          <a:prstGeom prst="rect">
            <a:avLst/>
          </a:prstGeom>
        </p:spPr>
        <p:txBody>
          <a:bodyPr wrap="square">
            <a:spAutoFit/>
          </a:bodyPr>
          <a:lstStyle/>
          <a:p>
            <a:r>
              <a:rPr lang="ru-RU" sz="2800" b="1" i="1" dirty="0">
                <a:solidFill>
                  <a:srgbClr val="002060"/>
                </a:solidFill>
                <a:latin typeface="Georgia" panose="02040502050405020303" pitchFamily="18" charset="0"/>
              </a:rPr>
              <a:t>4. </a:t>
            </a:r>
            <a:r>
              <a:rPr lang="ru-RU" sz="2800" b="1" i="1" dirty="0">
                <a:solidFill>
                  <a:srgbClr val="00642D"/>
                </a:solidFill>
                <a:latin typeface="Georgia" panose="02040502050405020303" pitchFamily="18" charset="0"/>
              </a:rPr>
              <a:t>(Задача о сумках). </a:t>
            </a:r>
            <a:r>
              <a:rPr lang="ru-RU" sz="2800" b="1" i="1" dirty="0">
                <a:solidFill>
                  <a:srgbClr val="002060"/>
                </a:solidFill>
                <a:latin typeface="Georgia" panose="02040502050405020303" pitchFamily="18" charset="0"/>
              </a:rPr>
              <a:t>Фабрика выпускает сумки. В среднем на </a:t>
            </a:r>
            <a:r>
              <a:rPr lang="ru-RU" sz="2800" b="1" i="1" dirty="0">
                <a:solidFill>
                  <a:srgbClr val="C00000"/>
                </a:solidFill>
                <a:latin typeface="Georgia" panose="02040502050405020303" pitchFamily="18" charset="0"/>
              </a:rPr>
              <a:t>100</a:t>
            </a:r>
            <a:r>
              <a:rPr lang="ru-RU" sz="2800" b="1" i="1" dirty="0">
                <a:solidFill>
                  <a:srgbClr val="002060"/>
                </a:solidFill>
                <a:latin typeface="Georgia" panose="02040502050405020303" pitchFamily="18" charset="0"/>
              </a:rPr>
              <a:t> качественных сумок приходится </a:t>
            </a:r>
            <a:r>
              <a:rPr lang="ru-RU" sz="2800" b="1" i="1" dirty="0">
                <a:solidFill>
                  <a:srgbClr val="C00000"/>
                </a:solidFill>
                <a:latin typeface="Georgia" panose="02040502050405020303" pitchFamily="18" charset="0"/>
              </a:rPr>
              <a:t>восемь</a:t>
            </a:r>
            <a:r>
              <a:rPr lang="ru-RU" sz="2800" b="1" i="1" dirty="0">
                <a:solidFill>
                  <a:srgbClr val="002060"/>
                </a:solidFill>
                <a:latin typeface="Georgia" panose="02040502050405020303" pitchFamily="18" charset="0"/>
              </a:rPr>
              <a:t> сумок со скрытыми дефектами. Найдите вероятность того, что купленная сумка окажется качественной. Результат округлите до сотых</a:t>
            </a:r>
            <a:endParaRPr lang="uk-UA" sz="3600" b="1" i="1" dirty="0">
              <a:solidFill>
                <a:srgbClr val="002060"/>
              </a:solidFill>
              <a:latin typeface="Georgia" panose="02040502050405020303" pitchFamily="18" charset="0"/>
            </a:endParaRPr>
          </a:p>
        </p:txBody>
      </p:sp>
      <p:sp>
        <p:nvSpPr>
          <p:cNvPr id="10" name="TextBox 9">
            <a:extLst>
              <a:ext uri="{FF2B5EF4-FFF2-40B4-BE49-F238E27FC236}">
                <a16:creationId xmlns:a16="http://schemas.microsoft.com/office/drawing/2014/main" id="{5BA31080-6AEE-4F4A-9344-58E5A73082E2}"/>
              </a:ext>
            </a:extLst>
          </p:cNvPr>
          <p:cNvSpPr txBox="1"/>
          <p:nvPr/>
        </p:nvSpPr>
        <p:spPr>
          <a:xfrm>
            <a:off x="389681" y="2820972"/>
            <a:ext cx="3972769" cy="584775"/>
          </a:xfrm>
          <a:prstGeom prst="rect">
            <a:avLst/>
          </a:prstGeom>
          <a:noFill/>
        </p:spPr>
        <p:txBody>
          <a:bodyPr wrap="square" rtlCol="0">
            <a:spAutoFit/>
          </a:bodyPr>
          <a:lstStyle/>
          <a:p>
            <a:r>
              <a:rPr lang="en-US" sz="3200" b="1" dirty="0">
                <a:solidFill>
                  <a:srgbClr val="002060"/>
                </a:solidFill>
                <a:latin typeface="Georgia" panose="02040502050405020303" pitchFamily="18" charset="0"/>
              </a:rPr>
              <a:t>n </a:t>
            </a:r>
            <a:r>
              <a:rPr lang="ru-RU" sz="3200" b="1" dirty="0">
                <a:solidFill>
                  <a:srgbClr val="002060"/>
                </a:solidFill>
                <a:latin typeface="Georgia" panose="02040502050405020303" pitchFamily="18" charset="0"/>
              </a:rPr>
              <a:t>= 100+8=108</a:t>
            </a:r>
            <a:endParaRPr lang="uk-UA" sz="3200" b="1" dirty="0">
              <a:solidFill>
                <a:srgbClr val="002060"/>
              </a:solidFill>
              <a:latin typeface="Georgia" panose="02040502050405020303" pitchFamily="18" charset="0"/>
            </a:endParaRPr>
          </a:p>
        </p:txBody>
      </p:sp>
      <p:sp>
        <p:nvSpPr>
          <p:cNvPr id="11" name="TextBox 10">
            <a:extLst>
              <a:ext uri="{FF2B5EF4-FFF2-40B4-BE49-F238E27FC236}">
                <a16:creationId xmlns:a16="http://schemas.microsoft.com/office/drawing/2014/main" id="{09577385-6E66-42E7-B103-7CC8388B2DA6}"/>
              </a:ext>
            </a:extLst>
          </p:cNvPr>
          <p:cNvSpPr txBox="1"/>
          <p:nvPr/>
        </p:nvSpPr>
        <p:spPr>
          <a:xfrm>
            <a:off x="422596" y="4264675"/>
            <a:ext cx="1953469" cy="584775"/>
          </a:xfrm>
          <a:prstGeom prst="rect">
            <a:avLst/>
          </a:prstGeom>
          <a:noFill/>
        </p:spPr>
        <p:txBody>
          <a:bodyPr wrap="square" rtlCol="0">
            <a:spAutoFit/>
          </a:bodyPr>
          <a:lstStyle/>
          <a:p>
            <a:r>
              <a:rPr lang="en-US" sz="3200" b="1" dirty="0">
                <a:solidFill>
                  <a:srgbClr val="002060"/>
                </a:solidFill>
                <a:latin typeface="Georgia" panose="02040502050405020303" pitchFamily="18" charset="0"/>
              </a:rPr>
              <a:t>m </a:t>
            </a:r>
            <a:r>
              <a:rPr lang="ru-RU" sz="3200" b="1" dirty="0">
                <a:solidFill>
                  <a:srgbClr val="002060"/>
                </a:solidFill>
                <a:latin typeface="Georgia" panose="02040502050405020303" pitchFamily="18" charset="0"/>
              </a:rPr>
              <a:t>= 100</a:t>
            </a:r>
            <a:endParaRPr lang="uk-UA" sz="3200" b="1" dirty="0">
              <a:solidFill>
                <a:srgbClr val="002060"/>
              </a:solidFill>
              <a:latin typeface="Georgia" panose="02040502050405020303" pitchFamily="18" charset="0"/>
            </a:endParaRPr>
          </a:p>
        </p:txBody>
      </p:sp>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DC05C86C-7841-4FA6-9A94-BE93577C35BA}"/>
                  </a:ext>
                </a:extLst>
              </p:cNvPr>
              <p:cNvSpPr txBox="1"/>
              <p:nvPr/>
            </p:nvSpPr>
            <p:spPr>
              <a:xfrm>
                <a:off x="5399363" y="3654753"/>
                <a:ext cx="5095754" cy="127233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4400" b="1" i="1" smtClean="0">
                          <a:solidFill>
                            <a:srgbClr val="C00000"/>
                          </a:solidFill>
                          <a:latin typeface="Cambria Math" panose="02040503050406030204" pitchFamily="18" charset="0"/>
                        </a:rPr>
                        <m:t>𝑷</m:t>
                      </m:r>
                      <m:d>
                        <m:dPr>
                          <m:ctrlPr>
                            <a:rPr lang="en-US" sz="4400" b="1" i="1" smtClean="0">
                              <a:solidFill>
                                <a:srgbClr val="C00000"/>
                              </a:solidFill>
                              <a:latin typeface="Cambria Math" panose="02040503050406030204" pitchFamily="18" charset="0"/>
                            </a:rPr>
                          </m:ctrlPr>
                        </m:dPr>
                        <m:e>
                          <m:r>
                            <a:rPr lang="en-US" sz="4400" b="1" i="1" smtClean="0">
                              <a:solidFill>
                                <a:srgbClr val="C00000"/>
                              </a:solidFill>
                              <a:latin typeface="Cambria Math" panose="02040503050406030204" pitchFamily="18" charset="0"/>
                            </a:rPr>
                            <m:t>𝑨</m:t>
                          </m:r>
                        </m:e>
                      </m:d>
                      <m:r>
                        <a:rPr lang="en-US" sz="4400" b="1" i="1" smtClean="0">
                          <a:solidFill>
                            <a:srgbClr val="C00000"/>
                          </a:solidFill>
                          <a:latin typeface="Cambria Math" panose="02040503050406030204" pitchFamily="18" charset="0"/>
                        </a:rPr>
                        <m:t>=</m:t>
                      </m:r>
                      <m:f>
                        <m:fPr>
                          <m:ctrlPr>
                            <a:rPr lang="uk-UA" sz="4400" b="1" i="1" smtClean="0">
                              <a:solidFill>
                                <a:srgbClr val="C00000"/>
                              </a:solidFill>
                              <a:latin typeface="Cambria Math" panose="02040503050406030204" pitchFamily="18" charset="0"/>
                            </a:rPr>
                          </m:ctrlPr>
                        </m:fPr>
                        <m:num>
                          <m:r>
                            <a:rPr lang="ru-RU" sz="4400" b="1" i="1" smtClean="0">
                              <a:solidFill>
                                <a:srgbClr val="C00000"/>
                              </a:solidFill>
                              <a:latin typeface="Cambria Math" panose="02040503050406030204" pitchFamily="18" charset="0"/>
                            </a:rPr>
                            <m:t>𝟏𝟎𝟎</m:t>
                          </m:r>
                        </m:num>
                        <m:den>
                          <m:r>
                            <a:rPr lang="ru-RU" sz="4400" b="1" i="1" smtClean="0">
                              <a:solidFill>
                                <a:srgbClr val="C00000"/>
                              </a:solidFill>
                              <a:latin typeface="Cambria Math" panose="02040503050406030204" pitchFamily="18" charset="0"/>
                            </a:rPr>
                            <m:t>𝟏𝟎𝟖</m:t>
                          </m:r>
                        </m:den>
                      </m:f>
                      <m:r>
                        <a:rPr lang="ru-RU" sz="4400" b="1" i="1" smtClean="0">
                          <a:solidFill>
                            <a:srgbClr val="C00000"/>
                          </a:solidFill>
                          <a:latin typeface="Cambria Math" panose="02040503050406030204" pitchFamily="18" charset="0"/>
                        </a:rPr>
                        <m:t>=</m:t>
                      </m:r>
                      <m:r>
                        <a:rPr lang="ru-RU" sz="4400" b="1" i="1" smtClean="0">
                          <a:solidFill>
                            <a:srgbClr val="C00000"/>
                          </a:solidFill>
                          <a:latin typeface="Cambria Math" panose="02040503050406030204" pitchFamily="18" charset="0"/>
                        </a:rPr>
                        <m:t>𝟎</m:t>
                      </m:r>
                      <m:r>
                        <a:rPr lang="ru-RU" sz="4400" b="1" i="1" smtClean="0">
                          <a:solidFill>
                            <a:srgbClr val="C00000"/>
                          </a:solidFill>
                          <a:latin typeface="Cambria Math" panose="02040503050406030204" pitchFamily="18" charset="0"/>
                        </a:rPr>
                        <m:t>,</m:t>
                      </m:r>
                      <m:r>
                        <a:rPr lang="ru-RU" sz="4400" b="1" i="1" smtClean="0">
                          <a:solidFill>
                            <a:srgbClr val="C00000"/>
                          </a:solidFill>
                          <a:latin typeface="Cambria Math" panose="02040503050406030204" pitchFamily="18" charset="0"/>
                        </a:rPr>
                        <m:t>𝟗𝟑</m:t>
                      </m:r>
                    </m:oMath>
                  </m:oMathPara>
                </a14:m>
                <a:endParaRPr lang="uk-UA" sz="4400" b="1" dirty="0">
                  <a:solidFill>
                    <a:srgbClr val="C00000"/>
                  </a:solidFill>
                </a:endParaRPr>
              </a:p>
            </p:txBody>
          </p:sp>
        </mc:Choice>
        <mc:Fallback xmlns="">
          <p:sp>
            <p:nvSpPr>
              <p:cNvPr id="12" name="TextBox 11">
                <a:extLst>
                  <a:ext uri="{FF2B5EF4-FFF2-40B4-BE49-F238E27FC236}">
                    <a16:creationId xmlns:a16="http://schemas.microsoft.com/office/drawing/2014/main" xmlns="" xmlns:a14="http://schemas.microsoft.com/office/drawing/2010/main" id="{DC05C86C-7841-4FA6-9A94-BE93577C35BA}"/>
                  </a:ext>
                </a:extLst>
              </p:cNvPr>
              <p:cNvSpPr txBox="1">
                <a:spLocks noRot="1" noChangeAspect="1" noMove="1" noResize="1" noEditPoints="1" noAdjustHandles="1" noChangeArrowheads="1" noChangeShapeType="1" noTextEdit="1"/>
              </p:cNvSpPr>
              <p:nvPr/>
            </p:nvSpPr>
            <p:spPr>
              <a:xfrm>
                <a:off x="5399363" y="3654753"/>
                <a:ext cx="5095754" cy="1272336"/>
              </a:xfrm>
              <a:prstGeom prst="rect">
                <a:avLst/>
              </a:prstGeom>
              <a:blipFill>
                <a:blip r:embed="rId2"/>
                <a:stretch>
                  <a:fillRect/>
                </a:stretch>
              </a:blipFill>
            </p:spPr>
            <p:txBody>
              <a:bodyPr/>
              <a:lstStyle/>
              <a:p>
                <a:r>
                  <a:rPr lang="uk-UA">
                    <a:noFill/>
                  </a:rPr>
                  <a:t> </a:t>
                </a:r>
              </a:p>
            </p:txBody>
          </p:sp>
        </mc:Fallback>
      </mc:AlternateContent>
      <p:cxnSp>
        <p:nvCxnSpPr>
          <p:cNvPr id="4" name="Пряма сполучна лінія 3">
            <a:extLst>
              <a:ext uri="{FF2B5EF4-FFF2-40B4-BE49-F238E27FC236}">
                <a16:creationId xmlns:a16="http://schemas.microsoft.com/office/drawing/2014/main" id="{3F2D0F86-A96B-4D2B-A93B-7566385E0BB6}"/>
              </a:ext>
            </a:extLst>
          </p:cNvPr>
          <p:cNvCxnSpPr/>
          <p:nvPr/>
        </p:nvCxnSpPr>
        <p:spPr>
          <a:xfrm>
            <a:off x="133351" y="1018309"/>
            <a:ext cx="1466849" cy="0"/>
          </a:xfrm>
          <a:prstGeom prst="line">
            <a:avLst/>
          </a:prstGeom>
          <a:ln w="412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78391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wipe(down)">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wipe(down)">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wipe(down)">
                                      <p:cBhvr>
                                        <p:cTn id="2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animBg="1"/>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Прямокутник 4">
            <a:extLst>
              <a:ext uri="{FF2B5EF4-FFF2-40B4-BE49-F238E27FC236}">
                <a16:creationId xmlns:a16="http://schemas.microsoft.com/office/drawing/2014/main" id="{A4E55611-E60C-4941-93EF-0E39B083B720}"/>
              </a:ext>
            </a:extLst>
          </p:cNvPr>
          <p:cNvSpPr/>
          <p:nvPr/>
        </p:nvSpPr>
        <p:spPr>
          <a:xfrm>
            <a:off x="133351" y="154642"/>
            <a:ext cx="12058650" cy="1815882"/>
          </a:xfrm>
          <a:prstGeom prst="rect">
            <a:avLst/>
          </a:prstGeom>
        </p:spPr>
        <p:txBody>
          <a:bodyPr wrap="square">
            <a:spAutoFit/>
          </a:bodyPr>
          <a:lstStyle/>
          <a:p>
            <a:r>
              <a:rPr lang="ru-RU" sz="2800" b="1" i="1" dirty="0">
                <a:solidFill>
                  <a:srgbClr val="002060"/>
                </a:solidFill>
                <a:latin typeface="Georgia" panose="02040502050405020303" pitchFamily="18" charset="0"/>
              </a:rPr>
              <a:t>5. </a:t>
            </a:r>
            <a:r>
              <a:rPr lang="ru-RU" sz="2800" b="1" i="1" dirty="0">
                <a:solidFill>
                  <a:srgbClr val="00642D"/>
                </a:solidFill>
                <a:latin typeface="Georgia" panose="02040502050405020303" pitchFamily="18" charset="0"/>
              </a:rPr>
              <a:t>(Задача о бытовых приборах). </a:t>
            </a:r>
            <a:r>
              <a:rPr lang="ru-RU" sz="2800" b="1" i="1" dirty="0">
                <a:solidFill>
                  <a:srgbClr val="002060"/>
                </a:solidFill>
                <a:latin typeface="Georgia" panose="02040502050405020303" pitchFamily="18" charset="0"/>
              </a:rPr>
              <a:t>В большой партии насосов в среднем на каждые </a:t>
            </a:r>
            <a:r>
              <a:rPr lang="ru-RU" sz="2800" b="1" i="1" dirty="0">
                <a:solidFill>
                  <a:srgbClr val="C00000"/>
                </a:solidFill>
                <a:latin typeface="Georgia" panose="02040502050405020303" pitchFamily="18" charset="0"/>
              </a:rPr>
              <a:t>1992</a:t>
            </a:r>
            <a:r>
              <a:rPr lang="ru-RU" sz="2800" b="1" i="1" dirty="0">
                <a:solidFill>
                  <a:srgbClr val="002060"/>
                </a:solidFill>
                <a:latin typeface="Georgia" panose="02040502050405020303" pitchFamily="18" charset="0"/>
              </a:rPr>
              <a:t> исправных </a:t>
            </a:r>
            <a:r>
              <a:rPr lang="ru-RU" sz="2800" b="1" i="1" dirty="0">
                <a:solidFill>
                  <a:srgbClr val="C00000"/>
                </a:solidFill>
                <a:latin typeface="Georgia" panose="02040502050405020303" pitchFamily="18" charset="0"/>
              </a:rPr>
              <a:t>8</a:t>
            </a:r>
            <a:r>
              <a:rPr lang="ru-RU" sz="2800" b="1" i="1" dirty="0">
                <a:solidFill>
                  <a:srgbClr val="002060"/>
                </a:solidFill>
                <a:latin typeface="Georgia" panose="02040502050405020303" pitchFamily="18" charset="0"/>
              </a:rPr>
              <a:t> неисправных насосов. Найдите вероятность того, что случайно выбранный насос окажется неисправным.</a:t>
            </a:r>
            <a:endParaRPr lang="uk-UA" sz="3600" b="1" i="1" dirty="0">
              <a:solidFill>
                <a:srgbClr val="002060"/>
              </a:solidFill>
              <a:latin typeface="Georgia" panose="02040502050405020303" pitchFamily="18" charset="0"/>
            </a:endParaRPr>
          </a:p>
        </p:txBody>
      </p:sp>
      <p:sp>
        <p:nvSpPr>
          <p:cNvPr id="10" name="TextBox 9">
            <a:extLst>
              <a:ext uri="{FF2B5EF4-FFF2-40B4-BE49-F238E27FC236}">
                <a16:creationId xmlns:a16="http://schemas.microsoft.com/office/drawing/2014/main" id="{5BA31080-6AEE-4F4A-9344-58E5A73082E2}"/>
              </a:ext>
            </a:extLst>
          </p:cNvPr>
          <p:cNvSpPr txBox="1"/>
          <p:nvPr/>
        </p:nvSpPr>
        <p:spPr>
          <a:xfrm>
            <a:off x="1522289" y="2185139"/>
            <a:ext cx="4483656" cy="584775"/>
          </a:xfrm>
          <a:prstGeom prst="rect">
            <a:avLst/>
          </a:prstGeom>
          <a:noFill/>
        </p:spPr>
        <p:txBody>
          <a:bodyPr wrap="square" rtlCol="0">
            <a:spAutoFit/>
          </a:bodyPr>
          <a:lstStyle/>
          <a:p>
            <a:r>
              <a:rPr lang="en-US" sz="3200" b="1" dirty="0">
                <a:solidFill>
                  <a:srgbClr val="002060"/>
                </a:solidFill>
                <a:latin typeface="Georgia" panose="02040502050405020303" pitchFamily="18" charset="0"/>
              </a:rPr>
              <a:t>n </a:t>
            </a:r>
            <a:r>
              <a:rPr lang="ru-RU" sz="3200" b="1" dirty="0">
                <a:solidFill>
                  <a:srgbClr val="002060"/>
                </a:solidFill>
                <a:latin typeface="Georgia" panose="02040502050405020303" pitchFamily="18" charset="0"/>
              </a:rPr>
              <a:t>= 1992+8=2000</a:t>
            </a:r>
            <a:endParaRPr lang="uk-UA" sz="3200" b="1" dirty="0">
              <a:solidFill>
                <a:srgbClr val="002060"/>
              </a:solidFill>
              <a:latin typeface="Georgia" panose="02040502050405020303" pitchFamily="18" charset="0"/>
            </a:endParaRPr>
          </a:p>
        </p:txBody>
      </p:sp>
      <p:sp>
        <p:nvSpPr>
          <p:cNvPr id="11" name="TextBox 10">
            <a:extLst>
              <a:ext uri="{FF2B5EF4-FFF2-40B4-BE49-F238E27FC236}">
                <a16:creationId xmlns:a16="http://schemas.microsoft.com/office/drawing/2014/main" id="{09577385-6E66-42E7-B103-7CC8388B2DA6}"/>
              </a:ext>
            </a:extLst>
          </p:cNvPr>
          <p:cNvSpPr txBox="1"/>
          <p:nvPr/>
        </p:nvSpPr>
        <p:spPr>
          <a:xfrm>
            <a:off x="1522289" y="3048578"/>
            <a:ext cx="1953469" cy="584775"/>
          </a:xfrm>
          <a:prstGeom prst="rect">
            <a:avLst/>
          </a:prstGeom>
          <a:noFill/>
        </p:spPr>
        <p:txBody>
          <a:bodyPr wrap="square" rtlCol="0">
            <a:spAutoFit/>
          </a:bodyPr>
          <a:lstStyle/>
          <a:p>
            <a:r>
              <a:rPr lang="en-US" sz="3200" b="1" dirty="0">
                <a:solidFill>
                  <a:srgbClr val="002060"/>
                </a:solidFill>
                <a:latin typeface="Georgia" panose="02040502050405020303" pitchFamily="18" charset="0"/>
              </a:rPr>
              <a:t>m </a:t>
            </a:r>
            <a:r>
              <a:rPr lang="ru-RU" sz="3200" b="1" dirty="0">
                <a:solidFill>
                  <a:srgbClr val="002060"/>
                </a:solidFill>
                <a:latin typeface="Georgia" panose="02040502050405020303" pitchFamily="18" charset="0"/>
              </a:rPr>
              <a:t>= 8</a:t>
            </a:r>
            <a:endParaRPr lang="uk-UA" sz="3200" b="1" dirty="0">
              <a:solidFill>
                <a:srgbClr val="002060"/>
              </a:solidFill>
              <a:latin typeface="Georgia" panose="02040502050405020303" pitchFamily="18" charset="0"/>
            </a:endParaRPr>
          </a:p>
        </p:txBody>
      </p:sp>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DC05C86C-7841-4FA6-9A94-BE93577C35BA}"/>
                  </a:ext>
                </a:extLst>
              </p:cNvPr>
              <p:cNvSpPr txBox="1"/>
              <p:nvPr/>
            </p:nvSpPr>
            <p:spPr>
              <a:xfrm>
                <a:off x="4966011" y="3912018"/>
                <a:ext cx="5772221" cy="127208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4400" b="1" i="1" smtClean="0">
                          <a:solidFill>
                            <a:srgbClr val="C00000"/>
                          </a:solidFill>
                          <a:latin typeface="Cambria Math" panose="02040503050406030204" pitchFamily="18" charset="0"/>
                        </a:rPr>
                        <m:t>𝑷</m:t>
                      </m:r>
                      <m:d>
                        <m:dPr>
                          <m:ctrlPr>
                            <a:rPr lang="en-US" sz="4400" b="1" i="1" smtClean="0">
                              <a:solidFill>
                                <a:srgbClr val="C00000"/>
                              </a:solidFill>
                              <a:latin typeface="Cambria Math" panose="02040503050406030204" pitchFamily="18" charset="0"/>
                            </a:rPr>
                          </m:ctrlPr>
                        </m:dPr>
                        <m:e>
                          <m:r>
                            <a:rPr lang="en-US" sz="4400" b="1" i="1" smtClean="0">
                              <a:solidFill>
                                <a:srgbClr val="C00000"/>
                              </a:solidFill>
                              <a:latin typeface="Cambria Math" panose="02040503050406030204" pitchFamily="18" charset="0"/>
                            </a:rPr>
                            <m:t>𝑨</m:t>
                          </m:r>
                        </m:e>
                      </m:d>
                      <m:r>
                        <a:rPr lang="en-US" sz="4400" b="1" i="1" smtClean="0">
                          <a:solidFill>
                            <a:srgbClr val="C00000"/>
                          </a:solidFill>
                          <a:latin typeface="Cambria Math" panose="02040503050406030204" pitchFamily="18" charset="0"/>
                        </a:rPr>
                        <m:t>=</m:t>
                      </m:r>
                      <m:f>
                        <m:fPr>
                          <m:ctrlPr>
                            <a:rPr lang="uk-UA" sz="4400" b="1" i="1" smtClean="0">
                              <a:solidFill>
                                <a:srgbClr val="C00000"/>
                              </a:solidFill>
                              <a:latin typeface="Cambria Math" panose="02040503050406030204" pitchFamily="18" charset="0"/>
                            </a:rPr>
                          </m:ctrlPr>
                        </m:fPr>
                        <m:num>
                          <m:r>
                            <a:rPr lang="ru-RU" sz="4400" b="1" i="1" smtClean="0">
                              <a:solidFill>
                                <a:srgbClr val="C00000"/>
                              </a:solidFill>
                              <a:latin typeface="Cambria Math" panose="02040503050406030204" pitchFamily="18" charset="0"/>
                            </a:rPr>
                            <m:t>𝟖</m:t>
                          </m:r>
                        </m:num>
                        <m:den>
                          <m:r>
                            <a:rPr lang="ru-RU" sz="4400" b="1" i="1" smtClean="0">
                              <a:solidFill>
                                <a:srgbClr val="C00000"/>
                              </a:solidFill>
                              <a:latin typeface="Cambria Math" panose="02040503050406030204" pitchFamily="18" charset="0"/>
                            </a:rPr>
                            <m:t>𝟐𝟎𝟎𝟎</m:t>
                          </m:r>
                        </m:den>
                      </m:f>
                      <m:r>
                        <a:rPr lang="ru-RU" sz="4400" b="1" i="1" smtClean="0">
                          <a:solidFill>
                            <a:srgbClr val="C00000"/>
                          </a:solidFill>
                          <a:latin typeface="Cambria Math" panose="02040503050406030204" pitchFamily="18" charset="0"/>
                        </a:rPr>
                        <m:t>=</m:t>
                      </m:r>
                      <m:r>
                        <a:rPr lang="ru-RU" sz="4400" b="1" i="1" smtClean="0">
                          <a:solidFill>
                            <a:srgbClr val="C00000"/>
                          </a:solidFill>
                          <a:latin typeface="Cambria Math" panose="02040503050406030204" pitchFamily="18" charset="0"/>
                        </a:rPr>
                        <m:t>𝟎</m:t>
                      </m:r>
                      <m:r>
                        <a:rPr lang="ru-RU" sz="4400" b="1" i="1" smtClean="0">
                          <a:solidFill>
                            <a:srgbClr val="C00000"/>
                          </a:solidFill>
                          <a:latin typeface="Cambria Math" panose="02040503050406030204" pitchFamily="18" charset="0"/>
                        </a:rPr>
                        <m:t>,</m:t>
                      </m:r>
                      <m:r>
                        <a:rPr lang="ru-RU" sz="4400" b="1" i="1" smtClean="0">
                          <a:solidFill>
                            <a:srgbClr val="C00000"/>
                          </a:solidFill>
                          <a:latin typeface="Cambria Math" panose="02040503050406030204" pitchFamily="18" charset="0"/>
                        </a:rPr>
                        <m:t>𝟎𝟎𝟒</m:t>
                      </m:r>
                    </m:oMath>
                  </m:oMathPara>
                </a14:m>
                <a:endParaRPr lang="uk-UA" sz="4400" b="1" dirty="0">
                  <a:solidFill>
                    <a:srgbClr val="C00000"/>
                  </a:solidFill>
                </a:endParaRPr>
              </a:p>
            </p:txBody>
          </p:sp>
        </mc:Choice>
        <mc:Fallback xmlns="">
          <p:sp>
            <p:nvSpPr>
              <p:cNvPr id="12" name="TextBox 11">
                <a:extLst>
                  <a:ext uri="{FF2B5EF4-FFF2-40B4-BE49-F238E27FC236}">
                    <a16:creationId xmlns:a16="http://schemas.microsoft.com/office/drawing/2014/main" xmlns="" xmlns:a14="http://schemas.microsoft.com/office/drawing/2010/main" id="{DC05C86C-7841-4FA6-9A94-BE93577C35BA}"/>
                  </a:ext>
                </a:extLst>
              </p:cNvPr>
              <p:cNvSpPr txBox="1">
                <a:spLocks noRot="1" noChangeAspect="1" noMove="1" noResize="1" noEditPoints="1" noAdjustHandles="1" noChangeArrowheads="1" noChangeShapeType="1" noTextEdit="1"/>
              </p:cNvSpPr>
              <p:nvPr/>
            </p:nvSpPr>
            <p:spPr>
              <a:xfrm>
                <a:off x="4966011" y="3912018"/>
                <a:ext cx="5772221" cy="1272080"/>
              </a:xfrm>
              <a:prstGeom prst="rect">
                <a:avLst/>
              </a:prstGeom>
              <a:blipFill>
                <a:blip r:embed="rId2"/>
                <a:stretch>
                  <a:fillRect/>
                </a:stretch>
              </a:blipFill>
            </p:spPr>
            <p:txBody>
              <a:bodyPr/>
              <a:lstStyle/>
              <a:p>
                <a:r>
                  <a:rPr lang="uk-UA">
                    <a:noFill/>
                  </a:rPr>
                  <a:t> </a:t>
                </a:r>
              </a:p>
            </p:txBody>
          </p:sp>
        </mc:Fallback>
      </mc:AlternateContent>
    </p:spTree>
    <p:extLst>
      <p:ext uri="{BB962C8B-B14F-4D97-AF65-F5344CB8AC3E}">
        <p14:creationId xmlns:p14="http://schemas.microsoft.com/office/powerpoint/2010/main" val="2118512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wipe(down)">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wipe(down)">
                                      <p:cBhvr>
                                        <p:cTn id="1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animBg="1"/>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Прямокутник 4">
            <a:extLst>
              <a:ext uri="{FF2B5EF4-FFF2-40B4-BE49-F238E27FC236}">
                <a16:creationId xmlns:a16="http://schemas.microsoft.com/office/drawing/2014/main" id="{A4E55611-E60C-4941-93EF-0E39B083B720}"/>
              </a:ext>
            </a:extLst>
          </p:cNvPr>
          <p:cNvSpPr/>
          <p:nvPr/>
        </p:nvSpPr>
        <p:spPr>
          <a:xfrm>
            <a:off x="133351" y="154642"/>
            <a:ext cx="12058650" cy="3108543"/>
          </a:xfrm>
          <a:prstGeom prst="rect">
            <a:avLst/>
          </a:prstGeom>
        </p:spPr>
        <p:txBody>
          <a:bodyPr wrap="square">
            <a:spAutoFit/>
          </a:bodyPr>
          <a:lstStyle/>
          <a:p>
            <a:r>
              <a:rPr lang="ru-RU" sz="2800" b="1" i="1" dirty="0">
                <a:solidFill>
                  <a:srgbClr val="002060"/>
                </a:solidFill>
                <a:latin typeface="Georgia" panose="02040502050405020303" pitchFamily="18" charset="0"/>
              </a:rPr>
              <a:t>6. </a:t>
            </a:r>
            <a:r>
              <a:rPr lang="ru-RU" sz="2800" b="1" i="1" dirty="0">
                <a:solidFill>
                  <a:srgbClr val="00642D"/>
                </a:solidFill>
                <a:latin typeface="Georgia" panose="02040502050405020303" pitchFamily="18" charset="0"/>
              </a:rPr>
              <a:t>(Задача о спортсменах ). </a:t>
            </a:r>
            <a:r>
              <a:rPr lang="ru-RU" sz="2800" b="1" i="1" dirty="0">
                <a:solidFill>
                  <a:srgbClr val="002060"/>
                </a:solidFill>
                <a:latin typeface="Georgia" panose="02040502050405020303" pitchFamily="18" charset="0"/>
              </a:rPr>
              <a:t>В соревнованиях по толканию ядра участвуют 6 спортсменов из Великобритании, 3 спортсмена из Франции, 6 спортсменов из Германии и 10 – из Италии. Порядок в котором выступают спортсмены, определяется жребием. Найдите вероятность того, что спортсмен, выступающий последним, окажется из Франции</a:t>
            </a:r>
            <a:endParaRPr lang="uk-UA" sz="3600" b="1" i="1" dirty="0">
              <a:solidFill>
                <a:srgbClr val="002060"/>
              </a:solidFill>
              <a:latin typeface="Georgia" panose="02040502050405020303" pitchFamily="18" charset="0"/>
            </a:endParaRPr>
          </a:p>
        </p:txBody>
      </p:sp>
      <p:sp>
        <p:nvSpPr>
          <p:cNvPr id="10" name="TextBox 9">
            <a:extLst>
              <a:ext uri="{FF2B5EF4-FFF2-40B4-BE49-F238E27FC236}">
                <a16:creationId xmlns:a16="http://schemas.microsoft.com/office/drawing/2014/main" id="{5BA31080-6AEE-4F4A-9344-58E5A73082E2}"/>
              </a:ext>
            </a:extLst>
          </p:cNvPr>
          <p:cNvSpPr txBox="1"/>
          <p:nvPr/>
        </p:nvSpPr>
        <p:spPr>
          <a:xfrm>
            <a:off x="421277" y="3715249"/>
            <a:ext cx="4579932" cy="584775"/>
          </a:xfrm>
          <a:prstGeom prst="rect">
            <a:avLst/>
          </a:prstGeom>
          <a:noFill/>
        </p:spPr>
        <p:txBody>
          <a:bodyPr wrap="square" rtlCol="0">
            <a:spAutoFit/>
          </a:bodyPr>
          <a:lstStyle/>
          <a:p>
            <a:r>
              <a:rPr lang="en-US" sz="3200" b="1" dirty="0">
                <a:solidFill>
                  <a:srgbClr val="002060"/>
                </a:solidFill>
                <a:latin typeface="Georgia" panose="02040502050405020303" pitchFamily="18" charset="0"/>
              </a:rPr>
              <a:t>n </a:t>
            </a:r>
            <a:r>
              <a:rPr lang="ru-RU" sz="3200" b="1" dirty="0">
                <a:solidFill>
                  <a:srgbClr val="002060"/>
                </a:solidFill>
                <a:latin typeface="Georgia" panose="02040502050405020303" pitchFamily="18" charset="0"/>
              </a:rPr>
              <a:t>= 6 + 3 + 6 +10 =25</a:t>
            </a:r>
            <a:endParaRPr lang="uk-UA" sz="3200" b="1" dirty="0">
              <a:solidFill>
                <a:srgbClr val="002060"/>
              </a:solidFill>
              <a:latin typeface="Georgia" panose="02040502050405020303" pitchFamily="18" charset="0"/>
            </a:endParaRPr>
          </a:p>
        </p:txBody>
      </p:sp>
      <p:sp>
        <p:nvSpPr>
          <p:cNvPr id="11" name="TextBox 10">
            <a:extLst>
              <a:ext uri="{FF2B5EF4-FFF2-40B4-BE49-F238E27FC236}">
                <a16:creationId xmlns:a16="http://schemas.microsoft.com/office/drawing/2014/main" id="{09577385-6E66-42E7-B103-7CC8388B2DA6}"/>
              </a:ext>
            </a:extLst>
          </p:cNvPr>
          <p:cNvSpPr txBox="1"/>
          <p:nvPr/>
        </p:nvSpPr>
        <p:spPr>
          <a:xfrm>
            <a:off x="421277" y="4764225"/>
            <a:ext cx="1953469" cy="584775"/>
          </a:xfrm>
          <a:prstGeom prst="rect">
            <a:avLst/>
          </a:prstGeom>
          <a:noFill/>
        </p:spPr>
        <p:txBody>
          <a:bodyPr wrap="square" rtlCol="0">
            <a:spAutoFit/>
          </a:bodyPr>
          <a:lstStyle/>
          <a:p>
            <a:r>
              <a:rPr lang="en-US" sz="3200" b="1" dirty="0">
                <a:solidFill>
                  <a:srgbClr val="002060"/>
                </a:solidFill>
                <a:latin typeface="Georgia" panose="02040502050405020303" pitchFamily="18" charset="0"/>
              </a:rPr>
              <a:t>m </a:t>
            </a:r>
            <a:r>
              <a:rPr lang="ru-RU" sz="3200" b="1" dirty="0">
                <a:solidFill>
                  <a:srgbClr val="002060"/>
                </a:solidFill>
                <a:latin typeface="Georgia" panose="02040502050405020303" pitchFamily="18" charset="0"/>
              </a:rPr>
              <a:t>= 3</a:t>
            </a:r>
            <a:endParaRPr lang="uk-UA" sz="3200" b="1" dirty="0">
              <a:solidFill>
                <a:srgbClr val="002060"/>
              </a:solidFill>
              <a:latin typeface="Georgia" panose="02040502050405020303" pitchFamily="18" charset="0"/>
            </a:endParaRPr>
          </a:p>
        </p:txBody>
      </p:sp>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DC05C86C-7841-4FA6-9A94-BE93577C35BA}"/>
                  </a:ext>
                </a:extLst>
              </p:cNvPr>
              <p:cNvSpPr txBox="1"/>
              <p:nvPr/>
            </p:nvSpPr>
            <p:spPr>
              <a:xfrm>
                <a:off x="6738827" y="4639805"/>
                <a:ext cx="4757520" cy="127208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4400" b="1" i="1" smtClean="0">
                          <a:solidFill>
                            <a:srgbClr val="C00000"/>
                          </a:solidFill>
                          <a:latin typeface="Cambria Math" panose="02040503050406030204" pitchFamily="18" charset="0"/>
                        </a:rPr>
                        <m:t>𝑷</m:t>
                      </m:r>
                      <m:d>
                        <m:dPr>
                          <m:ctrlPr>
                            <a:rPr lang="en-US" sz="4400" b="1" i="1" smtClean="0">
                              <a:solidFill>
                                <a:srgbClr val="C00000"/>
                              </a:solidFill>
                              <a:latin typeface="Cambria Math" panose="02040503050406030204" pitchFamily="18" charset="0"/>
                            </a:rPr>
                          </m:ctrlPr>
                        </m:dPr>
                        <m:e>
                          <m:r>
                            <a:rPr lang="en-US" sz="4400" b="1" i="1" smtClean="0">
                              <a:solidFill>
                                <a:srgbClr val="C00000"/>
                              </a:solidFill>
                              <a:latin typeface="Cambria Math" panose="02040503050406030204" pitchFamily="18" charset="0"/>
                            </a:rPr>
                            <m:t>𝑨</m:t>
                          </m:r>
                        </m:e>
                      </m:d>
                      <m:r>
                        <a:rPr lang="en-US" sz="4400" b="1" i="1" smtClean="0">
                          <a:solidFill>
                            <a:srgbClr val="C00000"/>
                          </a:solidFill>
                          <a:latin typeface="Cambria Math" panose="02040503050406030204" pitchFamily="18" charset="0"/>
                        </a:rPr>
                        <m:t>=</m:t>
                      </m:r>
                      <m:f>
                        <m:fPr>
                          <m:ctrlPr>
                            <a:rPr lang="uk-UA" sz="4400" b="1" i="1" smtClean="0">
                              <a:solidFill>
                                <a:srgbClr val="C00000"/>
                              </a:solidFill>
                              <a:latin typeface="Cambria Math" panose="02040503050406030204" pitchFamily="18" charset="0"/>
                            </a:rPr>
                          </m:ctrlPr>
                        </m:fPr>
                        <m:num>
                          <m:r>
                            <a:rPr lang="ru-RU" sz="4400" b="1" i="1" smtClean="0">
                              <a:solidFill>
                                <a:srgbClr val="C00000"/>
                              </a:solidFill>
                              <a:latin typeface="Cambria Math" panose="02040503050406030204" pitchFamily="18" charset="0"/>
                            </a:rPr>
                            <m:t>𝟑</m:t>
                          </m:r>
                        </m:num>
                        <m:den>
                          <m:r>
                            <a:rPr lang="ru-RU" sz="4400" b="1" i="1" smtClean="0">
                              <a:solidFill>
                                <a:srgbClr val="C00000"/>
                              </a:solidFill>
                              <a:latin typeface="Cambria Math" panose="02040503050406030204" pitchFamily="18" charset="0"/>
                            </a:rPr>
                            <m:t>𝟐𝟓</m:t>
                          </m:r>
                        </m:den>
                      </m:f>
                      <m:r>
                        <a:rPr lang="ru-RU" sz="4400" b="1" i="1" smtClean="0">
                          <a:solidFill>
                            <a:srgbClr val="C00000"/>
                          </a:solidFill>
                          <a:latin typeface="Cambria Math" panose="02040503050406030204" pitchFamily="18" charset="0"/>
                        </a:rPr>
                        <m:t>=</m:t>
                      </m:r>
                      <m:r>
                        <a:rPr lang="ru-RU" sz="4400" b="1" i="1" smtClean="0">
                          <a:solidFill>
                            <a:srgbClr val="C00000"/>
                          </a:solidFill>
                          <a:latin typeface="Cambria Math" panose="02040503050406030204" pitchFamily="18" charset="0"/>
                        </a:rPr>
                        <m:t>𝟎</m:t>
                      </m:r>
                      <m:r>
                        <a:rPr lang="ru-RU" sz="4400" b="1" i="1" smtClean="0">
                          <a:solidFill>
                            <a:srgbClr val="C00000"/>
                          </a:solidFill>
                          <a:latin typeface="Cambria Math" panose="02040503050406030204" pitchFamily="18" charset="0"/>
                        </a:rPr>
                        <m:t>,</m:t>
                      </m:r>
                      <m:r>
                        <a:rPr lang="ru-RU" sz="4400" b="1" i="1" smtClean="0">
                          <a:solidFill>
                            <a:srgbClr val="C00000"/>
                          </a:solidFill>
                          <a:latin typeface="Cambria Math" panose="02040503050406030204" pitchFamily="18" charset="0"/>
                        </a:rPr>
                        <m:t>𝟏𝟐</m:t>
                      </m:r>
                    </m:oMath>
                  </m:oMathPara>
                </a14:m>
                <a:endParaRPr lang="uk-UA" sz="4400" b="1" dirty="0">
                  <a:solidFill>
                    <a:srgbClr val="C00000"/>
                  </a:solidFill>
                </a:endParaRPr>
              </a:p>
            </p:txBody>
          </p:sp>
        </mc:Choice>
        <mc:Fallback xmlns="">
          <p:sp>
            <p:nvSpPr>
              <p:cNvPr id="12" name="TextBox 11">
                <a:extLst>
                  <a:ext uri="{FF2B5EF4-FFF2-40B4-BE49-F238E27FC236}">
                    <a16:creationId xmlns:a16="http://schemas.microsoft.com/office/drawing/2014/main" xmlns="" xmlns:a14="http://schemas.microsoft.com/office/drawing/2010/main" id="{DC05C86C-7841-4FA6-9A94-BE93577C35BA}"/>
                  </a:ext>
                </a:extLst>
              </p:cNvPr>
              <p:cNvSpPr txBox="1">
                <a:spLocks noRot="1" noChangeAspect="1" noMove="1" noResize="1" noEditPoints="1" noAdjustHandles="1" noChangeArrowheads="1" noChangeShapeType="1" noTextEdit="1"/>
              </p:cNvSpPr>
              <p:nvPr/>
            </p:nvSpPr>
            <p:spPr>
              <a:xfrm>
                <a:off x="6738827" y="4639805"/>
                <a:ext cx="4757520" cy="1272080"/>
              </a:xfrm>
              <a:prstGeom prst="rect">
                <a:avLst/>
              </a:prstGeom>
              <a:blipFill>
                <a:blip r:embed="rId2"/>
                <a:stretch>
                  <a:fillRect/>
                </a:stretch>
              </a:blipFill>
            </p:spPr>
            <p:txBody>
              <a:bodyPr/>
              <a:lstStyle/>
              <a:p>
                <a:r>
                  <a:rPr lang="uk-UA">
                    <a:noFill/>
                  </a:rPr>
                  <a:t> </a:t>
                </a:r>
              </a:p>
            </p:txBody>
          </p:sp>
        </mc:Fallback>
      </mc:AlternateContent>
    </p:spTree>
    <p:extLst>
      <p:ext uri="{BB962C8B-B14F-4D97-AF65-F5344CB8AC3E}">
        <p14:creationId xmlns:p14="http://schemas.microsoft.com/office/powerpoint/2010/main" val="33358086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wipe(down)">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wipe(down)">
                                      <p:cBhvr>
                                        <p:cTn id="1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animBg="1"/>
    </p:bld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6CB1C71-E146-4443-9CD7-1802094AD1A3}"/>
              </a:ext>
            </a:extLst>
          </p:cNvPr>
          <p:cNvSpPr txBox="1"/>
          <p:nvPr/>
        </p:nvSpPr>
        <p:spPr>
          <a:xfrm>
            <a:off x="250371" y="90129"/>
            <a:ext cx="11448661" cy="3108543"/>
          </a:xfrm>
          <a:prstGeom prst="rect">
            <a:avLst/>
          </a:prstGeom>
          <a:noFill/>
        </p:spPr>
        <p:txBody>
          <a:bodyPr wrap="square" rtlCol="0">
            <a:spAutoFit/>
          </a:bodyPr>
          <a:lstStyle/>
          <a:p>
            <a:r>
              <a:rPr lang="ru-RU" sz="2800" b="1" dirty="0">
                <a:solidFill>
                  <a:srgbClr val="002060"/>
                </a:solidFill>
                <a:latin typeface="Georgia" panose="02040502050405020303" pitchFamily="18" charset="0"/>
              </a:rPr>
              <a:t>7. </a:t>
            </a:r>
            <a:r>
              <a:rPr lang="ru-RU" sz="2800" b="1" i="1" dirty="0">
                <a:solidFill>
                  <a:srgbClr val="00642D"/>
                </a:solidFill>
                <a:latin typeface="Georgia" panose="02040502050405020303" pitchFamily="18" charset="0"/>
              </a:rPr>
              <a:t>(Задача о научной конференции). </a:t>
            </a:r>
            <a:r>
              <a:rPr lang="ru-RU" sz="2800" b="1" dirty="0">
                <a:solidFill>
                  <a:srgbClr val="002060"/>
                </a:solidFill>
                <a:latin typeface="Georgia" panose="02040502050405020303" pitchFamily="18" charset="0"/>
              </a:rPr>
              <a:t>Научная конференция проводится в </a:t>
            </a:r>
            <a:r>
              <a:rPr lang="ru-RU" sz="2800" b="1" dirty="0">
                <a:solidFill>
                  <a:srgbClr val="C00000"/>
                </a:solidFill>
                <a:latin typeface="Georgia" panose="02040502050405020303" pitchFamily="18" charset="0"/>
              </a:rPr>
              <a:t>5 дней</a:t>
            </a:r>
            <a:r>
              <a:rPr lang="ru-RU" sz="2800" b="1" dirty="0">
                <a:solidFill>
                  <a:srgbClr val="002060"/>
                </a:solidFill>
                <a:latin typeface="Georgia" panose="02040502050405020303" pitchFamily="18" charset="0"/>
              </a:rPr>
              <a:t>. Всего запланировано </a:t>
            </a:r>
            <a:r>
              <a:rPr lang="ru-RU" sz="2800" b="1" dirty="0">
                <a:solidFill>
                  <a:srgbClr val="C00000"/>
                </a:solidFill>
                <a:latin typeface="Georgia" panose="02040502050405020303" pitchFamily="18" charset="0"/>
              </a:rPr>
              <a:t>75 докладов </a:t>
            </a:r>
            <a:r>
              <a:rPr lang="ru-RU" sz="2800" b="1" dirty="0">
                <a:solidFill>
                  <a:srgbClr val="002060"/>
                </a:solidFill>
                <a:latin typeface="Georgia" panose="02040502050405020303" pitchFamily="18" charset="0"/>
              </a:rPr>
              <a:t>– в первые </a:t>
            </a:r>
            <a:r>
              <a:rPr lang="ru-RU" sz="2800" b="1" dirty="0">
                <a:solidFill>
                  <a:srgbClr val="C00000"/>
                </a:solidFill>
                <a:latin typeface="Georgia" panose="02040502050405020303" pitchFamily="18" charset="0"/>
              </a:rPr>
              <a:t>3 дня по 17 </a:t>
            </a:r>
            <a:r>
              <a:rPr lang="ru-RU" sz="2800" b="1" dirty="0">
                <a:solidFill>
                  <a:srgbClr val="002060"/>
                </a:solidFill>
                <a:latin typeface="Georgia" panose="02040502050405020303" pitchFamily="18" charset="0"/>
              </a:rPr>
              <a:t>докладов, и остальные распределены поровну между четвертым и пятым днем. Порядок докладов распределяется жеребьевкой. Какова вероятность того, что доклад профессора Максимова запланирован на последний день конференции?</a:t>
            </a:r>
            <a:endParaRPr lang="uk-UA" sz="2800" b="1" i="1" dirty="0">
              <a:solidFill>
                <a:srgbClr val="002060"/>
              </a:solidFill>
              <a:latin typeface="Georgia" panose="02040502050405020303" pitchFamily="18" charset="0"/>
            </a:endParaRPr>
          </a:p>
        </p:txBody>
      </p:sp>
      <p:sp>
        <p:nvSpPr>
          <p:cNvPr id="4" name="TextBox 3">
            <a:extLst>
              <a:ext uri="{FF2B5EF4-FFF2-40B4-BE49-F238E27FC236}">
                <a16:creationId xmlns:a16="http://schemas.microsoft.com/office/drawing/2014/main" id="{00A23C66-2B24-4850-A34B-6E7A2DB5F7C5}"/>
              </a:ext>
            </a:extLst>
          </p:cNvPr>
          <p:cNvSpPr txBox="1"/>
          <p:nvPr/>
        </p:nvSpPr>
        <p:spPr>
          <a:xfrm>
            <a:off x="374623" y="3626851"/>
            <a:ext cx="4483656" cy="584775"/>
          </a:xfrm>
          <a:prstGeom prst="rect">
            <a:avLst/>
          </a:prstGeom>
          <a:noFill/>
        </p:spPr>
        <p:txBody>
          <a:bodyPr wrap="square" rtlCol="0">
            <a:spAutoFit/>
          </a:bodyPr>
          <a:lstStyle/>
          <a:p>
            <a:r>
              <a:rPr lang="en-US" sz="3200" b="1" dirty="0">
                <a:solidFill>
                  <a:srgbClr val="002060"/>
                </a:solidFill>
                <a:latin typeface="Georgia" panose="02040502050405020303" pitchFamily="18" charset="0"/>
              </a:rPr>
              <a:t>n </a:t>
            </a:r>
            <a:r>
              <a:rPr lang="ru-RU" sz="3200" b="1" dirty="0">
                <a:solidFill>
                  <a:srgbClr val="002060"/>
                </a:solidFill>
                <a:latin typeface="Georgia" panose="02040502050405020303" pitchFamily="18" charset="0"/>
              </a:rPr>
              <a:t>= 75</a:t>
            </a:r>
            <a:endParaRPr lang="uk-UA" sz="3200" b="1" dirty="0">
              <a:solidFill>
                <a:srgbClr val="002060"/>
              </a:solidFill>
              <a:latin typeface="Georgia" panose="02040502050405020303" pitchFamily="18" charset="0"/>
            </a:endParaRPr>
          </a:p>
        </p:txBody>
      </p:sp>
      <p:sp>
        <p:nvSpPr>
          <p:cNvPr id="5" name="TextBox 4">
            <a:extLst>
              <a:ext uri="{FF2B5EF4-FFF2-40B4-BE49-F238E27FC236}">
                <a16:creationId xmlns:a16="http://schemas.microsoft.com/office/drawing/2014/main" id="{63538E3E-CD0C-4236-8A89-597B00D6882F}"/>
              </a:ext>
            </a:extLst>
          </p:cNvPr>
          <p:cNvSpPr txBox="1"/>
          <p:nvPr/>
        </p:nvSpPr>
        <p:spPr>
          <a:xfrm>
            <a:off x="374623" y="4494823"/>
            <a:ext cx="4654577" cy="584775"/>
          </a:xfrm>
          <a:prstGeom prst="rect">
            <a:avLst/>
          </a:prstGeom>
          <a:noFill/>
        </p:spPr>
        <p:txBody>
          <a:bodyPr wrap="square" rtlCol="0">
            <a:spAutoFit/>
          </a:bodyPr>
          <a:lstStyle/>
          <a:p>
            <a:r>
              <a:rPr lang="en-US" sz="3200" b="1" dirty="0">
                <a:solidFill>
                  <a:srgbClr val="002060"/>
                </a:solidFill>
                <a:latin typeface="Georgia" panose="02040502050405020303" pitchFamily="18" charset="0"/>
              </a:rPr>
              <a:t>m </a:t>
            </a:r>
            <a:r>
              <a:rPr lang="ru-RU" sz="3200" b="1" dirty="0">
                <a:solidFill>
                  <a:srgbClr val="002060"/>
                </a:solidFill>
                <a:latin typeface="Georgia" panose="02040502050405020303" pitchFamily="18" charset="0"/>
              </a:rPr>
              <a:t>= (75 – 3 ∙ 17) : 2</a:t>
            </a:r>
            <a:endParaRPr lang="uk-UA" sz="3200" b="1" dirty="0">
              <a:solidFill>
                <a:srgbClr val="002060"/>
              </a:solidFill>
              <a:latin typeface="Georgia" panose="02040502050405020303" pitchFamily="18" charset="0"/>
            </a:endParaRPr>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CCB172A3-FA31-4685-AB9F-15CA8BEF75BB}"/>
                  </a:ext>
                </a:extLst>
              </p:cNvPr>
              <p:cNvSpPr txBox="1"/>
              <p:nvPr/>
            </p:nvSpPr>
            <p:spPr>
              <a:xfrm>
                <a:off x="6282611" y="4892761"/>
                <a:ext cx="4757520" cy="127208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4400" b="1" i="1" smtClean="0">
                          <a:solidFill>
                            <a:srgbClr val="C00000"/>
                          </a:solidFill>
                          <a:latin typeface="Cambria Math" panose="02040503050406030204" pitchFamily="18" charset="0"/>
                        </a:rPr>
                        <m:t>𝑷</m:t>
                      </m:r>
                      <m:d>
                        <m:dPr>
                          <m:ctrlPr>
                            <a:rPr lang="en-US" sz="4400" b="1" i="1" smtClean="0">
                              <a:solidFill>
                                <a:srgbClr val="C00000"/>
                              </a:solidFill>
                              <a:latin typeface="Cambria Math" panose="02040503050406030204" pitchFamily="18" charset="0"/>
                            </a:rPr>
                          </m:ctrlPr>
                        </m:dPr>
                        <m:e>
                          <m:r>
                            <a:rPr lang="en-US" sz="4400" b="1" i="1" smtClean="0">
                              <a:solidFill>
                                <a:srgbClr val="C00000"/>
                              </a:solidFill>
                              <a:latin typeface="Cambria Math" panose="02040503050406030204" pitchFamily="18" charset="0"/>
                            </a:rPr>
                            <m:t>𝑨</m:t>
                          </m:r>
                        </m:e>
                      </m:d>
                      <m:r>
                        <a:rPr lang="en-US" sz="4400" b="1" i="1" smtClean="0">
                          <a:solidFill>
                            <a:srgbClr val="C00000"/>
                          </a:solidFill>
                          <a:latin typeface="Cambria Math" panose="02040503050406030204" pitchFamily="18" charset="0"/>
                        </a:rPr>
                        <m:t>=</m:t>
                      </m:r>
                      <m:f>
                        <m:fPr>
                          <m:ctrlPr>
                            <a:rPr lang="uk-UA" sz="4400" b="1" i="1" smtClean="0">
                              <a:solidFill>
                                <a:srgbClr val="C00000"/>
                              </a:solidFill>
                              <a:latin typeface="Cambria Math" panose="02040503050406030204" pitchFamily="18" charset="0"/>
                            </a:rPr>
                          </m:ctrlPr>
                        </m:fPr>
                        <m:num>
                          <m:r>
                            <a:rPr lang="ru-RU" sz="4400" b="1" i="1" smtClean="0">
                              <a:solidFill>
                                <a:srgbClr val="C00000"/>
                              </a:solidFill>
                              <a:latin typeface="Cambria Math" panose="02040503050406030204" pitchFamily="18" charset="0"/>
                            </a:rPr>
                            <m:t>𝟏𝟐</m:t>
                          </m:r>
                        </m:num>
                        <m:den>
                          <m:r>
                            <a:rPr lang="ru-RU" sz="4400" b="1" i="1" smtClean="0">
                              <a:solidFill>
                                <a:srgbClr val="C00000"/>
                              </a:solidFill>
                              <a:latin typeface="Cambria Math" panose="02040503050406030204" pitchFamily="18" charset="0"/>
                            </a:rPr>
                            <m:t>𝟕𝟓</m:t>
                          </m:r>
                        </m:den>
                      </m:f>
                      <m:r>
                        <a:rPr lang="ru-RU" sz="4400" b="1" i="1" smtClean="0">
                          <a:solidFill>
                            <a:srgbClr val="C00000"/>
                          </a:solidFill>
                          <a:latin typeface="Cambria Math" panose="02040503050406030204" pitchFamily="18" charset="0"/>
                        </a:rPr>
                        <m:t>=</m:t>
                      </m:r>
                      <m:r>
                        <a:rPr lang="ru-RU" sz="4400" b="1" i="1" smtClean="0">
                          <a:solidFill>
                            <a:srgbClr val="C00000"/>
                          </a:solidFill>
                          <a:latin typeface="Cambria Math" panose="02040503050406030204" pitchFamily="18" charset="0"/>
                        </a:rPr>
                        <m:t>𝟎</m:t>
                      </m:r>
                      <m:r>
                        <a:rPr lang="ru-RU" sz="4400" b="1" i="1" smtClean="0">
                          <a:solidFill>
                            <a:srgbClr val="C00000"/>
                          </a:solidFill>
                          <a:latin typeface="Cambria Math" panose="02040503050406030204" pitchFamily="18" charset="0"/>
                        </a:rPr>
                        <m:t>,</m:t>
                      </m:r>
                      <m:r>
                        <a:rPr lang="ru-RU" sz="4400" b="1" i="1" smtClean="0">
                          <a:solidFill>
                            <a:srgbClr val="C00000"/>
                          </a:solidFill>
                          <a:latin typeface="Cambria Math" panose="02040503050406030204" pitchFamily="18" charset="0"/>
                        </a:rPr>
                        <m:t>𝟏𝟔</m:t>
                      </m:r>
                    </m:oMath>
                  </m:oMathPara>
                </a14:m>
                <a:endParaRPr lang="uk-UA" sz="4400" b="1" dirty="0">
                  <a:solidFill>
                    <a:srgbClr val="C00000"/>
                  </a:solidFill>
                </a:endParaRPr>
              </a:p>
            </p:txBody>
          </p:sp>
        </mc:Choice>
        <mc:Fallback xmlns="">
          <p:sp>
            <p:nvSpPr>
              <p:cNvPr id="6" name="TextBox 5">
                <a:extLst>
                  <a:ext uri="{FF2B5EF4-FFF2-40B4-BE49-F238E27FC236}">
                    <a16:creationId xmlns:a16="http://schemas.microsoft.com/office/drawing/2014/main" xmlns="" xmlns:a14="http://schemas.microsoft.com/office/drawing/2010/main" id="{CCB172A3-FA31-4685-AB9F-15CA8BEF75BB}"/>
                  </a:ext>
                </a:extLst>
              </p:cNvPr>
              <p:cNvSpPr txBox="1">
                <a:spLocks noRot="1" noChangeAspect="1" noMove="1" noResize="1" noEditPoints="1" noAdjustHandles="1" noChangeArrowheads="1" noChangeShapeType="1" noTextEdit="1"/>
              </p:cNvSpPr>
              <p:nvPr/>
            </p:nvSpPr>
            <p:spPr>
              <a:xfrm>
                <a:off x="6282611" y="4892761"/>
                <a:ext cx="4757520" cy="1272080"/>
              </a:xfrm>
              <a:prstGeom prst="rect">
                <a:avLst/>
              </a:prstGeom>
              <a:blipFill>
                <a:blip r:embed="rId2"/>
                <a:stretch>
                  <a:fillRect/>
                </a:stretch>
              </a:blipFill>
            </p:spPr>
            <p:txBody>
              <a:bodyPr/>
              <a:lstStyle/>
              <a:p>
                <a:r>
                  <a:rPr lang="uk-UA">
                    <a:noFill/>
                  </a:rPr>
                  <a:t> </a:t>
                </a:r>
              </a:p>
            </p:txBody>
          </p:sp>
        </mc:Fallback>
      </mc:AlternateContent>
    </p:spTree>
    <p:extLst>
      <p:ext uri="{BB962C8B-B14F-4D97-AF65-F5344CB8AC3E}">
        <p14:creationId xmlns:p14="http://schemas.microsoft.com/office/powerpoint/2010/main" val="21376097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down)">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animBg="1"/>
    </p:bld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5BA31080-6AEE-4F4A-9344-58E5A73082E2}"/>
              </a:ext>
            </a:extLst>
          </p:cNvPr>
          <p:cNvSpPr txBox="1"/>
          <p:nvPr/>
        </p:nvSpPr>
        <p:spPr>
          <a:xfrm>
            <a:off x="769198" y="2725126"/>
            <a:ext cx="3972769" cy="584775"/>
          </a:xfrm>
          <a:prstGeom prst="rect">
            <a:avLst/>
          </a:prstGeom>
          <a:noFill/>
        </p:spPr>
        <p:txBody>
          <a:bodyPr wrap="square" rtlCol="0">
            <a:spAutoFit/>
          </a:bodyPr>
          <a:lstStyle/>
          <a:p>
            <a:r>
              <a:rPr lang="en-US" sz="3200" b="1" dirty="0">
                <a:solidFill>
                  <a:srgbClr val="002060"/>
                </a:solidFill>
                <a:latin typeface="Georgia" panose="02040502050405020303" pitchFamily="18" charset="0"/>
              </a:rPr>
              <a:t>n </a:t>
            </a:r>
            <a:r>
              <a:rPr lang="ru-RU" sz="3200" b="1" dirty="0">
                <a:solidFill>
                  <a:srgbClr val="002060"/>
                </a:solidFill>
                <a:latin typeface="Georgia" panose="02040502050405020303" pitchFamily="18" charset="0"/>
              </a:rPr>
              <a:t>= 6</a:t>
            </a:r>
            <a:endParaRPr lang="uk-UA" sz="3200" b="1" dirty="0">
              <a:solidFill>
                <a:srgbClr val="002060"/>
              </a:solidFill>
              <a:latin typeface="Georgia" panose="02040502050405020303" pitchFamily="18" charset="0"/>
            </a:endParaRPr>
          </a:p>
        </p:txBody>
      </p:sp>
      <p:sp>
        <p:nvSpPr>
          <p:cNvPr id="11" name="TextBox 10">
            <a:extLst>
              <a:ext uri="{FF2B5EF4-FFF2-40B4-BE49-F238E27FC236}">
                <a16:creationId xmlns:a16="http://schemas.microsoft.com/office/drawing/2014/main" id="{09577385-6E66-42E7-B103-7CC8388B2DA6}"/>
              </a:ext>
            </a:extLst>
          </p:cNvPr>
          <p:cNvSpPr txBox="1"/>
          <p:nvPr/>
        </p:nvSpPr>
        <p:spPr>
          <a:xfrm>
            <a:off x="769198" y="3503665"/>
            <a:ext cx="1953469" cy="584775"/>
          </a:xfrm>
          <a:prstGeom prst="rect">
            <a:avLst/>
          </a:prstGeom>
          <a:noFill/>
        </p:spPr>
        <p:txBody>
          <a:bodyPr wrap="square" rtlCol="0">
            <a:spAutoFit/>
          </a:bodyPr>
          <a:lstStyle/>
          <a:p>
            <a:r>
              <a:rPr lang="en-US" sz="3200" b="1" dirty="0">
                <a:solidFill>
                  <a:srgbClr val="002060"/>
                </a:solidFill>
                <a:latin typeface="Georgia" panose="02040502050405020303" pitchFamily="18" charset="0"/>
              </a:rPr>
              <a:t>m </a:t>
            </a:r>
            <a:r>
              <a:rPr lang="ru-RU" sz="3200" b="1" dirty="0">
                <a:solidFill>
                  <a:srgbClr val="002060"/>
                </a:solidFill>
                <a:latin typeface="Georgia" panose="02040502050405020303" pitchFamily="18" charset="0"/>
              </a:rPr>
              <a:t>= 2</a:t>
            </a:r>
            <a:endParaRPr lang="uk-UA" sz="3200" b="1" dirty="0">
              <a:solidFill>
                <a:srgbClr val="002060"/>
              </a:solidFill>
              <a:latin typeface="Georgia" panose="02040502050405020303" pitchFamily="18" charset="0"/>
            </a:endParaRPr>
          </a:p>
        </p:txBody>
      </p:sp>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DC05C86C-7841-4FA6-9A94-BE93577C35BA}"/>
                  </a:ext>
                </a:extLst>
              </p:cNvPr>
              <p:cNvSpPr txBox="1"/>
              <p:nvPr/>
            </p:nvSpPr>
            <p:spPr>
              <a:xfrm>
                <a:off x="782463" y="4330095"/>
                <a:ext cx="4419287" cy="127208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4400" b="1" i="1" smtClean="0">
                          <a:solidFill>
                            <a:srgbClr val="C00000"/>
                          </a:solidFill>
                          <a:latin typeface="Cambria Math" panose="02040503050406030204" pitchFamily="18" charset="0"/>
                        </a:rPr>
                        <m:t>𝑷</m:t>
                      </m:r>
                      <m:d>
                        <m:dPr>
                          <m:ctrlPr>
                            <a:rPr lang="en-US" sz="4400" b="1" i="1" smtClean="0">
                              <a:solidFill>
                                <a:srgbClr val="C00000"/>
                              </a:solidFill>
                              <a:latin typeface="Cambria Math" panose="02040503050406030204" pitchFamily="18" charset="0"/>
                            </a:rPr>
                          </m:ctrlPr>
                        </m:dPr>
                        <m:e>
                          <m:r>
                            <a:rPr lang="en-US" sz="4400" b="1" i="1" smtClean="0">
                              <a:solidFill>
                                <a:srgbClr val="C00000"/>
                              </a:solidFill>
                              <a:latin typeface="Cambria Math" panose="02040503050406030204" pitchFamily="18" charset="0"/>
                            </a:rPr>
                            <m:t>𝑨</m:t>
                          </m:r>
                        </m:e>
                      </m:d>
                      <m:r>
                        <a:rPr lang="en-US" sz="4400" b="1" i="1" smtClean="0">
                          <a:solidFill>
                            <a:srgbClr val="C00000"/>
                          </a:solidFill>
                          <a:latin typeface="Cambria Math" panose="02040503050406030204" pitchFamily="18" charset="0"/>
                        </a:rPr>
                        <m:t>=</m:t>
                      </m:r>
                      <m:f>
                        <m:fPr>
                          <m:ctrlPr>
                            <a:rPr lang="uk-UA" sz="4400" b="1" i="1" smtClean="0">
                              <a:solidFill>
                                <a:srgbClr val="C00000"/>
                              </a:solidFill>
                              <a:latin typeface="Cambria Math" panose="02040503050406030204" pitchFamily="18" charset="0"/>
                            </a:rPr>
                          </m:ctrlPr>
                        </m:fPr>
                        <m:num>
                          <m:r>
                            <a:rPr lang="ru-RU" sz="4400" b="1" i="1" smtClean="0">
                              <a:solidFill>
                                <a:srgbClr val="C00000"/>
                              </a:solidFill>
                              <a:latin typeface="Cambria Math" panose="02040503050406030204" pitchFamily="18" charset="0"/>
                            </a:rPr>
                            <m:t>𝟐</m:t>
                          </m:r>
                        </m:num>
                        <m:den>
                          <m:r>
                            <a:rPr lang="ru-RU" sz="4400" b="1" i="1" smtClean="0">
                              <a:solidFill>
                                <a:srgbClr val="C00000"/>
                              </a:solidFill>
                              <a:latin typeface="Cambria Math" panose="02040503050406030204" pitchFamily="18" charset="0"/>
                            </a:rPr>
                            <m:t>𝟔</m:t>
                          </m:r>
                        </m:den>
                      </m:f>
                      <m:r>
                        <a:rPr lang="ru-RU" sz="4400" b="1" i="1" smtClean="0">
                          <a:solidFill>
                            <a:srgbClr val="C00000"/>
                          </a:solidFill>
                          <a:latin typeface="Cambria Math" panose="02040503050406030204" pitchFamily="18" charset="0"/>
                        </a:rPr>
                        <m:t>=</m:t>
                      </m:r>
                      <m:r>
                        <a:rPr lang="ru-RU" sz="4400" b="1" i="1" smtClean="0">
                          <a:solidFill>
                            <a:srgbClr val="C00000"/>
                          </a:solidFill>
                          <a:latin typeface="Cambria Math" panose="02040503050406030204" pitchFamily="18" charset="0"/>
                        </a:rPr>
                        <m:t>𝟎</m:t>
                      </m:r>
                      <m:r>
                        <a:rPr lang="ru-RU" sz="4400" b="1" i="1" smtClean="0">
                          <a:solidFill>
                            <a:srgbClr val="C00000"/>
                          </a:solidFill>
                          <a:latin typeface="Cambria Math" panose="02040503050406030204" pitchFamily="18" charset="0"/>
                        </a:rPr>
                        <m:t>,</m:t>
                      </m:r>
                      <m:r>
                        <a:rPr lang="ru-RU" sz="4400" b="1" i="1" smtClean="0">
                          <a:solidFill>
                            <a:srgbClr val="C00000"/>
                          </a:solidFill>
                          <a:latin typeface="Cambria Math" panose="02040503050406030204" pitchFamily="18" charset="0"/>
                        </a:rPr>
                        <m:t>𝟑𝟑</m:t>
                      </m:r>
                    </m:oMath>
                  </m:oMathPara>
                </a14:m>
                <a:endParaRPr lang="uk-UA" sz="4400" b="1" dirty="0">
                  <a:solidFill>
                    <a:srgbClr val="C00000"/>
                  </a:solidFill>
                </a:endParaRPr>
              </a:p>
            </p:txBody>
          </p:sp>
        </mc:Choice>
        <mc:Fallback xmlns="">
          <p:sp>
            <p:nvSpPr>
              <p:cNvPr id="12" name="TextBox 11">
                <a:extLst>
                  <a:ext uri="{FF2B5EF4-FFF2-40B4-BE49-F238E27FC236}">
                    <a16:creationId xmlns:a16="http://schemas.microsoft.com/office/drawing/2014/main" xmlns="" xmlns:a14="http://schemas.microsoft.com/office/drawing/2010/main" id="{DC05C86C-7841-4FA6-9A94-BE93577C35BA}"/>
                  </a:ext>
                </a:extLst>
              </p:cNvPr>
              <p:cNvSpPr txBox="1">
                <a:spLocks noRot="1" noChangeAspect="1" noMove="1" noResize="1" noEditPoints="1" noAdjustHandles="1" noChangeArrowheads="1" noChangeShapeType="1" noTextEdit="1"/>
              </p:cNvSpPr>
              <p:nvPr/>
            </p:nvSpPr>
            <p:spPr>
              <a:xfrm>
                <a:off x="782463" y="4330095"/>
                <a:ext cx="4419287" cy="1272080"/>
              </a:xfrm>
              <a:prstGeom prst="rect">
                <a:avLst/>
              </a:prstGeom>
              <a:blipFill>
                <a:blip r:embed="rId2"/>
                <a:stretch>
                  <a:fillRect/>
                </a:stretch>
              </a:blipFill>
            </p:spPr>
            <p:txBody>
              <a:bodyPr/>
              <a:lstStyle/>
              <a:p>
                <a:r>
                  <a:rPr lang="uk-UA">
                    <a:noFill/>
                  </a:rPr>
                  <a:t> </a:t>
                </a:r>
              </a:p>
            </p:txBody>
          </p:sp>
        </mc:Fallback>
      </mc:AlternateContent>
      <p:sp>
        <p:nvSpPr>
          <p:cNvPr id="9" name="Прямокутник 8">
            <a:extLst>
              <a:ext uri="{FF2B5EF4-FFF2-40B4-BE49-F238E27FC236}">
                <a16:creationId xmlns:a16="http://schemas.microsoft.com/office/drawing/2014/main" id="{C9CD4AB9-9362-4411-9ACE-744A9493D6CF}"/>
              </a:ext>
            </a:extLst>
          </p:cNvPr>
          <p:cNvSpPr/>
          <p:nvPr/>
        </p:nvSpPr>
        <p:spPr>
          <a:xfrm>
            <a:off x="104675" y="-3794"/>
            <a:ext cx="11668125" cy="2677656"/>
          </a:xfrm>
          <a:prstGeom prst="rect">
            <a:avLst/>
          </a:prstGeom>
        </p:spPr>
        <p:txBody>
          <a:bodyPr wrap="square">
            <a:spAutoFit/>
          </a:bodyPr>
          <a:lstStyle/>
          <a:p>
            <a:pPr algn="just"/>
            <a:r>
              <a:rPr lang="ru-RU" sz="2800" b="1" i="1" dirty="0">
                <a:solidFill>
                  <a:srgbClr val="002060"/>
                </a:solidFill>
                <a:latin typeface="Georgia" panose="02040502050405020303" pitchFamily="18" charset="0"/>
              </a:rPr>
              <a:t>8. </a:t>
            </a:r>
            <a:r>
              <a:rPr lang="ru-RU" sz="2800" b="1" i="1" dirty="0">
                <a:solidFill>
                  <a:srgbClr val="00642D"/>
                </a:solidFill>
                <a:latin typeface="Georgia" panose="02040502050405020303" pitchFamily="18" charset="0"/>
              </a:rPr>
              <a:t>(Задача о фестивале). </a:t>
            </a:r>
            <a:r>
              <a:rPr lang="ru-RU" sz="2800" b="1" i="1" dirty="0">
                <a:solidFill>
                  <a:srgbClr val="002060"/>
                </a:solidFill>
                <a:latin typeface="Georgia" panose="02040502050405020303" pitchFamily="18" charset="0"/>
              </a:rPr>
              <a:t>На рок-фестивале выступают группы — по одной от каждой из заявленных стран. Порядок выступления определяется жребием. Какова вероятность того, что группа из Дании будет выступать после группы из Швеции и после группы из Норвегии? Результат округлите до сотых.</a:t>
            </a:r>
          </a:p>
        </p:txBody>
      </p:sp>
      <p:graphicFrame>
        <p:nvGraphicFramePr>
          <p:cNvPr id="3" name="Таблиця 3">
            <a:extLst>
              <a:ext uri="{FF2B5EF4-FFF2-40B4-BE49-F238E27FC236}">
                <a16:creationId xmlns:a16="http://schemas.microsoft.com/office/drawing/2014/main" id="{78685598-BA65-417E-B715-467072FEE4D7}"/>
              </a:ext>
            </a:extLst>
          </p:cNvPr>
          <p:cNvGraphicFramePr>
            <a:graphicFrameLocks noGrp="1"/>
          </p:cNvGraphicFramePr>
          <p:nvPr>
            <p:extLst>
              <p:ext uri="{D42A27DB-BD31-4B8C-83A1-F6EECF244321}">
                <p14:modId xmlns:p14="http://schemas.microsoft.com/office/powerpoint/2010/main" val="3462602890"/>
              </p:ext>
            </p:extLst>
          </p:nvPr>
        </p:nvGraphicFramePr>
        <p:xfrm>
          <a:off x="6735963" y="2821608"/>
          <a:ext cx="4673574" cy="3840480"/>
        </p:xfrm>
        <a:graphic>
          <a:graphicData uri="http://schemas.openxmlformats.org/drawingml/2006/table">
            <a:tbl>
              <a:tblPr bandRow="1">
                <a:tableStyleId>{5C22544A-7EE6-4342-B048-85BDC9FD1C3A}</a:tableStyleId>
              </a:tblPr>
              <a:tblGrid>
                <a:gridCol w="1557858">
                  <a:extLst>
                    <a:ext uri="{9D8B030D-6E8A-4147-A177-3AD203B41FA5}">
                      <a16:colId xmlns:a16="http://schemas.microsoft.com/office/drawing/2014/main" val="832281602"/>
                    </a:ext>
                  </a:extLst>
                </a:gridCol>
                <a:gridCol w="1557858">
                  <a:extLst>
                    <a:ext uri="{9D8B030D-6E8A-4147-A177-3AD203B41FA5}">
                      <a16:colId xmlns:a16="http://schemas.microsoft.com/office/drawing/2014/main" val="3884188870"/>
                    </a:ext>
                  </a:extLst>
                </a:gridCol>
                <a:gridCol w="1557858">
                  <a:extLst>
                    <a:ext uri="{9D8B030D-6E8A-4147-A177-3AD203B41FA5}">
                      <a16:colId xmlns:a16="http://schemas.microsoft.com/office/drawing/2014/main" val="4279874194"/>
                    </a:ext>
                  </a:extLst>
                </a:gridCol>
              </a:tblGrid>
              <a:tr h="370840">
                <a:tc>
                  <a:txBody>
                    <a:bodyPr/>
                    <a:lstStyle/>
                    <a:p>
                      <a:pPr algn="ctr"/>
                      <a:r>
                        <a:rPr lang="ru-RU" sz="3600" b="1" dirty="0">
                          <a:latin typeface="Bookman Old Style" panose="02050604050505020204" pitchFamily="18" charset="0"/>
                        </a:rPr>
                        <a:t>Д</a:t>
                      </a:r>
                      <a:endParaRPr lang="uk-UA" sz="3600" b="1" dirty="0">
                        <a:latin typeface="Bookman Old Style" panose="02050604050505020204" pitchFamily="18" charset="0"/>
                      </a:endParaRPr>
                    </a:p>
                  </a:txBody>
                  <a:tcPr/>
                </a:tc>
                <a:tc>
                  <a:txBody>
                    <a:bodyPr/>
                    <a:lstStyle/>
                    <a:p>
                      <a:pPr algn="ctr"/>
                      <a:r>
                        <a:rPr lang="ru-RU" sz="3600" b="1" dirty="0">
                          <a:latin typeface="Bookman Old Style" panose="02050604050505020204" pitchFamily="18" charset="0"/>
                        </a:rPr>
                        <a:t>Ш</a:t>
                      </a:r>
                      <a:endParaRPr lang="uk-UA" sz="3600" b="1" dirty="0">
                        <a:latin typeface="Bookman Old Style" panose="02050604050505020204" pitchFamily="18" charset="0"/>
                      </a:endParaRPr>
                    </a:p>
                  </a:txBody>
                  <a:tcPr/>
                </a:tc>
                <a:tc>
                  <a:txBody>
                    <a:bodyPr/>
                    <a:lstStyle/>
                    <a:p>
                      <a:pPr algn="ctr"/>
                      <a:r>
                        <a:rPr lang="ru-RU" sz="3600" b="1" dirty="0">
                          <a:latin typeface="Bookman Old Style" panose="02050604050505020204" pitchFamily="18" charset="0"/>
                        </a:rPr>
                        <a:t>Н</a:t>
                      </a:r>
                      <a:endParaRPr lang="uk-UA" sz="3600" b="1" dirty="0">
                        <a:latin typeface="Bookman Old Style" panose="02050604050505020204" pitchFamily="18" charset="0"/>
                      </a:endParaRPr>
                    </a:p>
                  </a:txBody>
                  <a:tcPr/>
                </a:tc>
                <a:extLst>
                  <a:ext uri="{0D108BD9-81ED-4DB2-BD59-A6C34878D82A}">
                    <a16:rowId xmlns:a16="http://schemas.microsoft.com/office/drawing/2014/main" val="2655906861"/>
                  </a:ext>
                </a:extLst>
              </a:tr>
              <a:tr h="370840">
                <a:tc>
                  <a:txBody>
                    <a:bodyPr/>
                    <a:lstStyle/>
                    <a:p>
                      <a:pPr algn="ctr"/>
                      <a:r>
                        <a:rPr lang="ru-RU" sz="3600" b="1" dirty="0">
                          <a:latin typeface="Bookman Old Style" panose="02050604050505020204" pitchFamily="18" charset="0"/>
                        </a:rPr>
                        <a:t>Д</a:t>
                      </a:r>
                      <a:endParaRPr lang="uk-UA" sz="3600" b="1" dirty="0">
                        <a:latin typeface="Bookman Old Style" panose="02050604050505020204" pitchFamily="18" charset="0"/>
                      </a:endParaRPr>
                    </a:p>
                  </a:txBody>
                  <a:tcPr/>
                </a:tc>
                <a:tc>
                  <a:txBody>
                    <a:bodyPr/>
                    <a:lstStyle/>
                    <a:p>
                      <a:pPr algn="ctr"/>
                      <a:r>
                        <a:rPr lang="ru-RU" sz="3600" b="1" dirty="0">
                          <a:latin typeface="Bookman Old Style" panose="02050604050505020204" pitchFamily="18" charset="0"/>
                        </a:rPr>
                        <a:t>Н</a:t>
                      </a:r>
                      <a:endParaRPr lang="uk-UA" sz="3600" b="1" dirty="0">
                        <a:latin typeface="Bookman Old Style" panose="02050604050505020204" pitchFamily="18" charset="0"/>
                      </a:endParaRPr>
                    </a:p>
                  </a:txBody>
                  <a:tcPr/>
                </a:tc>
                <a:tc>
                  <a:txBody>
                    <a:bodyPr/>
                    <a:lstStyle/>
                    <a:p>
                      <a:pPr algn="ctr"/>
                      <a:r>
                        <a:rPr lang="ru-RU" sz="3600" b="1" dirty="0">
                          <a:latin typeface="Bookman Old Style" panose="02050604050505020204" pitchFamily="18" charset="0"/>
                        </a:rPr>
                        <a:t>Ш</a:t>
                      </a:r>
                      <a:endParaRPr lang="uk-UA" sz="3600" b="1" dirty="0">
                        <a:latin typeface="Bookman Old Style" panose="02050604050505020204" pitchFamily="18" charset="0"/>
                      </a:endParaRPr>
                    </a:p>
                  </a:txBody>
                  <a:tcPr/>
                </a:tc>
                <a:extLst>
                  <a:ext uri="{0D108BD9-81ED-4DB2-BD59-A6C34878D82A}">
                    <a16:rowId xmlns:a16="http://schemas.microsoft.com/office/drawing/2014/main" val="1011641252"/>
                  </a:ext>
                </a:extLst>
              </a:tr>
              <a:tr h="370840">
                <a:tc>
                  <a:txBody>
                    <a:bodyPr/>
                    <a:lstStyle/>
                    <a:p>
                      <a:pPr algn="ctr"/>
                      <a:r>
                        <a:rPr lang="ru-RU" sz="3600" b="1" dirty="0">
                          <a:latin typeface="Bookman Old Style" panose="02050604050505020204" pitchFamily="18" charset="0"/>
                        </a:rPr>
                        <a:t>Н</a:t>
                      </a:r>
                      <a:endParaRPr lang="uk-UA" sz="3600" b="1" dirty="0">
                        <a:latin typeface="Bookman Old Style" panose="02050604050505020204" pitchFamily="18" charset="0"/>
                      </a:endParaRPr>
                    </a:p>
                  </a:txBody>
                  <a:tcPr/>
                </a:tc>
                <a:tc>
                  <a:txBody>
                    <a:bodyPr/>
                    <a:lstStyle/>
                    <a:p>
                      <a:pPr algn="ctr"/>
                      <a:r>
                        <a:rPr lang="ru-RU" sz="3600" b="1" dirty="0">
                          <a:latin typeface="Bookman Old Style" panose="02050604050505020204" pitchFamily="18" charset="0"/>
                        </a:rPr>
                        <a:t>Д</a:t>
                      </a:r>
                      <a:endParaRPr lang="uk-UA" sz="3600" b="1" dirty="0">
                        <a:latin typeface="Bookman Old Style" panose="02050604050505020204" pitchFamily="18" charset="0"/>
                      </a:endParaRPr>
                    </a:p>
                  </a:txBody>
                  <a:tcPr/>
                </a:tc>
                <a:tc>
                  <a:txBody>
                    <a:bodyPr/>
                    <a:lstStyle/>
                    <a:p>
                      <a:pPr algn="ctr"/>
                      <a:r>
                        <a:rPr lang="ru-RU" sz="3600" b="1" dirty="0">
                          <a:latin typeface="Bookman Old Style" panose="02050604050505020204" pitchFamily="18" charset="0"/>
                        </a:rPr>
                        <a:t>Ш</a:t>
                      </a:r>
                      <a:endParaRPr lang="uk-UA" sz="3600" b="1" dirty="0">
                        <a:latin typeface="Bookman Old Style" panose="02050604050505020204" pitchFamily="18" charset="0"/>
                      </a:endParaRPr>
                    </a:p>
                  </a:txBody>
                  <a:tcPr/>
                </a:tc>
                <a:extLst>
                  <a:ext uri="{0D108BD9-81ED-4DB2-BD59-A6C34878D82A}">
                    <a16:rowId xmlns:a16="http://schemas.microsoft.com/office/drawing/2014/main" val="228120968"/>
                  </a:ext>
                </a:extLst>
              </a:tr>
              <a:tr h="370840">
                <a:tc>
                  <a:txBody>
                    <a:bodyPr/>
                    <a:lstStyle/>
                    <a:p>
                      <a:pPr algn="ctr"/>
                      <a:r>
                        <a:rPr lang="ru-RU" sz="3600" b="1" dirty="0">
                          <a:latin typeface="Bookman Old Style" panose="02050604050505020204" pitchFamily="18" charset="0"/>
                        </a:rPr>
                        <a:t>Н</a:t>
                      </a:r>
                      <a:endParaRPr lang="uk-UA" sz="3600" b="1" dirty="0">
                        <a:latin typeface="Bookman Old Style" panose="02050604050505020204" pitchFamily="18" charset="0"/>
                      </a:endParaRPr>
                    </a:p>
                  </a:txBody>
                  <a:tcPr/>
                </a:tc>
                <a:tc>
                  <a:txBody>
                    <a:bodyPr/>
                    <a:lstStyle/>
                    <a:p>
                      <a:pPr algn="ctr"/>
                      <a:r>
                        <a:rPr lang="ru-RU" sz="3600" b="1" dirty="0">
                          <a:latin typeface="Bookman Old Style" panose="02050604050505020204" pitchFamily="18" charset="0"/>
                        </a:rPr>
                        <a:t>Ш</a:t>
                      </a:r>
                      <a:endParaRPr lang="uk-UA" sz="3600" b="1" dirty="0">
                        <a:latin typeface="Bookman Old Style" panose="02050604050505020204" pitchFamily="18" charset="0"/>
                      </a:endParaRPr>
                    </a:p>
                  </a:txBody>
                  <a:tcPr/>
                </a:tc>
                <a:tc>
                  <a:txBody>
                    <a:bodyPr/>
                    <a:lstStyle/>
                    <a:p>
                      <a:pPr algn="ctr"/>
                      <a:r>
                        <a:rPr lang="ru-RU" sz="3600" b="1" dirty="0">
                          <a:latin typeface="Bookman Old Style" panose="02050604050505020204" pitchFamily="18" charset="0"/>
                        </a:rPr>
                        <a:t>Д</a:t>
                      </a:r>
                      <a:endParaRPr lang="uk-UA" sz="3600" b="1" dirty="0">
                        <a:latin typeface="Bookman Old Style" panose="02050604050505020204" pitchFamily="18" charset="0"/>
                      </a:endParaRPr>
                    </a:p>
                  </a:txBody>
                  <a:tcPr/>
                </a:tc>
                <a:extLst>
                  <a:ext uri="{0D108BD9-81ED-4DB2-BD59-A6C34878D82A}">
                    <a16:rowId xmlns:a16="http://schemas.microsoft.com/office/drawing/2014/main" val="4186746602"/>
                  </a:ext>
                </a:extLst>
              </a:tr>
              <a:tr h="370840">
                <a:tc>
                  <a:txBody>
                    <a:bodyPr/>
                    <a:lstStyle/>
                    <a:p>
                      <a:pPr algn="ctr"/>
                      <a:r>
                        <a:rPr lang="ru-RU" sz="3600" b="1" dirty="0">
                          <a:latin typeface="Bookman Old Style" panose="02050604050505020204" pitchFamily="18" charset="0"/>
                        </a:rPr>
                        <a:t>Ш</a:t>
                      </a:r>
                      <a:endParaRPr lang="uk-UA" sz="3600" b="1" dirty="0">
                        <a:latin typeface="Bookman Old Style" panose="02050604050505020204" pitchFamily="18" charset="0"/>
                      </a:endParaRPr>
                    </a:p>
                  </a:txBody>
                  <a:tcPr/>
                </a:tc>
                <a:tc>
                  <a:txBody>
                    <a:bodyPr/>
                    <a:lstStyle/>
                    <a:p>
                      <a:pPr algn="ctr"/>
                      <a:r>
                        <a:rPr lang="ru-RU" sz="3600" b="1" dirty="0">
                          <a:latin typeface="Bookman Old Style" panose="02050604050505020204" pitchFamily="18" charset="0"/>
                        </a:rPr>
                        <a:t>Д</a:t>
                      </a:r>
                      <a:endParaRPr lang="uk-UA" sz="3600" b="1" dirty="0">
                        <a:latin typeface="Bookman Old Style" panose="02050604050505020204" pitchFamily="18" charset="0"/>
                      </a:endParaRPr>
                    </a:p>
                  </a:txBody>
                  <a:tcPr/>
                </a:tc>
                <a:tc>
                  <a:txBody>
                    <a:bodyPr/>
                    <a:lstStyle/>
                    <a:p>
                      <a:pPr algn="ctr"/>
                      <a:r>
                        <a:rPr lang="ru-RU" sz="3600" b="1" dirty="0">
                          <a:latin typeface="Bookman Old Style" panose="02050604050505020204" pitchFamily="18" charset="0"/>
                        </a:rPr>
                        <a:t>Н</a:t>
                      </a:r>
                      <a:endParaRPr lang="uk-UA" sz="3600" b="1" dirty="0">
                        <a:latin typeface="Bookman Old Style" panose="02050604050505020204" pitchFamily="18" charset="0"/>
                      </a:endParaRPr>
                    </a:p>
                  </a:txBody>
                  <a:tcPr/>
                </a:tc>
                <a:extLst>
                  <a:ext uri="{0D108BD9-81ED-4DB2-BD59-A6C34878D82A}">
                    <a16:rowId xmlns:a16="http://schemas.microsoft.com/office/drawing/2014/main" val="3303108968"/>
                  </a:ext>
                </a:extLst>
              </a:tr>
              <a:tr h="370840">
                <a:tc>
                  <a:txBody>
                    <a:bodyPr/>
                    <a:lstStyle/>
                    <a:p>
                      <a:pPr algn="ctr"/>
                      <a:r>
                        <a:rPr lang="ru-RU" sz="3600" b="1" dirty="0">
                          <a:latin typeface="Bookman Old Style" panose="02050604050505020204" pitchFamily="18" charset="0"/>
                        </a:rPr>
                        <a:t>Ш</a:t>
                      </a:r>
                      <a:endParaRPr lang="uk-UA" sz="3600" b="1" dirty="0">
                        <a:latin typeface="Bookman Old Style" panose="02050604050505020204" pitchFamily="18" charset="0"/>
                      </a:endParaRPr>
                    </a:p>
                  </a:txBody>
                  <a:tcPr/>
                </a:tc>
                <a:tc>
                  <a:txBody>
                    <a:bodyPr/>
                    <a:lstStyle/>
                    <a:p>
                      <a:pPr algn="ctr"/>
                      <a:r>
                        <a:rPr lang="ru-RU" sz="3600" b="1" dirty="0">
                          <a:latin typeface="Bookman Old Style" panose="02050604050505020204" pitchFamily="18" charset="0"/>
                        </a:rPr>
                        <a:t>Н</a:t>
                      </a:r>
                      <a:endParaRPr lang="uk-UA" sz="3600" b="1" dirty="0">
                        <a:latin typeface="Bookman Old Style" panose="02050604050505020204" pitchFamily="18" charset="0"/>
                      </a:endParaRPr>
                    </a:p>
                  </a:txBody>
                  <a:tcPr/>
                </a:tc>
                <a:tc>
                  <a:txBody>
                    <a:bodyPr/>
                    <a:lstStyle/>
                    <a:p>
                      <a:pPr algn="ctr"/>
                      <a:r>
                        <a:rPr lang="ru-RU" sz="3600" b="1" dirty="0">
                          <a:latin typeface="Bookman Old Style" panose="02050604050505020204" pitchFamily="18" charset="0"/>
                        </a:rPr>
                        <a:t>Д</a:t>
                      </a:r>
                      <a:endParaRPr lang="uk-UA" sz="3600" b="1" dirty="0">
                        <a:latin typeface="Bookman Old Style" panose="02050604050505020204" pitchFamily="18" charset="0"/>
                      </a:endParaRPr>
                    </a:p>
                  </a:txBody>
                  <a:tcPr/>
                </a:tc>
                <a:extLst>
                  <a:ext uri="{0D108BD9-81ED-4DB2-BD59-A6C34878D82A}">
                    <a16:rowId xmlns:a16="http://schemas.microsoft.com/office/drawing/2014/main" val="3755206280"/>
                  </a:ext>
                </a:extLst>
              </a:tr>
            </a:tbl>
          </a:graphicData>
        </a:graphic>
      </p:graphicFrame>
      <p:sp>
        <p:nvSpPr>
          <p:cNvPr id="5" name="Овал 4">
            <a:extLst>
              <a:ext uri="{FF2B5EF4-FFF2-40B4-BE49-F238E27FC236}">
                <a16:creationId xmlns:a16="http://schemas.microsoft.com/office/drawing/2014/main" id="{56917341-002C-4A49-B311-4B64DB1865E1}"/>
              </a:ext>
            </a:extLst>
          </p:cNvPr>
          <p:cNvSpPr/>
          <p:nvPr/>
        </p:nvSpPr>
        <p:spPr>
          <a:xfrm>
            <a:off x="7058533" y="4741848"/>
            <a:ext cx="4028433" cy="757416"/>
          </a:xfrm>
          <a:prstGeom prst="ellipse">
            <a:avLst/>
          </a:prstGeom>
          <a:noFill/>
          <a:ln w="31750">
            <a:solidFill>
              <a:srgbClr val="C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uk-UA"/>
          </a:p>
        </p:txBody>
      </p:sp>
      <p:sp>
        <p:nvSpPr>
          <p:cNvPr id="15" name="Овал 14">
            <a:extLst>
              <a:ext uri="{FF2B5EF4-FFF2-40B4-BE49-F238E27FC236}">
                <a16:creationId xmlns:a16="http://schemas.microsoft.com/office/drawing/2014/main" id="{B956BD39-BB1B-44F8-B9C2-332C60F94F7F}"/>
              </a:ext>
            </a:extLst>
          </p:cNvPr>
          <p:cNvSpPr/>
          <p:nvPr/>
        </p:nvSpPr>
        <p:spPr>
          <a:xfrm>
            <a:off x="7058533" y="5974538"/>
            <a:ext cx="4028433" cy="757416"/>
          </a:xfrm>
          <a:prstGeom prst="ellipse">
            <a:avLst/>
          </a:prstGeom>
          <a:noFill/>
          <a:ln w="31750">
            <a:solidFill>
              <a:srgbClr val="C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uk-UA"/>
          </a:p>
        </p:txBody>
      </p:sp>
    </p:spTree>
    <p:extLst>
      <p:ext uri="{BB962C8B-B14F-4D97-AF65-F5344CB8AC3E}">
        <p14:creationId xmlns:p14="http://schemas.microsoft.com/office/powerpoint/2010/main" val="1348833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wipe(down)">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down)">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wipe(down)">
                                      <p:cBhvr>
                                        <p:cTn id="22" dur="500"/>
                                        <p:tgtEl>
                                          <p:spTgt spid="15"/>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wipe(down)">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wipe(down)">
                                      <p:cBhvr>
                                        <p:cTn id="3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animBg="1"/>
      <p:bldP spid="5" grpId="0" animBg="1"/>
      <p:bldP spid="15" grpId="0" animBg="1"/>
    </p:bld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5BA31080-6AEE-4F4A-9344-58E5A73082E2}"/>
              </a:ext>
            </a:extLst>
          </p:cNvPr>
          <p:cNvSpPr txBox="1"/>
          <p:nvPr/>
        </p:nvSpPr>
        <p:spPr>
          <a:xfrm>
            <a:off x="360013" y="2844225"/>
            <a:ext cx="1995253" cy="584775"/>
          </a:xfrm>
          <a:prstGeom prst="rect">
            <a:avLst/>
          </a:prstGeom>
          <a:noFill/>
        </p:spPr>
        <p:txBody>
          <a:bodyPr wrap="square" rtlCol="0">
            <a:spAutoFit/>
          </a:bodyPr>
          <a:lstStyle/>
          <a:p>
            <a:r>
              <a:rPr lang="en-US" sz="3200" b="1" dirty="0">
                <a:solidFill>
                  <a:srgbClr val="130ED8"/>
                </a:solidFill>
                <a:latin typeface="Georgia" panose="02040502050405020303" pitchFamily="18" charset="0"/>
              </a:rPr>
              <a:t>n </a:t>
            </a:r>
            <a:r>
              <a:rPr lang="ru-RU" sz="3200" b="1" dirty="0">
                <a:solidFill>
                  <a:srgbClr val="130ED8"/>
                </a:solidFill>
                <a:latin typeface="Georgia" panose="02040502050405020303" pitchFamily="18" charset="0"/>
              </a:rPr>
              <a:t>= 20</a:t>
            </a:r>
            <a:endParaRPr lang="uk-UA" sz="3200" b="1" dirty="0">
              <a:solidFill>
                <a:srgbClr val="130ED8"/>
              </a:solidFill>
              <a:latin typeface="Georgia" panose="02040502050405020303" pitchFamily="18" charset="0"/>
            </a:endParaRPr>
          </a:p>
        </p:txBody>
      </p:sp>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DC05C86C-7841-4FA6-9A94-BE93577C35BA}"/>
                  </a:ext>
                </a:extLst>
              </p:cNvPr>
              <p:cNvSpPr txBox="1"/>
              <p:nvPr/>
            </p:nvSpPr>
            <p:spPr>
              <a:xfrm>
                <a:off x="3511590" y="4037029"/>
                <a:ext cx="4419287" cy="127208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4400" b="1" i="1" smtClean="0">
                          <a:solidFill>
                            <a:srgbClr val="C00000"/>
                          </a:solidFill>
                          <a:latin typeface="Cambria Math" panose="02040503050406030204" pitchFamily="18" charset="0"/>
                        </a:rPr>
                        <m:t>𝑷</m:t>
                      </m:r>
                      <m:d>
                        <m:dPr>
                          <m:ctrlPr>
                            <a:rPr lang="en-US" sz="4400" b="1" i="1" smtClean="0">
                              <a:solidFill>
                                <a:srgbClr val="C00000"/>
                              </a:solidFill>
                              <a:latin typeface="Cambria Math" panose="02040503050406030204" pitchFamily="18" charset="0"/>
                            </a:rPr>
                          </m:ctrlPr>
                        </m:dPr>
                        <m:e>
                          <m:r>
                            <a:rPr lang="en-US" sz="4400" b="1" i="1" smtClean="0">
                              <a:solidFill>
                                <a:srgbClr val="C00000"/>
                              </a:solidFill>
                              <a:latin typeface="Cambria Math" panose="02040503050406030204" pitchFamily="18" charset="0"/>
                            </a:rPr>
                            <m:t>𝑨</m:t>
                          </m:r>
                        </m:e>
                      </m:d>
                      <m:r>
                        <a:rPr lang="en-US" sz="4400" b="1" i="1" smtClean="0">
                          <a:solidFill>
                            <a:srgbClr val="C00000"/>
                          </a:solidFill>
                          <a:latin typeface="Cambria Math" panose="02040503050406030204" pitchFamily="18" charset="0"/>
                        </a:rPr>
                        <m:t>=</m:t>
                      </m:r>
                      <m:f>
                        <m:fPr>
                          <m:ctrlPr>
                            <a:rPr lang="uk-UA" sz="4400" b="1" i="1" smtClean="0">
                              <a:solidFill>
                                <a:srgbClr val="C00000"/>
                              </a:solidFill>
                              <a:latin typeface="Cambria Math" panose="02040503050406030204" pitchFamily="18" charset="0"/>
                            </a:rPr>
                          </m:ctrlPr>
                        </m:fPr>
                        <m:num>
                          <m:r>
                            <a:rPr lang="ru-RU" sz="4400" b="1" i="1" smtClean="0">
                              <a:solidFill>
                                <a:srgbClr val="C00000"/>
                              </a:solidFill>
                              <a:latin typeface="Cambria Math" panose="02040503050406030204" pitchFamily="18" charset="0"/>
                            </a:rPr>
                            <m:t>𝟖</m:t>
                          </m:r>
                        </m:num>
                        <m:den>
                          <m:r>
                            <a:rPr lang="ru-RU" sz="4400" b="1" i="1" smtClean="0">
                              <a:solidFill>
                                <a:srgbClr val="C00000"/>
                              </a:solidFill>
                              <a:latin typeface="Cambria Math" panose="02040503050406030204" pitchFamily="18" charset="0"/>
                            </a:rPr>
                            <m:t>𝟐𝟎</m:t>
                          </m:r>
                        </m:den>
                      </m:f>
                      <m:r>
                        <a:rPr lang="ru-RU" sz="4400" b="1" i="1" smtClean="0">
                          <a:solidFill>
                            <a:srgbClr val="C00000"/>
                          </a:solidFill>
                          <a:latin typeface="Cambria Math" panose="02040503050406030204" pitchFamily="18" charset="0"/>
                        </a:rPr>
                        <m:t>=</m:t>
                      </m:r>
                      <m:r>
                        <a:rPr lang="ru-RU" sz="4400" b="1" i="1" smtClean="0">
                          <a:solidFill>
                            <a:srgbClr val="C00000"/>
                          </a:solidFill>
                          <a:latin typeface="Cambria Math" panose="02040503050406030204" pitchFamily="18" charset="0"/>
                        </a:rPr>
                        <m:t>𝟎</m:t>
                      </m:r>
                      <m:r>
                        <a:rPr lang="ru-RU" sz="4400" b="1" i="1" smtClean="0">
                          <a:solidFill>
                            <a:srgbClr val="C00000"/>
                          </a:solidFill>
                          <a:latin typeface="Cambria Math" panose="02040503050406030204" pitchFamily="18" charset="0"/>
                        </a:rPr>
                        <m:t>,</m:t>
                      </m:r>
                      <m:r>
                        <a:rPr lang="ru-RU" sz="4400" b="1" i="1" smtClean="0">
                          <a:solidFill>
                            <a:srgbClr val="C00000"/>
                          </a:solidFill>
                          <a:latin typeface="Cambria Math" panose="02040503050406030204" pitchFamily="18" charset="0"/>
                        </a:rPr>
                        <m:t>𝟒</m:t>
                      </m:r>
                    </m:oMath>
                  </m:oMathPara>
                </a14:m>
                <a:endParaRPr lang="uk-UA" sz="4400" b="1" dirty="0">
                  <a:solidFill>
                    <a:srgbClr val="C00000"/>
                  </a:solidFill>
                </a:endParaRPr>
              </a:p>
            </p:txBody>
          </p:sp>
        </mc:Choice>
        <mc:Fallback xmlns="">
          <p:sp>
            <p:nvSpPr>
              <p:cNvPr id="12" name="TextBox 11">
                <a:extLst>
                  <a:ext uri="{FF2B5EF4-FFF2-40B4-BE49-F238E27FC236}">
                    <a16:creationId xmlns:a16="http://schemas.microsoft.com/office/drawing/2014/main" xmlns="" xmlns:a14="http://schemas.microsoft.com/office/drawing/2010/main" id="{DC05C86C-7841-4FA6-9A94-BE93577C35BA}"/>
                  </a:ext>
                </a:extLst>
              </p:cNvPr>
              <p:cNvSpPr txBox="1">
                <a:spLocks noRot="1" noChangeAspect="1" noMove="1" noResize="1" noEditPoints="1" noAdjustHandles="1" noChangeArrowheads="1" noChangeShapeType="1" noTextEdit="1"/>
              </p:cNvSpPr>
              <p:nvPr/>
            </p:nvSpPr>
            <p:spPr>
              <a:xfrm>
                <a:off x="3511590" y="4037029"/>
                <a:ext cx="4419287" cy="1272080"/>
              </a:xfrm>
              <a:prstGeom prst="rect">
                <a:avLst/>
              </a:prstGeom>
              <a:blipFill>
                <a:blip r:embed="rId2"/>
                <a:stretch>
                  <a:fillRect/>
                </a:stretch>
              </a:blipFill>
            </p:spPr>
            <p:txBody>
              <a:bodyPr/>
              <a:lstStyle/>
              <a:p>
                <a:r>
                  <a:rPr lang="uk-UA">
                    <a:noFill/>
                  </a:rPr>
                  <a:t> </a:t>
                </a:r>
              </a:p>
            </p:txBody>
          </p:sp>
        </mc:Fallback>
      </mc:AlternateContent>
      <p:sp>
        <p:nvSpPr>
          <p:cNvPr id="9" name="Прямокутник 8">
            <a:extLst>
              <a:ext uri="{FF2B5EF4-FFF2-40B4-BE49-F238E27FC236}">
                <a16:creationId xmlns:a16="http://schemas.microsoft.com/office/drawing/2014/main" id="{9EBDF9E4-4E91-411F-86BA-E8FD1D8D88D0}"/>
              </a:ext>
            </a:extLst>
          </p:cNvPr>
          <p:cNvSpPr/>
          <p:nvPr/>
        </p:nvSpPr>
        <p:spPr>
          <a:xfrm>
            <a:off x="228600" y="143316"/>
            <a:ext cx="11525250" cy="2677656"/>
          </a:xfrm>
          <a:prstGeom prst="rect">
            <a:avLst/>
          </a:prstGeom>
        </p:spPr>
        <p:txBody>
          <a:bodyPr wrap="square">
            <a:spAutoFit/>
          </a:bodyPr>
          <a:lstStyle/>
          <a:p>
            <a:r>
              <a:rPr lang="ru-RU" sz="2800" b="1" i="1" dirty="0">
                <a:solidFill>
                  <a:srgbClr val="002060"/>
                </a:solidFill>
                <a:latin typeface="Georgia" panose="02040502050405020303" pitchFamily="18" charset="0"/>
              </a:rPr>
              <a:t>9. </a:t>
            </a:r>
            <a:r>
              <a:rPr lang="ru-RU" sz="2800" b="1" i="1" dirty="0">
                <a:solidFill>
                  <a:srgbClr val="00642D"/>
                </a:solidFill>
                <a:latin typeface="Georgia" panose="02040502050405020303" pitchFamily="18" charset="0"/>
              </a:rPr>
              <a:t>(Задача о экзаменационных билетах). </a:t>
            </a:r>
            <a:r>
              <a:rPr lang="ru-RU" sz="2800" b="1" i="1" dirty="0">
                <a:solidFill>
                  <a:srgbClr val="002060"/>
                </a:solidFill>
                <a:latin typeface="Georgia" panose="02040502050405020303" pitchFamily="18" charset="0"/>
              </a:rPr>
              <a:t>В сборнике билетов по истории </a:t>
            </a:r>
            <a:r>
              <a:rPr lang="ru-RU" sz="2800" b="1" i="1" dirty="0">
                <a:solidFill>
                  <a:srgbClr val="C00000"/>
                </a:solidFill>
                <a:latin typeface="Georgia" panose="02040502050405020303" pitchFamily="18" charset="0"/>
              </a:rPr>
              <a:t>всего 20 </a:t>
            </a:r>
            <a:r>
              <a:rPr lang="ru-RU" sz="2800" b="1" i="1" dirty="0">
                <a:solidFill>
                  <a:srgbClr val="002060"/>
                </a:solidFill>
                <a:latin typeface="Georgia" panose="02040502050405020303" pitchFamily="18" charset="0"/>
              </a:rPr>
              <a:t>билетов, в </a:t>
            </a:r>
            <a:r>
              <a:rPr lang="ru-RU" sz="2800" b="1" i="1" dirty="0">
                <a:solidFill>
                  <a:srgbClr val="C00000"/>
                </a:solidFill>
                <a:latin typeface="Georgia" panose="02040502050405020303" pitchFamily="18" charset="0"/>
              </a:rPr>
              <a:t>12 </a:t>
            </a:r>
            <a:r>
              <a:rPr lang="ru-RU" sz="2800" b="1" i="1" dirty="0">
                <a:solidFill>
                  <a:srgbClr val="002060"/>
                </a:solidFill>
                <a:latin typeface="Georgia" panose="02040502050405020303" pitchFamily="18" charset="0"/>
              </a:rPr>
              <a:t>из них встречается вопрос по теме </a:t>
            </a:r>
            <a:r>
              <a:rPr lang="ru-RU" sz="2800" b="1" i="1" dirty="0">
                <a:solidFill>
                  <a:srgbClr val="C00000"/>
                </a:solidFill>
                <a:latin typeface="Georgia" panose="02040502050405020303" pitchFamily="18" charset="0"/>
              </a:rPr>
              <a:t>«Смутное время». </a:t>
            </a:r>
            <a:r>
              <a:rPr lang="ru-RU" sz="2800" b="1" i="1" dirty="0">
                <a:solidFill>
                  <a:srgbClr val="002060"/>
                </a:solidFill>
                <a:latin typeface="Georgia" panose="02040502050405020303" pitchFamily="18" charset="0"/>
              </a:rPr>
              <a:t>Найдите вероятность того, что в случайно выбранном на экзамене билете школьнику не достанется вопрос по теме «Смутное время»</a:t>
            </a:r>
            <a:endParaRPr lang="uk-UA" sz="2800" b="1" i="1" dirty="0">
              <a:solidFill>
                <a:srgbClr val="002060"/>
              </a:solidFill>
              <a:latin typeface="Georgia" panose="02040502050405020303" pitchFamily="18" charset="0"/>
            </a:endParaRPr>
          </a:p>
        </p:txBody>
      </p:sp>
      <p:sp>
        <p:nvSpPr>
          <p:cNvPr id="7" name="TextBox 6">
            <a:extLst>
              <a:ext uri="{FF2B5EF4-FFF2-40B4-BE49-F238E27FC236}">
                <a16:creationId xmlns:a16="http://schemas.microsoft.com/office/drawing/2014/main" id="{07D53C17-DB21-45DA-B652-C0D500DEDD19}"/>
              </a:ext>
            </a:extLst>
          </p:cNvPr>
          <p:cNvSpPr txBox="1"/>
          <p:nvPr/>
        </p:nvSpPr>
        <p:spPr>
          <a:xfrm>
            <a:off x="4037756" y="2844224"/>
            <a:ext cx="4296775" cy="584775"/>
          </a:xfrm>
          <a:prstGeom prst="rect">
            <a:avLst/>
          </a:prstGeom>
          <a:noFill/>
        </p:spPr>
        <p:txBody>
          <a:bodyPr wrap="square" rtlCol="0">
            <a:spAutoFit/>
          </a:bodyPr>
          <a:lstStyle/>
          <a:p>
            <a:r>
              <a:rPr lang="en-US" sz="3200" b="1" dirty="0">
                <a:solidFill>
                  <a:srgbClr val="130ED8"/>
                </a:solidFill>
                <a:latin typeface="Georgia" panose="02040502050405020303" pitchFamily="18" charset="0"/>
              </a:rPr>
              <a:t>m </a:t>
            </a:r>
            <a:r>
              <a:rPr lang="ru-RU" sz="3200" b="1" dirty="0">
                <a:solidFill>
                  <a:srgbClr val="130ED8"/>
                </a:solidFill>
                <a:latin typeface="Georgia" panose="02040502050405020303" pitchFamily="18" charset="0"/>
              </a:rPr>
              <a:t>= 20 – 12 = 8</a:t>
            </a:r>
            <a:endParaRPr lang="uk-UA" sz="3200" b="1" dirty="0">
              <a:solidFill>
                <a:srgbClr val="130ED8"/>
              </a:solidFill>
              <a:latin typeface="Georgia" panose="02040502050405020303" pitchFamily="18" charset="0"/>
            </a:endParaRPr>
          </a:p>
        </p:txBody>
      </p:sp>
      <p:cxnSp>
        <p:nvCxnSpPr>
          <p:cNvPr id="3" name="Пряма сполучна лінія 2">
            <a:extLst>
              <a:ext uri="{FF2B5EF4-FFF2-40B4-BE49-F238E27FC236}">
                <a16:creationId xmlns:a16="http://schemas.microsoft.com/office/drawing/2014/main" id="{2BB9731D-A974-49AE-82BE-153504327065}"/>
              </a:ext>
            </a:extLst>
          </p:cNvPr>
          <p:cNvCxnSpPr>
            <a:cxnSpLocks/>
          </p:cNvCxnSpPr>
          <p:nvPr/>
        </p:nvCxnSpPr>
        <p:spPr>
          <a:xfrm>
            <a:off x="6606073" y="2351314"/>
            <a:ext cx="3009304" cy="0"/>
          </a:xfrm>
          <a:prstGeom prst="line">
            <a:avLst/>
          </a:prstGeom>
          <a:ln w="381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552380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wipe(down)">
                                      <p:cBhvr>
                                        <p:cTn id="2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2" grpId="0" animBg="1"/>
      <p:bldP spid="7" grpId="0"/>
    </p:bld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5BA31080-6AEE-4F4A-9344-58E5A73082E2}"/>
              </a:ext>
            </a:extLst>
          </p:cNvPr>
          <p:cNvSpPr txBox="1"/>
          <p:nvPr/>
        </p:nvSpPr>
        <p:spPr>
          <a:xfrm>
            <a:off x="9881091" y="2859258"/>
            <a:ext cx="1995253" cy="584775"/>
          </a:xfrm>
          <a:prstGeom prst="rect">
            <a:avLst/>
          </a:prstGeom>
          <a:noFill/>
        </p:spPr>
        <p:txBody>
          <a:bodyPr wrap="square" rtlCol="0">
            <a:spAutoFit/>
          </a:bodyPr>
          <a:lstStyle/>
          <a:p>
            <a:r>
              <a:rPr lang="en-US" sz="3200" b="1" dirty="0">
                <a:solidFill>
                  <a:srgbClr val="130ED8"/>
                </a:solidFill>
                <a:latin typeface="Georgia" panose="02040502050405020303" pitchFamily="18" charset="0"/>
              </a:rPr>
              <a:t>n </a:t>
            </a:r>
            <a:r>
              <a:rPr lang="ru-RU" sz="3200" b="1" dirty="0">
                <a:solidFill>
                  <a:srgbClr val="130ED8"/>
                </a:solidFill>
                <a:latin typeface="Georgia" panose="02040502050405020303" pitchFamily="18" charset="0"/>
              </a:rPr>
              <a:t>= 30</a:t>
            </a:r>
            <a:endParaRPr lang="uk-UA" sz="3200" b="1" dirty="0">
              <a:solidFill>
                <a:srgbClr val="130ED8"/>
              </a:solidFill>
              <a:latin typeface="Georgia" panose="02040502050405020303" pitchFamily="18" charset="0"/>
            </a:endParaRPr>
          </a:p>
        </p:txBody>
      </p:sp>
      <p:sp>
        <p:nvSpPr>
          <p:cNvPr id="11" name="TextBox 10">
            <a:extLst>
              <a:ext uri="{FF2B5EF4-FFF2-40B4-BE49-F238E27FC236}">
                <a16:creationId xmlns:a16="http://schemas.microsoft.com/office/drawing/2014/main" id="{09577385-6E66-42E7-B103-7CC8388B2DA6}"/>
              </a:ext>
            </a:extLst>
          </p:cNvPr>
          <p:cNvSpPr txBox="1"/>
          <p:nvPr/>
        </p:nvSpPr>
        <p:spPr>
          <a:xfrm>
            <a:off x="360013" y="3671977"/>
            <a:ext cx="8709036" cy="1077218"/>
          </a:xfrm>
          <a:prstGeom prst="rect">
            <a:avLst/>
          </a:prstGeom>
          <a:noFill/>
        </p:spPr>
        <p:txBody>
          <a:bodyPr wrap="square" rtlCol="0">
            <a:spAutoFit/>
          </a:bodyPr>
          <a:lstStyle/>
          <a:p>
            <a:r>
              <a:rPr lang="ru-RU" sz="3200" b="1" dirty="0">
                <a:solidFill>
                  <a:srgbClr val="130ED8"/>
                </a:solidFill>
                <a:latin typeface="Georgia" panose="02040502050405020303" pitchFamily="18" charset="0"/>
              </a:rPr>
              <a:t>Сколько туристов могут полететь первым рейсом?</a:t>
            </a:r>
            <a:endParaRPr lang="uk-UA" sz="3200" b="1" dirty="0">
              <a:solidFill>
                <a:srgbClr val="130ED8"/>
              </a:solidFill>
              <a:latin typeface="Georgia" panose="02040502050405020303" pitchFamily="18" charset="0"/>
            </a:endParaRPr>
          </a:p>
        </p:txBody>
      </p:sp>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DC05C86C-7841-4FA6-9A94-BE93577C35BA}"/>
                  </a:ext>
                </a:extLst>
              </p:cNvPr>
              <p:cNvSpPr txBox="1"/>
              <p:nvPr/>
            </p:nvSpPr>
            <p:spPr>
              <a:xfrm>
                <a:off x="633478" y="5217014"/>
                <a:ext cx="4419287" cy="127208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4400" b="1" i="1" smtClean="0">
                          <a:solidFill>
                            <a:srgbClr val="C00000"/>
                          </a:solidFill>
                          <a:latin typeface="Cambria Math" panose="02040503050406030204" pitchFamily="18" charset="0"/>
                        </a:rPr>
                        <m:t>𝑷</m:t>
                      </m:r>
                      <m:d>
                        <m:dPr>
                          <m:ctrlPr>
                            <a:rPr lang="en-US" sz="4400" b="1" i="1" smtClean="0">
                              <a:solidFill>
                                <a:srgbClr val="C00000"/>
                              </a:solidFill>
                              <a:latin typeface="Cambria Math" panose="02040503050406030204" pitchFamily="18" charset="0"/>
                            </a:rPr>
                          </m:ctrlPr>
                        </m:dPr>
                        <m:e>
                          <m:r>
                            <a:rPr lang="en-US" sz="4400" b="1" i="1" smtClean="0">
                              <a:solidFill>
                                <a:srgbClr val="C00000"/>
                              </a:solidFill>
                              <a:latin typeface="Cambria Math" panose="02040503050406030204" pitchFamily="18" charset="0"/>
                            </a:rPr>
                            <m:t>𝑨</m:t>
                          </m:r>
                        </m:e>
                      </m:d>
                      <m:r>
                        <a:rPr lang="en-US" sz="4400" b="1" i="1" smtClean="0">
                          <a:solidFill>
                            <a:srgbClr val="C00000"/>
                          </a:solidFill>
                          <a:latin typeface="Cambria Math" panose="02040503050406030204" pitchFamily="18" charset="0"/>
                        </a:rPr>
                        <m:t>=</m:t>
                      </m:r>
                      <m:f>
                        <m:fPr>
                          <m:ctrlPr>
                            <a:rPr lang="uk-UA" sz="4400" b="1" i="1" smtClean="0">
                              <a:solidFill>
                                <a:srgbClr val="C00000"/>
                              </a:solidFill>
                              <a:latin typeface="Cambria Math" panose="02040503050406030204" pitchFamily="18" charset="0"/>
                            </a:rPr>
                          </m:ctrlPr>
                        </m:fPr>
                        <m:num>
                          <m:r>
                            <a:rPr lang="ru-RU" sz="4400" b="1" i="1" smtClean="0">
                              <a:solidFill>
                                <a:srgbClr val="C00000"/>
                              </a:solidFill>
                              <a:latin typeface="Cambria Math" panose="02040503050406030204" pitchFamily="18" charset="0"/>
                            </a:rPr>
                            <m:t>𝟔</m:t>
                          </m:r>
                        </m:num>
                        <m:den>
                          <m:r>
                            <a:rPr lang="ru-RU" sz="4400" b="1" i="1" smtClean="0">
                              <a:solidFill>
                                <a:srgbClr val="C00000"/>
                              </a:solidFill>
                              <a:latin typeface="Cambria Math" panose="02040503050406030204" pitchFamily="18" charset="0"/>
                            </a:rPr>
                            <m:t>𝟑𝟎</m:t>
                          </m:r>
                        </m:den>
                      </m:f>
                      <m:r>
                        <a:rPr lang="ru-RU" sz="4400" b="1" i="1" smtClean="0">
                          <a:solidFill>
                            <a:srgbClr val="C00000"/>
                          </a:solidFill>
                          <a:latin typeface="Cambria Math" panose="02040503050406030204" pitchFamily="18" charset="0"/>
                        </a:rPr>
                        <m:t>=</m:t>
                      </m:r>
                      <m:r>
                        <a:rPr lang="ru-RU" sz="4400" b="1" i="1" smtClean="0">
                          <a:solidFill>
                            <a:srgbClr val="C00000"/>
                          </a:solidFill>
                          <a:latin typeface="Cambria Math" panose="02040503050406030204" pitchFamily="18" charset="0"/>
                        </a:rPr>
                        <m:t>𝟎</m:t>
                      </m:r>
                      <m:r>
                        <a:rPr lang="ru-RU" sz="4400" b="1" i="1" smtClean="0">
                          <a:solidFill>
                            <a:srgbClr val="C00000"/>
                          </a:solidFill>
                          <a:latin typeface="Cambria Math" panose="02040503050406030204" pitchFamily="18" charset="0"/>
                        </a:rPr>
                        <m:t>,</m:t>
                      </m:r>
                      <m:r>
                        <a:rPr lang="ru-RU" sz="4400" b="1" i="1" smtClean="0">
                          <a:solidFill>
                            <a:srgbClr val="C00000"/>
                          </a:solidFill>
                          <a:latin typeface="Cambria Math" panose="02040503050406030204" pitchFamily="18" charset="0"/>
                        </a:rPr>
                        <m:t>𝟐</m:t>
                      </m:r>
                    </m:oMath>
                  </m:oMathPara>
                </a14:m>
                <a:endParaRPr lang="uk-UA" sz="4400" b="1" dirty="0">
                  <a:solidFill>
                    <a:srgbClr val="C00000"/>
                  </a:solidFill>
                </a:endParaRPr>
              </a:p>
            </p:txBody>
          </p:sp>
        </mc:Choice>
        <mc:Fallback xmlns="">
          <p:sp>
            <p:nvSpPr>
              <p:cNvPr id="12" name="TextBox 11">
                <a:extLst>
                  <a:ext uri="{FF2B5EF4-FFF2-40B4-BE49-F238E27FC236}">
                    <a16:creationId xmlns:a16="http://schemas.microsoft.com/office/drawing/2014/main" xmlns="" xmlns:a14="http://schemas.microsoft.com/office/drawing/2010/main" id="{DC05C86C-7841-4FA6-9A94-BE93577C35BA}"/>
                  </a:ext>
                </a:extLst>
              </p:cNvPr>
              <p:cNvSpPr txBox="1">
                <a:spLocks noRot="1" noChangeAspect="1" noMove="1" noResize="1" noEditPoints="1" noAdjustHandles="1" noChangeArrowheads="1" noChangeShapeType="1" noTextEdit="1"/>
              </p:cNvSpPr>
              <p:nvPr/>
            </p:nvSpPr>
            <p:spPr>
              <a:xfrm>
                <a:off x="633478" y="5217014"/>
                <a:ext cx="4419287" cy="1272080"/>
              </a:xfrm>
              <a:prstGeom prst="rect">
                <a:avLst/>
              </a:prstGeom>
              <a:blipFill>
                <a:blip r:embed="rId2"/>
                <a:stretch>
                  <a:fillRect/>
                </a:stretch>
              </a:blipFill>
            </p:spPr>
            <p:txBody>
              <a:bodyPr/>
              <a:lstStyle/>
              <a:p>
                <a:r>
                  <a:rPr lang="uk-UA">
                    <a:noFill/>
                  </a:rPr>
                  <a:t> </a:t>
                </a:r>
              </a:p>
            </p:txBody>
          </p:sp>
        </mc:Fallback>
      </mc:AlternateContent>
      <p:sp>
        <p:nvSpPr>
          <p:cNvPr id="9" name="Прямокутник 8">
            <a:extLst>
              <a:ext uri="{FF2B5EF4-FFF2-40B4-BE49-F238E27FC236}">
                <a16:creationId xmlns:a16="http://schemas.microsoft.com/office/drawing/2014/main" id="{9EBDF9E4-4E91-411F-86BA-E8FD1D8D88D0}"/>
              </a:ext>
            </a:extLst>
          </p:cNvPr>
          <p:cNvSpPr/>
          <p:nvPr/>
        </p:nvSpPr>
        <p:spPr>
          <a:xfrm>
            <a:off x="228600" y="143316"/>
            <a:ext cx="11525250" cy="2677656"/>
          </a:xfrm>
          <a:prstGeom prst="rect">
            <a:avLst/>
          </a:prstGeom>
        </p:spPr>
        <p:txBody>
          <a:bodyPr wrap="square">
            <a:spAutoFit/>
          </a:bodyPr>
          <a:lstStyle/>
          <a:p>
            <a:r>
              <a:rPr lang="ru-RU" sz="2800" b="1" i="1" dirty="0">
                <a:solidFill>
                  <a:srgbClr val="002060"/>
                </a:solidFill>
                <a:latin typeface="Georgia" panose="02040502050405020303" pitchFamily="18" charset="0"/>
              </a:rPr>
              <a:t>10. </a:t>
            </a:r>
            <a:r>
              <a:rPr lang="ru-RU" sz="2800" b="1" i="1" dirty="0">
                <a:solidFill>
                  <a:srgbClr val="00642D"/>
                </a:solidFill>
                <a:latin typeface="Georgia" panose="02040502050405020303" pitchFamily="18" charset="0"/>
              </a:rPr>
              <a:t>(Задача о туристах). </a:t>
            </a:r>
            <a:r>
              <a:rPr lang="ru-RU" sz="2800" b="1" i="1" dirty="0">
                <a:solidFill>
                  <a:srgbClr val="002060"/>
                </a:solidFill>
                <a:latin typeface="Georgia" panose="02040502050405020303" pitchFamily="18" charset="0"/>
              </a:rPr>
              <a:t>В группе туристов </a:t>
            </a:r>
            <a:r>
              <a:rPr lang="ru-RU" sz="2800" b="1" i="1" dirty="0">
                <a:solidFill>
                  <a:srgbClr val="C00000"/>
                </a:solidFill>
                <a:latin typeface="Georgia" panose="02040502050405020303" pitchFamily="18" charset="0"/>
              </a:rPr>
              <a:t>30</a:t>
            </a:r>
            <a:r>
              <a:rPr lang="ru-RU" sz="2800" b="1" i="1" dirty="0">
                <a:solidFill>
                  <a:srgbClr val="002060"/>
                </a:solidFill>
                <a:latin typeface="Georgia" panose="02040502050405020303" pitchFamily="18" charset="0"/>
              </a:rPr>
              <a:t> человек. Их вертолётом в несколько приёмов забрасывают в труднодоступный район по </a:t>
            </a:r>
            <a:r>
              <a:rPr lang="ru-RU" sz="2800" b="1" i="1" dirty="0">
                <a:solidFill>
                  <a:srgbClr val="C00000"/>
                </a:solidFill>
                <a:latin typeface="Georgia" panose="02040502050405020303" pitchFamily="18" charset="0"/>
              </a:rPr>
              <a:t>6</a:t>
            </a:r>
            <a:r>
              <a:rPr lang="ru-RU" sz="2800" b="1" i="1" dirty="0">
                <a:solidFill>
                  <a:srgbClr val="002060"/>
                </a:solidFill>
                <a:latin typeface="Georgia" panose="02040502050405020303" pitchFamily="18" charset="0"/>
              </a:rPr>
              <a:t> человек за рейс. Порядок, в котором вертолёт перевозит туристов, случаен. Найдите вероятность того, что турист П. полетит первым рейсом вертолёта.</a:t>
            </a:r>
            <a:endParaRPr lang="uk-UA" sz="2800" b="1" i="1" dirty="0">
              <a:solidFill>
                <a:srgbClr val="002060"/>
              </a:solidFill>
              <a:latin typeface="Georgia" panose="02040502050405020303" pitchFamily="18" charset="0"/>
            </a:endParaRPr>
          </a:p>
        </p:txBody>
      </p:sp>
      <p:sp>
        <p:nvSpPr>
          <p:cNvPr id="6" name="TextBox 5">
            <a:extLst>
              <a:ext uri="{FF2B5EF4-FFF2-40B4-BE49-F238E27FC236}">
                <a16:creationId xmlns:a16="http://schemas.microsoft.com/office/drawing/2014/main" id="{6D151F9B-A3CA-41FE-ABAC-BE266E8DCBE5}"/>
              </a:ext>
            </a:extLst>
          </p:cNvPr>
          <p:cNvSpPr txBox="1"/>
          <p:nvPr/>
        </p:nvSpPr>
        <p:spPr>
          <a:xfrm>
            <a:off x="315656" y="2859259"/>
            <a:ext cx="7958914" cy="584775"/>
          </a:xfrm>
          <a:prstGeom prst="rect">
            <a:avLst/>
          </a:prstGeom>
          <a:noFill/>
        </p:spPr>
        <p:txBody>
          <a:bodyPr wrap="square" rtlCol="0">
            <a:spAutoFit/>
          </a:bodyPr>
          <a:lstStyle/>
          <a:p>
            <a:r>
              <a:rPr lang="uk-UA" sz="3200" b="1" dirty="0">
                <a:solidFill>
                  <a:srgbClr val="130ED8"/>
                </a:solidFill>
                <a:latin typeface="Georgia" panose="02040502050405020303" pitchFamily="18" charset="0"/>
              </a:rPr>
              <a:t>Сколько всего </a:t>
            </a:r>
            <a:r>
              <a:rPr lang="uk-UA" sz="3200" b="1" dirty="0" err="1">
                <a:solidFill>
                  <a:srgbClr val="130ED8"/>
                </a:solidFill>
                <a:latin typeface="Georgia" panose="02040502050405020303" pitchFamily="18" charset="0"/>
              </a:rPr>
              <a:t>туристов</a:t>
            </a:r>
            <a:r>
              <a:rPr lang="uk-UA" sz="3200" b="1" dirty="0">
                <a:solidFill>
                  <a:srgbClr val="130ED8"/>
                </a:solidFill>
                <a:latin typeface="Georgia" panose="02040502050405020303" pitchFamily="18" charset="0"/>
              </a:rPr>
              <a:t>? </a:t>
            </a:r>
          </a:p>
        </p:txBody>
      </p:sp>
      <p:sp>
        <p:nvSpPr>
          <p:cNvPr id="7" name="TextBox 6">
            <a:extLst>
              <a:ext uri="{FF2B5EF4-FFF2-40B4-BE49-F238E27FC236}">
                <a16:creationId xmlns:a16="http://schemas.microsoft.com/office/drawing/2014/main" id="{07D53C17-DB21-45DA-B652-C0D500DEDD19}"/>
              </a:ext>
            </a:extLst>
          </p:cNvPr>
          <p:cNvSpPr txBox="1"/>
          <p:nvPr/>
        </p:nvSpPr>
        <p:spPr>
          <a:xfrm>
            <a:off x="9615377" y="3800920"/>
            <a:ext cx="1953469" cy="584775"/>
          </a:xfrm>
          <a:prstGeom prst="rect">
            <a:avLst/>
          </a:prstGeom>
          <a:noFill/>
        </p:spPr>
        <p:txBody>
          <a:bodyPr wrap="square" rtlCol="0">
            <a:spAutoFit/>
          </a:bodyPr>
          <a:lstStyle/>
          <a:p>
            <a:r>
              <a:rPr lang="en-US" sz="3200" b="1" dirty="0">
                <a:solidFill>
                  <a:srgbClr val="130ED8"/>
                </a:solidFill>
                <a:latin typeface="Georgia" panose="02040502050405020303" pitchFamily="18" charset="0"/>
              </a:rPr>
              <a:t>m </a:t>
            </a:r>
            <a:r>
              <a:rPr lang="ru-RU" sz="3200" b="1" dirty="0">
                <a:solidFill>
                  <a:srgbClr val="130ED8"/>
                </a:solidFill>
                <a:latin typeface="Georgia" panose="02040502050405020303" pitchFamily="18" charset="0"/>
              </a:rPr>
              <a:t>= 6</a:t>
            </a:r>
            <a:endParaRPr lang="uk-UA" sz="3200" b="1" dirty="0">
              <a:solidFill>
                <a:srgbClr val="130ED8"/>
              </a:solidFill>
              <a:latin typeface="Georgia" panose="02040502050405020303" pitchFamily="18" charset="0"/>
            </a:endParaRPr>
          </a:p>
        </p:txBody>
      </p:sp>
    </p:spTree>
    <p:extLst>
      <p:ext uri="{BB962C8B-B14F-4D97-AF65-F5344CB8AC3E}">
        <p14:creationId xmlns:p14="http://schemas.microsoft.com/office/powerpoint/2010/main" val="3483663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wipe(down)">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wipe(down)">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wipe(down)">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wipe(down)">
                                      <p:cBhvr>
                                        <p:cTn id="2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animBg="1"/>
      <p:bldP spid="6" grpId="0"/>
      <p:bldP spid="7" grpId="0"/>
    </p:bld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5BA31080-6AEE-4F4A-9344-58E5A73082E2}"/>
              </a:ext>
            </a:extLst>
          </p:cNvPr>
          <p:cNvSpPr txBox="1"/>
          <p:nvPr/>
        </p:nvSpPr>
        <p:spPr>
          <a:xfrm>
            <a:off x="633478" y="3707075"/>
            <a:ext cx="1995253" cy="584775"/>
          </a:xfrm>
          <a:prstGeom prst="rect">
            <a:avLst/>
          </a:prstGeom>
          <a:noFill/>
        </p:spPr>
        <p:txBody>
          <a:bodyPr wrap="square" rtlCol="0">
            <a:spAutoFit/>
          </a:bodyPr>
          <a:lstStyle/>
          <a:p>
            <a:r>
              <a:rPr lang="en-US" sz="3200" b="1" dirty="0">
                <a:solidFill>
                  <a:srgbClr val="130ED8"/>
                </a:solidFill>
                <a:latin typeface="Georgia" panose="02040502050405020303" pitchFamily="18" charset="0"/>
              </a:rPr>
              <a:t>n </a:t>
            </a:r>
            <a:r>
              <a:rPr lang="ru-RU" sz="3200" b="1" dirty="0">
                <a:solidFill>
                  <a:srgbClr val="130ED8"/>
                </a:solidFill>
                <a:latin typeface="Georgia" panose="02040502050405020303" pitchFamily="18" charset="0"/>
              </a:rPr>
              <a:t>= 12</a:t>
            </a:r>
            <a:endParaRPr lang="uk-UA" sz="3200" b="1" dirty="0">
              <a:solidFill>
                <a:srgbClr val="130ED8"/>
              </a:solidFill>
              <a:latin typeface="Georgia" panose="02040502050405020303" pitchFamily="18" charset="0"/>
            </a:endParaRPr>
          </a:p>
        </p:txBody>
      </p:sp>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DC05C86C-7841-4FA6-9A94-BE93577C35BA}"/>
                  </a:ext>
                </a:extLst>
              </p:cNvPr>
              <p:cNvSpPr txBox="1"/>
              <p:nvPr/>
            </p:nvSpPr>
            <p:spPr>
              <a:xfrm>
                <a:off x="3729969" y="4749424"/>
                <a:ext cx="4757521" cy="126765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4400" b="1" i="1" smtClean="0">
                          <a:solidFill>
                            <a:srgbClr val="C00000"/>
                          </a:solidFill>
                          <a:latin typeface="Cambria Math" panose="02040503050406030204" pitchFamily="18" charset="0"/>
                        </a:rPr>
                        <m:t>𝑷</m:t>
                      </m:r>
                      <m:d>
                        <m:dPr>
                          <m:ctrlPr>
                            <a:rPr lang="en-US" sz="4400" b="1" i="1" smtClean="0">
                              <a:solidFill>
                                <a:srgbClr val="C00000"/>
                              </a:solidFill>
                              <a:latin typeface="Cambria Math" panose="02040503050406030204" pitchFamily="18" charset="0"/>
                            </a:rPr>
                          </m:ctrlPr>
                        </m:dPr>
                        <m:e>
                          <m:r>
                            <a:rPr lang="en-US" sz="4400" b="1" i="1" smtClean="0">
                              <a:solidFill>
                                <a:srgbClr val="C00000"/>
                              </a:solidFill>
                              <a:latin typeface="Cambria Math" panose="02040503050406030204" pitchFamily="18" charset="0"/>
                            </a:rPr>
                            <m:t>𝑨</m:t>
                          </m:r>
                        </m:e>
                      </m:d>
                      <m:r>
                        <a:rPr lang="en-US" sz="4400" b="1" i="1" smtClean="0">
                          <a:solidFill>
                            <a:srgbClr val="C00000"/>
                          </a:solidFill>
                          <a:latin typeface="Cambria Math" panose="02040503050406030204" pitchFamily="18" charset="0"/>
                        </a:rPr>
                        <m:t>=</m:t>
                      </m:r>
                      <m:f>
                        <m:fPr>
                          <m:ctrlPr>
                            <a:rPr lang="uk-UA" sz="4400" b="1" i="1" smtClean="0">
                              <a:solidFill>
                                <a:srgbClr val="C00000"/>
                              </a:solidFill>
                              <a:latin typeface="Cambria Math" panose="02040503050406030204" pitchFamily="18" charset="0"/>
                            </a:rPr>
                          </m:ctrlPr>
                        </m:fPr>
                        <m:num>
                          <m:r>
                            <a:rPr lang="ru-RU" sz="4400" b="1" i="1" smtClean="0">
                              <a:solidFill>
                                <a:srgbClr val="C00000"/>
                              </a:solidFill>
                              <a:latin typeface="Cambria Math" panose="02040503050406030204" pitchFamily="18" charset="0"/>
                            </a:rPr>
                            <m:t>𝟑</m:t>
                          </m:r>
                        </m:num>
                        <m:den>
                          <m:r>
                            <a:rPr lang="ru-RU" sz="4400" b="1" i="1" smtClean="0">
                              <a:solidFill>
                                <a:srgbClr val="C00000"/>
                              </a:solidFill>
                              <a:latin typeface="Cambria Math" panose="02040503050406030204" pitchFamily="18" charset="0"/>
                            </a:rPr>
                            <m:t>𝟏𝟐</m:t>
                          </m:r>
                        </m:den>
                      </m:f>
                      <m:r>
                        <a:rPr lang="ru-RU" sz="4400" b="1" i="1" smtClean="0">
                          <a:solidFill>
                            <a:srgbClr val="C00000"/>
                          </a:solidFill>
                          <a:latin typeface="Cambria Math" panose="02040503050406030204" pitchFamily="18" charset="0"/>
                        </a:rPr>
                        <m:t>=</m:t>
                      </m:r>
                      <m:r>
                        <a:rPr lang="ru-RU" sz="4400" b="1" i="1" smtClean="0">
                          <a:solidFill>
                            <a:srgbClr val="C00000"/>
                          </a:solidFill>
                          <a:latin typeface="Cambria Math" panose="02040503050406030204" pitchFamily="18" charset="0"/>
                        </a:rPr>
                        <m:t>𝟎</m:t>
                      </m:r>
                      <m:r>
                        <a:rPr lang="ru-RU" sz="4400" b="1" i="1" smtClean="0">
                          <a:solidFill>
                            <a:srgbClr val="C00000"/>
                          </a:solidFill>
                          <a:latin typeface="Cambria Math" panose="02040503050406030204" pitchFamily="18" charset="0"/>
                        </a:rPr>
                        <m:t>,</m:t>
                      </m:r>
                      <m:r>
                        <a:rPr lang="ru-RU" sz="4400" b="1" i="1" smtClean="0">
                          <a:solidFill>
                            <a:srgbClr val="C00000"/>
                          </a:solidFill>
                          <a:latin typeface="Cambria Math" panose="02040503050406030204" pitchFamily="18" charset="0"/>
                        </a:rPr>
                        <m:t>𝟐𝟓</m:t>
                      </m:r>
                    </m:oMath>
                  </m:oMathPara>
                </a14:m>
                <a:endParaRPr lang="uk-UA" sz="4400" b="1" dirty="0">
                  <a:solidFill>
                    <a:srgbClr val="C00000"/>
                  </a:solidFill>
                </a:endParaRPr>
              </a:p>
            </p:txBody>
          </p:sp>
        </mc:Choice>
        <mc:Fallback xmlns="">
          <p:sp>
            <p:nvSpPr>
              <p:cNvPr id="12" name="TextBox 11">
                <a:extLst>
                  <a:ext uri="{FF2B5EF4-FFF2-40B4-BE49-F238E27FC236}">
                    <a16:creationId xmlns:a16="http://schemas.microsoft.com/office/drawing/2014/main" xmlns="" xmlns:a14="http://schemas.microsoft.com/office/drawing/2010/main" id="{DC05C86C-7841-4FA6-9A94-BE93577C35BA}"/>
                  </a:ext>
                </a:extLst>
              </p:cNvPr>
              <p:cNvSpPr txBox="1">
                <a:spLocks noRot="1" noChangeAspect="1" noMove="1" noResize="1" noEditPoints="1" noAdjustHandles="1" noChangeArrowheads="1" noChangeShapeType="1" noTextEdit="1"/>
              </p:cNvSpPr>
              <p:nvPr/>
            </p:nvSpPr>
            <p:spPr>
              <a:xfrm>
                <a:off x="3729969" y="4749424"/>
                <a:ext cx="4757521" cy="1267655"/>
              </a:xfrm>
              <a:prstGeom prst="rect">
                <a:avLst/>
              </a:prstGeom>
              <a:blipFill>
                <a:blip r:embed="rId2"/>
                <a:stretch>
                  <a:fillRect/>
                </a:stretch>
              </a:blipFill>
            </p:spPr>
            <p:txBody>
              <a:bodyPr/>
              <a:lstStyle/>
              <a:p>
                <a:r>
                  <a:rPr lang="uk-UA">
                    <a:noFill/>
                  </a:rPr>
                  <a:t> </a:t>
                </a:r>
              </a:p>
            </p:txBody>
          </p:sp>
        </mc:Fallback>
      </mc:AlternateContent>
      <p:sp>
        <p:nvSpPr>
          <p:cNvPr id="9" name="Прямокутник 8">
            <a:extLst>
              <a:ext uri="{FF2B5EF4-FFF2-40B4-BE49-F238E27FC236}">
                <a16:creationId xmlns:a16="http://schemas.microsoft.com/office/drawing/2014/main" id="{9EBDF9E4-4E91-411F-86BA-E8FD1D8D88D0}"/>
              </a:ext>
            </a:extLst>
          </p:cNvPr>
          <p:cNvSpPr/>
          <p:nvPr/>
        </p:nvSpPr>
        <p:spPr>
          <a:xfrm>
            <a:off x="43596" y="0"/>
            <a:ext cx="11525250" cy="3539430"/>
          </a:xfrm>
          <a:prstGeom prst="rect">
            <a:avLst/>
          </a:prstGeom>
        </p:spPr>
        <p:txBody>
          <a:bodyPr wrap="square">
            <a:spAutoFit/>
          </a:bodyPr>
          <a:lstStyle/>
          <a:p>
            <a:r>
              <a:rPr lang="ru-RU" sz="2800" b="1" i="1" dirty="0">
                <a:solidFill>
                  <a:srgbClr val="002060"/>
                </a:solidFill>
                <a:latin typeface="Georgia" panose="02040502050405020303" pitchFamily="18" charset="0"/>
              </a:rPr>
              <a:t>11. </a:t>
            </a:r>
            <a:r>
              <a:rPr lang="ru-RU" sz="2800" b="1" i="1" dirty="0">
                <a:solidFill>
                  <a:srgbClr val="00642D"/>
                </a:solidFill>
                <a:latin typeface="Georgia" panose="02040502050405020303" pitchFamily="18" charset="0"/>
              </a:rPr>
              <a:t>(Задача о чемпионате мира). </a:t>
            </a:r>
            <a:r>
              <a:rPr lang="ru-RU" sz="2800" b="1" i="1" dirty="0">
                <a:solidFill>
                  <a:srgbClr val="002060"/>
                </a:solidFill>
                <a:latin typeface="Georgia" panose="02040502050405020303" pitchFamily="18" charset="0"/>
              </a:rPr>
              <a:t>В чемпионате мира участвуют </a:t>
            </a:r>
            <a:r>
              <a:rPr lang="ru-RU" sz="2800" b="1" i="1" dirty="0">
                <a:solidFill>
                  <a:srgbClr val="C00000"/>
                </a:solidFill>
                <a:latin typeface="Georgia" panose="02040502050405020303" pitchFamily="18" charset="0"/>
              </a:rPr>
              <a:t>12</a:t>
            </a:r>
            <a:r>
              <a:rPr lang="ru-RU" sz="2800" b="1" i="1" dirty="0">
                <a:solidFill>
                  <a:srgbClr val="002060"/>
                </a:solidFill>
                <a:latin typeface="Georgia" panose="02040502050405020303" pitchFamily="18" charset="0"/>
              </a:rPr>
              <a:t> команд. С помощью жребия их нужно разделить на </a:t>
            </a:r>
            <a:r>
              <a:rPr lang="ru-RU" sz="2800" b="1" i="1" dirty="0">
                <a:solidFill>
                  <a:srgbClr val="C00000"/>
                </a:solidFill>
                <a:latin typeface="Georgia" panose="02040502050405020303" pitchFamily="18" charset="0"/>
              </a:rPr>
              <a:t>четыре</a:t>
            </a:r>
            <a:r>
              <a:rPr lang="ru-RU" sz="2800" b="1" i="1" dirty="0">
                <a:solidFill>
                  <a:srgbClr val="002060"/>
                </a:solidFill>
                <a:latin typeface="Georgia" panose="02040502050405020303" pitchFamily="18" charset="0"/>
              </a:rPr>
              <a:t> группы по </a:t>
            </a:r>
            <a:r>
              <a:rPr lang="ru-RU" sz="2800" b="1" i="1" dirty="0">
                <a:solidFill>
                  <a:srgbClr val="C00000"/>
                </a:solidFill>
                <a:latin typeface="Georgia" panose="02040502050405020303" pitchFamily="18" charset="0"/>
              </a:rPr>
              <a:t>три</a:t>
            </a:r>
            <a:r>
              <a:rPr lang="ru-RU" sz="2800" b="1" i="1" dirty="0">
                <a:solidFill>
                  <a:srgbClr val="002060"/>
                </a:solidFill>
                <a:latin typeface="Georgia" panose="02040502050405020303" pitchFamily="18" charset="0"/>
              </a:rPr>
              <a:t> команды в каждой. В ящике вперемешку лежат карточки с номерами групп.              1, 1, 1, 2, 2, 2, 3, 3, 3, 4, 4, 4</a:t>
            </a:r>
          </a:p>
          <a:p>
            <a:r>
              <a:rPr lang="ru-RU" sz="2800" b="1" i="1" dirty="0">
                <a:solidFill>
                  <a:srgbClr val="002060"/>
                </a:solidFill>
                <a:latin typeface="Georgia" panose="02040502050405020303" pitchFamily="18" charset="0"/>
              </a:rPr>
              <a:t>Капитаны команд тянут по одной карточке. Какова вероятность того, что команды Канады окажется в третьей группе?</a:t>
            </a:r>
            <a:endParaRPr lang="uk-UA" sz="2800" b="1" i="1" dirty="0">
              <a:solidFill>
                <a:srgbClr val="002060"/>
              </a:solidFill>
              <a:latin typeface="Georgia" panose="02040502050405020303" pitchFamily="18" charset="0"/>
            </a:endParaRPr>
          </a:p>
        </p:txBody>
      </p:sp>
      <p:sp>
        <p:nvSpPr>
          <p:cNvPr id="7" name="TextBox 6">
            <a:extLst>
              <a:ext uri="{FF2B5EF4-FFF2-40B4-BE49-F238E27FC236}">
                <a16:creationId xmlns:a16="http://schemas.microsoft.com/office/drawing/2014/main" id="{07D53C17-DB21-45DA-B652-C0D500DEDD19}"/>
              </a:ext>
            </a:extLst>
          </p:cNvPr>
          <p:cNvSpPr txBox="1"/>
          <p:nvPr/>
        </p:nvSpPr>
        <p:spPr>
          <a:xfrm>
            <a:off x="3852752" y="3734292"/>
            <a:ext cx="1953469" cy="584775"/>
          </a:xfrm>
          <a:prstGeom prst="rect">
            <a:avLst/>
          </a:prstGeom>
          <a:noFill/>
        </p:spPr>
        <p:txBody>
          <a:bodyPr wrap="square" rtlCol="0">
            <a:spAutoFit/>
          </a:bodyPr>
          <a:lstStyle/>
          <a:p>
            <a:r>
              <a:rPr lang="en-US" sz="3200" b="1" dirty="0">
                <a:solidFill>
                  <a:srgbClr val="130ED8"/>
                </a:solidFill>
                <a:latin typeface="Georgia" panose="02040502050405020303" pitchFamily="18" charset="0"/>
              </a:rPr>
              <a:t>m </a:t>
            </a:r>
            <a:r>
              <a:rPr lang="ru-RU" sz="3200" b="1" dirty="0">
                <a:solidFill>
                  <a:srgbClr val="130ED8"/>
                </a:solidFill>
                <a:latin typeface="Georgia" panose="02040502050405020303" pitchFamily="18" charset="0"/>
              </a:rPr>
              <a:t>= 3</a:t>
            </a:r>
            <a:endParaRPr lang="uk-UA" sz="3200" b="1" dirty="0">
              <a:solidFill>
                <a:srgbClr val="130ED8"/>
              </a:solidFill>
              <a:latin typeface="Georgia" panose="02040502050405020303" pitchFamily="18" charset="0"/>
            </a:endParaRPr>
          </a:p>
        </p:txBody>
      </p:sp>
    </p:spTree>
    <p:extLst>
      <p:ext uri="{BB962C8B-B14F-4D97-AF65-F5344CB8AC3E}">
        <p14:creationId xmlns:p14="http://schemas.microsoft.com/office/powerpoint/2010/main" val="4690277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wipe(down)">
                                      <p:cBhvr>
                                        <p:cTn id="1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2" grpId="0" animBg="1"/>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24916EF-A3C0-4F9D-B596-766A3479F380}"/>
              </a:ext>
            </a:extLst>
          </p:cNvPr>
          <p:cNvSpPr txBox="1"/>
          <p:nvPr/>
        </p:nvSpPr>
        <p:spPr>
          <a:xfrm>
            <a:off x="373786" y="147910"/>
            <a:ext cx="11818214" cy="2246769"/>
          </a:xfrm>
          <a:prstGeom prst="rect">
            <a:avLst/>
          </a:prstGeom>
          <a:noFill/>
        </p:spPr>
        <p:txBody>
          <a:bodyPr wrap="square" rtlCol="0">
            <a:spAutoFit/>
          </a:bodyPr>
          <a:lstStyle/>
          <a:p>
            <a:r>
              <a:rPr lang="ru-RU" sz="2800" b="1" dirty="0">
                <a:solidFill>
                  <a:srgbClr val="C00000"/>
                </a:solidFill>
                <a:latin typeface="Georgia" panose="02040502050405020303" pitchFamily="18" charset="0"/>
              </a:rPr>
              <a:t>Теория.</a:t>
            </a:r>
            <a:r>
              <a:rPr lang="ru-RU" sz="2800" b="1" dirty="0">
                <a:solidFill>
                  <a:srgbClr val="130ED8"/>
                </a:solidFill>
                <a:latin typeface="Georgia" panose="02040502050405020303" pitchFamily="18" charset="0"/>
              </a:rPr>
              <a:t> </a:t>
            </a:r>
            <a:r>
              <a:rPr lang="ru-RU" sz="2800" b="1" dirty="0">
                <a:solidFill>
                  <a:srgbClr val="00642D"/>
                </a:solidFill>
                <a:latin typeface="Georgia" panose="02040502050405020303" pitchFamily="18" charset="0"/>
              </a:rPr>
              <a:t>Вероятность</a:t>
            </a:r>
            <a:r>
              <a:rPr lang="ru-RU" sz="2800" b="1" dirty="0">
                <a:solidFill>
                  <a:srgbClr val="130ED8"/>
                </a:solidFill>
                <a:latin typeface="Georgia" panose="02040502050405020303" pitchFamily="18" charset="0"/>
              </a:rPr>
              <a:t> — это числовая характеристика возможности наступления какого-либо события. </a:t>
            </a:r>
            <a:r>
              <a:rPr lang="ru-RU" sz="2800" b="1" dirty="0">
                <a:solidFill>
                  <a:srgbClr val="00642D"/>
                </a:solidFill>
                <a:latin typeface="Georgia" panose="02040502050405020303" pitchFamily="18" charset="0"/>
              </a:rPr>
              <a:t>Вероятностью</a:t>
            </a:r>
            <a:r>
              <a:rPr lang="ru-RU" sz="2800" b="1" dirty="0">
                <a:solidFill>
                  <a:srgbClr val="130ED8"/>
                </a:solidFill>
                <a:latin typeface="Georgia" panose="02040502050405020303" pitchFamily="18" charset="0"/>
              </a:rPr>
              <a:t> события</a:t>
            </a:r>
            <a:r>
              <a:rPr lang="ru-RU" sz="2800" b="1" dirty="0">
                <a:solidFill>
                  <a:srgbClr val="00642D"/>
                </a:solidFill>
                <a:latin typeface="Georgia" panose="02040502050405020303" pitchFamily="18" charset="0"/>
              </a:rPr>
              <a:t> А </a:t>
            </a:r>
            <a:r>
              <a:rPr lang="ru-RU" sz="2800" b="1" dirty="0">
                <a:solidFill>
                  <a:srgbClr val="130ED8"/>
                </a:solidFill>
                <a:latin typeface="Georgia" panose="02040502050405020303" pitchFamily="18" charset="0"/>
              </a:rPr>
              <a:t>называется отношение числа </a:t>
            </a:r>
            <a:r>
              <a:rPr lang="ru-RU" sz="2800" b="1" dirty="0">
                <a:solidFill>
                  <a:srgbClr val="00642D"/>
                </a:solidFill>
                <a:latin typeface="Georgia" panose="02040502050405020303" pitchFamily="18" charset="0"/>
              </a:rPr>
              <a:t>m </a:t>
            </a:r>
            <a:r>
              <a:rPr lang="ru-RU" sz="2800" b="1" dirty="0">
                <a:solidFill>
                  <a:srgbClr val="130ED8"/>
                </a:solidFill>
                <a:latin typeface="Georgia" panose="02040502050405020303" pitchFamily="18" charset="0"/>
              </a:rPr>
              <a:t>случаев, </a:t>
            </a:r>
            <a:r>
              <a:rPr lang="ru-RU" sz="2800" b="1" dirty="0">
                <a:solidFill>
                  <a:srgbClr val="00642D"/>
                </a:solidFill>
                <a:latin typeface="Georgia" panose="02040502050405020303" pitchFamily="18" charset="0"/>
              </a:rPr>
              <a:t>благоприятствующих</a:t>
            </a:r>
            <a:r>
              <a:rPr lang="ru-RU" sz="2800" b="1" dirty="0">
                <a:solidFill>
                  <a:srgbClr val="130ED8"/>
                </a:solidFill>
                <a:latin typeface="Georgia" panose="02040502050405020303" pitchFamily="18" charset="0"/>
              </a:rPr>
              <a:t> его наступлению, к числу </a:t>
            </a:r>
            <a:r>
              <a:rPr lang="ru-RU" sz="2800" b="1" dirty="0">
                <a:solidFill>
                  <a:srgbClr val="00642D"/>
                </a:solidFill>
                <a:latin typeface="Georgia" panose="02040502050405020303" pitchFamily="18" charset="0"/>
              </a:rPr>
              <a:t>n всех возможных </a:t>
            </a:r>
            <a:r>
              <a:rPr lang="ru-RU" sz="2800" b="1" dirty="0">
                <a:solidFill>
                  <a:srgbClr val="130ED8"/>
                </a:solidFill>
                <a:latin typeface="Georgia" panose="02040502050405020303" pitchFamily="18" charset="0"/>
              </a:rPr>
              <a:t>случаев. </a:t>
            </a:r>
            <a:endParaRPr lang="uk-UA" sz="2800" b="1" dirty="0">
              <a:solidFill>
                <a:srgbClr val="130ED8"/>
              </a:solidFill>
              <a:latin typeface="Georgia" panose="02040502050405020303" pitchFamily="18" charset="0"/>
            </a:endParaRP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82FFDA8A-E6A3-418F-BBD0-CA976D65E086}"/>
                  </a:ext>
                </a:extLst>
              </p:cNvPr>
              <p:cNvSpPr txBox="1"/>
              <p:nvPr/>
            </p:nvSpPr>
            <p:spPr>
              <a:xfrm>
                <a:off x="1038225" y="2600325"/>
                <a:ext cx="2644442" cy="116929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4400" b="1" i="1" smtClean="0">
                          <a:solidFill>
                            <a:srgbClr val="C00000"/>
                          </a:solidFill>
                          <a:latin typeface="Cambria Math" panose="02040503050406030204" pitchFamily="18" charset="0"/>
                        </a:rPr>
                        <m:t>𝑷</m:t>
                      </m:r>
                      <m:d>
                        <m:dPr>
                          <m:ctrlPr>
                            <a:rPr lang="en-US" sz="4400" b="1" i="1" smtClean="0">
                              <a:solidFill>
                                <a:srgbClr val="C00000"/>
                              </a:solidFill>
                              <a:latin typeface="Cambria Math" panose="02040503050406030204" pitchFamily="18" charset="0"/>
                            </a:rPr>
                          </m:ctrlPr>
                        </m:dPr>
                        <m:e>
                          <m:r>
                            <a:rPr lang="en-US" sz="4400" b="1" i="1" smtClean="0">
                              <a:solidFill>
                                <a:srgbClr val="C00000"/>
                              </a:solidFill>
                              <a:latin typeface="Cambria Math" panose="02040503050406030204" pitchFamily="18" charset="0"/>
                            </a:rPr>
                            <m:t>𝑨</m:t>
                          </m:r>
                        </m:e>
                      </m:d>
                      <m:r>
                        <a:rPr lang="en-US" sz="4400" b="1" i="1" smtClean="0">
                          <a:solidFill>
                            <a:srgbClr val="C00000"/>
                          </a:solidFill>
                          <a:latin typeface="Cambria Math" panose="02040503050406030204" pitchFamily="18" charset="0"/>
                        </a:rPr>
                        <m:t>=</m:t>
                      </m:r>
                      <m:f>
                        <m:fPr>
                          <m:ctrlPr>
                            <a:rPr lang="uk-UA" sz="4400" b="1" i="1" smtClean="0">
                              <a:solidFill>
                                <a:srgbClr val="C00000"/>
                              </a:solidFill>
                              <a:latin typeface="Cambria Math" panose="02040503050406030204" pitchFamily="18" charset="0"/>
                            </a:rPr>
                          </m:ctrlPr>
                        </m:fPr>
                        <m:num>
                          <m:r>
                            <a:rPr lang="en-US" sz="4400" b="1" i="1" smtClean="0">
                              <a:solidFill>
                                <a:srgbClr val="C00000"/>
                              </a:solidFill>
                              <a:latin typeface="Cambria Math" panose="02040503050406030204" pitchFamily="18" charset="0"/>
                            </a:rPr>
                            <m:t>𝒎</m:t>
                          </m:r>
                        </m:num>
                        <m:den>
                          <m:r>
                            <a:rPr lang="en-US" sz="4400" b="1" i="1" smtClean="0">
                              <a:solidFill>
                                <a:srgbClr val="C00000"/>
                              </a:solidFill>
                              <a:latin typeface="Cambria Math" panose="02040503050406030204" pitchFamily="18" charset="0"/>
                            </a:rPr>
                            <m:t>𝒏</m:t>
                          </m:r>
                        </m:den>
                      </m:f>
                    </m:oMath>
                  </m:oMathPara>
                </a14:m>
                <a:endParaRPr lang="uk-UA" sz="4400" b="1" dirty="0">
                  <a:solidFill>
                    <a:srgbClr val="C00000"/>
                  </a:solidFill>
                </a:endParaRPr>
              </a:p>
            </p:txBody>
          </p:sp>
        </mc:Choice>
        <mc:Fallback xmlns="">
          <p:sp>
            <p:nvSpPr>
              <p:cNvPr id="4" name="TextBox 3">
                <a:extLst>
                  <a:ext uri="{FF2B5EF4-FFF2-40B4-BE49-F238E27FC236}">
                    <a16:creationId xmlns:a14="http://schemas.microsoft.com/office/drawing/2010/main" xmlns="" xmlns:a16="http://schemas.microsoft.com/office/drawing/2014/main" id="{82FFDA8A-E6A3-418F-BBD0-CA976D65E086}"/>
                  </a:ext>
                </a:extLst>
              </p:cNvPr>
              <p:cNvSpPr txBox="1">
                <a:spLocks noRot="1" noChangeAspect="1" noMove="1" noResize="1" noEditPoints="1" noAdjustHandles="1" noChangeArrowheads="1" noChangeShapeType="1" noTextEdit="1"/>
              </p:cNvSpPr>
              <p:nvPr/>
            </p:nvSpPr>
            <p:spPr>
              <a:xfrm>
                <a:off x="1038225" y="2600325"/>
                <a:ext cx="2644442" cy="1169294"/>
              </a:xfrm>
              <a:prstGeom prst="rect">
                <a:avLst/>
              </a:prstGeom>
              <a:blipFill>
                <a:blip r:embed="rId2"/>
                <a:stretch>
                  <a:fillRect/>
                </a:stretch>
              </a:blipFill>
            </p:spPr>
            <p:txBody>
              <a:bodyPr/>
              <a:lstStyle/>
              <a:p>
                <a:r>
                  <a:rPr lang="uk-UA">
                    <a:noFill/>
                  </a:rPr>
                  <a:t> </a:t>
                </a:r>
              </a:p>
            </p:txBody>
          </p:sp>
        </mc:Fallback>
      </mc:AlternateContent>
      <p:sp>
        <p:nvSpPr>
          <p:cNvPr id="6" name="TextBox 5">
            <a:extLst>
              <a:ext uri="{FF2B5EF4-FFF2-40B4-BE49-F238E27FC236}">
                <a16:creationId xmlns:a16="http://schemas.microsoft.com/office/drawing/2014/main" id="{DD5BE120-F6C0-43FE-8064-858AF29469A6}"/>
              </a:ext>
            </a:extLst>
          </p:cNvPr>
          <p:cNvSpPr txBox="1"/>
          <p:nvPr/>
        </p:nvSpPr>
        <p:spPr>
          <a:xfrm>
            <a:off x="4733925" y="2718247"/>
            <a:ext cx="6042039" cy="584775"/>
          </a:xfrm>
          <a:prstGeom prst="rect">
            <a:avLst/>
          </a:prstGeom>
          <a:noFill/>
        </p:spPr>
        <p:txBody>
          <a:bodyPr wrap="none" rtlCol="0">
            <a:spAutoFit/>
          </a:bodyPr>
          <a:lstStyle/>
          <a:p>
            <a:r>
              <a:rPr lang="en-US" sz="3200" b="1" dirty="0">
                <a:solidFill>
                  <a:srgbClr val="002060"/>
                </a:solidFill>
                <a:latin typeface="Georgia" panose="02040502050405020303" pitchFamily="18" charset="0"/>
              </a:rPr>
              <a:t>P(A) </a:t>
            </a:r>
            <a:r>
              <a:rPr lang="en-US" sz="3200" dirty="0">
                <a:solidFill>
                  <a:srgbClr val="002060"/>
                </a:solidFill>
                <a:latin typeface="Georgia" panose="02040502050405020303" pitchFamily="18" charset="0"/>
              </a:rPr>
              <a:t>– </a:t>
            </a:r>
            <a:r>
              <a:rPr lang="ru-RU" sz="3200" dirty="0">
                <a:solidFill>
                  <a:srgbClr val="002060"/>
                </a:solidFill>
                <a:latin typeface="Georgia" panose="02040502050405020303" pitchFamily="18" charset="0"/>
              </a:rPr>
              <a:t>вероятность события А</a:t>
            </a:r>
            <a:endParaRPr lang="uk-UA" sz="3200" dirty="0">
              <a:solidFill>
                <a:srgbClr val="002060"/>
              </a:solidFill>
              <a:latin typeface="Georgia" panose="02040502050405020303" pitchFamily="18" charset="0"/>
            </a:endParaRPr>
          </a:p>
        </p:txBody>
      </p:sp>
      <p:sp>
        <p:nvSpPr>
          <p:cNvPr id="7" name="TextBox 6">
            <a:extLst>
              <a:ext uri="{FF2B5EF4-FFF2-40B4-BE49-F238E27FC236}">
                <a16:creationId xmlns:a16="http://schemas.microsoft.com/office/drawing/2014/main" id="{FF3B90C2-5340-4106-9035-5E96457AC78F}"/>
              </a:ext>
            </a:extLst>
          </p:cNvPr>
          <p:cNvSpPr txBox="1"/>
          <p:nvPr/>
        </p:nvSpPr>
        <p:spPr>
          <a:xfrm>
            <a:off x="4733926" y="3477231"/>
            <a:ext cx="6419850" cy="1077218"/>
          </a:xfrm>
          <a:prstGeom prst="rect">
            <a:avLst/>
          </a:prstGeom>
          <a:noFill/>
        </p:spPr>
        <p:txBody>
          <a:bodyPr wrap="square" rtlCol="0">
            <a:spAutoFit/>
          </a:bodyPr>
          <a:lstStyle/>
          <a:p>
            <a:r>
              <a:rPr lang="en-US" sz="3200" b="1" dirty="0">
                <a:solidFill>
                  <a:srgbClr val="002060"/>
                </a:solidFill>
                <a:latin typeface="Georgia" panose="02040502050405020303" pitchFamily="18" charset="0"/>
              </a:rPr>
              <a:t>m</a:t>
            </a:r>
            <a:r>
              <a:rPr lang="en-US" sz="3200" dirty="0">
                <a:solidFill>
                  <a:srgbClr val="002060"/>
                </a:solidFill>
                <a:latin typeface="Georgia" panose="02040502050405020303" pitchFamily="18" charset="0"/>
              </a:rPr>
              <a:t> – </a:t>
            </a:r>
            <a:r>
              <a:rPr lang="ru-RU" sz="3200" dirty="0">
                <a:solidFill>
                  <a:srgbClr val="002060"/>
                </a:solidFill>
                <a:latin typeface="Georgia" panose="02040502050405020303" pitchFamily="18" charset="0"/>
              </a:rPr>
              <a:t>число случаев, при которых событие А наступает</a:t>
            </a:r>
            <a:endParaRPr lang="uk-UA" sz="3200" dirty="0">
              <a:solidFill>
                <a:srgbClr val="002060"/>
              </a:solidFill>
              <a:latin typeface="Georgia" panose="02040502050405020303" pitchFamily="18" charset="0"/>
            </a:endParaRPr>
          </a:p>
        </p:txBody>
      </p:sp>
      <p:sp>
        <p:nvSpPr>
          <p:cNvPr id="8" name="TextBox 7">
            <a:extLst>
              <a:ext uri="{FF2B5EF4-FFF2-40B4-BE49-F238E27FC236}">
                <a16:creationId xmlns:a16="http://schemas.microsoft.com/office/drawing/2014/main" id="{4A062914-BD42-455B-B99B-ECC8E7561336}"/>
              </a:ext>
            </a:extLst>
          </p:cNvPr>
          <p:cNvSpPr txBox="1"/>
          <p:nvPr/>
        </p:nvSpPr>
        <p:spPr>
          <a:xfrm>
            <a:off x="4733925" y="4728658"/>
            <a:ext cx="7025455" cy="584775"/>
          </a:xfrm>
          <a:prstGeom prst="rect">
            <a:avLst/>
          </a:prstGeom>
          <a:noFill/>
        </p:spPr>
        <p:txBody>
          <a:bodyPr wrap="square" rtlCol="0">
            <a:spAutoFit/>
          </a:bodyPr>
          <a:lstStyle/>
          <a:p>
            <a:r>
              <a:rPr lang="en-US" sz="3200" b="1" dirty="0">
                <a:solidFill>
                  <a:srgbClr val="002060"/>
                </a:solidFill>
                <a:latin typeface="Georgia" panose="02040502050405020303" pitchFamily="18" charset="0"/>
              </a:rPr>
              <a:t>n</a:t>
            </a:r>
            <a:r>
              <a:rPr lang="en-US" sz="3200" dirty="0">
                <a:solidFill>
                  <a:srgbClr val="002060"/>
                </a:solidFill>
                <a:latin typeface="Georgia" panose="02040502050405020303" pitchFamily="18" charset="0"/>
              </a:rPr>
              <a:t> – </a:t>
            </a:r>
            <a:r>
              <a:rPr lang="ru-RU" sz="3200" dirty="0">
                <a:solidFill>
                  <a:srgbClr val="002060"/>
                </a:solidFill>
                <a:latin typeface="Georgia" panose="02040502050405020303" pitchFamily="18" charset="0"/>
              </a:rPr>
              <a:t>число всех возможных случаев</a:t>
            </a:r>
            <a:endParaRPr lang="uk-UA" sz="3200" dirty="0">
              <a:solidFill>
                <a:srgbClr val="002060"/>
              </a:solidFill>
              <a:latin typeface="Georgia" panose="02040502050405020303" pitchFamily="18" charset="0"/>
            </a:endParaRPr>
          </a:p>
        </p:txBody>
      </p:sp>
    </p:spTree>
    <p:extLst>
      <p:ext uri="{BB962C8B-B14F-4D97-AF65-F5344CB8AC3E}">
        <p14:creationId xmlns:p14="http://schemas.microsoft.com/office/powerpoint/2010/main" val="6421107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5BA31080-6AEE-4F4A-9344-58E5A73082E2}"/>
              </a:ext>
            </a:extLst>
          </p:cNvPr>
          <p:cNvSpPr txBox="1"/>
          <p:nvPr/>
        </p:nvSpPr>
        <p:spPr>
          <a:xfrm>
            <a:off x="601120" y="2591220"/>
            <a:ext cx="3972769" cy="584775"/>
          </a:xfrm>
          <a:prstGeom prst="rect">
            <a:avLst/>
          </a:prstGeom>
          <a:noFill/>
        </p:spPr>
        <p:txBody>
          <a:bodyPr wrap="square" rtlCol="0">
            <a:spAutoFit/>
          </a:bodyPr>
          <a:lstStyle/>
          <a:p>
            <a:r>
              <a:rPr lang="en-US" sz="3200" b="1" dirty="0">
                <a:solidFill>
                  <a:srgbClr val="002060"/>
                </a:solidFill>
                <a:latin typeface="Georgia" panose="02040502050405020303" pitchFamily="18" charset="0"/>
              </a:rPr>
              <a:t>n </a:t>
            </a:r>
            <a:r>
              <a:rPr lang="ru-RU" sz="3200" b="1" dirty="0">
                <a:solidFill>
                  <a:srgbClr val="002060"/>
                </a:solidFill>
                <a:latin typeface="Georgia" panose="02040502050405020303" pitchFamily="18" charset="0"/>
              </a:rPr>
              <a:t>= 26 – 1 =25</a:t>
            </a:r>
            <a:endParaRPr lang="uk-UA" sz="3200" b="1" dirty="0">
              <a:solidFill>
                <a:srgbClr val="002060"/>
              </a:solidFill>
              <a:latin typeface="Georgia" panose="02040502050405020303" pitchFamily="18" charset="0"/>
            </a:endParaRPr>
          </a:p>
        </p:txBody>
      </p:sp>
      <p:sp>
        <p:nvSpPr>
          <p:cNvPr id="11" name="TextBox 10">
            <a:extLst>
              <a:ext uri="{FF2B5EF4-FFF2-40B4-BE49-F238E27FC236}">
                <a16:creationId xmlns:a16="http://schemas.microsoft.com/office/drawing/2014/main" id="{09577385-6E66-42E7-B103-7CC8388B2DA6}"/>
              </a:ext>
            </a:extLst>
          </p:cNvPr>
          <p:cNvSpPr txBox="1"/>
          <p:nvPr/>
        </p:nvSpPr>
        <p:spPr>
          <a:xfrm>
            <a:off x="602672" y="3291765"/>
            <a:ext cx="1953469" cy="584775"/>
          </a:xfrm>
          <a:prstGeom prst="rect">
            <a:avLst/>
          </a:prstGeom>
          <a:noFill/>
        </p:spPr>
        <p:txBody>
          <a:bodyPr wrap="square" rtlCol="0">
            <a:spAutoFit/>
          </a:bodyPr>
          <a:lstStyle/>
          <a:p>
            <a:r>
              <a:rPr lang="en-US" sz="3200" b="1" dirty="0">
                <a:solidFill>
                  <a:srgbClr val="002060"/>
                </a:solidFill>
                <a:latin typeface="Georgia" panose="02040502050405020303" pitchFamily="18" charset="0"/>
              </a:rPr>
              <a:t>m </a:t>
            </a:r>
            <a:r>
              <a:rPr lang="ru-RU" sz="3200" b="1" dirty="0">
                <a:solidFill>
                  <a:srgbClr val="002060"/>
                </a:solidFill>
                <a:latin typeface="Georgia" panose="02040502050405020303" pitchFamily="18" charset="0"/>
              </a:rPr>
              <a:t>= 12</a:t>
            </a:r>
            <a:endParaRPr lang="uk-UA" sz="3200" b="1" dirty="0">
              <a:solidFill>
                <a:srgbClr val="002060"/>
              </a:solidFill>
              <a:latin typeface="Georgia" panose="02040502050405020303" pitchFamily="18" charset="0"/>
            </a:endParaRPr>
          </a:p>
        </p:txBody>
      </p:sp>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DC05C86C-7841-4FA6-9A94-BE93577C35BA}"/>
                  </a:ext>
                </a:extLst>
              </p:cNvPr>
              <p:cNvSpPr txBox="1"/>
              <p:nvPr/>
            </p:nvSpPr>
            <p:spPr>
              <a:xfrm>
                <a:off x="2054239" y="4312957"/>
                <a:ext cx="4757520" cy="127208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4400" b="1" i="1" smtClean="0">
                          <a:solidFill>
                            <a:srgbClr val="C00000"/>
                          </a:solidFill>
                          <a:latin typeface="Cambria Math" panose="02040503050406030204" pitchFamily="18" charset="0"/>
                        </a:rPr>
                        <m:t>𝑷</m:t>
                      </m:r>
                      <m:d>
                        <m:dPr>
                          <m:ctrlPr>
                            <a:rPr lang="en-US" sz="4400" b="1" i="1" smtClean="0">
                              <a:solidFill>
                                <a:srgbClr val="C00000"/>
                              </a:solidFill>
                              <a:latin typeface="Cambria Math" panose="02040503050406030204" pitchFamily="18" charset="0"/>
                            </a:rPr>
                          </m:ctrlPr>
                        </m:dPr>
                        <m:e>
                          <m:r>
                            <a:rPr lang="en-US" sz="4400" b="1" i="1" smtClean="0">
                              <a:solidFill>
                                <a:srgbClr val="C00000"/>
                              </a:solidFill>
                              <a:latin typeface="Cambria Math" panose="02040503050406030204" pitchFamily="18" charset="0"/>
                            </a:rPr>
                            <m:t>𝑨</m:t>
                          </m:r>
                        </m:e>
                      </m:d>
                      <m:r>
                        <a:rPr lang="en-US" sz="4400" b="1" i="1" smtClean="0">
                          <a:solidFill>
                            <a:srgbClr val="C00000"/>
                          </a:solidFill>
                          <a:latin typeface="Cambria Math" panose="02040503050406030204" pitchFamily="18" charset="0"/>
                        </a:rPr>
                        <m:t>=</m:t>
                      </m:r>
                      <m:f>
                        <m:fPr>
                          <m:ctrlPr>
                            <a:rPr lang="uk-UA" sz="4400" b="1" i="1" smtClean="0">
                              <a:solidFill>
                                <a:srgbClr val="C00000"/>
                              </a:solidFill>
                              <a:latin typeface="Cambria Math" panose="02040503050406030204" pitchFamily="18" charset="0"/>
                            </a:rPr>
                          </m:ctrlPr>
                        </m:fPr>
                        <m:num>
                          <m:r>
                            <a:rPr lang="ru-RU" sz="4400" b="1" i="1" smtClean="0">
                              <a:solidFill>
                                <a:srgbClr val="C00000"/>
                              </a:solidFill>
                              <a:latin typeface="Cambria Math" panose="02040503050406030204" pitchFamily="18" charset="0"/>
                            </a:rPr>
                            <m:t>𝟏𝟐</m:t>
                          </m:r>
                        </m:num>
                        <m:den>
                          <m:r>
                            <a:rPr lang="ru-RU" sz="4400" b="1" i="1" smtClean="0">
                              <a:solidFill>
                                <a:srgbClr val="C00000"/>
                              </a:solidFill>
                              <a:latin typeface="Cambria Math" panose="02040503050406030204" pitchFamily="18" charset="0"/>
                            </a:rPr>
                            <m:t>𝟐𝟓</m:t>
                          </m:r>
                        </m:den>
                      </m:f>
                      <m:r>
                        <a:rPr lang="ru-RU" sz="4400" b="1" i="1" smtClean="0">
                          <a:solidFill>
                            <a:srgbClr val="C00000"/>
                          </a:solidFill>
                          <a:latin typeface="Cambria Math" panose="02040503050406030204" pitchFamily="18" charset="0"/>
                        </a:rPr>
                        <m:t>=</m:t>
                      </m:r>
                      <m:r>
                        <a:rPr lang="ru-RU" sz="4400" b="1" i="1" smtClean="0">
                          <a:solidFill>
                            <a:srgbClr val="C00000"/>
                          </a:solidFill>
                          <a:latin typeface="Cambria Math" panose="02040503050406030204" pitchFamily="18" charset="0"/>
                        </a:rPr>
                        <m:t>𝟎</m:t>
                      </m:r>
                      <m:r>
                        <a:rPr lang="ru-RU" sz="4400" b="1" i="1" smtClean="0">
                          <a:solidFill>
                            <a:srgbClr val="C00000"/>
                          </a:solidFill>
                          <a:latin typeface="Cambria Math" panose="02040503050406030204" pitchFamily="18" charset="0"/>
                        </a:rPr>
                        <m:t>,</m:t>
                      </m:r>
                      <m:r>
                        <a:rPr lang="ru-RU" sz="4400" b="1" i="1" smtClean="0">
                          <a:solidFill>
                            <a:srgbClr val="C00000"/>
                          </a:solidFill>
                          <a:latin typeface="Cambria Math" panose="02040503050406030204" pitchFamily="18" charset="0"/>
                        </a:rPr>
                        <m:t>𝟒𝟖</m:t>
                      </m:r>
                    </m:oMath>
                  </m:oMathPara>
                </a14:m>
                <a:endParaRPr lang="uk-UA" sz="4400" b="1" dirty="0">
                  <a:solidFill>
                    <a:srgbClr val="C00000"/>
                  </a:solidFill>
                </a:endParaRPr>
              </a:p>
            </p:txBody>
          </p:sp>
        </mc:Choice>
        <mc:Fallback xmlns="">
          <p:sp>
            <p:nvSpPr>
              <p:cNvPr id="12" name="TextBox 11">
                <a:extLst>
                  <a:ext uri="{FF2B5EF4-FFF2-40B4-BE49-F238E27FC236}">
                    <a16:creationId xmlns:a16="http://schemas.microsoft.com/office/drawing/2014/main" xmlns="" xmlns:a14="http://schemas.microsoft.com/office/drawing/2010/main" id="{DC05C86C-7841-4FA6-9A94-BE93577C35BA}"/>
                  </a:ext>
                </a:extLst>
              </p:cNvPr>
              <p:cNvSpPr txBox="1">
                <a:spLocks noRot="1" noChangeAspect="1" noMove="1" noResize="1" noEditPoints="1" noAdjustHandles="1" noChangeArrowheads="1" noChangeShapeType="1" noTextEdit="1"/>
              </p:cNvSpPr>
              <p:nvPr/>
            </p:nvSpPr>
            <p:spPr>
              <a:xfrm>
                <a:off x="2054239" y="4312957"/>
                <a:ext cx="4757520" cy="1272080"/>
              </a:xfrm>
              <a:prstGeom prst="rect">
                <a:avLst/>
              </a:prstGeom>
              <a:blipFill>
                <a:blip r:embed="rId2"/>
                <a:stretch>
                  <a:fillRect/>
                </a:stretch>
              </a:blipFill>
            </p:spPr>
            <p:txBody>
              <a:bodyPr/>
              <a:lstStyle/>
              <a:p>
                <a:r>
                  <a:rPr lang="uk-UA">
                    <a:noFill/>
                  </a:rPr>
                  <a:t> </a:t>
                </a:r>
              </a:p>
            </p:txBody>
          </p:sp>
        </mc:Fallback>
      </mc:AlternateContent>
      <p:sp>
        <p:nvSpPr>
          <p:cNvPr id="6" name="Прямокутник 5">
            <a:extLst>
              <a:ext uri="{FF2B5EF4-FFF2-40B4-BE49-F238E27FC236}">
                <a16:creationId xmlns:a16="http://schemas.microsoft.com/office/drawing/2014/main" id="{0D2D4B95-6AF1-43DC-A73C-259C1A7EC5C4}"/>
              </a:ext>
            </a:extLst>
          </p:cNvPr>
          <p:cNvSpPr/>
          <p:nvPr/>
        </p:nvSpPr>
        <p:spPr>
          <a:xfrm>
            <a:off x="323850" y="228682"/>
            <a:ext cx="11544300" cy="2246769"/>
          </a:xfrm>
          <a:prstGeom prst="rect">
            <a:avLst/>
          </a:prstGeom>
        </p:spPr>
        <p:txBody>
          <a:bodyPr wrap="square">
            <a:spAutoFit/>
          </a:bodyPr>
          <a:lstStyle/>
          <a:p>
            <a:r>
              <a:rPr lang="ru-RU" sz="2800" b="1" i="1" dirty="0">
                <a:solidFill>
                  <a:srgbClr val="002060"/>
                </a:solidFill>
                <a:latin typeface="Georgia" panose="02040502050405020303" pitchFamily="18" charset="0"/>
              </a:rPr>
              <a:t>12. </a:t>
            </a:r>
            <a:r>
              <a:rPr lang="ru-RU" sz="2800" b="1" i="1" dirty="0">
                <a:solidFill>
                  <a:srgbClr val="00642D"/>
                </a:solidFill>
                <a:latin typeface="Georgia" panose="02040502050405020303" pitchFamily="18" charset="0"/>
              </a:rPr>
              <a:t>(Задача о друзьях).</a:t>
            </a:r>
            <a:r>
              <a:rPr lang="ru-RU" sz="2800" b="1" i="1" dirty="0">
                <a:solidFill>
                  <a:srgbClr val="002060"/>
                </a:solidFill>
                <a:latin typeface="Georgia" panose="02040502050405020303" pitchFamily="18" charset="0"/>
              </a:rPr>
              <a:t> В классе </a:t>
            </a:r>
            <a:r>
              <a:rPr lang="ru-RU" sz="2800" b="1" i="1" dirty="0">
                <a:solidFill>
                  <a:srgbClr val="C00000"/>
                </a:solidFill>
                <a:latin typeface="Georgia" panose="02040502050405020303" pitchFamily="18" charset="0"/>
              </a:rPr>
              <a:t>26</a:t>
            </a:r>
            <a:r>
              <a:rPr lang="ru-RU" sz="2800" b="1" i="1" dirty="0">
                <a:solidFill>
                  <a:srgbClr val="002060"/>
                </a:solidFill>
                <a:latin typeface="Georgia" panose="02040502050405020303" pitchFamily="18" charset="0"/>
              </a:rPr>
              <a:t> учащихся, среди них два друга — Андрей и Сергей. Учащихся случайным образом разбивают на </a:t>
            </a:r>
            <a:r>
              <a:rPr lang="ru-RU" sz="2800" b="1" i="1" dirty="0">
                <a:solidFill>
                  <a:srgbClr val="C00000"/>
                </a:solidFill>
                <a:latin typeface="Georgia" panose="02040502050405020303" pitchFamily="18" charset="0"/>
              </a:rPr>
              <a:t>2</a:t>
            </a:r>
            <a:r>
              <a:rPr lang="ru-RU" sz="2800" b="1" i="1" dirty="0">
                <a:solidFill>
                  <a:srgbClr val="002060"/>
                </a:solidFill>
                <a:latin typeface="Georgia" panose="02040502050405020303" pitchFamily="18" charset="0"/>
              </a:rPr>
              <a:t> равные группы. Найдите вероятность того, что Андрей и Сергей окажутся в одной группе.</a:t>
            </a:r>
            <a:endParaRPr lang="uk-UA" sz="2800" b="1" i="1" dirty="0">
              <a:solidFill>
                <a:srgbClr val="002060"/>
              </a:solidFill>
              <a:latin typeface="Georgia" panose="02040502050405020303" pitchFamily="18" charset="0"/>
            </a:endParaRPr>
          </a:p>
        </p:txBody>
      </p:sp>
      <p:sp>
        <p:nvSpPr>
          <p:cNvPr id="2" name="Овал 1">
            <a:extLst>
              <a:ext uri="{FF2B5EF4-FFF2-40B4-BE49-F238E27FC236}">
                <a16:creationId xmlns:a16="http://schemas.microsoft.com/office/drawing/2014/main" id="{3AD44774-8993-4D69-96B5-6DC616DA17A8}"/>
              </a:ext>
            </a:extLst>
          </p:cNvPr>
          <p:cNvSpPr/>
          <p:nvPr/>
        </p:nvSpPr>
        <p:spPr>
          <a:xfrm>
            <a:off x="6811758" y="2941357"/>
            <a:ext cx="1953469" cy="1371600"/>
          </a:xfrm>
          <a:prstGeom prst="ellipse">
            <a:avLst/>
          </a:prstGeom>
          <a:ln w="41275">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sz="4800" dirty="0">
                <a:latin typeface="Bookman Old Style" panose="02050604050505020204" pitchFamily="18" charset="0"/>
              </a:rPr>
              <a:t>13</a:t>
            </a:r>
            <a:endParaRPr lang="uk-UA" sz="4800" dirty="0">
              <a:latin typeface="Bookman Old Style" panose="02050604050505020204" pitchFamily="18" charset="0"/>
            </a:endParaRPr>
          </a:p>
        </p:txBody>
      </p:sp>
      <p:sp>
        <p:nvSpPr>
          <p:cNvPr id="13" name="Овал 12">
            <a:extLst>
              <a:ext uri="{FF2B5EF4-FFF2-40B4-BE49-F238E27FC236}">
                <a16:creationId xmlns:a16="http://schemas.microsoft.com/office/drawing/2014/main" id="{F470C2DF-F6B6-43B4-959D-BA7755415B20}"/>
              </a:ext>
            </a:extLst>
          </p:cNvPr>
          <p:cNvSpPr/>
          <p:nvPr/>
        </p:nvSpPr>
        <p:spPr>
          <a:xfrm>
            <a:off x="9635859" y="2898352"/>
            <a:ext cx="1953469" cy="1371600"/>
          </a:xfrm>
          <a:prstGeom prst="ellipse">
            <a:avLst/>
          </a:prstGeom>
          <a:ln w="41275">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sz="4800" dirty="0">
                <a:latin typeface="Bookman Old Style" panose="02050604050505020204" pitchFamily="18" charset="0"/>
              </a:rPr>
              <a:t>13</a:t>
            </a:r>
            <a:endParaRPr lang="uk-UA" sz="4800" dirty="0">
              <a:latin typeface="Bookman Old Style" panose="02050604050505020204" pitchFamily="18" charset="0"/>
            </a:endParaRPr>
          </a:p>
        </p:txBody>
      </p:sp>
      <p:sp>
        <p:nvSpPr>
          <p:cNvPr id="14" name="Овал 13">
            <a:extLst>
              <a:ext uri="{FF2B5EF4-FFF2-40B4-BE49-F238E27FC236}">
                <a16:creationId xmlns:a16="http://schemas.microsoft.com/office/drawing/2014/main" id="{62F5EFDD-2B0D-4A7C-BBD6-CC392E11F078}"/>
              </a:ext>
            </a:extLst>
          </p:cNvPr>
          <p:cNvSpPr/>
          <p:nvPr/>
        </p:nvSpPr>
        <p:spPr>
          <a:xfrm>
            <a:off x="6444097" y="2855348"/>
            <a:ext cx="2688792" cy="1496584"/>
          </a:xfrm>
          <a:prstGeom prst="ellipse">
            <a:avLst/>
          </a:prstGeom>
          <a:ln w="41275">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sz="4800" dirty="0">
                <a:latin typeface="Bookman Old Style" panose="02050604050505020204" pitchFamily="18" charset="0"/>
              </a:rPr>
              <a:t>12+А</a:t>
            </a:r>
            <a:endParaRPr lang="uk-UA" sz="4800" dirty="0">
              <a:latin typeface="Bookman Old Style" panose="02050604050505020204" pitchFamily="18" charset="0"/>
            </a:endParaRPr>
          </a:p>
        </p:txBody>
      </p:sp>
    </p:spTree>
    <p:extLst>
      <p:ext uri="{BB962C8B-B14F-4D97-AF65-F5344CB8AC3E}">
        <p14:creationId xmlns:p14="http://schemas.microsoft.com/office/powerpoint/2010/main" val="2370078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wipe(down)">
                                      <p:cBhvr>
                                        <p:cTn id="10" dur="500"/>
                                        <p:tgtEl>
                                          <p:spTgt spid="13"/>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wipe(down)">
                                      <p:cBhvr>
                                        <p:cTn id="15" dur="500"/>
                                        <p:tgtEl>
                                          <p:spTgt spid="14"/>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wipe(down)">
                                      <p:cBhvr>
                                        <p:cTn id="20" dur="500"/>
                                        <p:tgtEl>
                                          <p:spTgt spid="10"/>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wipe(down)">
                                      <p:cBhvr>
                                        <p:cTn id="25" dur="500"/>
                                        <p:tgtEl>
                                          <p:spTgt spid="11"/>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grpId="0" nodeType="clickEffect">
                                  <p:stCondLst>
                                    <p:cond delay="0"/>
                                  </p:stCondLst>
                                  <p:childTnLst>
                                    <p:set>
                                      <p:cBhvr>
                                        <p:cTn id="29" dur="1" fill="hold">
                                          <p:stCondLst>
                                            <p:cond delay="0"/>
                                          </p:stCondLst>
                                        </p:cTn>
                                        <p:tgtEl>
                                          <p:spTgt spid="12"/>
                                        </p:tgtEl>
                                        <p:attrNameLst>
                                          <p:attrName>style.visibility</p:attrName>
                                        </p:attrNameLst>
                                      </p:cBhvr>
                                      <p:to>
                                        <p:strVal val="visible"/>
                                      </p:to>
                                    </p:set>
                                    <p:animEffect transition="in" filter="wipe(down)">
                                      <p:cBhvr>
                                        <p:cTn id="30"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animBg="1"/>
      <p:bldP spid="2" grpId="0" animBg="1"/>
      <p:bldP spid="13" grpId="0" animBg="1"/>
      <p:bldP spid="14" grpId="0" animBg="1"/>
    </p:bld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5BA31080-6AEE-4F4A-9344-58E5A73082E2}"/>
              </a:ext>
            </a:extLst>
          </p:cNvPr>
          <p:cNvSpPr txBox="1"/>
          <p:nvPr/>
        </p:nvSpPr>
        <p:spPr>
          <a:xfrm>
            <a:off x="600043" y="1796539"/>
            <a:ext cx="3972769" cy="584775"/>
          </a:xfrm>
          <a:prstGeom prst="rect">
            <a:avLst/>
          </a:prstGeom>
          <a:noFill/>
        </p:spPr>
        <p:txBody>
          <a:bodyPr wrap="square" rtlCol="0">
            <a:spAutoFit/>
          </a:bodyPr>
          <a:lstStyle/>
          <a:p>
            <a:r>
              <a:rPr lang="en-US" sz="3200" b="1" dirty="0">
                <a:solidFill>
                  <a:srgbClr val="002060"/>
                </a:solidFill>
                <a:latin typeface="Georgia" panose="02040502050405020303" pitchFamily="18" charset="0"/>
              </a:rPr>
              <a:t>n </a:t>
            </a:r>
            <a:r>
              <a:rPr lang="ru-RU" sz="3200" b="1" dirty="0">
                <a:solidFill>
                  <a:srgbClr val="002060"/>
                </a:solidFill>
                <a:latin typeface="Georgia" panose="02040502050405020303" pitchFamily="18" charset="0"/>
              </a:rPr>
              <a:t>= 4</a:t>
            </a:r>
            <a:endParaRPr lang="uk-UA" sz="3200" b="1" dirty="0">
              <a:solidFill>
                <a:srgbClr val="002060"/>
              </a:solidFill>
              <a:latin typeface="Georgia" panose="02040502050405020303" pitchFamily="18" charset="0"/>
            </a:endParaRPr>
          </a:p>
        </p:txBody>
      </p:sp>
      <p:sp>
        <p:nvSpPr>
          <p:cNvPr id="11" name="TextBox 10">
            <a:extLst>
              <a:ext uri="{FF2B5EF4-FFF2-40B4-BE49-F238E27FC236}">
                <a16:creationId xmlns:a16="http://schemas.microsoft.com/office/drawing/2014/main" id="{09577385-6E66-42E7-B103-7CC8388B2DA6}"/>
              </a:ext>
            </a:extLst>
          </p:cNvPr>
          <p:cNvSpPr txBox="1"/>
          <p:nvPr/>
        </p:nvSpPr>
        <p:spPr>
          <a:xfrm>
            <a:off x="643350" y="2540554"/>
            <a:ext cx="1953469" cy="584775"/>
          </a:xfrm>
          <a:prstGeom prst="rect">
            <a:avLst/>
          </a:prstGeom>
          <a:noFill/>
        </p:spPr>
        <p:txBody>
          <a:bodyPr wrap="square" rtlCol="0">
            <a:spAutoFit/>
          </a:bodyPr>
          <a:lstStyle/>
          <a:p>
            <a:r>
              <a:rPr lang="en-US" sz="3200" b="1" dirty="0">
                <a:solidFill>
                  <a:srgbClr val="002060"/>
                </a:solidFill>
                <a:latin typeface="Georgia" panose="02040502050405020303" pitchFamily="18" charset="0"/>
              </a:rPr>
              <a:t>m </a:t>
            </a:r>
            <a:r>
              <a:rPr lang="ru-RU" sz="3200" b="1" dirty="0">
                <a:solidFill>
                  <a:srgbClr val="002060"/>
                </a:solidFill>
                <a:latin typeface="Georgia" panose="02040502050405020303" pitchFamily="18" charset="0"/>
              </a:rPr>
              <a:t>= 2</a:t>
            </a:r>
            <a:endParaRPr lang="uk-UA" sz="3200" b="1" dirty="0">
              <a:solidFill>
                <a:srgbClr val="002060"/>
              </a:solidFill>
              <a:latin typeface="Georgia" panose="02040502050405020303" pitchFamily="18" charset="0"/>
            </a:endParaRPr>
          </a:p>
        </p:txBody>
      </p:sp>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DC05C86C-7841-4FA6-9A94-BE93577C35BA}"/>
                  </a:ext>
                </a:extLst>
              </p:cNvPr>
              <p:cNvSpPr txBox="1"/>
              <p:nvPr/>
            </p:nvSpPr>
            <p:spPr>
              <a:xfrm>
                <a:off x="258887" y="3125329"/>
                <a:ext cx="4081053" cy="126765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4400" b="1" i="1" smtClean="0">
                          <a:solidFill>
                            <a:srgbClr val="C00000"/>
                          </a:solidFill>
                          <a:latin typeface="Cambria Math" panose="02040503050406030204" pitchFamily="18" charset="0"/>
                        </a:rPr>
                        <m:t>𝑷</m:t>
                      </m:r>
                      <m:d>
                        <m:dPr>
                          <m:ctrlPr>
                            <a:rPr lang="en-US" sz="4400" b="1" i="1" smtClean="0">
                              <a:solidFill>
                                <a:srgbClr val="C00000"/>
                              </a:solidFill>
                              <a:latin typeface="Cambria Math" panose="02040503050406030204" pitchFamily="18" charset="0"/>
                            </a:rPr>
                          </m:ctrlPr>
                        </m:dPr>
                        <m:e>
                          <m:r>
                            <a:rPr lang="en-US" sz="4400" b="1" i="1" smtClean="0">
                              <a:solidFill>
                                <a:srgbClr val="C00000"/>
                              </a:solidFill>
                              <a:latin typeface="Cambria Math" panose="02040503050406030204" pitchFamily="18" charset="0"/>
                            </a:rPr>
                            <m:t>𝑨</m:t>
                          </m:r>
                        </m:e>
                      </m:d>
                      <m:r>
                        <a:rPr lang="en-US" sz="4400" b="1" i="1" smtClean="0">
                          <a:solidFill>
                            <a:srgbClr val="C00000"/>
                          </a:solidFill>
                          <a:latin typeface="Cambria Math" panose="02040503050406030204" pitchFamily="18" charset="0"/>
                        </a:rPr>
                        <m:t>=</m:t>
                      </m:r>
                      <m:f>
                        <m:fPr>
                          <m:ctrlPr>
                            <a:rPr lang="uk-UA" sz="4400" b="1" i="1" smtClean="0">
                              <a:solidFill>
                                <a:srgbClr val="C00000"/>
                              </a:solidFill>
                              <a:latin typeface="Cambria Math" panose="02040503050406030204" pitchFamily="18" charset="0"/>
                            </a:rPr>
                          </m:ctrlPr>
                        </m:fPr>
                        <m:num>
                          <m:r>
                            <a:rPr lang="ru-RU" sz="4400" b="1" i="1" smtClean="0">
                              <a:solidFill>
                                <a:srgbClr val="C00000"/>
                              </a:solidFill>
                              <a:latin typeface="Cambria Math" panose="02040503050406030204" pitchFamily="18" charset="0"/>
                            </a:rPr>
                            <m:t>𝟐</m:t>
                          </m:r>
                        </m:num>
                        <m:den>
                          <m:r>
                            <a:rPr lang="ru-RU" sz="4400" b="1" i="1" smtClean="0">
                              <a:solidFill>
                                <a:srgbClr val="C00000"/>
                              </a:solidFill>
                              <a:latin typeface="Cambria Math" panose="02040503050406030204" pitchFamily="18" charset="0"/>
                            </a:rPr>
                            <m:t>𝟒</m:t>
                          </m:r>
                        </m:den>
                      </m:f>
                      <m:r>
                        <a:rPr lang="ru-RU" sz="4400" b="1" i="1" smtClean="0">
                          <a:solidFill>
                            <a:srgbClr val="C00000"/>
                          </a:solidFill>
                          <a:latin typeface="Cambria Math" panose="02040503050406030204" pitchFamily="18" charset="0"/>
                        </a:rPr>
                        <m:t>=</m:t>
                      </m:r>
                      <m:r>
                        <a:rPr lang="ru-RU" sz="4400" b="1" i="1" smtClean="0">
                          <a:solidFill>
                            <a:srgbClr val="C00000"/>
                          </a:solidFill>
                          <a:latin typeface="Cambria Math" panose="02040503050406030204" pitchFamily="18" charset="0"/>
                        </a:rPr>
                        <m:t>𝟎</m:t>
                      </m:r>
                      <m:r>
                        <a:rPr lang="ru-RU" sz="4400" b="1" i="1" smtClean="0">
                          <a:solidFill>
                            <a:srgbClr val="C00000"/>
                          </a:solidFill>
                          <a:latin typeface="Cambria Math" panose="02040503050406030204" pitchFamily="18" charset="0"/>
                        </a:rPr>
                        <m:t>,</m:t>
                      </m:r>
                      <m:r>
                        <a:rPr lang="ru-RU" sz="4400" b="1" i="1" smtClean="0">
                          <a:solidFill>
                            <a:srgbClr val="C00000"/>
                          </a:solidFill>
                          <a:latin typeface="Cambria Math" panose="02040503050406030204" pitchFamily="18" charset="0"/>
                        </a:rPr>
                        <m:t>𝟓</m:t>
                      </m:r>
                    </m:oMath>
                  </m:oMathPara>
                </a14:m>
                <a:endParaRPr lang="uk-UA" sz="4400" b="1" dirty="0">
                  <a:solidFill>
                    <a:srgbClr val="C00000"/>
                  </a:solidFill>
                </a:endParaRPr>
              </a:p>
            </p:txBody>
          </p:sp>
        </mc:Choice>
        <mc:Fallback xmlns="">
          <p:sp>
            <p:nvSpPr>
              <p:cNvPr id="12" name="TextBox 11">
                <a:extLst>
                  <a:ext uri="{FF2B5EF4-FFF2-40B4-BE49-F238E27FC236}">
                    <a16:creationId xmlns:a16="http://schemas.microsoft.com/office/drawing/2014/main" xmlns="" xmlns:a14="http://schemas.microsoft.com/office/drawing/2010/main" id="{DC05C86C-7841-4FA6-9A94-BE93577C35BA}"/>
                  </a:ext>
                </a:extLst>
              </p:cNvPr>
              <p:cNvSpPr txBox="1">
                <a:spLocks noRot="1" noChangeAspect="1" noMove="1" noResize="1" noEditPoints="1" noAdjustHandles="1" noChangeArrowheads="1" noChangeShapeType="1" noTextEdit="1"/>
              </p:cNvSpPr>
              <p:nvPr/>
            </p:nvSpPr>
            <p:spPr>
              <a:xfrm>
                <a:off x="258887" y="3125329"/>
                <a:ext cx="4081053" cy="1267655"/>
              </a:xfrm>
              <a:prstGeom prst="rect">
                <a:avLst/>
              </a:prstGeom>
              <a:blipFill>
                <a:blip r:embed="rId2"/>
                <a:stretch>
                  <a:fillRect/>
                </a:stretch>
              </a:blipFill>
            </p:spPr>
            <p:txBody>
              <a:bodyPr/>
              <a:lstStyle/>
              <a:p>
                <a:r>
                  <a:rPr lang="uk-UA">
                    <a:noFill/>
                  </a:rPr>
                  <a:t> </a:t>
                </a:r>
              </a:p>
            </p:txBody>
          </p:sp>
        </mc:Fallback>
      </mc:AlternateContent>
      <p:sp>
        <p:nvSpPr>
          <p:cNvPr id="5" name="Овал 4">
            <a:extLst>
              <a:ext uri="{FF2B5EF4-FFF2-40B4-BE49-F238E27FC236}">
                <a16:creationId xmlns:a16="http://schemas.microsoft.com/office/drawing/2014/main" id="{56917341-002C-4A49-B311-4B64DB1865E1}"/>
              </a:ext>
            </a:extLst>
          </p:cNvPr>
          <p:cNvSpPr/>
          <p:nvPr/>
        </p:nvSpPr>
        <p:spPr>
          <a:xfrm>
            <a:off x="6786907" y="1648962"/>
            <a:ext cx="4028433" cy="4015926"/>
          </a:xfrm>
          <a:prstGeom prst="ellipse">
            <a:avLst/>
          </a:prstGeom>
          <a:noFill/>
          <a:ln w="31750">
            <a:solidFill>
              <a:srgbClr val="C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uk-UA"/>
          </a:p>
        </p:txBody>
      </p:sp>
      <p:sp>
        <p:nvSpPr>
          <p:cNvPr id="13" name="Прямокутник 12">
            <a:extLst>
              <a:ext uri="{FF2B5EF4-FFF2-40B4-BE49-F238E27FC236}">
                <a16:creationId xmlns:a16="http://schemas.microsoft.com/office/drawing/2014/main" id="{132F466B-BC2B-4E83-B905-13A82BC8CC58}"/>
              </a:ext>
            </a:extLst>
          </p:cNvPr>
          <p:cNvSpPr/>
          <p:nvPr/>
        </p:nvSpPr>
        <p:spPr>
          <a:xfrm>
            <a:off x="181264" y="118191"/>
            <a:ext cx="11430000" cy="1815882"/>
          </a:xfrm>
          <a:prstGeom prst="rect">
            <a:avLst/>
          </a:prstGeom>
        </p:spPr>
        <p:txBody>
          <a:bodyPr wrap="square">
            <a:spAutoFit/>
          </a:bodyPr>
          <a:lstStyle/>
          <a:p>
            <a:r>
              <a:rPr lang="ru-RU" sz="2800" b="1" i="1" dirty="0">
                <a:solidFill>
                  <a:srgbClr val="002060"/>
                </a:solidFill>
                <a:latin typeface="Georgia" panose="02040502050405020303" pitchFamily="18" charset="0"/>
              </a:rPr>
              <a:t>13. </a:t>
            </a:r>
            <a:r>
              <a:rPr lang="ru-RU" sz="2800" b="1" i="1" dirty="0">
                <a:solidFill>
                  <a:srgbClr val="00642D"/>
                </a:solidFill>
                <a:latin typeface="Georgia" panose="02040502050405020303" pitchFamily="18" charset="0"/>
              </a:rPr>
              <a:t>(Задача о месте за столом 1). </a:t>
            </a:r>
            <a:r>
              <a:rPr lang="ru-RU" sz="2800" b="1" i="1" dirty="0">
                <a:solidFill>
                  <a:srgbClr val="002060"/>
                </a:solidFill>
                <a:latin typeface="Georgia" panose="02040502050405020303" pitchFamily="18" charset="0"/>
              </a:rPr>
              <a:t>За круглый стол на </a:t>
            </a:r>
            <a:r>
              <a:rPr lang="ru-RU" sz="2800" b="1" i="1" dirty="0">
                <a:solidFill>
                  <a:srgbClr val="C00000"/>
                </a:solidFill>
                <a:latin typeface="Georgia" panose="02040502050405020303" pitchFamily="18" charset="0"/>
              </a:rPr>
              <a:t>5 </a:t>
            </a:r>
            <a:r>
              <a:rPr lang="ru-RU" sz="2800" b="1" i="1" dirty="0">
                <a:solidFill>
                  <a:srgbClr val="002060"/>
                </a:solidFill>
                <a:latin typeface="Georgia" panose="02040502050405020303" pitchFamily="18" charset="0"/>
              </a:rPr>
              <a:t>стульев в случайном порядке рассаживаются </a:t>
            </a:r>
            <a:r>
              <a:rPr lang="ru-RU" sz="2800" b="1" i="1" dirty="0">
                <a:solidFill>
                  <a:srgbClr val="C00000"/>
                </a:solidFill>
                <a:latin typeface="Georgia" panose="02040502050405020303" pitchFamily="18" charset="0"/>
              </a:rPr>
              <a:t>3</a:t>
            </a:r>
            <a:r>
              <a:rPr lang="ru-RU" sz="2800" b="1" i="1" dirty="0">
                <a:solidFill>
                  <a:srgbClr val="002060"/>
                </a:solidFill>
                <a:latin typeface="Georgia" panose="02040502050405020303" pitchFamily="18" charset="0"/>
              </a:rPr>
              <a:t> мальчика и </a:t>
            </a:r>
            <a:r>
              <a:rPr lang="ru-RU" sz="2800" b="1" i="1" dirty="0">
                <a:solidFill>
                  <a:srgbClr val="C00000"/>
                </a:solidFill>
                <a:latin typeface="Georgia" panose="02040502050405020303" pitchFamily="18" charset="0"/>
              </a:rPr>
              <a:t>2</a:t>
            </a:r>
            <a:r>
              <a:rPr lang="ru-RU" sz="2800" b="1" i="1" dirty="0">
                <a:solidFill>
                  <a:srgbClr val="002060"/>
                </a:solidFill>
                <a:latin typeface="Georgia" panose="02040502050405020303" pitchFamily="18" charset="0"/>
              </a:rPr>
              <a:t> девочки. Найдите вероятность того, что девочки будут сидеть рядом.</a:t>
            </a:r>
            <a:endParaRPr lang="uk-UA" sz="2800" b="1" i="1" dirty="0">
              <a:solidFill>
                <a:srgbClr val="002060"/>
              </a:solidFill>
              <a:latin typeface="Georgia" panose="02040502050405020303" pitchFamily="18" charset="0"/>
            </a:endParaRPr>
          </a:p>
        </p:txBody>
      </p:sp>
      <p:sp>
        <p:nvSpPr>
          <p:cNvPr id="16" name="Овал 15">
            <a:extLst>
              <a:ext uri="{FF2B5EF4-FFF2-40B4-BE49-F238E27FC236}">
                <a16:creationId xmlns:a16="http://schemas.microsoft.com/office/drawing/2014/main" id="{48FE3D8A-141B-484E-867B-5E2999AEE4E7}"/>
              </a:ext>
            </a:extLst>
          </p:cNvPr>
          <p:cNvSpPr/>
          <p:nvPr/>
        </p:nvSpPr>
        <p:spPr>
          <a:xfrm>
            <a:off x="10066940" y="2355987"/>
            <a:ext cx="743253" cy="607342"/>
          </a:xfrm>
          <a:prstGeom prst="ellipse">
            <a:avLst/>
          </a:prstGeom>
          <a:solidFill>
            <a:schemeClr val="lt1"/>
          </a:solidFill>
          <a:ln w="44450">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uk-UA"/>
          </a:p>
        </p:txBody>
      </p:sp>
      <p:sp>
        <p:nvSpPr>
          <p:cNvPr id="17" name="Овал 16">
            <a:extLst>
              <a:ext uri="{FF2B5EF4-FFF2-40B4-BE49-F238E27FC236}">
                <a16:creationId xmlns:a16="http://schemas.microsoft.com/office/drawing/2014/main" id="{D0C6D662-67C1-4804-A9EE-FFB80A97E721}"/>
              </a:ext>
            </a:extLst>
          </p:cNvPr>
          <p:cNvSpPr/>
          <p:nvPr/>
        </p:nvSpPr>
        <p:spPr>
          <a:xfrm>
            <a:off x="9787996" y="4743272"/>
            <a:ext cx="743253" cy="607342"/>
          </a:xfrm>
          <a:prstGeom prst="ellipse">
            <a:avLst/>
          </a:prstGeom>
          <a:solidFill>
            <a:schemeClr val="lt1"/>
          </a:solidFill>
          <a:ln w="44450">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uk-UA"/>
          </a:p>
        </p:txBody>
      </p:sp>
      <p:sp>
        <p:nvSpPr>
          <p:cNvPr id="18" name="Овал 17">
            <a:extLst>
              <a:ext uri="{FF2B5EF4-FFF2-40B4-BE49-F238E27FC236}">
                <a16:creationId xmlns:a16="http://schemas.microsoft.com/office/drawing/2014/main" id="{8B6292A2-E85B-4B0E-ABAF-5028CB889871}"/>
              </a:ext>
            </a:extLst>
          </p:cNvPr>
          <p:cNvSpPr/>
          <p:nvPr/>
        </p:nvSpPr>
        <p:spPr>
          <a:xfrm>
            <a:off x="6949699" y="4743272"/>
            <a:ext cx="743253" cy="607342"/>
          </a:xfrm>
          <a:prstGeom prst="ellipse">
            <a:avLst/>
          </a:prstGeom>
          <a:solidFill>
            <a:schemeClr val="lt1"/>
          </a:solidFill>
          <a:ln w="44450">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uk-UA" dirty="0"/>
          </a:p>
        </p:txBody>
      </p:sp>
      <p:sp>
        <p:nvSpPr>
          <p:cNvPr id="19" name="Овал 18">
            <a:extLst>
              <a:ext uri="{FF2B5EF4-FFF2-40B4-BE49-F238E27FC236}">
                <a16:creationId xmlns:a16="http://schemas.microsoft.com/office/drawing/2014/main" id="{4C5E6A83-D487-4CAC-B450-DD5562D7B09A}"/>
              </a:ext>
            </a:extLst>
          </p:cNvPr>
          <p:cNvSpPr/>
          <p:nvPr/>
        </p:nvSpPr>
        <p:spPr>
          <a:xfrm>
            <a:off x="6744654" y="2381314"/>
            <a:ext cx="743253" cy="607342"/>
          </a:xfrm>
          <a:prstGeom prst="ellipse">
            <a:avLst/>
          </a:prstGeom>
          <a:solidFill>
            <a:schemeClr val="lt1"/>
          </a:solidFill>
          <a:ln w="44450">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uk-UA"/>
          </a:p>
        </p:txBody>
      </p:sp>
      <p:sp>
        <p:nvSpPr>
          <p:cNvPr id="14" name="Овал 13">
            <a:extLst>
              <a:ext uri="{FF2B5EF4-FFF2-40B4-BE49-F238E27FC236}">
                <a16:creationId xmlns:a16="http://schemas.microsoft.com/office/drawing/2014/main" id="{D48CEB8E-37EB-47C4-B33D-27FED02727A6}"/>
              </a:ext>
            </a:extLst>
          </p:cNvPr>
          <p:cNvSpPr/>
          <p:nvPr/>
        </p:nvSpPr>
        <p:spPr>
          <a:xfrm>
            <a:off x="8391273" y="1474131"/>
            <a:ext cx="743253" cy="607342"/>
          </a:xfrm>
          <a:prstGeom prst="ellipse">
            <a:avLst/>
          </a:prstGeom>
          <a:solidFill>
            <a:schemeClr val="lt1"/>
          </a:solidFill>
          <a:ln w="44450">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sz="3200" b="1" dirty="0">
                <a:latin typeface="Bookman Old Style" panose="02050604050505020204" pitchFamily="18" charset="0"/>
              </a:rPr>
              <a:t>Д</a:t>
            </a:r>
            <a:endParaRPr lang="uk-UA" sz="3200" b="1" dirty="0">
              <a:latin typeface="Bookman Old Style" panose="02050604050505020204" pitchFamily="18" charset="0"/>
            </a:endParaRPr>
          </a:p>
        </p:txBody>
      </p:sp>
      <p:sp>
        <p:nvSpPr>
          <p:cNvPr id="15" name="Овал 14">
            <a:extLst>
              <a:ext uri="{FF2B5EF4-FFF2-40B4-BE49-F238E27FC236}">
                <a16:creationId xmlns:a16="http://schemas.microsoft.com/office/drawing/2014/main" id="{D01C73D4-1F38-4760-B441-20A38884FC35}"/>
              </a:ext>
            </a:extLst>
          </p:cNvPr>
          <p:cNvSpPr/>
          <p:nvPr/>
        </p:nvSpPr>
        <p:spPr>
          <a:xfrm>
            <a:off x="6751256" y="2355987"/>
            <a:ext cx="743253" cy="607342"/>
          </a:xfrm>
          <a:prstGeom prst="ellipse">
            <a:avLst/>
          </a:prstGeom>
          <a:solidFill>
            <a:schemeClr val="lt1"/>
          </a:solidFill>
          <a:ln w="44450">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4000" b="1" dirty="0">
                <a:solidFill>
                  <a:srgbClr val="C00000"/>
                </a:solidFill>
              </a:rPr>
              <a:t>X</a:t>
            </a:r>
            <a:endParaRPr lang="uk-UA" sz="4000" b="1" dirty="0">
              <a:solidFill>
                <a:srgbClr val="C00000"/>
              </a:solidFill>
            </a:endParaRPr>
          </a:p>
        </p:txBody>
      </p:sp>
      <p:sp>
        <p:nvSpPr>
          <p:cNvPr id="21" name="Овал 20">
            <a:extLst>
              <a:ext uri="{FF2B5EF4-FFF2-40B4-BE49-F238E27FC236}">
                <a16:creationId xmlns:a16="http://schemas.microsoft.com/office/drawing/2014/main" id="{31EF5D39-0509-47B8-AF11-9373114694A9}"/>
              </a:ext>
            </a:extLst>
          </p:cNvPr>
          <p:cNvSpPr/>
          <p:nvPr/>
        </p:nvSpPr>
        <p:spPr>
          <a:xfrm>
            <a:off x="10074660" y="2367498"/>
            <a:ext cx="743253" cy="607342"/>
          </a:xfrm>
          <a:prstGeom prst="ellipse">
            <a:avLst/>
          </a:prstGeom>
          <a:solidFill>
            <a:schemeClr val="lt1"/>
          </a:solidFill>
          <a:ln w="44450">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4000" b="1" dirty="0">
                <a:solidFill>
                  <a:srgbClr val="C00000"/>
                </a:solidFill>
              </a:rPr>
              <a:t>X</a:t>
            </a:r>
            <a:endParaRPr lang="uk-UA" sz="4000" b="1" dirty="0">
              <a:solidFill>
                <a:srgbClr val="C00000"/>
              </a:solidFill>
            </a:endParaRPr>
          </a:p>
        </p:txBody>
      </p:sp>
    </p:spTree>
    <p:extLst>
      <p:ext uri="{BB962C8B-B14F-4D97-AF65-F5344CB8AC3E}">
        <p14:creationId xmlns:p14="http://schemas.microsoft.com/office/powerpoint/2010/main" val="37814587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wipe(down)">
                                      <p:cBhvr>
                                        <p:cTn id="12" dur="500"/>
                                        <p:tgtEl>
                                          <p:spTgt spid="16"/>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19"/>
                                        </p:tgtEl>
                                        <p:attrNameLst>
                                          <p:attrName>style.visibility</p:attrName>
                                        </p:attrNameLst>
                                      </p:cBhvr>
                                      <p:to>
                                        <p:strVal val="visible"/>
                                      </p:to>
                                    </p:set>
                                    <p:animEffect transition="in" filter="wipe(down)">
                                      <p:cBhvr>
                                        <p:cTn id="15" dur="500"/>
                                        <p:tgtEl>
                                          <p:spTgt spid="19"/>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wipe(down)">
                                      <p:cBhvr>
                                        <p:cTn id="18" dur="500"/>
                                        <p:tgtEl>
                                          <p:spTgt spid="14"/>
                                        </p:tgtEl>
                                      </p:cBhvr>
                                    </p:animEffect>
                                  </p:childTnLst>
                                </p:cTn>
                              </p:par>
                              <p:par>
                                <p:cTn id="19" presetID="22" presetClass="entr" presetSubtype="4" fill="hold" grpId="0" nodeType="withEffect">
                                  <p:stCondLst>
                                    <p:cond delay="0"/>
                                  </p:stCondLst>
                                  <p:childTnLst>
                                    <p:set>
                                      <p:cBhvr>
                                        <p:cTn id="20" dur="1" fill="hold">
                                          <p:stCondLst>
                                            <p:cond delay="0"/>
                                          </p:stCondLst>
                                        </p:cTn>
                                        <p:tgtEl>
                                          <p:spTgt spid="18"/>
                                        </p:tgtEl>
                                        <p:attrNameLst>
                                          <p:attrName>style.visibility</p:attrName>
                                        </p:attrNameLst>
                                      </p:cBhvr>
                                      <p:to>
                                        <p:strVal val="visible"/>
                                      </p:to>
                                    </p:set>
                                    <p:animEffect transition="in" filter="wipe(down)">
                                      <p:cBhvr>
                                        <p:cTn id="21" dur="500"/>
                                        <p:tgtEl>
                                          <p:spTgt spid="18"/>
                                        </p:tgtEl>
                                      </p:cBhvr>
                                    </p:animEffect>
                                  </p:childTnLst>
                                </p:cTn>
                              </p:par>
                              <p:par>
                                <p:cTn id="22" presetID="22" presetClass="entr" presetSubtype="4" fill="hold" grpId="0" nodeType="withEffect">
                                  <p:stCondLst>
                                    <p:cond delay="0"/>
                                  </p:stCondLst>
                                  <p:childTnLst>
                                    <p:set>
                                      <p:cBhvr>
                                        <p:cTn id="23" dur="1" fill="hold">
                                          <p:stCondLst>
                                            <p:cond delay="0"/>
                                          </p:stCondLst>
                                        </p:cTn>
                                        <p:tgtEl>
                                          <p:spTgt spid="17"/>
                                        </p:tgtEl>
                                        <p:attrNameLst>
                                          <p:attrName>style.visibility</p:attrName>
                                        </p:attrNameLst>
                                      </p:cBhvr>
                                      <p:to>
                                        <p:strVal val="visible"/>
                                      </p:to>
                                    </p:set>
                                    <p:animEffect transition="in" filter="wipe(down)">
                                      <p:cBhvr>
                                        <p:cTn id="24" dur="500"/>
                                        <p:tgtEl>
                                          <p:spTgt spid="17"/>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grpId="0" nodeType="click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wipe(down)">
                                      <p:cBhvr>
                                        <p:cTn id="29" dur="500"/>
                                        <p:tgtEl>
                                          <p:spTgt spid="10"/>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grpId="0" nodeType="clickEffect">
                                  <p:stCondLst>
                                    <p:cond delay="0"/>
                                  </p:stCondLst>
                                  <p:childTnLst>
                                    <p:set>
                                      <p:cBhvr>
                                        <p:cTn id="33" dur="1" fill="hold">
                                          <p:stCondLst>
                                            <p:cond delay="0"/>
                                          </p:stCondLst>
                                        </p:cTn>
                                        <p:tgtEl>
                                          <p:spTgt spid="15"/>
                                        </p:tgtEl>
                                        <p:attrNameLst>
                                          <p:attrName>style.visibility</p:attrName>
                                        </p:attrNameLst>
                                      </p:cBhvr>
                                      <p:to>
                                        <p:strVal val="visible"/>
                                      </p:to>
                                    </p:set>
                                    <p:animEffect transition="in" filter="wipe(down)">
                                      <p:cBhvr>
                                        <p:cTn id="34" dur="500"/>
                                        <p:tgtEl>
                                          <p:spTgt spid="15"/>
                                        </p:tgtEl>
                                      </p:cBhvr>
                                    </p:animEffect>
                                  </p:childTnLst>
                                </p:cTn>
                              </p:par>
                              <p:par>
                                <p:cTn id="35" presetID="22" presetClass="entr" presetSubtype="4" fill="hold" grpId="0" nodeType="withEffect">
                                  <p:stCondLst>
                                    <p:cond delay="0"/>
                                  </p:stCondLst>
                                  <p:childTnLst>
                                    <p:set>
                                      <p:cBhvr>
                                        <p:cTn id="36" dur="1" fill="hold">
                                          <p:stCondLst>
                                            <p:cond delay="0"/>
                                          </p:stCondLst>
                                        </p:cTn>
                                        <p:tgtEl>
                                          <p:spTgt spid="21"/>
                                        </p:tgtEl>
                                        <p:attrNameLst>
                                          <p:attrName>style.visibility</p:attrName>
                                        </p:attrNameLst>
                                      </p:cBhvr>
                                      <p:to>
                                        <p:strVal val="visible"/>
                                      </p:to>
                                    </p:set>
                                    <p:animEffect transition="in" filter="wipe(down)">
                                      <p:cBhvr>
                                        <p:cTn id="37" dur="500"/>
                                        <p:tgtEl>
                                          <p:spTgt spid="21"/>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wipe(down)">
                                      <p:cBhvr>
                                        <p:cTn id="42" dur="500"/>
                                        <p:tgtEl>
                                          <p:spTgt spid="11"/>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wipe(down)">
                                      <p:cBhvr>
                                        <p:cTn id="4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animBg="1"/>
      <p:bldP spid="5" grpId="0" animBg="1"/>
      <p:bldP spid="16" grpId="0" animBg="1"/>
      <p:bldP spid="17" grpId="0" animBg="1"/>
      <p:bldP spid="18" grpId="0" animBg="1"/>
      <p:bldP spid="19" grpId="0" animBg="1"/>
      <p:bldP spid="14" grpId="0" animBg="1"/>
      <p:bldP spid="15" grpId="0" animBg="1"/>
      <p:bldP spid="21" grpId="0" animBg="1"/>
    </p:bld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5BA31080-6AEE-4F4A-9344-58E5A73082E2}"/>
              </a:ext>
            </a:extLst>
          </p:cNvPr>
          <p:cNvSpPr txBox="1"/>
          <p:nvPr/>
        </p:nvSpPr>
        <p:spPr>
          <a:xfrm>
            <a:off x="512992" y="2682247"/>
            <a:ext cx="3972769" cy="584775"/>
          </a:xfrm>
          <a:prstGeom prst="rect">
            <a:avLst/>
          </a:prstGeom>
          <a:noFill/>
        </p:spPr>
        <p:txBody>
          <a:bodyPr wrap="square" rtlCol="0">
            <a:spAutoFit/>
          </a:bodyPr>
          <a:lstStyle/>
          <a:p>
            <a:r>
              <a:rPr lang="en-US" sz="3200" b="1" dirty="0">
                <a:solidFill>
                  <a:srgbClr val="002060"/>
                </a:solidFill>
                <a:latin typeface="Georgia" panose="02040502050405020303" pitchFamily="18" charset="0"/>
              </a:rPr>
              <a:t>n </a:t>
            </a:r>
            <a:r>
              <a:rPr lang="ru-RU" sz="3200" b="1" dirty="0">
                <a:solidFill>
                  <a:srgbClr val="002060"/>
                </a:solidFill>
                <a:latin typeface="Georgia" panose="02040502050405020303" pitchFamily="18" charset="0"/>
              </a:rPr>
              <a:t>= 200</a:t>
            </a:r>
            <a:endParaRPr lang="uk-UA" sz="3200" b="1" dirty="0">
              <a:solidFill>
                <a:srgbClr val="002060"/>
              </a:solidFill>
              <a:latin typeface="Georgia" panose="02040502050405020303" pitchFamily="18" charset="0"/>
            </a:endParaRPr>
          </a:p>
        </p:txBody>
      </p:sp>
      <p:sp>
        <p:nvSpPr>
          <p:cNvPr id="11" name="TextBox 10">
            <a:extLst>
              <a:ext uri="{FF2B5EF4-FFF2-40B4-BE49-F238E27FC236}">
                <a16:creationId xmlns:a16="http://schemas.microsoft.com/office/drawing/2014/main" id="{09577385-6E66-42E7-B103-7CC8388B2DA6}"/>
              </a:ext>
            </a:extLst>
          </p:cNvPr>
          <p:cNvSpPr txBox="1"/>
          <p:nvPr/>
        </p:nvSpPr>
        <p:spPr>
          <a:xfrm>
            <a:off x="556299" y="3426262"/>
            <a:ext cx="1953469" cy="584775"/>
          </a:xfrm>
          <a:prstGeom prst="rect">
            <a:avLst/>
          </a:prstGeom>
          <a:noFill/>
        </p:spPr>
        <p:txBody>
          <a:bodyPr wrap="square" rtlCol="0">
            <a:spAutoFit/>
          </a:bodyPr>
          <a:lstStyle/>
          <a:p>
            <a:r>
              <a:rPr lang="en-US" sz="3200" b="1" dirty="0">
                <a:solidFill>
                  <a:srgbClr val="002060"/>
                </a:solidFill>
                <a:latin typeface="Georgia" panose="02040502050405020303" pitchFamily="18" charset="0"/>
              </a:rPr>
              <a:t>m </a:t>
            </a:r>
            <a:r>
              <a:rPr lang="ru-RU" sz="3200" b="1" dirty="0">
                <a:solidFill>
                  <a:srgbClr val="002060"/>
                </a:solidFill>
                <a:latin typeface="Georgia" panose="02040502050405020303" pitchFamily="18" charset="0"/>
              </a:rPr>
              <a:t>= 2</a:t>
            </a:r>
            <a:endParaRPr lang="uk-UA" sz="3200" b="1" dirty="0">
              <a:solidFill>
                <a:srgbClr val="002060"/>
              </a:solidFill>
              <a:latin typeface="Georgia" panose="02040502050405020303" pitchFamily="18" charset="0"/>
            </a:endParaRPr>
          </a:p>
        </p:txBody>
      </p:sp>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DC05C86C-7841-4FA6-9A94-BE93577C35BA}"/>
                  </a:ext>
                </a:extLst>
              </p:cNvPr>
              <p:cNvSpPr txBox="1"/>
              <p:nvPr/>
            </p:nvSpPr>
            <p:spPr>
              <a:xfrm>
                <a:off x="792664" y="5125379"/>
                <a:ext cx="5095754" cy="127208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4400" b="1" i="1" smtClean="0">
                          <a:solidFill>
                            <a:srgbClr val="C00000"/>
                          </a:solidFill>
                          <a:latin typeface="Cambria Math" panose="02040503050406030204" pitchFamily="18" charset="0"/>
                        </a:rPr>
                        <m:t>𝑷</m:t>
                      </m:r>
                      <m:d>
                        <m:dPr>
                          <m:ctrlPr>
                            <a:rPr lang="en-US" sz="4400" b="1" i="1" smtClean="0">
                              <a:solidFill>
                                <a:srgbClr val="C00000"/>
                              </a:solidFill>
                              <a:latin typeface="Cambria Math" panose="02040503050406030204" pitchFamily="18" charset="0"/>
                            </a:rPr>
                          </m:ctrlPr>
                        </m:dPr>
                        <m:e>
                          <m:r>
                            <a:rPr lang="en-US" sz="4400" b="1" i="1" smtClean="0">
                              <a:solidFill>
                                <a:srgbClr val="C00000"/>
                              </a:solidFill>
                              <a:latin typeface="Cambria Math" panose="02040503050406030204" pitchFamily="18" charset="0"/>
                            </a:rPr>
                            <m:t>𝑨</m:t>
                          </m:r>
                        </m:e>
                      </m:d>
                      <m:r>
                        <a:rPr lang="en-US" sz="4400" b="1" i="1" smtClean="0">
                          <a:solidFill>
                            <a:srgbClr val="C00000"/>
                          </a:solidFill>
                          <a:latin typeface="Cambria Math" panose="02040503050406030204" pitchFamily="18" charset="0"/>
                        </a:rPr>
                        <m:t>=</m:t>
                      </m:r>
                      <m:f>
                        <m:fPr>
                          <m:ctrlPr>
                            <a:rPr lang="uk-UA" sz="4400" b="1" i="1" smtClean="0">
                              <a:solidFill>
                                <a:srgbClr val="C00000"/>
                              </a:solidFill>
                              <a:latin typeface="Cambria Math" panose="02040503050406030204" pitchFamily="18" charset="0"/>
                            </a:rPr>
                          </m:ctrlPr>
                        </m:fPr>
                        <m:num>
                          <m:r>
                            <a:rPr lang="ru-RU" sz="4400" b="1" i="1" smtClean="0">
                              <a:solidFill>
                                <a:srgbClr val="C00000"/>
                              </a:solidFill>
                              <a:latin typeface="Cambria Math" panose="02040503050406030204" pitchFamily="18" charset="0"/>
                            </a:rPr>
                            <m:t>𝟐</m:t>
                          </m:r>
                        </m:num>
                        <m:den>
                          <m:r>
                            <a:rPr lang="ru-RU" sz="4400" b="1" i="1" smtClean="0">
                              <a:solidFill>
                                <a:srgbClr val="C00000"/>
                              </a:solidFill>
                              <a:latin typeface="Cambria Math" panose="02040503050406030204" pitchFamily="18" charset="0"/>
                            </a:rPr>
                            <m:t>𝟐𝟎𝟎</m:t>
                          </m:r>
                        </m:den>
                      </m:f>
                      <m:r>
                        <a:rPr lang="ru-RU" sz="4400" b="1" i="1" smtClean="0">
                          <a:solidFill>
                            <a:srgbClr val="C00000"/>
                          </a:solidFill>
                          <a:latin typeface="Cambria Math" panose="02040503050406030204" pitchFamily="18" charset="0"/>
                        </a:rPr>
                        <m:t>=</m:t>
                      </m:r>
                      <m:r>
                        <a:rPr lang="ru-RU" sz="4400" b="1" i="1" smtClean="0">
                          <a:solidFill>
                            <a:srgbClr val="C00000"/>
                          </a:solidFill>
                          <a:latin typeface="Cambria Math" panose="02040503050406030204" pitchFamily="18" charset="0"/>
                        </a:rPr>
                        <m:t>𝟎</m:t>
                      </m:r>
                      <m:r>
                        <a:rPr lang="ru-RU" sz="4400" b="1" i="1" smtClean="0">
                          <a:solidFill>
                            <a:srgbClr val="C00000"/>
                          </a:solidFill>
                          <a:latin typeface="Cambria Math" panose="02040503050406030204" pitchFamily="18" charset="0"/>
                        </a:rPr>
                        <m:t>,</m:t>
                      </m:r>
                      <m:r>
                        <a:rPr lang="ru-RU" sz="4400" b="1" i="1" smtClean="0">
                          <a:solidFill>
                            <a:srgbClr val="C00000"/>
                          </a:solidFill>
                          <a:latin typeface="Cambria Math" panose="02040503050406030204" pitchFamily="18" charset="0"/>
                        </a:rPr>
                        <m:t>𝟎𝟏</m:t>
                      </m:r>
                    </m:oMath>
                  </m:oMathPara>
                </a14:m>
                <a:endParaRPr lang="uk-UA" sz="4400" b="1" dirty="0">
                  <a:solidFill>
                    <a:srgbClr val="C00000"/>
                  </a:solidFill>
                </a:endParaRPr>
              </a:p>
            </p:txBody>
          </p:sp>
        </mc:Choice>
        <mc:Fallback xmlns="">
          <p:sp>
            <p:nvSpPr>
              <p:cNvPr id="12" name="TextBox 11">
                <a:extLst>
                  <a:ext uri="{FF2B5EF4-FFF2-40B4-BE49-F238E27FC236}">
                    <a16:creationId xmlns:a16="http://schemas.microsoft.com/office/drawing/2014/main" xmlns="" xmlns:a14="http://schemas.microsoft.com/office/drawing/2010/main" id="{DC05C86C-7841-4FA6-9A94-BE93577C35BA}"/>
                  </a:ext>
                </a:extLst>
              </p:cNvPr>
              <p:cNvSpPr txBox="1">
                <a:spLocks noRot="1" noChangeAspect="1" noMove="1" noResize="1" noEditPoints="1" noAdjustHandles="1" noChangeArrowheads="1" noChangeShapeType="1" noTextEdit="1"/>
              </p:cNvSpPr>
              <p:nvPr/>
            </p:nvSpPr>
            <p:spPr>
              <a:xfrm>
                <a:off x="792664" y="5125379"/>
                <a:ext cx="5095754" cy="1272080"/>
              </a:xfrm>
              <a:prstGeom prst="rect">
                <a:avLst/>
              </a:prstGeom>
              <a:blipFill>
                <a:blip r:embed="rId2"/>
                <a:stretch>
                  <a:fillRect/>
                </a:stretch>
              </a:blipFill>
            </p:spPr>
            <p:txBody>
              <a:bodyPr/>
              <a:lstStyle/>
              <a:p>
                <a:r>
                  <a:rPr lang="uk-UA">
                    <a:noFill/>
                  </a:rPr>
                  <a:t> </a:t>
                </a:r>
              </a:p>
            </p:txBody>
          </p:sp>
        </mc:Fallback>
      </mc:AlternateContent>
      <p:sp>
        <p:nvSpPr>
          <p:cNvPr id="5" name="Овал 4">
            <a:extLst>
              <a:ext uri="{FF2B5EF4-FFF2-40B4-BE49-F238E27FC236}">
                <a16:creationId xmlns:a16="http://schemas.microsoft.com/office/drawing/2014/main" id="{56917341-002C-4A49-B311-4B64DB1865E1}"/>
              </a:ext>
            </a:extLst>
          </p:cNvPr>
          <p:cNvSpPr/>
          <p:nvPr/>
        </p:nvSpPr>
        <p:spPr>
          <a:xfrm>
            <a:off x="5692024" y="2351572"/>
            <a:ext cx="4028433" cy="4015926"/>
          </a:xfrm>
          <a:prstGeom prst="ellipse">
            <a:avLst/>
          </a:prstGeom>
          <a:noFill/>
          <a:ln w="31750">
            <a:solidFill>
              <a:srgbClr val="C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uk-UA"/>
          </a:p>
        </p:txBody>
      </p:sp>
      <p:sp>
        <p:nvSpPr>
          <p:cNvPr id="16" name="Овал 15">
            <a:extLst>
              <a:ext uri="{FF2B5EF4-FFF2-40B4-BE49-F238E27FC236}">
                <a16:creationId xmlns:a16="http://schemas.microsoft.com/office/drawing/2014/main" id="{48FE3D8A-141B-484E-867B-5E2999AEE4E7}"/>
              </a:ext>
            </a:extLst>
          </p:cNvPr>
          <p:cNvSpPr/>
          <p:nvPr/>
        </p:nvSpPr>
        <p:spPr>
          <a:xfrm>
            <a:off x="8325416" y="2394187"/>
            <a:ext cx="743253" cy="607342"/>
          </a:xfrm>
          <a:prstGeom prst="ellipse">
            <a:avLst/>
          </a:prstGeom>
          <a:solidFill>
            <a:schemeClr val="lt1"/>
          </a:solidFill>
          <a:ln w="44450">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uk-UA"/>
          </a:p>
        </p:txBody>
      </p:sp>
      <p:sp>
        <p:nvSpPr>
          <p:cNvPr id="17" name="Овал 16">
            <a:extLst>
              <a:ext uri="{FF2B5EF4-FFF2-40B4-BE49-F238E27FC236}">
                <a16:creationId xmlns:a16="http://schemas.microsoft.com/office/drawing/2014/main" id="{D0C6D662-67C1-4804-A9EE-FFB80A97E721}"/>
              </a:ext>
            </a:extLst>
          </p:cNvPr>
          <p:cNvSpPr/>
          <p:nvPr/>
        </p:nvSpPr>
        <p:spPr>
          <a:xfrm>
            <a:off x="9120032" y="3232492"/>
            <a:ext cx="743253" cy="607342"/>
          </a:xfrm>
          <a:prstGeom prst="ellipse">
            <a:avLst/>
          </a:prstGeom>
          <a:solidFill>
            <a:schemeClr val="lt1"/>
          </a:solidFill>
          <a:ln w="44450">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uk-UA"/>
          </a:p>
        </p:txBody>
      </p:sp>
      <p:sp>
        <p:nvSpPr>
          <p:cNvPr id="18" name="Овал 17">
            <a:extLst>
              <a:ext uri="{FF2B5EF4-FFF2-40B4-BE49-F238E27FC236}">
                <a16:creationId xmlns:a16="http://schemas.microsoft.com/office/drawing/2014/main" id="{8B6292A2-E85B-4B0E-ABAF-5028CB889871}"/>
              </a:ext>
            </a:extLst>
          </p:cNvPr>
          <p:cNvSpPr/>
          <p:nvPr/>
        </p:nvSpPr>
        <p:spPr>
          <a:xfrm>
            <a:off x="5369838" y="3265632"/>
            <a:ext cx="743253" cy="607342"/>
          </a:xfrm>
          <a:prstGeom prst="ellipse">
            <a:avLst/>
          </a:prstGeom>
          <a:solidFill>
            <a:schemeClr val="lt1"/>
          </a:solidFill>
          <a:ln w="44450">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uk-UA"/>
          </a:p>
        </p:txBody>
      </p:sp>
      <p:sp>
        <p:nvSpPr>
          <p:cNvPr id="19" name="Овал 18">
            <a:extLst>
              <a:ext uri="{FF2B5EF4-FFF2-40B4-BE49-F238E27FC236}">
                <a16:creationId xmlns:a16="http://schemas.microsoft.com/office/drawing/2014/main" id="{4C5E6A83-D487-4CAC-B450-DD5562D7B09A}"/>
              </a:ext>
            </a:extLst>
          </p:cNvPr>
          <p:cNvSpPr/>
          <p:nvPr/>
        </p:nvSpPr>
        <p:spPr>
          <a:xfrm>
            <a:off x="6220627" y="2397574"/>
            <a:ext cx="743253" cy="607342"/>
          </a:xfrm>
          <a:prstGeom prst="ellipse">
            <a:avLst/>
          </a:prstGeom>
          <a:solidFill>
            <a:schemeClr val="lt1"/>
          </a:solidFill>
          <a:ln w="44450">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uk-UA"/>
          </a:p>
        </p:txBody>
      </p:sp>
      <p:sp>
        <p:nvSpPr>
          <p:cNvPr id="14" name="Овал 13">
            <a:extLst>
              <a:ext uri="{FF2B5EF4-FFF2-40B4-BE49-F238E27FC236}">
                <a16:creationId xmlns:a16="http://schemas.microsoft.com/office/drawing/2014/main" id="{D48CEB8E-37EB-47C4-B33D-27FED02727A6}"/>
              </a:ext>
            </a:extLst>
          </p:cNvPr>
          <p:cNvSpPr/>
          <p:nvPr/>
        </p:nvSpPr>
        <p:spPr>
          <a:xfrm>
            <a:off x="7244934" y="2077240"/>
            <a:ext cx="743253" cy="607342"/>
          </a:xfrm>
          <a:prstGeom prst="ellipse">
            <a:avLst/>
          </a:prstGeom>
          <a:solidFill>
            <a:schemeClr val="lt1"/>
          </a:solidFill>
          <a:ln w="44450">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sz="3200" b="1" dirty="0">
                <a:latin typeface="Bookman Old Style" panose="02050604050505020204" pitchFamily="18" charset="0"/>
              </a:rPr>
              <a:t>Д</a:t>
            </a:r>
            <a:endParaRPr lang="uk-UA" sz="3200" b="1" dirty="0">
              <a:latin typeface="Bookman Old Style" panose="02050604050505020204" pitchFamily="18" charset="0"/>
            </a:endParaRPr>
          </a:p>
        </p:txBody>
      </p:sp>
      <p:sp>
        <p:nvSpPr>
          <p:cNvPr id="15" name="Прямокутник 14">
            <a:extLst>
              <a:ext uri="{FF2B5EF4-FFF2-40B4-BE49-F238E27FC236}">
                <a16:creationId xmlns:a16="http://schemas.microsoft.com/office/drawing/2014/main" id="{8DFAE746-FBFD-4E4E-8AE7-03BC95283D02}"/>
              </a:ext>
            </a:extLst>
          </p:cNvPr>
          <p:cNvSpPr/>
          <p:nvPr/>
        </p:nvSpPr>
        <p:spPr>
          <a:xfrm>
            <a:off x="181745" y="70654"/>
            <a:ext cx="11828509" cy="1815882"/>
          </a:xfrm>
          <a:prstGeom prst="rect">
            <a:avLst/>
          </a:prstGeom>
        </p:spPr>
        <p:txBody>
          <a:bodyPr wrap="square">
            <a:spAutoFit/>
          </a:bodyPr>
          <a:lstStyle/>
          <a:p>
            <a:r>
              <a:rPr lang="ru-RU" sz="2800" b="1" i="1" dirty="0">
                <a:solidFill>
                  <a:srgbClr val="002060"/>
                </a:solidFill>
                <a:latin typeface="Georgia" panose="02040502050405020303" pitchFamily="18" charset="0"/>
              </a:rPr>
              <a:t>14. </a:t>
            </a:r>
            <a:r>
              <a:rPr lang="ru-RU" sz="2800" b="1" i="1" dirty="0">
                <a:solidFill>
                  <a:srgbClr val="00642D"/>
                </a:solidFill>
                <a:latin typeface="Georgia" panose="02040502050405020303" pitchFamily="18" charset="0"/>
              </a:rPr>
              <a:t>(Задача о месте за столом 2). </a:t>
            </a:r>
            <a:r>
              <a:rPr lang="ru-RU" sz="2800" b="1" i="1" dirty="0">
                <a:solidFill>
                  <a:srgbClr val="002060"/>
                </a:solidFill>
                <a:latin typeface="Georgia" panose="02040502050405020303" pitchFamily="18" charset="0"/>
              </a:rPr>
              <a:t>За круглый стол на </a:t>
            </a:r>
            <a:r>
              <a:rPr lang="ru-RU" sz="2800" b="1" i="1" dirty="0">
                <a:solidFill>
                  <a:srgbClr val="C00000"/>
                </a:solidFill>
                <a:latin typeface="Georgia" panose="02040502050405020303" pitchFamily="18" charset="0"/>
              </a:rPr>
              <a:t>201</a:t>
            </a:r>
            <a:r>
              <a:rPr lang="ru-RU" sz="2800" b="1" i="1" dirty="0">
                <a:solidFill>
                  <a:srgbClr val="002060"/>
                </a:solidFill>
                <a:latin typeface="Georgia" panose="02040502050405020303" pitchFamily="18" charset="0"/>
              </a:rPr>
              <a:t> стул в случайном порядке рассаживаются </a:t>
            </a:r>
            <a:r>
              <a:rPr lang="ru-RU" sz="2800" b="1" i="1" dirty="0">
                <a:solidFill>
                  <a:srgbClr val="C00000"/>
                </a:solidFill>
                <a:latin typeface="Georgia" panose="02040502050405020303" pitchFamily="18" charset="0"/>
              </a:rPr>
              <a:t>199</a:t>
            </a:r>
            <a:r>
              <a:rPr lang="ru-RU" sz="2800" b="1" i="1" dirty="0">
                <a:solidFill>
                  <a:srgbClr val="002060"/>
                </a:solidFill>
                <a:latin typeface="Georgia" panose="02040502050405020303" pitchFamily="18" charset="0"/>
              </a:rPr>
              <a:t> мальчиков и </a:t>
            </a:r>
            <a:r>
              <a:rPr lang="ru-RU" sz="2800" b="1" i="1" dirty="0">
                <a:solidFill>
                  <a:srgbClr val="C00000"/>
                </a:solidFill>
                <a:latin typeface="Georgia" panose="02040502050405020303" pitchFamily="18" charset="0"/>
              </a:rPr>
              <a:t>2</a:t>
            </a:r>
            <a:r>
              <a:rPr lang="ru-RU" sz="2800" b="1" i="1" dirty="0">
                <a:solidFill>
                  <a:srgbClr val="002060"/>
                </a:solidFill>
                <a:latin typeface="Georgia" panose="02040502050405020303" pitchFamily="18" charset="0"/>
              </a:rPr>
              <a:t> девочки. Найдите вероятность того, что между девочками будет сидеть один мальчик.</a:t>
            </a:r>
            <a:endParaRPr lang="uk-UA" sz="2800" b="1" i="1" dirty="0">
              <a:solidFill>
                <a:srgbClr val="002060"/>
              </a:solidFill>
              <a:latin typeface="Georgia" panose="02040502050405020303" pitchFamily="18" charset="0"/>
            </a:endParaRPr>
          </a:p>
        </p:txBody>
      </p:sp>
      <p:sp>
        <p:nvSpPr>
          <p:cNvPr id="20" name="Овал 19">
            <a:extLst>
              <a:ext uri="{FF2B5EF4-FFF2-40B4-BE49-F238E27FC236}">
                <a16:creationId xmlns:a16="http://schemas.microsoft.com/office/drawing/2014/main" id="{16D0C338-6722-4311-8AE0-BC04ADDA6447}"/>
              </a:ext>
            </a:extLst>
          </p:cNvPr>
          <p:cNvSpPr/>
          <p:nvPr/>
        </p:nvSpPr>
        <p:spPr>
          <a:xfrm>
            <a:off x="9120032" y="4165851"/>
            <a:ext cx="743253" cy="607342"/>
          </a:xfrm>
          <a:prstGeom prst="ellipse">
            <a:avLst/>
          </a:prstGeom>
          <a:solidFill>
            <a:schemeClr val="lt1"/>
          </a:solidFill>
          <a:ln w="44450">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uk-UA"/>
          </a:p>
        </p:txBody>
      </p:sp>
      <p:sp>
        <p:nvSpPr>
          <p:cNvPr id="21" name="Овал 20">
            <a:extLst>
              <a:ext uri="{FF2B5EF4-FFF2-40B4-BE49-F238E27FC236}">
                <a16:creationId xmlns:a16="http://schemas.microsoft.com/office/drawing/2014/main" id="{9F5B09BB-CD91-439C-BDF1-3AF650D268F3}"/>
              </a:ext>
            </a:extLst>
          </p:cNvPr>
          <p:cNvSpPr/>
          <p:nvPr/>
        </p:nvSpPr>
        <p:spPr>
          <a:xfrm>
            <a:off x="5369838" y="4198991"/>
            <a:ext cx="743253" cy="607342"/>
          </a:xfrm>
          <a:prstGeom prst="ellipse">
            <a:avLst/>
          </a:prstGeom>
          <a:solidFill>
            <a:schemeClr val="lt1"/>
          </a:solidFill>
          <a:ln w="44450">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uk-UA"/>
          </a:p>
        </p:txBody>
      </p:sp>
      <p:sp>
        <p:nvSpPr>
          <p:cNvPr id="22" name="Овал 21">
            <a:extLst>
              <a:ext uri="{FF2B5EF4-FFF2-40B4-BE49-F238E27FC236}">
                <a16:creationId xmlns:a16="http://schemas.microsoft.com/office/drawing/2014/main" id="{814C06CD-7541-4D6D-9DA3-056D6C4184A9}"/>
              </a:ext>
            </a:extLst>
          </p:cNvPr>
          <p:cNvSpPr/>
          <p:nvPr/>
        </p:nvSpPr>
        <p:spPr>
          <a:xfrm>
            <a:off x="8925625" y="5167702"/>
            <a:ext cx="743253" cy="607342"/>
          </a:xfrm>
          <a:prstGeom prst="ellipse">
            <a:avLst/>
          </a:prstGeom>
          <a:solidFill>
            <a:schemeClr val="lt1"/>
          </a:solidFill>
          <a:ln w="44450">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uk-UA"/>
          </a:p>
        </p:txBody>
      </p:sp>
      <p:sp>
        <p:nvSpPr>
          <p:cNvPr id="23" name="Овал 22">
            <a:extLst>
              <a:ext uri="{FF2B5EF4-FFF2-40B4-BE49-F238E27FC236}">
                <a16:creationId xmlns:a16="http://schemas.microsoft.com/office/drawing/2014/main" id="{DD68D838-7A50-44C3-99E5-1BA63DF093A6}"/>
              </a:ext>
            </a:extLst>
          </p:cNvPr>
          <p:cNvSpPr/>
          <p:nvPr/>
        </p:nvSpPr>
        <p:spPr>
          <a:xfrm>
            <a:off x="5369838" y="3244900"/>
            <a:ext cx="743253" cy="607342"/>
          </a:xfrm>
          <a:prstGeom prst="ellipse">
            <a:avLst/>
          </a:prstGeom>
          <a:solidFill>
            <a:schemeClr val="lt1"/>
          </a:solidFill>
          <a:ln w="44450">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sz="3200" b="1" dirty="0">
                <a:solidFill>
                  <a:srgbClr val="C00000"/>
                </a:solidFill>
                <a:latin typeface="Bookman Old Style" panose="02050604050505020204" pitchFamily="18" charset="0"/>
              </a:rPr>
              <a:t>Х</a:t>
            </a:r>
            <a:endParaRPr lang="uk-UA" sz="3200" b="1" dirty="0">
              <a:solidFill>
                <a:srgbClr val="C00000"/>
              </a:solidFill>
              <a:latin typeface="Bookman Old Style" panose="02050604050505020204" pitchFamily="18" charset="0"/>
            </a:endParaRPr>
          </a:p>
        </p:txBody>
      </p:sp>
      <p:sp>
        <p:nvSpPr>
          <p:cNvPr id="24" name="Овал 23">
            <a:extLst>
              <a:ext uri="{FF2B5EF4-FFF2-40B4-BE49-F238E27FC236}">
                <a16:creationId xmlns:a16="http://schemas.microsoft.com/office/drawing/2014/main" id="{D14D16F5-D99D-4624-B4B0-791DE816F693}"/>
              </a:ext>
            </a:extLst>
          </p:cNvPr>
          <p:cNvSpPr/>
          <p:nvPr/>
        </p:nvSpPr>
        <p:spPr>
          <a:xfrm>
            <a:off x="9120032" y="3223448"/>
            <a:ext cx="743252" cy="607342"/>
          </a:xfrm>
          <a:prstGeom prst="ellipse">
            <a:avLst/>
          </a:prstGeom>
          <a:solidFill>
            <a:schemeClr val="lt1"/>
          </a:solidFill>
          <a:ln w="44450">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sz="3200" b="1" dirty="0">
                <a:solidFill>
                  <a:srgbClr val="C00000"/>
                </a:solidFill>
                <a:latin typeface="Bookman Old Style" panose="02050604050505020204" pitchFamily="18" charset="0"/>
              </a:rPr>
              <a:t>Х</a:t>
            </a:r>
            <a:endParaRPr lang="uk-UA" sz="3200" b="1" dirty="0">
              <a:solidFill>
                <a:srgbClr val="C00000"/>
              </a:solidFill>
              <a:latin typeface="Bookman Old Style" panose="02050604050505020204" pitchFamily="18" charset="0"/>
            </a:endParaRPr>
          </a:p>
        </p:txBody>
      </p:sp>
    </p:spTree>
    <p:extLst>
      <p:ext uri="{BB962C8B-B14F-4D97-AF65-F5344CB8AC3E}">
        <p14:creationId xmlns:p14="http://schemas.microsoft.com/office/powerpoint/2010/main" val="33828858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wipe(down)">
                                      <p:cBhvr>
                                        <p:cTn id="12" dur="500"/>
                                        <p:tgtEl>
                                          <p:spTgt spid="14"/>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19"/>
                                        </p:tgtEl>
                                        <p:attrNameLst>
                                          <p:attrName>style.visibility</p:attrName>
                                        </p:attrNameLst>
                                      </p:cBhvr>
                                      <p:to>
                                        <p:strVal val="visible"/>
                                      </p:to>
                                    </p:set>
                                    <p:animEffect transition="in" filter="wipe(down)">
                                      <p:cBhvr>
                                        <p:cTn id="15" dur="500"/>
                                        <p:tgtEl>
                                          <p:spTgt spid="19"/>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21"/>
                                        </p:tgtEl>
                                        <p:attrNameLst>
                                          <p:attrName>style.visibility</p:attrName>
                                        </p:attrNameLst>
                                      </p:cBhvr>
                                      <p:to>
                                        <p:strVal val="visible"/>
                                      </p:to>
                                    </p:set>
                                    <p:animEffect transition="in" filter="wipe(down)">
                                      <p:cBhvr>
                                        <p:cTn id="18" dur="500"/>
                                        <p:tgtEl>
                                          <p:spTgt spid="21"/>
                                        </p:tgtEl>
                                      </p:cBhvr>
                                    </p:animEffect>
                                  </p:childTnLst>
                                </p:cTn>
                              </p:par>
                              <p:par>
                                <p:cTn id="19" presetID="22" presetClass="entr" presetSubtype="4" fill="hold" grpId="0" nodeType="withEffect">
                                  <p:stCondLst>
                                    <p:cond delay="0"/>
                                  </p:stCondLst>
                                  <p:childTnLst>
                                    <p:set>
                                      <p:cBhvr>
                                        <p:cTn id="20" dur="1" fill="hold">
                                          <p:stCondLst>
                                            <p:cond delay="0"/>
                                          </p:stCondLst>
                                        </p:cTn>
                                        <p:tgtEl>
                                          <p:spTgt spid="16"/>
                                        </p:tgtEl>
                                        <p:attrNameLst>
                                          <p:attrName>style.visibility</p:attrName>
                                        </p:attrNameLst>
                                      </p:cBhvr>
                                      <p:to>
                                        <p:strVal val="visible"/>
                                      </p:to>
                                    </p:set>
                                    <p:animEffect transition="in" filter="wipe(down)">
                                      <p:cBhvr>
                                        <p:cTn id="21" dur="500"/>
                                        <p:tgtEl>
                                          <p:spTgt spid="16"/>
                                        </p:tgtEl>
                                      </p:cBhvr>
                                    </p:animEffect>
                                  </p:childTnLst>
                                </p:cTn>
                              </p:par>
                              <p:par>
                                <p:cTn id="22" presetID="22" presetClass="entr" presetSubtype="4" fill="hold" grpId="0" nodeType="withEffect">
                                  <p:stCondLst>
                                    <p:cond delay="0"/>
                                  </p:stCondLst>
                                  <p:childTnLst>
                                    <p:set>
                                      <p:cBhvr>
                                        <p:cTn id="23" dur="1" fill="hold">
                                          <p:stCondLst>
                                            <p:cond delay="0"/>
                                          </p:stCondLst>
                                        </p:cTn>
                                        <p:tgtEl>
                                          <p:spTgt spid="22"/>
                                        </p:tgtEl>
                                        <p:attrNameLst>
                                          <p:attrName>style.visibility</p:attrName>
                                        </p:attrNameLst>
                                      </p:cBhvr>
                                      <p:to>
                                        <p:strVal val="visible"/>
                                      </p:to>
                                    </p:set>
                                    <p:animEffect transition="in" filter="wipe(down)">
                                      <p:cBhvr>
                                        <p:cTn id="24" dur="500"/>
                                        <p:tgtEl>
                                          <p:spTgt spid="22"/>
                                        </p:tgtEl>
                                      </p:cBhvr>
                                    </p:animEffect>
                                  </p:childTnLst>
                                </p:cTn>
                              </p:par>
                              <p:par>
                                <p:cTn id="25" presetID="22" presetClass="entr" presetSubtype="4" fill="hold" grpId="0" nodeType="withEffect">
                                  <p:stCondLst>
                                    <p:cond delay="0"/>
                                  </p:stCondLst>
                                  <p:childTnLst>
                                    <p:set>
                                      <p:cBhvr>
                                        <p:cTn id="26" dur="1" fill="hold">
                                          <p:stCondLst>
                                            <p:cond delay="0"/>
                                          </p:stCondLst>
                                        </p:cTn>
                                        <p:tgtEl>
                                          <p:spTgt spid="20"/>
                                        </p:tgtEl>
                                        <p:attrNameLst>
                                          <p:attrName>style.visibility</p:attrName>
                                        </p:attrNameLst>
                                      </p:cBhvr>
                                      <p:to>
                                        <p:strVal val="visible"/>
                                      </p:to>
                                    </p:set>
                                    <p:animEffect transition="in" filter="wipe(down)">
                                      <p:cBhvr>
                                        <p:cTn id="27" dur="500"/>
                                        <p:tgtEl>
                                          <p:spTgt spid="20"/>
                                        </p:tgtEl>
                                      </p:cBhvr>
                                    </p:animEffect>
                                  </p:childTnLst>
                                </p:cTn>
                              </p:par>
                              <p:par>
                                <p:cTn id="28" presetID="22" presetClass="entr" presetSubtype="4" fill="hold" grpId="0" nodeType="withEffect">
                                  <p:stCondLst>
                                    <p:cond delay="0"/>
                                  </p:stCondLst>
                                  <p:childTnLst>
                                    <p:set>
                                      <p:cBhvr>
                                        <p:cTn id="29" dur="1" fill="hold">
                                          <p:stCondLst>
                                            <p:cond delay="0"/>
                                          </p:stCondLst>
                                        </p:cTn>
                                        <p:tgtEl>
                                          <p:spTgt spid="17"/>
                                        </p:tgtEl>
                                        <p:attrNameLst>
                                          <p:attrName>style.visibility</p:attrName>
                                        </p:attrNameLst>
                                      </p:cBhvr>
                                      <p:to>
                                        <p:strVal val="visible"/>
                                      </p:to>
                                    </p:set>
                                    <p:animEffect transition="in" filter="wipe(down)">
                                      <p:cBhvr>
                                        <p:cTn id="30" dur="500"/>
                                        <p:tgtEl>
                                          <p:spTgt spid="17"/>
                                        </p:tgtEl>
                                      </p:cBhvr>
                                    </p:animEffect>
                                  </p:childTnLst>
                                </p:cTn>
                              </p:par>
                              <p:par>
                                <p:cTn id="31" presetID="22" presetClass="entr" presetSubtype="4" fill="hold" grpId="0" nodeType="withEffect">
                                  <p:stCondLst>
                                    <p:cond delay="0"/>
                                  </p:stCondLst>
                                  <p:childTnLst>
                                    <p:set>
                                      <p:cBhvr>
                                        <p:cTn id="32" dur="1" fill="hold">
                                          <p:stCondLst>
                                            <p:cond delay="0"/>
                                          </p:stCondLst>
                                        </p:cTn>
                                        <p:tgtEl>
                                          <p:spTgt spid="18"/>
                                        </p:tgtEl>
                                        <p:attrNameLst>
                                          <p:attrName>style.visibility</p:attrName>
                                        </p:attrNameLst>
                                      </p:cBhvr>
                                      <p:to>
                                        <p:strVal val="visible"/>
                                      </p:to>
                                    </p:set>
                                    <p:animEffect transition="in" filter="wipe(down)">
                                      <p:cBhvr>
                                        <p:cTn id="33" dur="500"/>
                                        <p:tgtEl>
                                          <p:spTgt spid="18"/>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4" fill="hold" grpId="0" nodeType="clickEffect">
                                  <p:stCondLst>
                                    <p:cond delay="0"/>
                                  </p:stCondLst>
                                  <p:childTnLst>
                                    <p:set>
                                      <p:cBhvr>
                                        <p:cTn id="37" dur="1" fill="hold">
                                          <p:stCondLst>
                                            <p:cond delay="0"/>
                                          </p:stCondLst>
                                        </p:cTn>
                                        <p:tgtEl>
                                          <p:spTgt spid="10"/>
                                        </p:tgtEl>
                                        <p:attrNameLst>
                                          <p:attrName>style.visibility</p:attrName>
                                        </p:attrNameLst>
                                      </p:cBhvr>
                                      <p:to>
                                        <p:strVal val="visible"/>
                                      </p:to>
                                    </p:set>
                                    <p:animEffect transition="in" filter="wipe(down)">
                                      <p:cBhvr>
                                        <p:cTn id="38" dur="500"/>
                                        <p:tgtEl>
                                          <p:spTgt spid="10"/>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4" fill="hold" grpId="1" nodeType="clickEffect">
                                  <p:stCondLst>
                                    <p:cond delay="0"/>
                                  </p:stCondLst>
                                  <p:childTnLst>
                                    <p:set>
                                      <p:cBhvr>
                                        <p:cTn id="42" dur="1" fill="hold">
                                          <p:stCondLst>
                                            <p:cond delay="0"/>
                                          </p:stCondLst>
                                        </p:cTn>
                                        <p:tgtEl>
                                          <p:spTgt spid="23"/>
                                        </p:tgtEl>
                                        <p:attrNameLst>
                                          <p:attrName>style.visibility</p:attrName>
                                        </p:attrNameLst>
                                      </p:cBhvr>
                                      <p:to>
                                        <p:strVal val="visible"/>
                                      </p:to>
                                    </p:set>
                                    <p:animEffect transition="in" filter="wipe(down)">
                                      <p:cBhvr>
                                        <p:cTn id="43" dur="500"/>
                                        <p:tgtEl>
                                          <p:spTgt spid="23"/>
                                        </p:tgtEl>
                                      </p:cBhvr>
                                    </p:animEffect>
                                  </p:childTnLst>
                                </p:cTn>
                              </p:par>
                            </p:childTnLst>
                          </p:cTn>
                        </p:par>
                      </p:childTnLst>
                    </p:cTn>
                  </p:par>
                  <p:par>
                    <p:cTn id="44" fill="hold">
                      <p:stCondLst>
                        <p:cond delay="indefinite"/>
                      </p:stCondLst>
                      <p:childTnLst>
                        <p:par>
                          <p:cTn id="45" fill="hold">
                            <p:stCondLst>
                              <p:cond delay="0"/>
                            </p:stCondLst>
                            <p:childTnLst>
                              <p:par>
                                <p:cTn id="46" presetID="22" presetClass="entr" presetSubtype="4" fill="hold" grpId="1" nodeType="clickEffect">
                                  <p:stCondLst>
                                    <p:cond delay="0"/>
                                  </p:stCondLst>
                                  <p:childTnLst>
                                    <p:set>
                                      <p:cBhvr>
                                        <p:cTn id="47" dur="1" fill="hold">
                                          <p:stCondLst>
                                            <p:cond delay="0"/>
                                          </p:stCondLst>
                                        </p:cTn>
                                        <p:tgtEl>
                                          <p:spTgt spid="24"/>
                                        </p:tgtEl>
                                        <p:attrNameLst>
                                          <p:attrName>style.visibility</p:attrName>
                                        </p:attrNameLst>
                                      </p:cBhvr>
                                      <p:to>
                                        <p:strVal val="visible"/>
                                      </p:to>
                                    </p:set>
                                    <p:animEffect transition="in" filter="wipe(down)">
                                      <p:cBhvr>
                                        <p:cTn id="48" dur="500"/>
                                        <p:tgtEl>
                                          <p:spTgt spid="24"/>
                                        </p:tgtEl>
                                      </p:cBhvr>
                                    </p:animEffect>
                                  </p:childTnLst>
                                </p:cTn>
                              </p:par>
                            </p:childTnLst>
                          </p:cTn>
                        </p:par>
                      </p:childTnLst>
                    </p:cTn>
                  </p:par>
                  <p:par>
                    <p:cTn id="49" fill="hold">
                      <p:stCondLst>
                        <p:cond delay="indefinite"/>
                      </p:stCondLst>
                      <p:childTnLst>
                        <p:par>
                          <p:cTn id="50" fill="hold">
                            <p:stCondLst>
                              <p:cond delay="0"/>
                            </p:stCondLst>
                            <p:childTnLst>
                              <p:par>
                                <p:cTn id="51" presetID="22" presetClass="entr" presetSubtype="4" fill="hold" grpId="0" nodeType="clickEffect">
                                  <p:stCondLst>
                                    <p:cond delay="0"/>
                                  </p:stCondLst>
                                  <p:childTnLst>
                                    <p:set>
                                      <p:cBhvr>
                                        <p:cTn id="52" dur="1" fill="hold">
                                          <p:stCondLst>
                                            <p:cond delay="0"/>
                                          </p:stCondLst>
                                        </p:cTn>
                                        <p:tgtEl>
                                          <p:spTgt spid="11"/>
                                        </p:tgtEl>
                                        <p:attrNameLst>
                                          <p:attrName>style.visibility</p:attrName>
                                        </p:attrNameLst>
                                      </p:cBhvr>
                                      <p:to>
                                        <p:strVal val="visible"/>
                                      </p:to>
                                    </p:set>
                                    <p:animEffect transition="in" filter="wipe(down)">
                                      <p:cBhvr>
                                        <p:cTn id="53" dur="500"/>
                                        <p:tgtEl>
                                          <p:spTgt spid="11"/>
                                        </p:tgtEl>
                                      </p:cBhvr>
                                    </p:animEffect>
                                  </p:childTnLst>
                                </p:cTn>
                              </p:par>
                            </p:childTnLst>
                          </p:cTn>
                        </p:par>
                      </p:childTnLst>
                    </p:cTn>
                  </p:par>
                  <p:par>
                    <p:cTn id="54" fill="hold">
                      <p:stCondLst>
                        <p:cond delay="indefinite"/>
                      </p:stCondLst>
                      <p:childTnLst>
                        <p:par>
                          <p:cTn id="55" fill="hold">
                            <p:stCondLst>
                              <p:cond delay="0"/>
                            </p:stCondLst>
                            <p:childTnLst>
                              <p:par>
                                <p:cTn id="56" presetID="22" presetClass="entr" presetSubtype="4" fill="hold" grpId="0" nodeType="clickEffect">
                                  <p:stCondLst>
                                    <p:cond delay="0"/>
                                  </p:stCondLst>
                                  <p:childTnLst>
                                    <p:set>
                                      <p:cBhvr>
                                        <p:cTn id="57" dur="1" fill="hold">
                                          <p:stCondLst>
                                            <p:cond delay="0"/>
                                          </p:stCondLst>
                                        </p:cTn>
                                        <p:tgtEl>
                                          <p:spTgt spid="12"/>
                                        </p:tgtEl>
                                        <p:attrNameLst>
                                          <p:attrName>style.visibility</p:attrName>
                                        </p:attrNameLst>
                                      </p:cBhvr>
                                      <p:to>
                                        <p:strVal val="visible"/>
                                      </p:to>
                                    </p:set>
                                    <p:animEffect transition="in" filter="wipe(down)">
                                      <p:cBhvr>
                                        <p:cTn id="58"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animBg="1"/>
      <p:bldP spid="5" grpId="0" animBg="1"/>
      <p:bldP spid="16" grpId="0" animBg="1"/>
      <p:bldP spid="17" grpId="0" animBg="1"/>
      <p:bldP spid="18" grpId="0" animBg="1"/>
      <p:bldP spid="19" grpId="0" animBg="1"/>
      <p:bldP spid="14" grpId="0" animBg="1"/>
      <p:bldP spid="20" grpId="0" animBg="1"/>
      <p:bldP spid="21" grpId="0" animBg="1"/>
      <p:bldP spid="22" grpId="0" animBg="1"/>
      <p:bldP spid="23" grpId="1" animBg="1"/>
      <p:bldP spid="24" grpId="1" animBg="1"/>
    </p:bld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13" name="Таблиця 13">
            <a:extLst>
              <a:ext uri="{FF2B5EF4-FFF2-40B4-BE49-F238E27FC236}">
                <a16:creationId xmlns:a16="http://schemas.microsoft.com/office/drawing/2014/main" id="{714945C3-E8E5-4C36-9E43-FA21BDB26567}"/>
              </a:ext>
            </a:extLst>
          </p:cNvPr>
          <p:cNvGraphicFramePr>
            <a:graphicFrameLocks noGrp="1"/>
          </p:cNvGraphicFramePr>
          <p:nvPr>
            <p:extLst>
              <p:ext uri="{D42A27DB-BD31-4B8C-83A1-F6EECF244321}">
                <p14:modId xmlns:p14="http://schemas.microsoft.com/office/powerpoint/2010/main" val="659934258"/>
              </p:ext>
            </p:extLst>
          </p:nvPr>
        </p:nvGraphicFramePr>
        <p:xfrm>
          <a:off x="3471977" y="1851455"/>
          <a:ext cx="6323044" cy="2972676"/>
        </p:xfrm>
        <a:graphic>
          <a:graphicData uri="http://schemas.openxmlformats.org/drawingml/2006/table">
            <a:tbl>
              <a:tblPr bandRow="1">
                <a:tableStyleId>{5C22544A-7EE6-4342-B048-85BDC9FD1C3A}</a:tableStyleId>
              </a:tblPr>
              <a:tblGrid>
                <a:gridCol w="903292">
                  <a:extLst>
                    <a:ext uri="{9D8B030D-6E8A-4147-A177-3AD203B41FA5}">
                      <a16:colId xmlns:a16="http://schemas.microsoft.com/office/drawing/2014/main" val="3225163074"/>
                    </a:ext>
                  </a:extLst>
                </a:gridCol>
                <a:gridCol w="903292">
                  <a:extLst>
                    <a:ext uri="{9D8B030D-6E8A-4147-A177-3AD203B41FA5}">
                      <a16:colId xmlns:a16="http://schemas.microsoft.com/office/drawing/2014/main" val="2166995470"/>
                    </a:ext>
                  </a:extLst>
                </a:gridCol>
                <a:gridCol w="903292">
                  <a:extLst>
                    <a:ext uri="{9D8B030D-6E8A-4147-A177-3AD203B41FA5}">
                      <a16:colId xmlns:a16="http://schemas.microsoft.com/office/drawing/2014/main" val="2009394474"/>
                    </a:ext>
                  </a:extLst>
                </a:gridCol>
                <a:gridCol w="903292">
                  <a:extLst>
                    <a:ext uri="{9D8B030D-6E8A-4147-A177-3AD203B41FA5}">
                      <a16:colId xmlns:a16="http://schemas.microsoft.com/office/drawing/2014/main" val="4126613941"/>
                    </a:ext>
                  </a:extLst>
                </a:gridCol>
                <a:gridCol w="903292">
                  <a:extLst>
                    <a:ext uri="{9D8B030D-6E8A-4147-A177-3AD203B41FA5}">
                      <a16:colId xmlns:a16="http://schemas.microsoft.com/office/drawing/2014/main" val="1395254051"/>
                    </a:ext>
                  </a:extLst>
                </a:gridCol>
                <a:gridCol w="903292">
                  <a:extLst>
                    <a:ext uri="{9D8B030D-6E8A-4147-A177-3AD203B41FA5}">
                      <a16:colId xmlns:a16="http://schemas.microsoft.com/office/drawing/2014/main" val="3304130949"/>
                    </a:ext>
                  </a:extLst>
                </a:gridCol>
                <a:gridCol w="903292">
                  <a:extLst>
                    <a:ext uri="{9D8B030D-6E8A-4147-A177-3AD203B41FA5}">
                      <a16:colId xmlns:a16="http://schemas.microsoft.com/office/drawing/2014/main" val="3856293793"/>
                    </a:ext>
                  </a:extLst>
                </a:gridCol>
              </a:tblGrid>
              <a:tr h="424668">
                <a:tc>
                  <a:txBody>
                    <a:bodyPr/>
                    <a:lstStyle/>
                    <a:p>
                      <a:endParaRPr lang="uk-UA" dirty="0">
                        <a:latin typeface="Bookman Old Style" panose="02050604050505020204" pitchFamily="18" charset="0"/>
                      </a:endParaRPr>
                    </a:p>
                  </a:txBody>
                  <a:tcPr/>
                </a:tc>
                <a:tc>
                  <a:txBody>
                    <a:bodyPr/>
                    <a:lstStyle/>
                    <a:p>
                      <a:r>
                        <a:rPr lang="ru-RU" dirty="0">
                          <a:latin typeface="Bookman Old Style" panose="02050604050505020204" pitchFamily="18" charset="0"/>
                        </a:rPr>
                        <a:t>1</a:t>
                      </a:r>
                      <a:endParaRPr lang="uk-UA" dirty="0">
                        <a:latin typeface="Bookman Old Style" panose="02050604050505020204" pitchFamily="18" charset="0"/>
                      </a:endParaRPr>
                    </a:p>
                  </a:txBody>
                  <a:tcPr/>
                </a:tc>
                <a:tc>
                  <a:txBody>
                    <a:bodyPr/>
                    <a:lstStyle/>
                    <a:p>
                      <a:r>
                        <a:rPr lang="ru-RU" dirty="0">
                          <a:latin typeface="Bookman Old Style" panose="02050604050505020204" pitchFamily="18" charset="0"/>
                        </a:rPr>
                        <a:t>2</a:t>
                      </a:r>
                      <a:endParaRPr lang="uk-UA" dirty="0">
                        <a:latin typeface="Bookman Old Style" panose="02050604050505020204" pitchFamily="18" charset="0"/>
                      </a:endParaRPr>
                    </a:p>
                  </a:txBody>
                  <a:tcPr/>
                </a:tc>
                <a:tc>
                  <a:txBody>
                    <a:bodyPr/>
                    <a:lstStyle/>
                    <a:p>
                      <a:r>
                        <a:rPr lang="ru-RU" dirty="0">
                          <a:latin typeface="Bookman Old Style" panose="02050604050505020204" pitchFamily="18" charset="0"/>
                        </a:rPr>
                        <a:t>3</a:t>
                      </a:r>
                      <a:endParaRPr lang="uk-UA" dirty="0">
                        <a:latin typeface="Bookman Old Style" panose="02050604050505020204" pitchFamily="18" charset="0"/>
                      </a:endParaRPr>
                    </a:p>
                  </a:txBody>
                  <a:tcPr/>
                </a:tc>
                <a:tc>
                  <a:txBody>
                    <a:bodyPr/>
                    <a:lstStyle/>
                    <a:p>
                      <a:r>
                        <a:rPr lang="ru-RU" dirty="0">
                          <a:latin typeface="Bookman Old Style" panose="02050604050505020204" pitchFamily="18" charset="0"/>
                        </a:rPr>
                        <a:t>4</a:t>
                      </a:r>
                      <a:endParaRPr lang="uk-UA" dirty="0">
                        <a:latin typeface="Bookman Old Style" panose="02050604050505020204" pitchFamily="18" charset="0"/>
                      </a:endParaRPr>
                    </a:p>
                  </a:txBody>
                  <a:tcPr/>
                </a:tc>
                <a:tc>
                  <a:txBody>
                    <a:bodyPr/>
                    <a:lstStyle/>
                    <a:p>
                      <a:r>
                        <a:rPr lang="ru-RU" dirty="0">
                          <a:latin typeface="Bookman Old Style" panose="02050604050505020204" pitchFamily="18" charset="0"/>
                        </a:rPr>
                        <a:t>5</a:t>
                      </a:r>
                      <a:endParaRPr lang="uk-UA" dirty="0">
                        <a:latin typeface="Bookman Old Style" panose="02050604050505020204" pitchFamily="18" charset="0"/>
                      </a:endParaRPr>
                    </a:p>
                  </a:txBody>
                  <a:tcPr/>
                </a:tc>
                <a:tc>
                  <a:txBody>
                    <a:bodyPr/>
                    <a:lstStyle/>
                    <a:p>
                      <a:r>
                        <a:rPr lang="ru-RU" dirty="0">
                          <a:latin typeface="Bookman Old Style" panose="02050604050505020204" pitchFamily="18" charset="0"/>
                        </a:rPr>
                        <a:t>6</a:t>
                      </a:r>
                      <a:endParaRPr lang="uk-UA" dirty="0">
                        <a:latin typeface="Bookman Old Style" panose="02050604050505020204" pitchFamily="18" charset="0"/>
                      </a:endParaRPr>
                    </a:p>
                  </a:txBody>
                  <a:tcPr/>
                </a:tc>
                <a:extLst>
                  <a:ext uri="{0D108BD9-81ED-4DB2-BD59-A6C34878D82A}">
                    <a16:rowId xmlns:a16="http://schemas.microsoft.com/office/drawing/2014/main" val="3634808802"/>
                  </a:ext>
                </a:extLst>
              </a:tr>
              <a:tr h="424668">
                <a:tc>
                  <a:txBody>
                    <a:bodyPr/>
                    <a:lstStyle/>
                    <a:p>
                      <a:r>
                        <a:rPr lang="ru-RU" dirty="0">
                          <a:latin typeface="Bookman Old Style" panose="02050604050505020204" pitchFamily="18" charset="0"/>
                        </a:rPr>
                        <a:t>1</a:t>
                      </a:r>
                      <a:endParaRPr lang="uk-UA" dirty="0">
                        <a:latin typeface="Bookman Old Style" panose="02050604050505020204" pitchFamily="18" charset="0"/>
                      </a:endParaRPr>
                    </a:p>
                  </a:txBody>
                  <a:tcPr/>
                </a:tc>
                <a:tc>
                  <a:txBody>
                    <a:bodyPr/>
                    <a:lstStyle/>
                    <a:p>
                      <a:r>
                        <a:rPr lang="ru-RU" dirty="0">
                          <a:latin typeface="Bookman Old Style" panose="02050604050505020204" pitchFamily="18" charset="0"/>
                        </a:rPr>
                        <a:t>2</a:t>
                      </a:r>
                      <a:endParaRPr lang="uk-UA" dirty="0">
                        <a:latin typeface="Bookman Old Style" panose="02050604050505020204" pitchFamily="18" charset="0"/>
                      </a:endParaRPr>
                    </a:p>
                  </a:txBody>
                  <a:tcPr/>
                </a:tc>
                <a:tc>
                  <a:txBody>
                    <a:bodyPr/>
                    <a:lstStyle/>
                    <a:p>
                      <a:r>
                        <a:rPr lang="ru-RU" dirty="0">
                          <a:latin typeface="Bookman Old Style" panose="02050604050505020204" pitchFamily="18" charset="0"/>
                        </a:rPr>
                        <a:t>3</a:t>
                      </a:r>
                      <a:endParaRPr lang="uk-UA" dirty="0">
                        <a:latin typeface="Bookman Old Style" panose="02050604050505020204" pitchFamily="18" charset="0"/>
                      </a:endParaRPr>
                    </a:p>
                  </a:txBody>
                  <a:tcPr/>
                </a:tc>
                <a:tc>
                  <a:txBody>
                    <a:bodyPr/>
                    <a:lstStyle/>
                    <a:p>
                      <a:r>
                        <a:rPr lang="ru-RU" dirty="0">
                          <a:latin typeface="Bookman Old Style" panose="02050604050505020204" pitchFamily="18" charset="0"/>
                        </a:rPr>
                        <a:t>4</a:t>
                      </a:r>
                      <a:endParaRPr lang="uk-UA" dirty="0">
                        <a:latin typeface="Bookman Old Style" panose="02050604050505020204" pitchFamily="18" charset="0"/>
                      </a:endParaRPr>
                    </a:p>
                  </a:txBody>
                  <a:tcPr/>
                </a:tc>
                <a:tc>
                  <a:txBody>
                    <a:bodyPr/>
                    <a:lstStyle/>
                    <a:p>
                      <a:r>
                        <a:rPr lang="ru-RU" dirty="0">
                          <a:latin typeface="Bookman Old Style" panose="02050604050505020204" pitchFamily="18" charset="0"/>
                        </a:rPr>
                        <a:t>5</a:t>
                      </a:r>
                      <a:endParaRPr lang="uk-UA" dirty="0">
                        <a:latin typeface="Bookman Old Style" panose="02050604050505020204" pitchFamily="18" charset="0"/>
                      </a:endParaRPr>
                    </a:p>
                  </a:txBody>
                  <a:tcPr/>
                </a:tc>
                <a:tc>
                  <a:txBody>
                    <a:bodyPr/>
                    <a:lstStyle/>
                    <a:p>
                      <a:r>
                        <a:rPr lang="ru-RU" dirty="0">
                          <a:latin typeface="Bookman Old Style" panose="02050604050505020204" pitchFamily="18" charset="0"/>
                        </a:rPr>
                        <a:t>6</a:t>
                      </a:r>
                      <a:endParaRPr lang="uk-UA" dirty="0">
                        <a:latin typeface="Bookman Old Style" panose="02050604050505020204" pitchFamily="18" charset="0"/>
                      </a:endParaRPr>
                    </a:p>
                  </a:txBody>
                  <a:tcPr/>
                </a:tc>
                <a:tc>
                  <a:txBody>
                    <a:bodyPr/>
                    <a:lstStyle/>
                    <a:p>
                      <a:r>
                        <a:rPr lang="ru-RU" dirty="0">
                          <a:latin typeface="Bookman Old Style" panose="02050604050505020204" pitchFamily="18" charset="0"/>
                        </a:rPr>
                        <a:t>7</a:t>
                      </a:r>
                      <a:endParaRPr lang="uk-UA" dirty="0">
                        <a:latin typeface="Bookman Old Style" panose="02050604050505020204" pitchFamily="18" charset="0"/>
                      </a:endParaRPr>
                    </a:p>
                  </a:txBody>
                  <a:tcPr/>
                </a:tc>
                <a:extLst>
                  <a:ext uri="{0D108BD9-81ED-4DB2-BD59-A6C34878D82A}">
                    <a16:rowId xmlns:a16="http://schemas.microsoft.com/office/drawing/2014/main" val="1010210631"/>
                  </a:ext>
                </a:extLst>
              </a:tr>
              <a:tr h="424668">
                <a:tc>
                  <a:txBody>
                    <a:bodyPr/>
                    <a:lstStyle/>
                    <a:p>
                      <a:r>
                        <a:rPr lang="ru-RU" dirty="0">
                          <a:latin typeface="Bookman Old Style" panose="02050604050505020204" pitchFamily="18" charset="0"/>
                        </a:rPr>
                        <a:t>2</a:t>
                      </a:r>
                      <a:endParaRPr lang="uk-UA" dirty="0">
                        <a:latin typeface="Bookman Old Style" panose="02050604050505020204" pitchFamily="18" charset="0"/>
                      </a:endParaRPr>
                    </a:p>
                  </a:txBody>
                  <a:tcPr/>
                </a:tc>
                <a:tc>
                  <a:txBody>
                    <a:bodyPr/>
                    <a:lstStyle/>
                    <a:p>
                      <a:endParaRPr lang="uk-UA">
                        <a:latin typeface="Bookman Old Style" panose="02050604050505020204" pitchFamily="18" charset="0"/>
                      </a:endParaRPr>
                    </a:p>
                  </a:txBody>
                  <a:tcPr/>
                </a:tc>
                <a:tc>
                  <a:txBody>
                    <a:bodyPr/>
                    <a:lstStyle/>
                    <a:p>
                      <a:endParaRPr lang="uk-UA" dirty="0">
                        <a:latin typeface="Bookman Old Style" panose="02050604050505020204" pitchFamily="18" charset="0"/>
                      </a:endParaRPr>
                    </a:p>
                  </a:txBody>
                  <a:tcPr/>
                </a:tc>
                <a:tc>
                  <a:txBody>
                    <a:bodyPr/>
                    <a:lstStyle/>
                    <a:p>
                      <a:endParaRPr lang="uk-UA">
                        <a:latin typeface="Bookman Old Style" panose="02050604050505020204" pitchFamily="18" charset="0"/>
                      </a:endParaRPr>
                    </a:p>
                  </a:txBody>
                  <a:tcPr/>
                </a:tc>
                <a:tc>
                  <a:txBody>
                    <a:bodyPr/>
                    <a:lstStyle/>
                    <a:p>
                      <a:endParaRPr lang="uk-UA" dirty="0">
                        <a:latin typeface="Bookman Old Style" panose="02050604050505020204" pitchFamily="18" charset="0"/>
                      </a:endParaRPr>
                    </a:p>
                  </a:txBody>
                  <a:tcPr>
                    <a:solidFill>
                      <a:srgbClr val="E3CDCC"/>
                    </a:solidFill>
                  </a:tcPr>
                </a:tc>
                <a:tc>
                  <a:txBody>
                    <a:bodyPr/>
                    <a:lstStyle/>
                    <a:p>
                      <a:r>
                        <a:rPr lang="ru-RU" dirty="0">
                          <a:latin typeface="Bookman Old Style" panose="02050604050505020204" pitchFamily="18" charset="0"/>
                        </a:rPr>
                        <a:t>7</a:t>
                      </a:r>
                      <a:endParaRPr lang="uk-UA" dirty="0">
                        <a:latin typeface="Bookman Old Style" panose="02050604050505020204" pitchFamily="18" charset="0"/>
                      </a:endParaRPr>
                    </a:p>
                  </a:txBody>
                  <a:tcPr/>
                </a:tc>
                <a:tc>
                  <a:txBody>
                    <a:bodyPr/>
                    <a:lstStyle/>
                    <a:p>
                      <a:endParaRPr lang="uk-UA" dirty="0">
                        <a:latin typeface="Bookman Old Style" panose="02050604050505020204" pitchFamily="18" charset="0"/>
                      </a:endParaRPr>
                    </a:p>
                  </a:txBody>
                  <a:tcPr/>
                </a:tc>
                <a:extLst>
                  <a:ext uri="{0D108BD9-81ED-4DB2-BD59-A6C34878D82A}">
                    <a16:rowId xmlns:a16="http://schemas.microsoft.com/office/drawing/2014/main" val="3175864426"/>
                  </a:ext>
                </a:extLst>
              </a:tr>
              <a:tr h="424668">
                <a:tc>
                  <a:txBody>
                    <a:bodyPr/>
                    <a:lstStyle/>
                    <a:p>
                      <a:r>
                        <a:rPr lang="ru-RU" dirty="0">
                          <a:latin typeface="Bookman Old Style" panose="02050604050505020204" pitchFamily="18" charset="0"/>
                        </a:rPr>
                        <a:t>3</a:t>
                      </a:r>
                      <a:endParaRPr lang="uk-UA" dirty="0">
                        <a:latin typeface="Bookman Old Style" panose="02050604050505020204" pitchFamily="18" charset="0"/>
                      </a:endParaRPr>
                    </a:p>
                  </a:txBody>
                  <a:tcPr/>
                </a:tc>
                <a:tc>
                  <a:txBody>
                    <a:bodyPr/>
                    <a:lstStyle/>
                    <a:p>
                      <a:endParaRPr lang="uk-UA">
                        <a:latin typeface="Bookman Old Style" panose="02050604050505020204" pitchFamily="18" charset="0"/>
                      </a:endParaRPr>
                    </a:p>
                  </a:txBody>
                  <a:tcPr/>
                </a:tc>
                <a:tc>
                  <a:txBody>
                    <a:bodyPr/>
                    <a:lstStyle/>
                    <a:p>
                      <a:endParaRPr lang="uk-UA" dirty="0">
                        <a:latin typeface="Bookman Old Style" panose="02050604050505020204" pitchFamily="18" charset="0"/>
                      </a:endParaRPr>
                    </a:p>
                  </a:txBody>
                  <a:tcPr/>
                </a:tc>
                <a:tc>
                  <a:txBody>
                    <a:bodyPr/>
                    <a:lstStyle/>
                    <a:p>
                      <a:endParaRPr lang="uk-UA" dirty="0">
                        <a:latin typeface="Bookman Old Style" panose="02050604050505020204" pitchFamily="18" charset="0"/>
                      </a:endParaRPr>
                    </a:p>
                  </a:txBody>
                  <a:tcPr/>
                </a:tc>
                <a:tc>
                  <a:txBody>
                    <a:bodyPr/>
                    <a:lstStyle/>
                    <a:p>
                      <a:r>
                        <a:rPr lang="ru-RU" dirty="0">
                          <a:latin typeface="Bookman Old Style" panose="02050604050505020204" pitchFamily="18" charset="0"/>
                        </a:rPr>
                        <a:t>7</a:t>
                      </a:r>
                      <a:endParaRPr lang="uk-UA" dirty="0">
                        <a:latin typeface="Bookman Old Style" panose="02050604050505020204" pitchFamily="18" charset="0"/>
                      </a:endParaRPr>
                    </a:p>
                  </a:txBody>
                  <a:tcPr/>
                </a:tc>
                <a:tc>
                  <a:txBody>
                    <a:bodyPr/>
                    <a:lstStyle/>
                    <a:p>
                      <a:endParaRPr lang="uk-UA" dirty="0">
                        <a:latin typeface="Bookman Old Style" panose="02050604050505020204" pitchFamily="18" charset="0"/>
                      </a:endParaRPr>
                    </a:p>
                  </a:txBody>
                  <a:tcPr/>
                </a:tc>
                <a:tc>
                  <a:txBody>
                    <a:bodyPr/>
                    <a:lstStyle/>
                    <a:p>
                      <a:endParaRPr lang="uk-UA" dirty="0">
                        <a:latin typeface="Bookman Old Style" panose="02050604050505020204" pitchFamily="18" charset="0"/>
                      </a:endParaRPr>
                    </a:p>
                  </a:txBody>
                  <a:tcPr/>
                </a:tc>
                <a:extLst>
                  <a:ext uri="{0D108BD9-81ED-4DB2-BD59-A6C34878D82A}">
                    <a16:rowId xmlns:a16="http://schemas.microsoft.com/office/drawing/2014/main" val="206084177"/>
                  </a:ext>
                </a:extLst>
              </a:tr>
              <a:tr h="424668">
                <a:tc>
                  <a:txBody>
                    <a:bodyPr/>
                    <a:lstStyle/>
                    <a:p>
                      <a:r>
                        <a:rPr lang="ru-RU" dirty="0">
                          <a:latin typeface="Bookman Old Style" panose="02050604050505020204" pitchFamily="18" charset="0"/>
                        </a:rPr>
                        <a:t>4</a:t>
                      </a:r>
                      <a:endParaRPr lang="uk-UA" dirty="0">
                        <a:latin typeface="Bookman Old Style" panose="02050604050505020204" pitchFamily="18" charset="0"/>
                      </a:endParaRPr>
                    </a:p>
                  </a:txBody>
                  <a:tcPr/>
                </a:tc>
                <a:tc>
                  <a:txBody>
                    <a:bodyPr/>
                    <a:lstStyle/>
                    <a:p>
                      <a:endParaRPr lang="uk-UA">
                        <a:latin typeface="Bookman Old Style" panose="02050604050505020204" pitchFamily="18" charset="0"/>
                      </a:endParaRPr>
                    </a:p>
                  </a:txBody>
                  <a:tcPr/>
                </a:tc>
                <a:tc>
                  <a:txBody>
                    <a:bodyPr/>
                    <a:lstStyle/>
                    <a:p>
                      <a:endParaRPr lang="uk-UA">
                        <a:latin typeface="Bookman Old Style" panose="02050604050505020204" pitchFamily="18" charset="0"/>
                      </a:endParaRPr>
                    </a:p>
                  </a:txBody>
                  <a:tcPr/>
                </a:tc>
                <a:tc>
                  <a:txBody>
                    <a:bodyPr/>
                    <a:lstStyle/>
                    <a:p>
                      <a:r>
                        <a:rPr lang="ru-RU" dirty="0">
                          <a:latin typeface="Bookman Old Style" panose="02050604050505020204" pitchFamily="18" charset="0"/>
                        </a:rPr>
                        <a:t>7</a:t>
                      </a:r>
                      <a:endParaRPr lang="uk-UA" dirty="0">
                        <a:latin typeface="Bookman Old Style" panose="02050604050505020204" pitchFamily="18" charset="0"/>
                      </a:endParaRPr>
                    </a:p>
                  </a:txBody>
                  <a:tcPr/>
                </a:tc>
                <a:tc>
                  <a:txBody>
                    <a:bodyPr/>
                    <a:lstStyle/>
                    <a:p>
                      <a:endParaRPr lang="uk-UA" dirty="0">
                        <a:latin typeface="Bookman Old Style" panose="02050604050505020204" pitchFamily="18" charset="0"/>
                      </a:endParaRPr>
                    </a:p>
                  </a:txBody>
                  <a:tcPr/>
                </a:tc>
                <a:tc>
                  <a:txBody>
                    <a:bodyPr/>
                    <a:lstStyle/>
                    <a:p>
                      <a:endParaRPr lang="uk-UA" dirty="0">
                        <a:latin typeface="Bookman Old Style" panose="02050604050505020204" pitchFamily="18" charset="0"/>
                      </a:endParaRPr>
                    </a:p>
                  </a:txBody>
                  <a:tcPr/>
                </a:tc>
                <a:tc>
                  <a:txBody>
                    <a:bodyPr/>
                    <a:lstStyle/>
                    <a:p>
                      <a:endParaRPr lang="uk-UA">
                        <a:latin typeface="Bookman Old Style" panose="02050604050505020204" pitchFamily="18" charset="0"/>
                      </a:endParaRPr>
                    </a:p>
                  </a:txBody>
                  <a:tcPr/>
                </a:tc>
                <a:extLst>
                  <a:ext uri="{0D108BD9-81ED-4DB2-BD59-A6C34878D82A}">
                    <a16:rowId xmlns:a16="http://schemas.microsoft.com/office/drawing/2014/main" val="2127144423"/>
                  </a:ext>
                </a:extLst>
              </a:tr>
              <a:tr h="424668">
                <a:tc>
                  <a:txBody>
                    <a:bodyPr/>
                    <a:lstStyle/>
                    <a:p>
                      <a:r>
                        <a:rPr lang="ru-RU" dirty="0">
                          <a:latin typeface="Bookman Old Style" panose="02050604050505020204" pitchFamily="18" charset="0"/>
                        </a:rPr>
                        <a:t>5</a:t>
                      </a:r>
                      <a:endParaRPr lang="uk-UA" dirty="0">
                        <a:latin typeface="Bookman Old Style" panose="02050604050505020204" pitchFamily="18" charset="0"/>
                      </a:endParaRPr>
                    </a:p>
                  </a:txBody>
                  <a:tcPr/>
                </a:tc>
                <a:tc>
                  <a:txBody>
                    <a:bodyPr/>
                    <a:lstStyle/>
                    <a:p>
                      <a:endParaRPr lang="uk-UA">
                        <a:latin typeface="Bookman Old Style" panose="02050604050505020204" pitchFamily="18" charset="0"/>
                      </a:endParaRPr>
                    </a:p>
                  </a:txBody>
                  <a:tcPr/>
                </a:tc>
                <a:tc>
                  <a:txBody>
                    <a:bodyPr/>
                    <a:lstStyle/>
                    <a:p>
                      <a:r>
                        <a:rPr lang="ru-RU" dirty="0">
                          <a:latin typeface="Bookman Old Style" panose="02050604050505020204" pitchFamily="18" charset="0"/>
                        </a:rPr>
                        <a:t>7</a:t>
                      </a:r>
                      <a:endParaRPr lang="uk-UA" dirty="0">
                        <a:latin typeface="Bookman Old Style" panose="02050604050505020204" pitchFamily="18" charset="0"/>
                      </a:endParaRPr>
                    </a:p>
                  </a:txBody>
                  <a:tcPr/>
                </a:tc>
                <a:tc>
                  <a:txBody>
                    <a:bodyPr/>
                    <a:lstStyle/>
                    <a:p>
                      <a:endParaRPr lang="uk-UA" dirty="0">
                        <a:latin typeface="Bookman Old Style" panose="02050604050505020204" pitchFamily="18" charset="0"/>
                      </a:endParaRPr>
                    </a:p>
                  </a:txBody>
                  <a:tcPr/>
                </a:tc>
                <a:tc>
                  <a:txBody>
                    <a:bodyPr/>
                    <a:lstStyle/>
                    <a:p>
                      <a:endParaRPr lang="uk-UA" dirty="0">
                        <a:latin typeface="Bookman Old Style" panose="02050604050505020204" pitchFamily="18" charset="0"/>
                      </a:endParaRPr>
                    </a:p>
                  </a:txBody>
                  <a:tcPr/>
                </a:tc>
                <a:tc>
                  <a:txBody>
                    <a:bodyPr/>
                    <a:lstStyle/>
                    <a:p>
                      <a:endParaRPr lang="uk-UA" dirty="0">
                        <a:latin typeface="Bookman Old Style" panose="02050604050505020204" pitchFamily="18" charset="0"/>
                      </a:endParaRPr>
                    </a:p>
                  </a:txBody>
                  <a:tcPr/>
                </a:tc>
                <a:tc>
                  <a:txBody>
                    <a:bodyPr/>
                    <a:lstStyle/>
                    <a:p>
                      <a:endParaRPr lang="uk-UA">
                        <a:latin typeface="Bookman Old Style" panose="02050604050505020204" pitchFamily="18" charset="0"/>
                      </a:endParaRPr>
                    </a:p>
                  </a:txBody>
                  <a:tcPr/>
                </a:tc>
                <a:extLst>
                  <a:ext uri="{0D108BD9-81ED-4DB2-BD59-A6C34878D82A}">
                    <a16:rowId xmlns:a16="http://schemas.microsoft.com/office/drawing/2014/main" val="2642729479"/>
                  </a:ext>
                </a:extLst>
              </a:tr>
              <a:tr h="424668">
                <a:tc>
                  <a:txBody>
                    <a:bodyPr/>
                    <a:lstStyle/>
                    <a:p>
                      <a:r>
                        <a:rPr lang="ru-RU" dirty="0">
                          <a:latin typeface="Bookman Old Style" panose="02050604050505020204" pitchFamily="18" charset="0"/>
                        </a:rPr>
                        <a:t>6</a:t>
                      </a:r>
                      <a:endParaRPr lang="uk-UA" dirty="0">
                        <a:latin typeface="Bookman Old Style" panose="02050604050505020204" pitchFamily="18" charset="0"/>
                      </a:endParaRPr>
                    </a:p>
                  </a:txBody>
                  <a:tcPr/>
                </a:tc>
                <a:tc>
                  <a:txBody>
                    <a:bodyPr/>
                    <a:lstStyle/>
                    <a:p>
                      <a:r>
                        <a:rPr lang="ru-RU" dirty="0">
                          <a:latin typeface="Bookman Old Style" panose="02050604050505020204" pitchFamily="18" charset="0"/>
                        </a:rPr>
                        <a:t>7</a:t>
                      </a:r>
                      <a:endParaRPr lang="uk-UA" dirty="0">
                        <a:latin typeface="Bookman Old Style" panose="02050604050505020204" pitchFamily="18" charset="0"/>
                      </a:endParaRPr>
                    </a:p>
                  </a:txBody>
                  <a:tcPr/>
                </a:tc>
                <a:tc>
                  <a:txBody>
                    <a:bodyPr/>
                    <a:lstStyle/>
                    <a:p>
                      <a:endParaRPr lang="uk-UA" dirty="0">
                        <a:latin typeface="Bookman Old Style" panose="02050604050505020204" pitchFamily="18" charset="0"/>
                      </a:endParaRPr>
                    </a:p>
                  </a:txBody>
                  <a:tcPr/>
                </a:tc>
                <a:tc>
                  <a:txBody>
                    <a:bodyPr/>
                    <a:lstStyle/>
                    <a:p>
                      <a:endParaRPr lang="uk-UA" dirty="0">
                        <a:latin typeface="Bookman Old Style" panose="02050604050505020204" pitchFamily="18" charset="0"/>
                      </a:endParaRPr>
                    </a:p>
                  </a:txBody>
                  <a:tcPr/>
                </a:tc>
                <a:tc>
                  <a:txBody>
                    <a:bodyPr/>
                    <a:lstStyle/>
                    <a:p>
                      <a:endParaRPr lang="uk-UA" dirty="0">
                        <a:latin typeface="Bookman Old Style" panose="02050604050505020204" pitchFamily="18" charset="0"/>
                      </a:endParaRPr>
                    </a:p>
                  </a:txBody>
                  <a:tcPr/>
                </a:tc>
                <a:tc>
                  <a:txBody>
                    <a:bodyPr/>
                    <a:lstStyle/>
                    <a:p>
                      <a:endParaRPr lang="uk-UA" dirty="0">
                        <a:latin typeface="Bookman Old Style" panose="02050604050505020204" pitchFamily="18" charset="0"/>
                      </a:endParaRPr>
                    </a:p>
                  </a:txBody>
                  <a:tcPr/>
                </a:tc>
                <a:tc>
                  <a:txBody>
                    <a:bodyPr/>
                    <a:lstStyle/>
                    <a:p>
                      <a:endParaRPr lang="uk-UA" dirty="0">
                        <a:latin typeface="Bookman Old Style" panose="02050604050505020204" pitchFamily="18" charset="0"/>
                      </a:endParaRPr>
                    </a:p>
                  </a:txBody>
                  <a:tcPr/>
                </a:tc>
                <a:extLst>
                  <a:ext uri="{0D108BD9-81ED-4DB2-BD59-A6C34878D82A}">
                    <a16:rowId xmlns:a16="http://schemas.microsoft.com/office/drawing/2014/main" val="3336388184"/>
                  </a:ext>
                </a:extLst>
              </a:tr>
            </a:tbl>
          </a:graphicData>
        </a:graphic>
      </p:graphicFrame>
      <p:sp>
        <p:nvSpPr>
          <p:cNvPr id="5" name="Прямокутник 4">
            <a:extLst>
              <a:ext uri="{FF2B5EF4-FFF2-40B4-BE49-F238E27FC236}">
                <a16:creationId xmlns:a16="http://schemas.microsoft.com/office/drawing/2014/main" id="{A4E55611-E60C-4941-93EF-0E39B083B720}"/>
              </a:ext>
            </a:extLst>
          </p:cNvPr>
          <p:cNvSpPr/>
          <p:nvPr/>
        </p:nvSpPr>
        <p:spPr>
          <a:xfrm>
            <a:off x="389681" y="154642"/>
            <a:ext cx="11802319" cy="1384995"/>
          </a:xfrm>
          <a:prstGeom prst="rect">
            <a:avLst/>
          </a:prstGeom>
        </p:spPr>
        <p:txBody>
          <a:bodyPr wrap="square">
            <a:spAutoFit/>
          </a:bodyPr>
          <a:lstStyle/>
          <a:p>
            <a:r>
              <a:rPr lang="ru-RU" sz="2800" b="1" i="1" dirty="0">
                <a:solidFill>
                  <a:srgbClr val="002060"/>
                </a:solidFill>
                <a:latin typeface="Georgia" panose="02040502050405020303" pitchFamily="18" charset="0"/>
              </a:rPr>
              <a:t>15</a:t>
            </a:r>
            <a:r>
              <a:rPr lang="ru-RU" sz="2800" b="1" i="1" dirty="0">
                <a:solidFill>
                  <a:srgbClr val="00642D"/>
                </a:solidFill>
                <a:latin typeface="Georgia" panose="02040502050405020303" pitchFamily="18" charset="0"/>
              </a:rPr>
              <a:t>. (Задача об игральных костях). </a:t>
            </a:r>
            <a:r>
              <a:rPr lang="ru-RU" sz="2800" b="1" i="1" dirty="0">
                <a:solidFill>
                  <a:srgbClr val="002060"/>
                </a:solidFill>
                <a:latin typeface="Georgia" panose="02040502050405020303" pitchFamily="18" charset="0"/>
              </a:rPr>
              <a:t>Игральный кубик бросают дважды. Сколько элементарных исходов опыта благоприятствуют событию А -  «Сумма очков равна 7».</a:t>
            </a:r>
            <a:endParaRPr lang="uk-UA" sz="3600" b="1" i="1" dirty="0">
              <a:solidFill>
                <a:srgbClr val="002060"/>
              </a:solidFill>
              <a:latin typeface="Georgia" panose="02040502050405020303" pitchFamily="18" charset="0"/>
            </a:endParaRPr>
          </a:p>
        </p:txBody>
      </p:sp>
      <p:sp>
        <p:nvSpPr>
          <p:cNvPr id="11" name="TextBox 10">
            <a:extLst>
              <a:ext uri="{FF2B5EF4-FFF2-40B4-BE49-F238E27FC236}">
                <a16:creationId xmlns:a16="http://schemas.microsoft.com/office/drawing/2014/main" id="{09577385-6E66-42E7-B103-7CC8388B2DA6}"/>
              </a:ext>
            </a:extLst>
          </p:cNvPr>
          <p:cNvSpPr txBox="1"/>
          <p:nvPr/>
        </p:nvSpPr>
        <p:spPr>
          <a:xfrm>
            <a:off x="499102" y="4588025"/>
            <a:ext cx="1953469" cy="584775"/>
          </a:xfrm>
          <a:prstGeom prst="rect">
            <a:avLst/>
          </a:prstGeom>
          <a:noFill/>
        </p:spPr>
        <p:txBody>
          <a:bodyPr wrap="square" rtlCol="0">
            <a:spAutoFit/>
          </a:bodyPr>
          <a:lstStyle/>
          <a:p>
            <a:r>
              <a:rPr lang="en-US" sz="3200" b="1" dirty="0">
                <a:solidFill>
                  <a:srgbClr val="002060"/>
                </a:solidFill>
                <a:latin typeface="Georgia" panose="02040502050405020303" pitchFamily="18" charset="0"/>
              </a:rPr>
              <a:t>m</a:t>
            </a:r>
            <a:r>
              <a:rPr lang="en-US" sz="3200" dirty="0">
                <a:solidFill>
                  <a:srgbClr val="002060"/>
                </a:solidFill>
                <a:latin typeface="Georgia" panose="02040502050405020303" pitchFamily="18" charset="0"/>
              </a:rPr>
              <a:t> </a:t>
            </a:r>
            <a:r>
              <a:rPr lang="ru-RU" sz="3200" dirty="0">
                <a:solidFill>
                  <a:srgbClr val="002060"/>
                </a:solidFill>
                <a:latin typeface="Georgia" panose="02040502050405020303" pitchFamily="18" charset="0"/>
              </a:rPr>
              <a:t>= 6 </a:t>
            </a:r>
            <a:endParaRPr lang="uk-UA" sz="3200" dirty="0">
              <a:solidFill>
                <a:srgbClr val="002060"/>
              </a:solidFill>
              <a:latin typeface="Georgia" panose="02040502050405020303" pitchFamily="18" charset="0"/>
            </a:endParaRPr>
          </a:p>
        </p:txBody>
      </p:sp>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DC05C86C-7841-4FA6-9A94-BE93577C35BA}"/>
                  </a:ext>
                </a:extLst>
              </p:cNvPr>
              <p:cNvSpPr txBox="1"/>
              <p:nvPr/>
            </p:nvSpPr>
            <p:spPr>
              <a:xfrm>
                <a:off x="10527506" y="5446793"/>
                <a:ext cx="495327" cy="67710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ru-RU" sz="4400" b="1" i="1" smtClean="0">
                          <a:solidFill>
                            <a:srgbClr val="C00000"/>
                          </a:solidFill>
                          <a:latin typeface="Cambria Math" panose="02040503050406030204" pitchFamily="18" charset="0"/>
                        </a:rPr>
                        <m:t>𝟔</m:t>
                      </m:r>
                    </m:oMath>
                  </m:oMathPara>
                </a14:m>
                <a:endParaRPr lang="uk-UA" sz="4400" b="1" dirty="0">
                  <a:solidFill>
                    <a:srgbClr val="C00000"/>
                  </a:solidFill>
                </a:endParaRPr>
              </a:p>
            </p:txBody>
          </p:sp>
        </mc:Choice>
        <mc:Fallback xmlns="">
          <p:sp>
            <p:nvSpPr>
              <p:cNvPr id="12" name="TextBox 11">
                <a:extLst>
                  <a:ext uri="{FF2B5EF4-FFF2-40B4-BE49-F238E27FC236}">
                    <a16:creationId xmlns:a16="http://schemas.microsoft.com/office/drawing/2014/main" xmlns="" xmlns:a14="http://schemas.microsoft.com/office/drawing/2010/main" id="{DC05C86C-7841-4FA6-9A94-BE93577C35BA}"/>
                  </a:ext>
                </a:extLst>
              </p:cNvPr>
              <p:cNvSpPr txBox="1">
                <a:spLocks noRot="1" noChangeAspect="1" noMove="1" noResize="1" noEditPoints="1" noAdjustHandles="1" noChangeArrowheads="1" noChangeShapeType="1" noTextEdit="1"/>
              </p:cNvSpPr>
              <p:nvPr/>
            </p:nvSpPr>
            <p:spPr>
              <a:xfrm>
                <a:off x="10527506" y="5446793"/>
                <a:ext cx="495327" cy="677108"/>
              </a:xfrm>
              <a:prstGeom prst="rect">
                <a:avLst/>
              </a:prstGeom>
              <a:blipFill>
                <a:blip r:embed="rId2"/>
                <a:stretch>
                  <a:fillRect/>
                </a:stretch>
              </a:blipFill>
            </p:spPr>
            <p:txBody>
              <a:bodyPr/>
              <a:lstStyle/>
              <a:p>
                <a:r>
                  <a:rPr lang="uk-UA">
                    <a:noFill/>
                  </a:rPr>
                  <a:t> </a:t>
                </a:r>
              </a:p>
            </p:txBody>
          </p:sp>
        </mc:Fallback>
      </mc:AlternateContent>
      <p:sp>
        <p:nvSpPr>
          <p:cNvPr id="2" name="Прямокутник 1">
            <a:extLst>
              <a:ext uri="{FF2B5EF4-FFF2-40B4-BE49-F238E27FC236}">
                <a16:creationId xmlns:a16="http://schemas.microsoft.com/office/drawing/2014/main" id="{FDBC7F10-D629-4FA5-A937-AD75E98C58B2}"/>
              </a:ext>
            </a:extLst>
          </p:cNvPr>
          <p:cNvSpPr/>
          <p:nvPr/>
        </p:nvSpPr>
        <p:spPr>
          <a:xfrm>
            <a:off x="5289729" y="4019679"/>
            <a:ext cx="498763" cy="332509"/>
          </a:xfrm>
          <a:prstGeom prst="rect">
            <a:avLst/>
          </a:prstGeom>
          <a:solidFill>
            <a:srgbClr val="F5EFEF"/>
          </a:solidFill>
          <a:ln>
            <a:solidFill>
              <a:srgbClr val="F5EFE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0" name="Прямокутник 9">
            <a:extLst>
              <a:ext uri="{FF2B5EF4-FFF2-40B4-BE49-F238E27FC236}">
                <a16:creationId xmlns:a16="http://schemas.microsoft.com/office/drawing/2014/main" id="{0370CA13-2D8E-4512-8AB8-6024DF48FDB8}"/>
              </a:ext>
            </a:extLst>
          </p:cNvPr>
          <p:cNvSpPr/>
          <p:nvPr/>
        </p:nvSpPr>
        <p:spPr>
          <a:xfrm>
            <a:off x="8048805" y="2761067"/>
            <a:ext cx="498763" cy="332509"/>
          </a:xfrm>
          <a:prstGeom prst="rect">
            <a:avLst/>
          </a:prstGeom>
          <a:solidFill>
            <a:srgbClr val="E1CDCC"/>
          </a:solidFill>
          <a:ln>
            <a:solidFill>
              <a:srgbClr val="E1CD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4" name="Прямокутник 13">
            <a:extLst>
              <a:ext uri="{FF2B5EF4-FFF2-40B4-BE49-F238E27FC236}">
                <a16:creationId xmlns:a16="http://schemas.microsoft.com/office/drawing/2014/main" id="{E2A0651D-C66D-4262-B9DB-32F90087FDBF}"/>
              </a:ext>
            </a:extLst>
          </p:cNvPr>
          <p:cNvSpPr/>
          <p:nvPr/>
        </p:nvSpPr>
        <p:spPr>
          <a:xfrm>
            <a:off x="4430137" y="4483542"/>
            <a:ext cx="498763" cy="332509"/>
          </a:xfrm>
          <a:prstGeom prst="rect">
            <a:avLst/>
          </a:prstGeom>
          <a:solidFill>
            <a:srgbClr val="E1CDCC"/>
          </a:solidFill>
          <a:ln>
            <a:solidFill>
              <a:srgbClr val="E1CD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5" name="Прямокутник 14">
            <a:extLst>
              <a:ext uri="{FF2B5EF4-FFF2-40B4-BE49-F238E27FC236}">
                <a16:creationId xmlns:a16="http://schemas.microsoft.com/office/drawing/2014/main" id="{10BDBFFE-6283-4A86-BCC9-7BFFFE9CBAC8}"/>
              </a:ext>
            </a:extLst>
          </p:cNvPr>
          <p:cNvSpPr/>
          <p:nvPr/>
        </p:nvSpPr>
        <p:spPr>
          <a:xfrm>
            <a:off x="4458457" y="2363667"/>
            <a:ext cx="498763" cy="332509"/>
          </a:xfrm>
          <a:prstGeom prst="rect">
            <a:avLst/>
          </a:prstGeom>
          <a:solidFill>
            <a:srgbClr val="F5EFEF"/>
          </a:solidFill>
          <a:ln>
            <a:solidFill>
              <a:srgbClr val="F5EFE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7" name="Прямокутник 16">
            <a:extLst>
              <a:ext uri="{FF2B5EF4-FFF2-40B4-BE49-F238E27FC236}">
                <a16:creationId xmlns:a16="http://schemas.microsoft.com/office/drawing/2014/main" id="{CBBC0DC3-6684-47E6-819C-BF5CFBAF3131}"/>
              </a:ext>
            </a:extLst>
          </p:cNvPr>
          <p:cNvSpPr/>
          <p:nvPr/>
        </p:nvSpPr>
        <p:spPr>
          <a:xfrm>
            <a:off x="5289730" y="2339558"/>
            <a:ext cx="498763" cy="332509"/>
          </a:xfrm>
          <a:prstGeom prst="rect">
            <a:avLst/>
          </a:prstGeom>
          <a:solidFill>
            <a:srgbClr val="F5EFEF"/>
          </a:solidFill>
          <a:ln>
            <a:solidFill>
              <a:srgbClr val="F5EFE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8" name="Прямокутник 17">
            <a:extLst>
              <a:ext uri="{FF2B5EF4-FFF2-40B4-BE49-F238E27FC236}">
                <a16:creationId xmlns:a16="http://schemas.microsoft.com/office/drawing/2014/main" id="{1091DF4A-A96B-45A8-A1CA-B5B51B602073}"/>
              </a:ext>
            </a:extLst>
          </p:cNvPr>
          <p:cNvSpPr/>
          <p:nvPr/>
        </p:nvSpPr>
        <p:spPr>
          <a:xfrm>
            <a:off x="6311723" y="2338494"/>
            <a:ext cx="498763" cy="332509"/>
          </a:xfrm>
          <a:prstGeom prst="rect">
            <a:avLst/>
          </a:prstGeom>
          <a:solidFill>
            <a:srgbClr val="F5EFEF"/>
          </a:solidFill>
          <a:ln>
            <a:solidFill>
              <a:srgbClr val="F5EFE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9" name="Прямокутник 18">
            <a:extLst>
              <a:ext uri="{FF2B5EF4-FFF2-40B4-BE49-F238E27FC236}">
                <a16:creationId xmlns:a16="http://schemas.microsoft.com/office/drawing/2014/main" id="{FF674EA7-F714-458B-9ED5-5A4BF34C9D78}"/>
              </a:ext>
            </a:extLst>
          </p:cNvPr>
          <p:cNvSpPr/>
          <p:nvPr/>
        </p:nvSpPr>
        <p:spPr>
          <a:xfrm>
            <a:off x="7139240" y="2306261"/>
            <a:ext cx="498763" cy="332509"/>
          </a:xfrm>
          <a:prstGeom prst="rect">
            <a:avLst/>
          </a:prstGeom>
          <a:solidFill>
            <a:srgbClr val="F5EFEF"/>
          </a:solidFill>
          <a:ln>
            <a:solidFill>
              <a:srgbClr val="F5EFE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20" name="Прямокутник 19">
            <a:extLst>
              <a:ext uri="{FF2B5EF4-FFF2-40B4-BE49-F238E27FC236}">
                <a16:creationId xmlns:a16="http://schemas.microsoft.com/office/drawing/2014/main" id="{F3ED393F-E0A4-4B66-9825-B254FEB4BE50}"/>
              </a:ext>
            </a:extLst>
          </p:cNvPr>
          <p:cNvSpPr/>
          <p:nvPr/>
        </p:nvSpPr>
        <p:spPr>
          <a:xfrm>
            <a:off x="8048806" y="2306261"/>
            <a:ext cx="498763" cy="332509"/>
          </a:xfrm>
          <a:prstGeom prst="rect">
            <a:avLst/>
          </a:prstGeom>
          <a:solidFill>
            <a:srgbClr val="F5EFEF"/>
          </a:solidFill>
          <a:ln>
            <a:solidFill>
              <a:srgbClr val="F5EFE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21" name="Прямокутник 20">
            <a:extLst>
              <a:ext uri="{FF2B5EF4-FFF2-40B4-BE49-F238E27FC236}">
                <a16:creationId xmlns:a16="http://schemas.microsoft.com/office/drawing/2014/main" id="{52C353A9-03F4-4587-8E5E-8122F2D43488}"/>
              </a:ext>
            </a:extLst>
          </p:cNvPr>
          <p:cNvSpPr/>
          <p:nvPr/>
        </p:nvSpPr>
        <p:spPr>
          <a:xfrm>
            <a:off x="8797223" y="2338495"/>
            <a:ext cx="498763" cy="332509"/>
          </a:xfrm>
          <a:prstGeom prst="rect">
            <a:avLst/>
          </a:prstGeom>
          <a:solidFill>
            <a:srgbClr val="F5EFEF"/>
          </a:solidFill>
          <a:ln>
            <a:solidFill>
              <a:srgbClr val="F5EFE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22" name="Прямокутник 21">
            <a:extLst>
              <a:ext uri="{FF2B5EF4-FFF2-40B4-BE49-F238E27FC236}">
                <a16:creationId xmlns:a16="http://schemas.microsoft.com/office/drawing/2014/main" id="{A82945BF-43C2-46B6-8AA4-19EE4D3080FA}"/>
              </a:ext>
            </a:extLst>
          </p:cNvPr>
          <p:cNvSpPr/>
          <p:nvPr/>
        </p:nvSpPr>
        <p:spPr>
          <a:xfrm>
            <a:off x="7139239" y="3116751"/>
            <a:ext cx="498763" cy="332509"/>
          </a:xfrm>
          <a:prstGeom prst="rect">
            <a:avLst/>
          </a:prstGeom>
          <a:solidFill>
            <a:srgbClr val="F5EFEF"/>
          </a:solidFill>
          <a:ln>
            <a:solidFill>
              <a:srgbClr val="F5EFE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23" name="Прямокутник 22">
            <a:extLst>
              <a:ext uri="{FF2B5EF4-FFF2-40B4-BE49-F238E27FC236}">
                <a16:creationId xmlns:a16="http://schemas.microsoft.com/office/drawing/2014/main" id="{2E9A80D6-60C5-4606-BF0B-AB97B5DBC5B6}"/>
              </a:ext>
            </a:extLst>
          </p:cNvPr>
          <p:cNvSpPr/>
          <p:nvPr/>
        </p:nvSpPr>
        <p:spPr>
          <a:xfrm>
            <a:off x="6290840" y="3544409"/>
            <a:ext cx="498763" cy="332509"/>
          </a:xfrm>
          <a:prstGeom prst="rect">
            <a:avLst/>
          </a:prstGeom>
          <a:solidFill>
            <a:srgbClr val="E1CDCC"/>
          </a:solidFill>
          <a:ln>
            <a:solidFill>
              <a:srgbClr val="E1CD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1568873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down)">
                                      <p:cBhvr>
                                        <p:cTn id="7" dur="500"/>
                                        <p:tgtEl>
                                          <p:spTgt spid="13"/>
                                        </p:tgtEl>
                                      </p:cBhvr>
                                    </p:animEffect>
                                  </p:childTnLst>
                                </p:cTn>
                              </p:par>
                              <p:par>
                                <p:cTn id="8" presetID="22" presetClass="entr" presetSubtype="4" fill="hold" grpId="1"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down)">
                                      <p:cBhvr>
                                        <p:cTn id="10" dur="500"/>
                                        <p:tgtEl>
                                          <p:spTgt spid="2"/>
                                        </p:tgtEl>
                                      </p:cBhvr>
                                    </p:animEffect>
                                  </p:childTnLst>
                                </p:cTn>
                              </p:par>
                              <p:par>
                                <p:cTn id="11" presetID="22" presetClass="entr" presetSubtype="4" fill="hold" grpId="1" nodeType="with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wipe(down)">
                                      <p:cBhvr>
                                        <p:cTn id="13" dur="500"/>
                                        <p:tgtEl>
                                          <p:spTgt spid="10"/>
                                        </p:tgtEl>
                                      </p:cBhvr>
                                    </p:animEffect>
                                  </p:childTnLst>
                                </p:cTn>
                              </p:par>
                              <p:par>
                                <p:cTn id="14" presetID="22" presetClass="entr" presetSubtype="4" fill="hold" grpId="1" nodeType="withEffect">
                                  <p:stCondLst>
                                    <p:cond delay="0"/>
                                  </p:stCondLst>
                                  <p:childTnLst>
                                    <p:set>
                                      <p:cBhvr>
                                        <p:cTn id="15" dur="1" fill="hold">
                                          <p:stCondLst>
                                            <p:cond delay="0"/>
                                          </p:stCondLst>
                                        </p:cTn>
                                        <p:tgtEl>
                                          <p:spTgt spid="14"/>
                                        </p:tgtEl>
                                        <p:attrNameLst>
                                          <p:attrName>style.visibility</p:attrName>
                                        </p:attrNameLst>
                                      </p:cBhvr>
                                      <p:to>
                                        <p:strVal val="visible"/>
                                      </p:to>
                                    </p:set>
                                    <p:animEffect transition="in" filter="wipe(down)">
                                      <p:cBhvr>
                                        <p:cTn id="16" dur="500"/>
                                        <p:tgtEl>
                                          <p:spTgt spid="14"/>
                                        </p:tgtEl>
                                      </p:cBhvr>
                                    </p:animEffect>
                                  </p:childTnLst>
                                </p:cTn>
                              </p:par>
                              <p:par>
                                <p:cTn id="17" presetID="22" presetClass="entr" presetSubtype="4" fill="hold" grpId="1" nodeType="withEffect">
                                  <p:stCondLst>
                                    <p:cond delay="0"/>
                                  </p:stCondLst>
                                  <p:childTnLst>
                                    <p:set>
                                      <p:cBhvr>
                                        <p:cTn id="18" dur="1" fill="hold">
                                          <p:stCondLst>
                                            <p:cond delay="0"/>
                                          </p:stCondLst>
                                        </p:cTn>
                                        <p:tgtEl>
                                          <p:spTgt spid="15"/>
                                        </p:tgtEl>
                                        <p:attrNameLst>
                                          <p:attrName>style.visibility</p:attrName>
                                        </p:attrNameLst>
                                      </p:cBhvr>
                                      <p:to>
                                        <p:strVal val="visible"/>
                                      </p:to>
                                    </p:set>
                                    <p:animEffect transition="in" filter="wipe(down)">
                                      <p:cBhvr>
                                        <p:cTn id="19" dur="500"/>
                                        <p:tgtEl>
                                          <p:spTgt spid="15"/>
                                        </p:tgtEl>
                                      </p:cBhvr>
                                    </p:animEffect>
                                  </p:childTnLst>
                                </p:cTn>
                              </p:par>
                              <p:par>
                                <p:cTn id="20" presetID="22" presetClass="entr" presetSubtype="4" fill="hold" grpId="1" nodeType="with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wipe(down)">
                                      <p:cBhvr>
                                        <p:cTn id="22" dur="500"/>
                                        <p:tgtEl>
                                          <p:spTgt spid="17"/>
                                        </p:tgtEl>
                                      </p:cBhvr>
                                    </p:animEffect>
                                  </p:childTnLst>
                                </p:cTn>
                              </p:par>
                              <p:par>
                                <p:cTn id="23" presetID="22" presetClass="entr" presetSubtype="4" fill="hold" grpId="1" nodeType="withEffect">
                                  <p:stCondLst>
                                    <p:cond delay="0"/>
                                  </p:stCondLst>
                                  <p:childTnLst>
                                    <p:set>
                                      <p:cBhvr>
                                        <p:cTn id="24" dur="1" fill="hold">
                                          <p:stCondLst>
                                            <p:cond delay="0"/>
                                          </p:stCondLst>
                                        </p:cTn>
                                        <p:tgtEl>
                                          <p:spTgt spid="18"/>
                                        </p:tgtEl>
                                        <p:attrNameLst>
                                          <p:attrName>style.visibility</p:attrName>
                                        </p:attrNameLst>
                                      </p:cBhvr>
                                      <p:to>
                                        <p:strVal val="visible"/>
                                      </p:to>
                                    </p:set>
                                    <p:animEffect transition="in" filter="wipe(down)">
                                      <p:cBhvr>
                                        <p:cTn id="25" dur="500"/>
                                        <p:tgtEl>
                                          <p:spTgt spid="18"/>
                                        </p:tgtEl>
                                      </p:cBhvr>
                                    </p:animEffect>
                                  </p:childTnLst>
                                </p:cTn>
                              </p:par>
                              <p:par>
                                <p:cTn id="26" presetID="22" presetClass="entr" presetSubtype="4" fill="hold" grpId="1" nodeType="withEffect">
                                  <p:stCondLst>
                                    <p:cond delay="0"/>
                                  </p:stCondLst>
                                  <p:childTnLst>
                                    <p:set>
                                      <p:cBhvr>
                                        <p:cTn id="27" dur="1" fill="hold">
                                          <p:stCondLst>
                                            <p:cond delay="0"/>
                                          </p:stCondLst>
                                        </p:cTn>
                                        <p:tgtEl>
                                          <p:spTgt spid="19"/>
                                        </p:tgtEl>
                                        <p:attrNameLst>
                                          <p:attrName>style.visibility</p:attrName>
                                        </p:attrNameLst>
                                      </p:cBhvr>
                                      <p:to>
                                        <p:strVal val="visible"/>
                                      </p:to>
                                    </p:set>
                                    <p:animEffect transition="in" filter="wipe(down)">
                                      <p:cBhvr>
                                        <p:cTn id="28" dur="500"/>
                                        <p:tgtEl>
                                          <p:spTgt spid="19"/>
                                        </p:tgtEl>
                                      </p:cBhvr>
                                    </p:animEffect>
                                  </p:childTnLst>
                                </p:cTn>
                              </p:par>
                              <p:par>
                                <p:cTn id="29" presetID="22" presetClass="entr" presetSubtype="4" fill="hold" grpId="1" nodeType="withEffect">
                                  <p:stCondLst>
                                    <p:cond delay="0"/>
                                  </p:stCondLst>
                                  <p:childTnLst>
                                    <p:set>
                                      <p:cBhvr>
                                        <p:cTn id="30" dur="1" fill="hold">
                                          <p:stCondLst>
                                            <p:cond delay="0"/>
                                          </p:stCondLst>
                                        </p:cTn>
                                        <p:tgtEl>
                                          <p:spTgt spid="20"/>
                                        </p:tgtEl>
                                        <p:attrNameLst>
                                          <p:attrName>style.visibility</p:attrName>
                                        </p:attrNameLst>
                                      </p:cBhvr>
                                      <p:to>
                                        <p:strVal val="visible"/>
                                      </p:to>
                                    </p:set>
                                    <p:animEffect transition="in" filter="wipe(down)">
                                      <p:cBhvr>
                                        <p:cTn id="31" dur="500"/>
                                        <p:tgtEl>
                                          <p:spTgt spid="20"/>
                                        </p:tgtEl>
                                      </p:cBhvr>
                                    </p:animEffect>
                                  </p:childTnLst>
                                </p:cTn>
                              </p:par>
                              <p:par>
                                <p:cTn id="32" presetID="22" presetClass="entr" presetSubtype="4" fill="hold" grpId="1" nodeType="withEffect">
                                  <p:stCondLst>
                                    <p:cond delay="0"/>
                                  </p:stCondLst>
                                  <p:childTnLst>
                                    <p:set>
                                      <p:cBhvr>
                                        <p:cTn id="33" dur="1" fill="hold">
                                          <p:stCondLst>
                                            <p:cond delay="0"/>
                                          </p:stCondLst>
                                        </p:cTn>
                                        <p:tgtEl>
                                          <p:spTgt spid="21"/>
                                        </p:tgtEl>
                                        <p:attrNameLst>
                                          <p:attrName>style.visibility</p:attrName>
                                        </p:attrNameLst>
                                      </p:cBhvr>
                                      <p:to>
                                        <p:strVal val="visible"/>
                                      </p:to>
                                    </p:set>
                                    <p:animEffect transition="in" filter="wipe(down)">
                                      <p:cBhvr>
                                        <p:cTn id="34" dur="500"/>
                                        <p:tgtEl>
                                          <p:spTgt spid="21"/>
                                        </p:tgtEl>
                                      </p:cBhvr>
                                    </p:animEffect>
                                  </p:childTnLst>
                                </p:cTn>
                              </p:par>
                              <p:par>
                                <p:cTn id="35" presetID="22" presetClass="entr" presetSubtype="4" fill="hold" grpId="1" nodeType="withEffect">
                                  <p:stCondLst>
                                    <p:cond delay="0"/>
                                  </p:stCondLst>
                                  <p:childTnLst>
                                    <p:set>
                                      <p:cBhvr>
                                        <p:cTn id="36" dur="1" fill="hold">
                                          <p:stCondLst>
                                            <p:cond delay="0"/>
                                          </p:stCondLst>
                                        </p:cTn>
                                        <p:tgtEl>
                                          <p:spTgt spid="22"/>
                                        </p:tgtEl>
                                        <p:attrNameLst>
                                          <p:attrName>style.visibility</p:attrName>
                                        </p:attrNameLst>
                                      </p:cBhvr>
                                      <p:to>
                                        <p:strVal val="visible"/>
                                      </p:to>
                                    </p:set>
                                    <p:animEffect transition="in" filter="wipe(down)">
                                      <p:cBhvr>
                                        <p:cTn id="37" dur="500"/>
                                        <p:tgtEl>
                                          <p:spTgt spid="22"/>
                                        </p:tgtEl>
                                      </p:cBhvr>
                                    </p:animEffect>
                                  </p:childTnLst>
                                </p:cTn>
                              </p:par>
                              <p:par>
                                <p:cTn id="38" presetID="22" presetClass="entr" presetSubtype="4" fill="hold" grpId="1" nodeType="withEffect">
                                  <p:stCondLst>
                                    <p:cond delay="0"/>
                                  </p:stCondLst>
                                  <p:childTnLst>
                                    <p:set>
                                      <p:cBhvr>
                                        <p:cTn id="39" dur="1" fill="hold">
                                          <p:stCondLst>
                                            <p:cond delay="0"/>
                                          </p:stCondLst>
                                        </p:cTn>
                                        <p:tgtEl>
                                          <p:spTgt spid="23"/>
                                        </p:tgtEl>
                                        <p:attrNameLst>
                                          <p:attrName>style.visibility</p:attrName>
                                        </p:attrNameLst>
                                      </p:cBhvr>
                                      <p:to>
                                        <p:strVal val="visible"/>
                                      </p:to>
                                    </p:set>
                                    <p:animEffect transition="in" filter="wipe(down)">
                                      <p:cBhvr>
                                        <p:cTn id="40" dur="500"/>
                                        <p:tgtEl>
                                          <p:spTgt spid="23"/>
                                        </p:tgtEl>
                                      </p:cBhvr>
                                    </p:animEffect>
                                  </p:childTnLst>
                                </p:cTn>
                              </p:par>
                            </p:childTnLst>
                          </p:cTn>
                        </p:par>
                      </p:childTnLst>
                    </p:cTn>
                  </p:par>
                  <p:par>
                    <p:cTn id="41" fill="hold">
                      <p:stCondLst>
                        <p:cond delay="indefinite"/>
                      </p:stCondLst>
                      <p:childTnLst>
                        <p:par>
                          <p:cTn id="42" fill="hold">
                            <p:stCondLst>
                              <p:cond delay="0"/>
                            </p:stCondLst>
                            <p:childTnLst>
                              <p:par>
                                <p:cTn id="43" presetID="1" presetClass="exit" presetSubtype="0" fill="hold" grpId="0" nodeType="clickEffect">
                                  <p:stCondLst>
                                    <p:cond delay="0"/>
                                  </p:stCondLst>
                                  <p:childTnLst>
                                    <p:set>
                                      <p:cBhvr>
                                        <p:cTn id="44" dur="1" fill="hold">
                                          <p:stCondLst>
                                            <p:cond delay="0"/>
                                          </p:stCondLst>
                                        </p:cTn>
                                        <p:tgtEl>
                                          <p:spTgt spid="15"/>
                                        </p:tgtEl>
                                        <p:attrNameLst>
                                          <p:attrName>style.visibility</p:attrName>
                                        </p:attrNameLst>
                                      </p:cBhvr>
                                      <p:to>
                                        <p:strVal val="hidden"/>
                                      </p:to>
                                    </p:set>
                                  </p:childTnLst>
                                </p:cTn>
                              </p:par>
                              <p:par>
                                <p:cTn id="45" presetID="1" presetClass="exit" presetSubtype="0" fill="hold" grpId="0" nodeType="withEffect">
                                  <p:stCondLst>
                                    <p:cond delay="0"/>
                                  </p:stCondLst>
                                  <p:childTnLst>
                                    <p:set>
                                      <p:cBhvr>
                                        <p:cTn id="46" dur="1" fill="hold">
                                          <p:stCondLst>
                                            <p:cond delay="0"/>
                                          </p:stCondLst>
                                        </p:cTn>
                                        <p:tgtEl>
                                          <p:spTgt spid="17"/>
                                        </p:tgtEl>
                                        <p:attrNameLst>
                                          <p:attrName>style.visibility</p:attrName>
                                        </p:attrNameLst>
                                      </p:cBhvr>
                                      <p:to>
                                        <p:strVal val="hidden"/>
                                      </p:to>
                                    </p:set>
                                  </p:childTnLst>
                                </p:cTn>
                              </p:par>
                              <p:par>
                                <p:cTn id="47" presetID="1" presetClass="exit" presetSubtype="0" fill="hold" grpId="0" nodeType="withEffect">
                                  <p:stCondLst>
                                    <p:cond delay="0"/>
                                  </p:stCondLst>
                                  <p:childTnLst>
                                    <p:set>
                                      <p:cBhvr>
                                        <p:cTn id="48" dur="1" fill="hold">
                                          <p:stCondLst>
                                            <p:cond delay="0"/>
                                          </p:stCondLst>
                                        </p:cTn>
                                        <p:tgtEl>
                                          <p:spTgt spid="18"/>
                                        </p:tgtEl>
                                        <p:attrNameLst>
                                          <p:attrName>style.visibility</p:attrName>
                                        </p:attrNameLst>
                                      </p:cBhvr>
                                      <p:to>
                                        <p:strVal val="hidden"/>
                                      </p:to>
                                    </p:set>
                                  </p:childTnLst>
                                </p:cTn>
                              </p:par>
                              <p:par>
                                <p:cTn id="49" presetID="1" presetClass="exit" presetSubtype="0" fill="hold" grpId="0" nodeType="withEffect">
                                  <p:stCondLst>
                                    <p:cond delay="0"/>
                                  </p:stCondLst>
                                  <p:childTnLst>
                                    <p:set>
                                      <p:cBhvr>
                                        <p:cTn id="50" dur="1" fill="hold">
                                          <p:stCondLst>
                                            <p:cond delay="0"/>
                                          </p:stCondLst>
                                        </p:cTn>
                                        <p:tgtEl>
                                          <p:spTgt spid="19"/>
                                        </p:tgtEl>
                                        <p:attrNameLst>
                                          <p:attrName>style.visibility</p:attrName>
                                        </p:attrNameLst>
                                      </p:cBhvr>
                                      <p:to>
                                        <p:strVal val="hidden"/>
                                      </p:to>
                                    </p:set>
                                  </p:childTnLst>
                                </p:cTn>
                              </p:par>
                              <p:par>
                                <p:cTn id="51" presetID="1" presetClass="exit" presetSubtype="0" fill="hold" grpId="0" nodeType="withEffect">
                                  <p:stCondLst>
                                    <p:cond delay="0"/>
                                  </p:stCondLst>
                                  <p:childTnLst>
                                    <p:set>
                                      <p:cBhvr>
                                        <p:cTn id="52" dur="1" fill="hold">
                                          <p:stCondLst>
                                            <p:cond delay="0"/>
                                          </p:stCondLst>
                                        </p:cTn>
                                        <p:tgtEl>
                                          <p:spTgt spid="20"/>
                                        </p:tgtEl>
                                        <p:attrNameLst>
                                          <p:attrName>style.visibility</p:attrName>
                                        </p:attrNameLst>
                                      </p:cBhvr>
                                      <p:to>
                                        <p:strVal val="hidden"/>
                                      </p:to>
                                    </p:set>
                                  </p:childTnLst>
                                </p:cTn>
                              </p:par>
                              <p:par>
                                <p:cTn id="53" presetID="1" presetClass="exit" presetSubtype="0" fill="hold" grpId="0" nodeType="withEffect">
                                  <p:stCondLst>
                                    <p:cond delay="0"/>
                                  </p:stCondLst>
                                  <p:childTnLst>
                                    <p:set>
                                      <p:cBhvr>
                                        <p:cTn id="54" dur="1" fill="hold">
                                          <p:stCondLst>
                                            <p:cond delay="0"/>
                                          </p:stCondLst>
                                        </p:cTn>
                                        <p:tgtEl>
                                          <p:spTgt spid="21"/>
                                        </p:tgtEl>
                                        <p:attrNameLst>
                                          <p:attrName>style.visibility</p:attrName>
                                        </p:attrNameLst>
                                      </p:cBhvr>
                                      <p:to>
                                        <p:strVal val="hidden"/>
                                      </p:to>
                                    </p:set>
                                  </p:childTnLst>
                                </p:cTn>
                              </p:par>
                            </p:childTnLst>
                          </p:cTn>
                        </p:par>
                      </p:childTnLst>
                    </p:cTn>
                  </p:par>
                  <p:par>
                    <p:cTn id="55" fill="hold">
                      <p:stCondLst>
                        <p:cond delay="indefinite"/>
                      </p:stCondLst>
                      <p:childTnLst>
                        <p:par>
                          <p:cTn id="56" fill="hold">
                            <p:stCondLst>
                              <p:cond delay="0"/>
                            </p:stCondLst>
                            <p:childTnLst>
                              <p:par>
                                <p:cTn id="57" presetID="1" presetClass="exit" presetSubtype="0" fill="hold" grpId="0" nodeType="clickEffect">
                                  <p:stCondLst>
                                    <p:cond delay="0"/>
                                  </p:stCondLst>
                                  <p:childTnLst>
                                    <p:set>
                                      <p:cBhvr>
                                        <p:cTn id="58" dur="1" fill="hold">
                                          <p:stCondLst>
                                            <p:cond delay="0"/>
                                          </p:stCondLst>
                                        </p:cTn>
                                        <p:tgtEl>
                                          <p:spTgt spid="2"/>
                                        </p:tgtEl>
                                        <p:attrNameLst>
                                          <p:attrName>style.visibility</p:attrName>
                                        </p:attrNameLst>
                                      </p:cBhvr>
                                      <p:to>
                                        <p:strVal val="hidden"/>
                                      </p:to>
                                    </p:set>
                                  </p:childTnLst>
                                </p:cTn>
                              </p:par>
                              <p:par>
                                <p:cTn id="59" presetID="1" presetClass="exit" presetSubtype="0" fill="hold" grpId="0" nodeType="withEffect">
                                  <p:stCondLst>
                                    <p:cond delay="0"/>
                                  </p:stCondLst>
                                  <p:childTnLst>
                                    <p:set>
                                      <p:cBhvr>
                                        <p:cTn id="60" dur="1" fill="hold">
                                          <p:stCondLst>
                                            <p:cond delay="0"/>
                                          </p:stCondLst>
                                        </p:cTn>
                                        <p:tgtEl>
                                          <p:spTgt spid="10"/>
                                        </p:tgtEl>
                                        <p:attrNameLst>
                                          <p:attrName>style.visibility</p:attrName>
                                        </p:attrNameLst>
                                      </p:cBhvr>
                                      <p:to>
                                        <p:strVal val="hidden"/>
                                      </p:to>
                                    </p:set>
                                  </p:childTnLst>
                                </p:cTn>
                              </p:par>
                              <p:par>
                                <p:cTn id="61" presetID="1" presetClass="exit" presetSubtype="0" fill="hold" grpId="0" nodeType="withEffect">
                                  <p:stCondLst>
                                    <p:cond delay="0"/>
                                  </p:stCondLst>
                                  <p:childTnLst>
                                    <p:set>
                                      <p:cBhvr>
                                        <p:cTn id="62" dur="1" fill="hold">
                                          <p:stCondLst>
                                            <p:cond delay="0"/>
                                          </p:stCondLst>
                                        </p:cTn>
                                        <p:tgtEl>
                                          <p:spTgt spid="22"/>
                                        </p:tgtEl>
                                        <p:attrNameLst>
                                          <p:attrName>style.visibility</p:attrName>
                                        </p:attrNameLst>
                                      </p:cBhvr>
                                      <p:to>
                                        <p:strVal val="hidden"/>
                                      </p:to>
                                    </p:set>
                                  </p:childTnLst>
                                </p:cTn>
                              </p:par>
                              <p:par>
                                <p:cTn id="63" presetID="1" presetClass="exit" presetSubtype="0" fill="hold" grpId="0" nodeType="withEffect">
                                  <p:stCondLst>
                                    <p:cond delay="0"/>
                                  </p:stCondLst>
                                  <p:childTnLst>
                                    <p:set>
                                      <p:cBhvr>
                                        <p:cTn id="64" dur="1" fill="hold">
                                          <p:stCondLst>
                                            <p:cond delay="0"/>
                                          </p:stCondLst>
                                        </p:cTn>
                                        <p:tgtEl>
                                          <p:spTgt spid="14"/>
                                        </p:tgtEl>
                                        <p:attrNameLst>
                                          <p:attrName>style.visibility</p:attrName>
                                        </p:attrNameLst>
                                      </p:cBhvr>
                                      <p:to>
                                        <p:strVal val="hidden"/>
                                      </p:to>
                                    </p:set>
                                  </p:childTnLst>
                                </p:cTn>
                              </p:par>
                              <p:par>
                                <p:cTn id="65" presetID="1" presetClass="exit" presetSubtype="0" fill="hold" grpId="0" nodeType="withEffect">
                                  <p:stCondLst>
                                    <p:cond delay="0"/>
                                  </p:stCondLst>
                                  <p:childTnLst>
                                    <p:set>
                                      <p:cBhvr>
                                        <p:cTn id="66" dur="1" fill="hold">
                                          <p:stCondLst>
                                            <p:cond delay="0"/>
                                          </p:stCondLst>
                                        </p:cTn>
                                        <p:tgtEl>
                                          <p:spTgt spid="23"/>
                                        </p:tgtEl>
                                        <p:attrNameLst>
                                          <p:attrName>style.visibility</p:attrName>
                                        </p:attrNameLst>
                                      </p:cBhvr>
                                      <p:to>
                                        <p:strVal val="hidden"/>
                                      </p:to>
                                    </p:set>
                                  </p:childTnLst>
                                </p:cTn>
                              </p:par>
                            </p:childTnLst>
                          </p:cTn>
                        </p:par>
                      </p:childTnLst>
                    </p:cTn>
                  </p:par>
                  <p:par>
                    <p:cTn id="67" fill="hold">
                      <p:stCondLst>
                        <p:cond delay="indefinite"/>
                      </p:stCondLst>
                      <p:childTnLst>
                        <p:par>
                          <p:cTn id="68" fill="hold">
                            <p:stCondLst>
                              <p:cond delay="0"/>
                            </p:stCondLst>
                            <p:childTnLst>
                              <p:par>
                                <p:cTn id="69" presetID="22" presetClass="entr" presetSubtype="4" fill="hold" grpId="0" nodeType="clickEffect">
                                  <p:stCondLst>
                                    <p:cond delay="0"/>
                                  </p:stCondLst>
                                  <p:childTnLst>
                                    <p:set>
                                      <p:cBhvr>
                                        <p:cTn id="70" dur="1" fill="hold">
                                          <p:stCondLst>
                                            <p:cond delay="0"/>
                                          </p:stCondLst>
                                        </p:cTn>
                                        <p:tgtEl>
                                          <p:spTgt spid="11"/>
                                        </p:tgtEl>
                                        <p:attrNameLst>
                                          <p:attrName>style.visibility</p:attrName>
                                        </p:attrNameLst>
                                      </p:cBhvr>
                                      <p:to>
                                        <p:strVal val="visible"/>
                                      </p:to>
                                    </p:set>
                                    <p:animEffect transition="in" filter="wipe(down)">
                                      <p:cBhvr>
                                        <p:cTn id="71" dur="500"/>
                                        <p:tgtEl>
                                          <p:spTgt spid="11"/>
                                        </p:tgtEl>
                                      </p:cBhvr>
                                    </p:animEffect>
                                  </p:childTnLst>
                                </p:cTn>
                              </p:par>
                            </p:childTnLst>
                          </p:cTn>
                        </p:par>
                      </p:childTnLst>
                    </p:cTn>
                  </p:par>
                  <p:par>
                    <p:cTn id="72" fill="hold">
                      <p:stCondLst>
                        <p:cond delay="indefinite"/>
                      </p:stCondLst>
                      <p:childTnLst>
                        <p:par>
                          <p:cTn id="73" fill="hold">
                            <p:stCondLst>
                              <p:cond delay="0"/>
                            </p:stCondLst>
                            <p:childTnLst>
                              <p:par>
                                <p:cTn id="74" presetID="22" presetClass="entr" presetSubtype="4" fill="hold" grpId="0" nodeType="clickEffect">
                                  <p:stCondLst>
                                    <p:cond delay="0"/>
                                  </p:stCondLst>
                                  <p:childTnLst>
                                    <p:set>
                                      <p:cBhvr>
                                        <p:cTn id="75" dur="1" fill="hold">
                                          <p:stCondLst>
                                            <p:cond delay="0"/>
                                          </p:stCondLst>
                                        </p:cTn>
                                        <p:tgtEl>
                                          <p:spTgt spid="12"/>
                                        </p:tgtEl>
                                        <p:attrNameLst>
                                          <p:attrName>style.visibility</p:attrName>
                                        </p:attrNameLst>
                                      </p:cBhvr>
                                      <p:to>
                                        <p:strVal val="visible"/>
                                      </p:to>
                                    </p:set>
                                    <p:animEffect transition="in" filter="wipe(down)">
                                      <p:cBhvr>
                                        <p:cTn id="76"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animBg="1"/>
      <p:bldP spid="2" grpId="0" animBg="1"/>
      <p:bldP spid="2" grpId="1" animBg="1"/>
      <p:bldP spid="10" grpId="0" animBg="1"/>
      <p:bldP spid="10" grpId="1" animBg="1"/>
      <p:bldP spid="14" grpId="0" animBg="1"/>
      <p:bldP spid="14" grpId="1" animBg="1"/>
      <p:bldP spid="15" grpId="0" animBg="1"/>
      <p:bldP spid="15" grpId="1" animBg="1"/>
      <p:bldP spid="17" grpId="0" animBg="1"/>
      <p:bldP spid="17" grpId="1" animBg="1"/>
      <p:bldP spid="18" grpId="0" animBg="1"/>
      <p:bldP spid="18" grpId="1" animBg="1"/>
      <p:bldP spid="19" grpId="0" animBg="1"/>
      <p:bldP spid="19" grpId="1" animBg="1"/>
      <p:bldP spid="20" grpId="0" animBg="1"/>
      <p:bldP spid="20" grpId="1" animBg="1"/>
      <p:bldP spid="21" grpId="0" animBg="1"/>
      <p:bldP spid="21" grpId="1" animBg="1"/>
      <p:bldP spid="22" grpId="0" animBg="1"/>
      <p:bldP spid="22" grpId="1" animBg="1"/>
      <p:bldP spid="23" grpId="0" animBg="1"/>
      <p:bldP spid="23" grpId="1" animBg="1"/>
    </p:bld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Прямокутник 4">
            <a:extLst>
              <a:ext uri="{FF2B5EF4-FFF2-40B4-BE49-F238E27FC236}">
                <a16:creationId xmlns:a16="http://schemas.microsoft.com/office/drawing/2014/main" id="{A4E55611-E60C-4941-93EF-0E39B083B720}"/>
              </a:ext>
            </a:extLst>
          </p:cNvPr>
          <p:cNvSpPr/>
          <p:nvPr/>
        </p:nvSpPr>
        <p:spPr>
          <a:xfrm>
            <a:off x="389681" y="154642"/>
            <a:ext cx="11802319" cy="1384995"/>
          </a:xfrm>
          <a:prstGeom prst="rect">
            <a:avLst/>
          </a:prstGeom>
        </p:spPr>
        <p:txBody>
          <a:bodyPr wrap="square">
            <a:spAutoFit/>
          </a:bodyPr>
          <a:lstStyle/>
          <a:p>
            <a:r>
              <a:rPr lang="ru-RU" sz="2800" b="1" i="1" dirty="0">
                <a:solidFill>
                  <a:srgbClr val="002060"/>
                </a:solidFill>
                <a:latin typeface="Georgia" panose="02040502050405020303" pitchFamily="18" charset="0"/>
              </a:rPr>
              <a:t>16.</a:t>
            </a:r>
            <a:r>
              <a:rPr lang="ru-RU" sz="2800" b="1" i="1" dirty="0">
                <a:solidFill>
                  <a:srgbClr val="00642D"/>
                </a:solidFill>
                <a:latin typeface="Georgia" panose="02040502050405020303" pitchFamily="18" charset="0"/>
              </a:rPr>
              <a:t> (Задача о частоте рождения). </a:t>
            </a:r>
            <a:r>
              <a:rPr lang="ru-RU" sz="2800" b="1" i="1" dirty="0">
                <a:solidFill>
                  <a:srgbClr val="002060"/>
                </a:solidFill>
                <a:latin typeface="Georgia" panose="02040502050405020303" pitchFamily="18" charset="0"/>
              </a:rPr>
              <a:t>В некотором городе из 2000 появившихся на свет младенцев 1020 мальчики. Найдите частоту рождения девочек в этом городе </a:t>
            </a:r>
            <a:endParaRPr lang="uk-UA" sz="3600" b="1" i="1" dirty="0">
              <a:solidFill>
                <a:srgbClr val="002060"/>
              </a:solidFill>
              <a:latin typeface="Georgia" panose="02040502050405020303" pitchFamily="18" charset="0"/>
            </a:endParaRPr>
          </a:p>
        </p:txBody>
      </p:sp>
      <p:sp>
        <p:nvSpPr>
          <p:cNvPr id="11" name="TextBox 10">
            <a:extLst>
              <a:ext uri="{FF2B5EF4-FFF2-40B4-BE49-F238E27FC236}">
                <a16:creationId xmlns:a16="http://schemas.microsoft.com/office/drawing/2014/main" id="{09577385-6E66-42E7-B103-7CC8388B2DA6}"/>
              </a:ext>
            </a:extLst>
          </p:cNvPr>
          <p:cNvSpPr txBox="1"/>
          <p:nvPr/>
        </p:nvSpPr>
        <p:spPr>
          <a:xfrm>
            <a:off x="644574" y="1844825"/>
            <a:ext cx="2753253" cy="584775"/>
          </a:xfrm>
          <a:prstGeom prst="rect">
            <a:avLst/>
          </a:prstGeom>
          <a:noFill/>
        </p:spPr>
        <p:txBody>
          <a:bodyPr wrap="square" rtlCol="0">
            <a:spAutoFit/>
          </a:bodyPr>
          <a:lstStyle/>
          <a:p>
            <a:r>
              <a:rPr lang="en-US" sz="3200" b="1" dirty="0">
                <a:solidFill>
                  <a:srgbClr val="002060"/>
                </a:solidFill>
                <a:latin typeface="Georgia" panose="02040502050405020303" pitchFamily="18" charset="0"/>
              </a:rPr>
              <a:t>n</a:t>
            </a:r>
            <a:r>
              <a:rPr lang="en-US" sz="3200" dirty="0">
                <a:solidFill>
                  <a:srgbClr val="002060"/>
                </a:solidFill>
                <a:latin typeface="Georgia" panose="02040502050405020303" pitchFamily="18" charset="0"/>
              </a:rPr>
              <a:t> </a:t>
            </a:r>
            <a:r>
              <a:rPr lang="ru-RU" sz="3200" dirty="0">
                <a:solidFill>
                  <a:srgbClr val="002060"/>
                </a:solidFill>
                <a:latin typeface="Georgia" panose="02040502050405020303" pitchFamily="18" charset="0"/>
              </a:rPr>
              <a:t>= </a:t>
            </a:r>
            <a:r>
              <a:rPr lang="en-US" sz="3200" b="1" dirty="0">
                <a:solidFill>
                  <a:srgbClr val="002060"/>
                </a:solidFill>
                <a:latin typeface="Georgia" panose="02040502050405020303" pitchFamily="18" charset="0"/>
              </a:rPr>
              <a:t>2000</a:t>
            </a:r>
            <a:r>
              <a:rPr lang="ru-RU" sz="3200" dirty="0">
                <a:solidFill>
                  <a:srgbClr val="002060"/>
                </a:solidFill>
                <a:latin typeface="Georgia" panose="02040502050405020303" pitchFamily="18" charset="0"/>
              </a:rPr>
              <a:t> </a:t>
            </a:r>
            <a:endParaRPr lang="uk-UA" sz="3200" dirty="0">
              <a:solidFill>
                <a:srgbClr val="002060"/>
              </a:solidFill>
              <a:latin typeface="Georgia" panose="02040502050405020303" pitchFamily="18" charset="0"/>
            </a:endParaRPr>
          </a:p>
        </p:txBody>
      </p:sp>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DC05C86C-7841-4FA6-9A94-BE93577C35BA}"/>
                  </a:ext>
                </a:extLst>
              </p:cNvPr>
              <p:cNvSpPr txBox="1"/>
              <p:nvPr/>
            </p:nvSpPr>
            <p:spPr>
              <a:xfrm>
                <a:off x="9987179" y="5363666"/>
                <a:ext cx="1381276" cy="67710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4400" b="1" i="1" smtClean="0">
                          <a:solidFill>
                            <a:srgbClr val="C00000"/>
                          </a:solidFill>
                          <a:latin typeface="Cambria Math" panose="02040503050406030204" pitchFamily="18" charset="0"/>
                        </a:rPr>
                        <m:t>𝟎</m:t>
                      </m:r>
                      <m:r>
                        <a:rPr lang="en-US" sz="4400" b="1" i="1" smtClean="0">
                          <a:solidFill>
                            <a:srgbClr val="C00000"/>
                          </a:solidFill>
                          <a:latin typeface="Cambria Math" panose="02040503050406030204" pitchFamily="18" charset="0"/>
                        </a:rPr>
                        <m:t>,</m:t>
                      </m:r>
                      <m:r>
                        <a:rPr lang="en-US" sz="4400" b="1" i="1" smtClean="0">
                          <a:solidFill>
                            <a:srgbClr val="C00000"/>
                          </a:solidFill>
                          <a:latin typeface="Cambria Math" panose="02040503050406030204" pitchFamily="18" charset="0"/>
                        </a:rPr>
                        <m:t>𝟒𝟗</m:t>
                      </m:r>
                    </m:oMath>
                  </m:oMathPara>
                </a14:m>
                <a:endParaRPr lang="uk-UA" sz="4400" b="1" dirty="0">
                  <a:solidFill>
                    <a:srgbClr val="C00000"/>
                  </a:solidFill>
                </a:endParaRPr>
              </a:p>
            </p:txBody>
          </p:sp>
        </mc:Choice>
        <mc:Fallback xmlns="">
          <p:sp>
            <p:nvSpPr>
              <p:cNvPr id="12" name="TextBox 11">
                <a:extLst>
                  <a:ext uri="{FF2B5EF4-FFF2-40B4-BE49-F238E27FC236}">
                    <a16:creationId xmlns:a16="http://schemas.microsoft.com/office/drawing/2014/main" xmlns="" xmlns:a14="http://schemas.microsoft.com/office/drawing/2010/main" id="{DC05C86C-7841-4FA6-9A94-BE93577C35BA}"/>
                  </a:ext>
                </a:extLst>
              </p:cNvPr>
              <p:cNvSpPr txBox="1">
                <a:spLocks noRot="1" noChangeAspect="1" noMove="1" noResize="1" noEditPoints="1" noAdjustHandles="1" noChangeArrowheads="1" noChangeShapeType="1" noTextEdit="1"/>
              </p:cNvSpPr>
              <p:nvPr/>
            </p:nvSpPr>
            <p:spPr>
              <a:xfrm>
                <a:off x="9987179" y="5363666"/>
                <a:ext cx="1381276" cy="677108"/>
              </a:xfrm>
              <a:prstGeom prst="rect">
                <a:avLst/>
              </a:prstGeom>
              <a:blipFill>
                <a:blip r:embed="rId2"/>
                <a:stretch>
                  <a:fillRect/>
                </a:stretch>
              </a:blipFill>
            </p:spPr>
            <p:txBody>
              <a:bodyPr/>
              <a:lstStyle/>
              <a:p>
                <a:r>
                  <a:rPr lang="uk-UA">
                    <a:noFill/>
                  </a:rPr>
                  <a:t> </a:t>
                </a:r>
              </a:p>
            </p:txBody>
          </p:sp>
        </mc:Fallback>
      </mc:AlternateContent>
      <p:sp>
        <p:nvSpPr>
          <p:cNvPr id="24" name="TextBox 23">
            <a:extLst>
              <a:ext uri="{FF2B5EF4-FFF2-40B4-BE49-F238E27FC236}">
                <a16:creationId xmlns:a16="http://schemas.microsoft.com/office/drawing/2014/main" id="{417CBF14-83A4-440E-9781-B83F56E8463F}"/>
              </a:ext>
            </a:extLst>
          </p:cNvPr>
          <p:cNvSpPr txBox="1"/>
          <p:nvPr/>
        </p:nvSpPr>
        <p:spPr>
          <a:xfrm>
            <a:off x="5614891" y="1844825"/>
            <a:ext cx="6577109" cy="584775"/>
          </a:xfrm>
          <a:prstGeom prst="rect">
            <a:avLst/>
          </a:prstGeom>
          <a:noFill/>
        </p:spPr>
        <p:txBody>
          <a:bodyPr wrap="square" rtlCol="0">
            <a:spAutoFit/>
          </a:bodyPr>
          <a:lstStyle/>
          <a:p>
            <a:r>
              <a:rPr lang="en-US" sz="3200" b="1" dirty="0">
                <a:solidFill>
                  <a:srgbClr val="002060"/>
                </a:solidFill>
                <a:latin typeface="Georgia" panose="02040502050405020303" pitchFamily="18" charset="0"/>
              </a:rPr>
              <a:t>m </a:t>
            </a:r>
            <a:r>
              <a:rPr lang="ru-RU" sz="3200" b="1" dirty="0">
                <a:solidFill>
                  <a:srgbClr val="002060"/>
                </a:solidFill>
                <a:latin typeface="Georgia" panose="02040502050405020303" pitchFamily="18" charset="0"/>
              </a:rPr>
              <a:t>= </a:t>
            </a:r>
            <a:r>
              <a:rPr lang="en-US" sz="3200" b="1" dirty="0">
                <a:solidFill>
                  <a:srgbClr val="002060"/>
                </a:solidFill>
                <a:latin typeface="Georgia" panose="02040502050405020303" pitchFamily="18" charset="0"/>
              </a:rPr>
              <a:t>2000 – 1020 = 980 </a:t>
            </a:r>
            <a:r>
              <a:rPr lang="ru-RU" sz="3200" b="1" dirty="0">
                <a:solidFill>
                  <a:srgbClr val="002060"/>
                </a:solidFill>
                <a:latin typeface="Georgia" panose="02040502050405020303" pitchFamily="18" charset="0"/>
              </a:rPr>
              <a:t> </a:t>
            </a:r>
            <a:endParaRPr lang="uk-UA" sz="3200" b="1" dirty="0">
              <a:solidFill>
                <a:srgbClr val="002060"/>
              </a:solidFill>
              <a:latin typeface="Georgia" panose="02040502050405020303" pitchFamily="18" charset="0"/>
            </a:endParaRPr>
          </a:p>
        </p:txBody>
      </p:sp>
      <mc:AlternateContent xmlns:mc="http://schemas.openxmlformats.org/markup-compatibility/2006" xmlns:a14="http://schemas.microsoft.com/office/drawing/2010/main">
        <mc:Choice Requires="a14">
          <p:sp>
            <p:nvSpPr>
              <p:cNvPr id="25" name="TextBox 24">
                <a:extLst>
                  <a:ext uri="{FF2B5EF4-FFF2-40B4-BE49-F238E27FC236}">
                    <a16:creationId xmlns:a16="http://schemas.microsoft.com/office/drawing/2014/main" id="{57B7FF9A-DCB4-4163-85C3-99FAC8A56BA7}"/>
                  </a:ext>
                </a:extLst>
              </p:cNvPr>
              <p:cNvSpPr txBox="1"/>
              <p:nvPr/>
            </p:nvSpPr>
            <p:spPr>
              <a:xfrm>
                <a:off x="644574" y="3429000"/>
                <a:ext cx="5433987" cy="127208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4400" b="1" i="1" smtClean="0">
                          <a:solidFill>
                            <a:srgbClr val="C00000"/>
                          </a:solidFill>
                          <a:latin typeface="Cambria Math" panose="02040503050406030204" pitchFamily="18" charset="0"/>
                        </a:rPr>
                        <m:t>𝑷</m:t>
                      </m:r>
                      <m:d>
                        <m:dPr>
                          <m:ctrlPr>
                            <a:rPr lang="en-US" sz="4400" b="1" i="1" smtClean="0">
                              <a:solidFill>
                                <a:srgbClr val="C00000"/>
                              </a:solidFill>
                              <a:latin typeface="Cambria Math" panose="02040503050406030204" pitchFamily="18" charset="0"/>
                            </a:rPr>
                          </m:ctrlPr>
                        </m:dPr>
                        <m:e>
                          <m:r>
                            <a:rPr lang="en-US" sz="4400" b="1" i="1" smtClean="0">
                              <a:solidFill>
                                <a:srgbClr val="C00000"/>
                              </a:solidFill>
                              <a:latin typeface="Cambria Math" panose="02040503050406030204" pitchFamily="18" charset="0"/>
                            </a:rPr>
                            <m:t>𝑨</m:t>
                          </m:r>
                        </m:e>
                      </m:d>
                      <m:r>
                        <a:rPr lang="en-US" sz="4400" b="1" i="1" smtClean="0">
                          <a:solidFill>
                            <a:srgbClr val="C00000"/>
                          </a:solidFill>
                          <a:latin typeface="Cambria Math" panose="02040503050406030204" pitchFamily="18" charset="0"/>
                        </a:rPr>
                        <m:t>=</m:t>
                      </m:r>
                      <m:f>
                        <m:fPr>
                          <m:ctrlPr>
                            <a:rPr lang="uk-UA" sz="4400" b="1" i="1" smtClean="0">
                              <a:solidFill>
                                <a:srgbClr val="C00000"/>
                              </a:solidFill>
                              <a:latin typeface="Cambria Math" panose="02040503050406030204" pitchFamily="18" charset="0"/>
                            </a:rPr>
                          </m:ctrlPr>
                        </m:fPr>
                        <m:num>
                          <m:r>
                            <a:rPr lang="en-US" sz="4400" b="1" i="1" smtClean="0">
                              <a:solidFill>
                                <a:srgbClr val="C00000"/>
                              </a:solidFill>
                              <a:latin typeface="Cambria Math" panose="02040503050406030204" pitchFamily="18" charset="0"/>
                            </a:rPr>
                            <m:t>𝟗𝟖𝟎</m:t>
                          </m:r>
                        </m:num>
                        <m:den>
                          <m:r>
                            <a:rPr lang="ru-RU" sz="4400" b="1" i="1" smtClean="0">
                              <a:solidFill>
                                <a:srgbClr val="C00000"/>
                              </a:solidFill>
                              <a:latin typeface="Cambria Math" panose="02040503050406030204" pitchFamily="18" charset="0"/>
                            </a:rPr>
                            <m:t>𝟐𝟎𝟎</m:t>
                          </m:r>
                          <m:r>
                            <a:rPr lang="en-US" sz="4400" b="1" i="1" smtClean="0">
                              <a:solidFill>
                                <a:srgbClr val="C00000"/>
                              </a:solidFill>
                              <a:latin typeface="Cambria Math" panose="02040503050406030204" pitchFamily="18" charset="0"/>
                            </a:rPr>
                            <m:t>𝟎</m:t>
                          </m:r>
                        </m:den>
                      </m:f>
                      <m:r>
                        <a:rPr lang="ru-RU" sz="4400" b="1" i="1" smtClean="0">
                          <a:solidFill>
                            <a:srgbClr val="C00000"/>
                          </a:solidFill>
                          <a:latin typeface="Cambria Math" panose="02040503050406030204" pitchFamily="18" charset="0"/>
                        </a:rPr>
                        <m:t>=</m:t>
                      </m:r>
                      <m:r>
                        <a:rPr lang="ru-RU" sz="4400" b="1" i="1" smtClean="0">
                          <a:solidFill>
                            <a:srgbClr val="C00000"/>
                          </a:solidFill>
                          <a:latin typeface="Cambria Math" panose="02040503050406030204" pitchFamily="18" charset="0"/>
                        </a:rPr>
                        <m:t>𝟎</m:t>
                      </m:r>
                      <m:r>
                        <a:rPr lang="ru-RU" sz="4400" b="1" i="1" smtClean="0">
                          <a:solidFill>
                            <a:srgbClr val="C00000"/>
                          </a:solidFill>
                          <a:latin typeface="Cambria Math" panose="02040503050406030204" pitchFamily="18" charset="0"/>
                        </a:rPr>
                        <m:t>,</m:t>
                      </m:r>
                      <m:r>
                        <a:rPr lang="en-US" sz="4400" b="1" i="1" smtClean="0">
                          <a:solidFill>
                            <a:srgbClr val="C00000"/>
                          </a:solidFill>
                          <a:latin typeface="Cambria Math" panose="02040503050406030204" pitchFamily="18" charset="0"/>
                        </a:rPr>
                        <m:t>𝟒𝟗</m:t>
                      </m:r>
                    </m:oMath>
                  </m:oMathPara>
                </a14:m>
                <a:endParaRPr lang="uk-UA" sz="4400" b="1" dirty="0">
                  <a:solidFill>
                    <a:srgbClr val="C00000"/>
                  </a:solidFill>
                </a:endParaRPr>
              </a:p>
            </p:txBody>
          </p:sp>
        </mc:Choice>
        <mc:Fallback xmlns="">
          <p:sp>
            <p:nvSpPr>
              <p:cNvPr id="25" name="TextBox 24">
                <a:extLst>
                  <a:ext uri="{FF2B5EF4-FFF2-40B4-BE49-F238E27FC236}">
                    <a16:creationId xmlns:a16="http://schemas.microsoft.com/office/drawing/2014/main" xmlns="" xmlns:a14="http://schemas.microsoft.com/office/drawing/2010/main" id="{57B7FF9A-DCB4-4163-85C3-99FAC8A56BA7}"/>
                  </a:ext>
                </a:extLst>
              </p:cNvPr>
              <p:cNvSpPr txBox="1">
                <a:spLocks noRot="1" noChangeAspect="1" noMove="1" noResize="1" noEditPoints="1" noAdjustHandles="1" noChangeArrowheads="1" noChangeShapeType="1" noTextEdit="1"/>
              </p:cNvSpPr>
              <p:nvPr/>
            </p:nvSpPr>
            <p:spPr>
              <a:xfrm>
                <a:off x="644574" y="3429000"/>
                <a:ext cx="5433987" cy="1272080"/>
              </a:xfrm>
              <a:prstGeom prst="rect">
                <a:avLst/>
              </a:prstGeom>
              <a:blipFill>
                <a:blip r:embed="rId3"/>
                <a:stretch>
                  <a:fillRect/>
                </a:stretch>
              </a:blipFill>
            </p:spPr>
            <p:txBody>
              <a:bodyPr/>
              <a:lstStyle/>
              <a:p>
                <a:r>
                  <a:rPr lang="uk-UA">
                    <a:noFill/>
                  </a:rPr>
                  <a:t> </a:t>
                </a:r>
              </a:p>
            </p:txBody>
          </p:sp>
        </mc:Fallback>
      </mc:AlternateContent>
    </p:spTree>
    <p:extLst>
      <p:ext uri="{BB962C8B-B14F-4D97-AF65-F5344CB8AC3E}">
        <p14:creationId xmlns:p14="http://schemas.microsoft.com/office/powerpoint/2010/main" val="4242189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down)">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4"/>
                                        </p:tgtEl>
                                        <p:attrNameLst>
                                          <p:attrName>style.visibility</p:attrName>
                                        </p:attrNameLst>
                                      </p:cBhvr>
                                      <p:to>
                                        <p:strVal val="visible"/>
                                      </p:to>
                                    </p:set>
                                    <p:animEffect transition="in" filter="wipe(down)">
                                      <p:cBhvr>
                                        <p:cTn id="12" dur="500"/>
                                        <p:tgtEl>
                                          <p:spTgt spid="2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animEffect transition="in" filter="wipe(down)">
                                      <p:cBhvr>
                                        <p:cTn id="17" dur="500"/>
                                        <p:tgtEl>
                                          <p:spTgt spid="25"/>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wipe(down)">
                                      <p:cBhvr>
                                        <p:cTn id="2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animBg="1"/>
      <p:bldP spid="24" grpId="0"/>
      <p:bldP spid="25" grpId="0" animBg="1"/>
    </p:bld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5BA31080-6AEE-4F4A-9344-58E5A73082E2}"/>
              </a:ext>
            </a:extLst>
          </p:cNvPr>
          <p:cNvSpPr txBox="1"/>
          <p:nvPr/>
        </p:nvSpPr>
        <p:spPr>
          <a:xfrm>
            <a:off x="363492" y="2527107"/>
            <a:ext cx="8035637" cy="584775"/>
          </a:xfrm>
          <a:prstGeom prst="rect">
            <a:avLst/>
          </a:prstGeom>
          <a:noFill/>
        </p:spPr>
        <p:txBody>
          <a:bodyPr wrap="square" rtlCol="0">
            <a:spAutoFit/>
          </a:bodyPr>
          <a:lstStyle/>
          <a:p>
            <a:r>
              <a:rPr lang="ru-RU" sz="3200" b="1" dirty="0">
                <a:solidFill>
                  <a:srgbClr val="130ED8"/>
                </a:solidFill>
                <a:latin typeface="Georgia" panose="02040502050405020303" pitchFamily="18" charset="0"/>
              </a:rPr>
              <a:t>Всего монет: 12+6+4+3 = 25 </a:t>
            </a:r>
            <a:endParaRPr lang="uk-UA" sz="3200" b="1" dirty="0">
              <a:solidFill>
                <a:srgbClr val="130ED8"/>
              </a:solidFill>
              <a:latin typeface="Georgia" panose="02040502050405020303" pitchFamily="18" charset="0"/>
            </a:endParaRPr>
          </a:p>
        </p:txBody>
      </p:sp>
      <p:sp>
        <p:nvSpPr>
          <p:cNvPr id="11" name="TextBox 10">
            <a:extLst>
              <a:ext uri="{FF2B5EF4-FFF2-40B4-BE49-F238E27FC236}">
                <a16:creationId xmlns:a16="http://schemas.microsoft.com/office/drawing/2014/main" id="{09577385-6E66-42E7-B103-7CC8388B2DA6}"/>
              </a:ext>
            </a:extLst>
          </p:cNvPr>
          <p:cNvSpPr txBox="1"/>
          <p:nvPr/>
        </p:nvSpPr>
        <p:spPr>
          <a:xfrm>
            <a:off x="328950" y="3830840"/>
            <a:ext cx="11534100" cy="1077218"/>
          </a:xfrm>
          <a:prstGeom prst="rect">
            <a:avLst/>
          </a:prstGeom>
          <a:noFill/>
        </p:spPr>
        <p:txBody>
          <a:bodyPr wrap="square" rtlCol="0">
            <a:spAutoFit/>
          </a:bodyPr>
          <a:lstStyle/>
          <a:p>
            <a:r>
              <a:rPr lang="ru-RU" sz="3200" b="1" dirty="0">
                <a:solidFill>
                  <a:srgbClr val="130ED8"/>
                </a:solidFill>
                <a:latin typeface="Georgia" panose="02040502050405020303" pitchFamily="18" charset="0"/>
              </a:rPr>
              <a:t>Какие монеты можно взять, чтобы оставшаяся сумма была больше 70 р?</a:t>
            </a:r>
            <a:endParaRPr lang="uk-UA" sz="3200" b="1" dirty="0">
              <a:solidFill>
                <a:srgbClr val="130ED8"/>
              </a:solidFill>
              <a:latin typeface="Georgia" panose="02040502050405020303" pitchFamily="18" charset="0"/>
            </a:endParaRPr>
          </a:p>
        </p:txBody>
      </p:sp>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DC05C86C-7841-4FA6-9A94-BE93577C35BA}"/>
                  </a:ext>
                </a:extLst>
              </p:cNvPr>
              <p:cNvSpPr txBox="1"/>
              <p:nvPr/>
            </p:nvSpPr>
            <p:spPr>
              <a:xfrm>
                <a:off x="2245076" y="4990896"/>
                <a:ext cx="4757520" cy="127208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4400" b="1" i="1" smtClean="0">
                          <a:solidFill>
                            <a:srgbClr val="C00000"/>
                          </a:solidFill>
                          <a:latin typeface="Cambria Math" panose="02040503050406030204" pitchFamily="18" charset="0"/>
                        </a:rPr>
                        <m:t>𝑷</m:t>
                      </m:r>
                      <m:d>
                        <m:dPr>
                          <m:ctrlPr>
                            <a:rPr lang="en-US" sz="4400" b="1" i="1" smtClean="0">
                              <a:solidFill>
                                <a:srgbClr val="C00000"/>
                              </a:solidFill>
                              <a:latin typeface="Cambria Math" panose="02040503050406030204" pitchFamily="18" charset="0"/>
                            </a:rPr>
                          </m:ctrlPr>
                        </m:dPr>
                        <m:e>
                          <m:r>
                            <a:rPr lang="en-US" sz="4400" b="1" i="1" smtClean="0">
                              <a:solidFill>
                                <a:srgbClr val="C00000"/>
                              </a:solidFill>
                              <a:latin typeface="Cambria Math" panose="02040503050406030204" pitchFamily="18" charset="0"/>
                            </a:rPr>
                            <m:t>𝑨</m:t>
                          </m:r>
                        </m:e>
                      </m:d>
                      <m:r>
                        <a:rPr lang="en-US" sz="4400" b="1" i="1" smtClean="0">
                          <a:solidFill>
                            <a:srgbClr val="C00000"/>
                          </a:solidFill>
                          <a:latin typeface="Cambria Math" panose="02040503050406030204" pitchFamily="18" charset="0"/>
                        </a:rPr>
                        <m:t>=</m:t>
                      </m:r>
                      <m:f>
                        <m:fPr>
                          <m:ctrlPr>
                            <a:rPr lang="uk-UA" sz="4400" b="1" i="1" smtClean="0">
                              <a:solidFill>
                                <a:srgbClr val="C00000"/>
                              </a:solidFill>
                              <a:latin typeface="Cambria Math" panose="02040503050406030204" pitchFamily="18" charset="0"/>
                            </a:rPr>
                          </m:ctrlPr>
                        </m:fPr>
                        <m:num>
                          <m:r>
                            <a:rPr lang="ru-RU" sz="4400" b="1" i="1" smtClean="0">
                              <a:solidFill>
                                <a:srgbClr val="C00000"/>
                              </a:solidFill>
                              <a:latin typeface="Cambria Math" panose="02040503050406030204" pitchFamily="18" charset="0"/>
                            </a:rPr>
                            <m:t>𝟏𝟖</m:t>
                          </m:r>
                        </m:num>
                        <m:den>
                          <m:r>
                            <a:rPr lang="ru-RU" sz="4400" b="1" i="1" smtClean="0">
                              <a:solidFill>
                                <a:srgbClr val="C00000"/>
                              </a:solidFill>
                              <a:latin typeface="Cambria Math" panose="02040503050406030204" pitchFamily="18" charset="0"/>
                            </a:rPr>
                            <m:t>𝟐𝟓</m:t>
                          </m:r>
                        </m:den>
                      </m:f>
                      <m:r>
                        <a:rPr lang="ru-RU" sz="4400" b="1" i="1" smtClean="0">
                          <a:solidFill>
                            <a:srgbClr val="C00000"/>
                          </a:solidFill>
                          <a:latin typeface="Cambria Math" panose="02040503050406030204" pitchFamily="18" charset="0"/>
                        </a:rPr>
                        <m:t>=</m:t>
                      </m:r>
                      <m:r>
                        <a:rPr lang="ru-RU" sz="4400" b="1" i="1" smtClean="0">
                          <a:solidFill>
                            <a:srgbClr val="C00000"/>
                          </a:solidFill>
                          <a:latin typeface="Cambria Math" panose="02040503050406030204" pitchFamily="18" charset="0"/>
                        </a:rPr>
                        <m:t>𝟎</m:t>
                      </m:r>
                      <m:r>
                        <a:rPr lang="ru-RU" sz="4400" b="1" i="1" smtClean="0">
                          <a:solidFill>
                            <a:srgbClr val="C00000"/>
                          </a:solidFill>
                          <a:latin typeface="Cambria Math" panose="02040503050406030204" pitchFamily="18" charset="0"/>
                        </a:rPr>
                        <m:t>,</m:t>
                      </m:r>
                      <m:r>
                        <a:rPr lang="ru-RU" sz="4400" b="1" i="1" smtClean="0">
                          <a:solidFill>
                            <a:srgbClr val="C00000"/>
                          </a:solidFill>
                          <a:latin typeface="Cambria Math" panose="02040503050406030204" pitchFamily="18" charset="0"/>
                        </a:rPr>
                        <m:t>𝟕𝟐</m:t>
                      </m:r>
                    </m:oMath>
                  </m:oMathPara>
                </a14:m>
                <a:endParaRPr lang="uk-UA" sz="4400" b="1" dirty="0">
                  <a:solidFill>
                    <a:srgbClr val="C00000"/>
                  </a:solidFill>
                </a:endParaRPr>
              </a:p>
            </p:txBody>
          </p:sp>
        </mc:Choice>
        <mc:Fallback xmlns="">
          <p:sp>
            <p:nvSpPr>
              <p:cNvPr id="12" name="TextBox 11">
                <a:extLst>
                  <a:ext uri="{FF2B5EF4-FFF2-40B4-BE49-F238E27FC236}">
                    <a16:creationId xmlns:a16="http://schemas.microsoft.com/office/drawing/2014/main" xmlns="" xmlns:a14="http://schemas.microsoft.com/office/drawing/2010/main" id="{DC05C86C-7841-4FA6-9A94-BE93577C35BA}"/>
                  </a:ext>
                </a:extLst>
              </p:cNvPr>
              <p:cNvSpPr txBox="1">
                <a:spLocks noRot="1" noChangeAspect="1" noMove="1" noResize="1" noEditPoints="1" noAdjustHandles="1" noChangeArrowheads="1" noChangeShapeType="1" noTextEdit="1"/>
              </p:cNvSpPr>
              <p:nvPr/>
            </p:nvSpPr>
            <p:spPr>
              <a:xfrm>
                <a:off x="2245076" y="4990896"/>
                <a:ext cx="4757520" cy="1272080"/>
              </a:xfrm>
              <a:prstGeom prst="rect">
                <a:avLst/>
              </a:prstGeom>
              <a:blipFill>
                <a:blip r:embed="rId2"/>
                <a:stretch>
                  <a:fillRect/>
                </a:stretch>
              </a:blipFill>
            </p:spPr>
            <p:txBody>
              <a:bodyPr/>
              <a:lstStyle/>
              <a:p>
                <a:r>
                  <a:rPr lang="uk-UA">
                    <a:noFill/>
                  </a:rPr>
                  <a:t> </a:t>
                </a:r>
              </a:p>
            </p:txBody>
          </p:sp>
        </mc:Fallback>
      </mc:AlternateContent>
      <p:sp>
        <p:nvSpPr>
          <p:cNvPr id="25" name="Прямокутник 24">
            <a:extLst>
              <a:ext uri="{FF2B5EF4-FFF2-40B4-BE49-F238E27FC236}">
                <a16:creationId xmlns:a16="http://schemas.microsoft.com/office/drawing/2014/main" id="{29226FCD-38D7-47B3-AEB7-92AD7204D0A7}"/>
              </a:ext>
            </a:extLst>
          </p:cNvPr>
          <p:cNvSpPr/>
          <p:nvPr/>
        </p:nvSpPr>
        <p:spPr>
          <a:xfrm>
            <a:off x="363492" y="229153"/>
            <a:ext cx="11828508" cy="2246769"/>
          </a:xfrm>
          <a:prstGeom prst="rect">
            <a:avLst/>
          </a:prstGeom>
        </p:spPr>
        <p:txBody>
          <a:bodyPr wrap="square">
            <a:spAutoFit/>
          </a:bodyPr>
          <a:lstStyle/>
          <a:p>
            <a:r>
              <a:rPr lang="ru-RU" sz="2800" b="1" i="1" dirty="0">
                <a:solidFill>
                  <a:srgbClr val="002060"/>
                </a:solidFill>
                <a:latin typeface="Georgia" panose="02040502050405020303" pitchFamily="18" charset="0"/>
              </a:rPr>
              <a:t>17. </a:t>
            </a:r>
            <a:r>
              <a:rPr lang="ru-RU" sz="2800" b="1" i="1" dirty="0">
                <a:solidFill>
                  <a:srgbClr val="00642D"/>
                </a:solidFill>
                <a:latin typeface="Georgia" panose="02040502050405020303" pitchFamily="18" charset="0"/>
              </a:rPr>
              <a:t>(Задача о деньгах в кармане). </a:t>
            </a:r>
            <a:r>
              <a:rPr lang="ru-RU" sz="2800" b="1" i="1" dirty="0">
                <a:solidFill>
                  <a:srgbClr val="002060"/>
                </a:solidFill>
                <a:latin typeface="Georgia" panose="02040502050405020303" pitchFamily="18" charset="0"/>
              </a:rPr>
              <a:t>У Вити в копилке лежит </a:t>
            </a:r>
            <a:r>
              <a:rPr lang="ru-RU" sz="2800" b="1" i="1" dirty="0">
                <a:solidFill>
                  <a:srgbClr val="C00000"/>
                </a:solidFill>
                <a:latin typeface="Georgia" panose="02040502050405020303" pitchFamily="18" charset="0"/>
              </a:rPr>
              <a:t>12 рублёвых, 6 двухрублёвых, 4 пятирублёвых и 3 десятирублёвых </a:t>
            </a:r>
            <a:r>
              <a:rPr lang="ru-RU" sz="2800" b="1" i="1" dirty="0">
                <a:solidFill>
                  <a:srgbClr val="002060"/>
                </a:solidFill>
                <a:latin typeface="Georgia" panose="02040502050405020303" pitchFamily="18" charset="0"/>
              </a:rPr>
              <a:t>монеты. Витя наугад достаёт из копилки одну монету. Найдите вероятность того, что оставшаяся в копилке сумма составит более </a:t>
            </a:r>
            <a:r>
              <a:rPr lang="ru-RU" sz="2800" b="1" i="1" dirty="0">
                <a:solidFill>
                  <a:srgbClr val="C00000"/>
                </a:solidFill>
                <a:latin typeface="Georgia" panose="02040502050405020303" pitchFamily="18" charset="0"/>
              </a:rPr>
              <a:t>70 </a:t>
            </a:r>
            <a:r>
              <a:rPr lang="ru-RU" sz="2800" b="1" i="1" dirty="0">
                <a:solidFill>
                  <a:srgbClr val="002060"/>
                </a:solidFill>
                <a:latin typeface="Georgia" panose="02040502050405020303" pitchFamily="18" charset="0"/>
              </a:rPr>
              <a:t>рублей.</a:t>
            </a:r>
            <a:endParaRPr lang="uk-UA" sz="2800" b="1" i="1" dirty="0">
              <a:solidFill>
                <a:srgbClr val="002060"/>
              </a:solidFill>
              <a:latin typeface="Georgia" panose="02040502050405020303" pitchFamily="18" charset="0"/>
            </a:endParaRPr>
          </a:p>
        </p:txBody>
      </p:sp>
      <p:sp>
        <p:nvSpPr>
          <p:cNvPr id="6" name="TextBox 5">
            <a:extLst>
              <a:ext uri="{FF2B5EF4-FFF2-40B4-BE49-F238E27FC236}">
                <a16:creationId xmlns:a16="http://schemas.microsoft.com/office/drawing/2014/main" id="{8B128CCE-2F72-47FD-8F60-908AD6B8C875}"/>
              </a:ext>
            </a:extLst>
          </p:cNvPr>
          <p:cNvSpPr txBox="1"/>
          <p:nvPr/>
        </p:nvSpPr>
        <p:spPr>
          <a:xfrm>
            <a:off x="10027228" y="2402416"/>
            <a:ext cx="1620982" cy="584775"/>
          </a:xfrm>
          <a:prstGeom prst="rect">
            <a:avLst/>
          </a:prstGeom>
          <a:noFill/>
        </p:spPr>
        <p:txBody>
          <a:bodyPr wrap="square" rtlCol="0">
            <a:spAutoFit/>
          </a:bodyPr>
          <a:lstStyle/>
          <a:p>
            <a:r>
              <a:rPr lang="en-US" sz="3200" b="1" dirty="0">
                <a:solidFill>
                  <a:srgbClr val="130ED8"/>
                </a:solidFill>
                <a:latin typeface="Georgia" panose="02040502050405020303" pitchFamily="18" charset="0"/>
              </a:rPr>
              <a:t>n </a:t>
            </a:r>
            <a:r>
              <a:rPr lang="ru-RU" sz="3200" b="1" dirty="0">
                <a:solidFill>
                  <a:srgbClr val="130ED8"/>
                </a:solidFill>
                <a:latin typeface="Georgia" panose="02040502050405020303" pitchFamily="18" charset="0"/>
              </a:rPr>
              <a:t>= 25</a:t>
            </a:r>
            <a:endParaRPr lang="uk-UA" sz="3200" b="1" dirty="0">
              <a:solidFill>
                <a:srgbClr val="130ED8"/>
              </a:solidFill>
              <a:latin typeface="Georgia" panose="02040502050405020303" pitchFamily="18" charset="0"/>
            </a:endParaRPr>
          </a:p>
        </p:txBody>
      </p:sp>
      <p:sp>
        <p:nvSpPr>
          <p:cNvPr id="7" name="TextBox 6">
            <a:extLst>
              <a:ext uri="{FF2B5EF4-FFF2-40B4-BE49-F238E27FC236}">
                <a16:creationId xmlns:a16="http://schemas.microsoft.com/office/drawing/2014/main" id="{6E0325A3-9BCF-438B-9F4B-9EB9A0CD3629}"/>
              </a:ext>
            </a:extLst>
          </p:cNvPr>
          <p:cNvSpPr txBox="1"/>
          <p:nvPr/>
        </p:nvSpPr>
        <p:spPr>
          <a:xfrm>
            <a:off x="363492" y="3199880"/>
            <a:ext cx="11534100" cy="584775"/>
          </a:xfrm>
          <a:prstGeom prst="rect">
            <a:avLst/>
          </a:prstGeom>
          <a:noFill/>
        </p:spPr>
        <p:txBody>
          <a:bodyPr wrap="square" rtlCol="0">
            <a:spAutoFit/>
          </a:bodyPr>
          <a:lstStyle/>
          <a:p>
            <a:r>
              <a:rPr lang="ru-RU" sz="3200" b="1" dirty="0">
                <a:solidFill>
                  <a:srgbClr val="130ED8"/>
                </a:solidFill>
                <a:latin typeface="Georgia" panose="02040502050405020303" pitchFamily="18" charset="0"/>
              </a:rPr>
              <a:t>Сумма денег составляет: 12∙1+6∙2+4∙5+3∙10 = 74 р. </a:t>
            </a:r>
            <a:endParaRPr lang="uk-UA" sz="3200" b="1" dirty="0">
              <a:solidFill>
                <a:srgbClr val="130ED8"/>
              </a:solidFill>
              <a:latin typeface="Georgia" panose="02040502050405020303" pitchFamily="18" charset="0"/>
            </a:endParaRPr>
          </a:p>
        </p:txBody>
      </p:sp>
      <p:sp>
        <p:nvSpPr>
          <p:cNvPr id="8" name="TextBox 7">
            <a:extLst>
              <a:ext uri="{FF2B5EF4-FFF2-40B4-BE49-F238E27FC236}">
                <a16:creationId xmlns:a16="http://schemas.microsoft.com/office/drawing/2014/main" id="{32BB371B-53A7-46F9-8C01-85AC63BEDD42}"/>
              </a:ext>
            </a:extLst>
          </p:cNvPr>
          <p:cNvSpPr txBox="1"/>
          <p:nvPr/>
        </p:nvSpPr>
        <p:spPr>
          <a:xfrm>
            <a:off x="9256955" y="4517985"/>
            <a:ext cx="2391255" cy="584775"/>
          </a:xfrm>
          <a:prstGeom prst="rect">
            <a:avLst/>
          </a:prstGeom>
          <a:noFill/>
        </p:spPr>
        <p:txBody>
          <a:bodyPr wrap="square" rtlCol="0">
            <a:spAutoFit/>
          </a:bodyPr>
          <a:lstStyle/>
          <a:p>
            <a:r>
              <a:rPr lang="en-US" sz="3200" b="1" dirty="0">
                <a:solidFill>
                  <a:srgbClr val="130ED8"/>
                </a:solidFill>
                <a:latin typeface="Georgia" panose="02040502050405020303" pitchFamily="18" charset="0"/>
              </a:rPr>
              <a:t>m </a:t>
            </a:r>
            <a:r>
              <a:rPr lang="ru-RU" sz="3200" b="1" dirty="0">
                <a:solidFill>
                  <a:srgbClr val="130ED8"/>
                </a:solidFill>
                <a:latin typeface="Georgia" panose="02040502050405020303" pitchFamily="18" charset="0"/>
              </a:rPr>
              <a:t>= 12+6</a:t>
            </a:r>
            <a:endParaRPr lang="uk-UA" sz="3200" b="1" dirty="0">
              <a:solidFill>
                <a:srgbClr val="130ED8"/>
              </a:solidFill>
              <a:latin typeface="Georgia" panose="02040502050405020303" pitchFamily="18" charset="0"/>
            </a:endParaRPr>
          </a:p>
        </p:txBody>
      </p:sp>
    </p:spTree>
    <p:extLst>
      <p:ext uri="{BB962C8B-B14F-4D97-AF65-F5344CB8AC3E}">
        <p14:creationId xmlns:p14="http://schemas.microsoft.com/office/powerpoint/2010/main" val="28729805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wipe(down)">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wipe(down)">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wipe(down)">
                                      <p:cBhvr>
                                        <p:cTn id="3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animBg="1"/>
      <p:bldP spid="6" grpId="0"/>
      <p:bldP spid="7" grpId="0"/>
      <p:bldP spid="8" grpId="0"/>
    </p:bld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Прямокутник 2">
            <a:extLst>
              <a:ext uri="{FF2B5EF4-FFF2-40B4-BE49-F238E27FC236}">
                <a16:creationId xmlns:a16="http://schemas.microsoft.com/office/drawing/2014/main" id="{796A0D06-CF2D-42E3-8D95-191852915A3F}"/>
              </a:ext>
            </a:extLst>
          </p:cNvPr>
          <p:cNvSpPr/>
          <p:nvPr/>
        </p:nvSpPr>
        <p:spPr>
          <a:xfrm>
            <a:off x="231371" y="205247"/>
            <a:ext cx="11470640" cy="2246769"/>
          </a:xfrm>
          <a:prstGeom prst="rect">
            <a:avLst/>
          </a:prstGeom>
        </p:spPr>
        <p:txBody>
          <a:bodyPr wrap="square">
            <a:spAutoFit/>
          </a:bodyPr>
          <a:lstStyle/>
          <a:p>
            <a:r>
              <a:rPr lang="ru-RU" sz="2800" b="1" i="1" dirty="0">
                <a:solidFill>
                  <a:srgbClr val="002060"/>
                </a:solidFill>
                <a:latin typeface="Georgia" panose="02040502050405020303" pitchFamily="18" charset="0"/>
              </a:rPr>
              <a:t>18. </a:t>
            </a:r>
            <a:r>
              <a:rPr lang="ru-RU" sz="2800" b="1" i="1" dirty="0">
                <a:solidFill>
                  <a:srgbClr val="00642D"/>
                </a:solidFill>
                <a:latin typeface="Georgia" panose="02040502050405020303" pitchFamily="18" charset="0"/>
              </a:rPr>
              <a:t>(Задача о часах). </a:t>
            </a:r>
            <a:r>
              <a:rPr lang="ru-RU" sz="2800" b="1" i="1" dirty="0">
                <a:solidFill>
                  <a:srgbClr val="002060"/>
                </a:solidFill>
                <a:latin typeface="Georgia" panose="02040502050405020303" pitchFamily="18" charset="0"/>
              </a:rPr>
              <a:t>Механические часы с двенадцатичасовым циферблатом в какой-то момент сломались и перестали идти. Найдите вероятность того, что часовая стрелка остановилась, достигнув отметки </a:t>
            </a:r>
            <a:r>
              <a:rPr lang="ru-RU" sz="2800" b="1" i="1" dirty="0">
                <a:solidFill>
                  <a:srgbClr val="C00000"/>
                </a:solidFill>
                <a:latin typeface="Georgia" panose="02040502050405020303" pitchFamily="18" charset="0"/>
              </a:rPr>
              <a:t>10</a:t>
            </a:r>
            <a:r>
              <a:rPr lang="ru-RU" sz="2800" b="1" i="1" dirty="0">
                <a:solidFill>
                  <a:srgbClr val="002060"/>
                </a:solidFill>
                <a:latin typeface="Georgia" panose="02040502050405020303" pitchFamily="18" charset="0"/>
              </a:rPr>
              <a:t>, но не дойдя до отметки </a:t>
            </a:r>
            <a:r>
              <a:rPr lang="ru-RU" sz="2800" b="1" i="1" dirty="0">
                <a:solidFill>
                  <a:srgbClr val="C00000"/>
                </a:solidFill>
                <a:latin typeface="Georgia" panose="02040502050405020303" pitchFamily="18" charset="0"/>
              </a:rPr>
              <a:t>1</a:t>
            </a:r>
            <a:r>
              <a:rPr lang="ru-RU" sz="2800" b="1" i="1" dirty="0">
                <a:solidFill>
                  <a:srgbClr val="002060"/>
                </a:solidFill>
                <a:latin typeface="Georgia" panose="02040502050405020303" pitchFamily="18" charset="0"/>
              </a:rPr>
              <a:t>.</a:t>
            </a:r>
            <a:endParaRPr lang="uk-UA" sz="2800" b="1" i="1" dirty="0">
              <a:solidFill>
                <a:srgbClr val="002060"/>
              </a:solidFill>
              <a:latin typeface="Georgia" panose="02040502050405020303" pitchFamily="18" charset="0"/>
            </a:endParaRPr>
          </a:p>
        </p:txBody>
      </p:sp>
      <p:sp>
        <p:nvSpPr>
          <p:cNvPr id="6" name="Овал 5">
            <a:extLst>
              <a:ext uri="{FF2B5EF4-FFF2-40B4-BE49-F238E27FC236}">
                <a16:creationId xmlns:a16="http://schemas.microsoft.com/office/drawing/2014/main" id="{1D6628E9-32F1-460D-B767-0157192A63A5}"/>
              </a:ext>
            </a:extLst>
          </p:cNvPr>
          <p:cNvSpPr/>
          <p:nvPr/>
        </p:nvSpPr>
        <p:spPr>
          <a:xfrm>
            <a:off x="1340427" y="3086100"/>
            <a:ext cx="3127664" cy="3013364"/>
          </a:xfrm>
          <a:prstGeom prst="ellipse">
            <a:avLst/>
          </a:prstGeom>
          <a:ln w="25400">
            <a:solidFill>
              <a:srgbClr val="C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uk-UA"/>
          </a:p>
        </p:txBody>
      </p:sp>
      <p:cxnSp>
        <p:nvCxnSpPr>
          <p:cNvPr id="8" name="Пряма сполучна лінія 7">
            <a:extLst>
              <a:ext uri="{FF2B5EF4-FFF2-40B4-BE49-F238E27FC236}">
                <a16:creationId xmlns:a16="http://schemas.microsoft.com/office/drawing/2014/main" id="{CA64CBF6-F643-4718-877A-496CF914C8A6}"/>
              </a:ext>
            </a:extLst>
          </p:cNvPr>
          <p:cNvCxnSpPr>
            <a:stCxn id="6" idx="2"/>
            <a:endCxn id="6" idx="6"/>
          </p:cNvCxnSpPr>
          <p:nvPr/>
        </p:nvCxnSpPr>
        <p:spPr>
          <a:xfrm>
            <a:off x="1340427" y="4592782"/>
            <a:ext cx="31276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Пряма сполучна лінія 8">
            <a:extLst>
              <a:ext uri="{FF2B5EF4-FFF2-40B4-BE49-F238E27FC236}">
                <a16:creationId xmlns:a16="http://schemas.microsoft.com/office/drawing/2014/main" id="{E17EFB9D-D5BB-4959-BFC3-5100CF767E5B}"/>
              </a:ext>
            </a:extLst>
          </p:cNvPr>
          <p:cNvCxnSpPr>
            <a:cxnSpLocks/>
            <a:stCxn id="6" idx="4"/>
            <a:endCxn id="6" idx="0"/>
          </p:cNvCxnSpPr>
          <p:nvPr/>
        </p:nvCxnSpPr>
        <p:spPr>
          <a:xfrm flipV="1">
            <a:off x="2904259" y="3086100"/>
            <a:ext cx="0" cy="3013364"/>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Пряма сполучна лінія 11">
            <a:extLst>
              <a:ext uri="{FF2B5EF4-FFF2-40B4-BE49-F238E27FC236}">
                <a16:creationId xmlns:a16="http://schemas.microsoft.com/office/drawing/2014/main" id="{B843AFC5-28E1-4C71-B8FB-3E1FDC03F229}"/>
              </a:ext>
            </a:extLst>
          </p:cNvPr>
          <p:cNvCxnSpPr>
            <a:cxnSpLocks/>
          </p:cNvCxnSpPr>
          <p:nvPr/>
        </p:nvCxnSpPr>
        <p:spPr>
          <a:xfrm flipV="1">
            <a:off x="2158584" y="3312827"/>
            <a:ext cx="1543986" cy="2572066"/>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Пряма сполучна лінія 16">
            <a:extLst>
              <a:ext uri="{FF2B5EF4-FFF2-40B4-BE49-F238E27FC236}">
                <a16:creationId xmlns:a16="http://schemas.microsoft.com/office/drawing/2014/main" id="{E3911CDF-9C8D-4D83-A49F-A87254B0E7B6}"/>
              </a:ext>
            </a:extLst>
          </p:cNvPr>
          <p:cNvCxnSpPr>
            <a:cxnSpLocks/>
          </p:cNvCxnSpPr>
          <p:nvPr/>
        </p:nvCxnSpPr>
        <p:spPr>
          <a:xfrm flipV="1">
            <a:off x="1499016" y="3942413"/>
            <a:ext cx="2758191" cy="1337733"/>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Пряма сполучна лінія 19">
            <a:extLst>
              <a:ext uri="{FF2B5EF4-FFF2-40B4-BE49-F238E27FC236}">
                <a16:creationId xmlns:a16="http://schemas.microsoft.com/office/drawing/2014/main" id="{A6CEF635-F9FF-4B17-BC7A-0E7C71B059F6}"/>
              </a:ext>
            </a:extLst>
          </p:cNvPr>
          <p:cNvCxnSpPr>
            <a:cxnSpLocks/>
          </p:cNvCxnSpPr>
          <p:nvPr/>
        </p:nvCxnSpPr>
        <p:spPr>
          <a:xfrm>
            <a:off x="2158584" y="3312827"/>
            <a:ext cx="1517668" cy="2572066"/>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Пряма сполучна лінія 23">
            <a:extLst>
              <a:ext uri="{FF2B5EF4-FFF2-40B4-BE49-F238E27FC236}">
                <a16:creationId xmlns:a16="http://schemas.microsoft.com/office/drawing/2014/main" id="{05E0E1F7-3998-44EA-9996-A57084B96974}"/>
              </a:ext>
            </a:extLst>
          </p:cNvPr>
          <p:cNvCxnSpPr>
            <a:cxnSpLocks/>
          </p:cNvCxnSpPr>
          <p:nvPr/>
        </p:nvCxnSpPr>
        <p:spPr>
          <a:xfrm>
            <a:off x="1499016" y="3825240"/>
            <a:ext cx="2758191" cy="1531620"/>
          </a:xfrm>
          <a:prstGeom prst="line">
            <a:avLst/>
          </a:prstGeom>
        </p:spPr>
        <p:style>
          <a:lnRef idx="1">
            <a:schemeClr val="accent1"/>
          </a:lnRef>
          <a:fillRef idx="0">
            <a:schemeClr val="accent1"/>
          </a:fillRef>
          <a:effectRef idx="0">
            <a:schemeClr val="accent1"/>
          </a:effectRef>
          <a:fontRef idx="minor">
            <a:schemeClr val="tx1"/>
          </a:fontRef>
        </p:style>
      </p:cxnSp>
      <p:sp>
        <p:nvSpPr>
          <p:cNvPr id="30" name="Частина кола 29">
            <a:extLst>
              <a:ext uri="{FF2B5EF4-FFF2-40B4-BE49-F238E27FC236}">
                <a16:creationId xmlns:a16="http://schemas.microsoft.com/office/drawing/2014/main" id="{C901CB01-57AA-4D84-9C7B-8BAA6AA74754}"/>
              </a:ext>
            </a:extLst>
          </p:cNvPr>
          <p:cNvSpPr/>
          <p:nvPr/>
        </p:nvSpPr>
        <p:spPr>
          <a:xfrm rot="12198204">
            <a:off x="1355139" y="3081916"/>
            <a:ext cx="3148472" cy="3038287"/>
          </a:xfrm>
          <a:prstGeom prst="pie">
            <a:avLst>
              <a:gd name="adj1" fmla="val 310528"/>
              <a:gd name="adj2" fmla="val 5836322"/>
            </a:avLst>
          </a:prstGeom>
          <a:solidFill>
            <a:schemeClr val="accent1">
              <a:alpha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schemeClr val="tx1"/>
              </a:solidFill>
            </a:endParaRPr>
          </a:p>
        </p:txBody>
      </p:sp>
      <mc:AlternateContent xmlns:mc="http://schemas.openxmlformats.org/markup-compatibility/2006">
        <mc:Choice xmlns:a14="http://schemas.microsoft.com/office/drawing/2010/main" Requires="a14">
          <p:sp>
            <p:nvSpPr>
              <p:cNvPr id="31" name="TextBox 30">
                <a:extLst>
                  <a:ext uri="{FF2B5EF4-FFF2-40B4-BE49-F238E27FC236}">
                    <a16:creationId xmlns:a16="http://schemas.microsoft.com/office/drawing/2014/main" id="{C08B47E2-4112-4AD6-A52C-F55A7556A3F4}"/>
                  </a:ext>
                </a:extLst>
              </p:cNvPr>
              <p:cNvSpPr txBox="1"/>
              <p:nvPr/>
            </p:nvSpPr>
            <p:spPr>
              <a:xfrm>
                <a:off x="4957419" y="5248853"/>
                <a:ext cx="4757521" cy="126765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4400" b="1" i="1" smtClean="0">
                          <a:solidFill>
                            <a:srgbClr val="C00000"/>
                          </a:solidFill>
                          <a:latin typeface="Cambria Math" panose="02040503050406030204" pitchFamily="18" charset="0"/>
                        </a:rPr>
                        <m:t>𝑷</m:t>
                      </m:r>
                      <m:d>
                        <m:dPr>
                          <m:ctrlPr>
                            <a:rPr lang="en-US" sz="4400" b="1" i="1" smtClean="0">
                              <a:solidFill>
                                <a:srgbClr val="C00000"/>
                              </a:solidFill>
                              <a:latin typeface="Cambria Math" panose="02040503050406030204" pitchFamily="18" charset="0"/>
                            </a:rPr>
                          </m:ctrlPr>
                        </m:dPr>
                        <m:e>
                          <m:r>
                            <a:rPr lang="en-US" sz="4400" b="1" i="1" smtClean="0">
                              <a:solidFill>
                                <a:srgbClr val="C00000"/>
                              </a:solidFill>
                              <a:latin typeface="Cambria Math" panose="02040503050406030204" pitchFamily="18" charset="0"/>
                            </a:rPr>
                            <m:t>𝑨</m:t>
                          </m:r>
                        </m:e>
                      </m:d>
                      <m:r>
                        <a:rPr lang="en-US" sz="4400" b="1" i="1" smtClean="0">
                          <a:solidFill>
                            <a:srgbClr val="C00000"/>
                          </a:solidFill>
                          <a:latin typeface="Cambria Math" panose="02040503050406030204" pitchFamily="18" charset="0"/>
                        </a:rPr>
                        <m:t>=</m:t>
                      </m:r>
                      <m:f>
                        <m:fPr>
                          <m:ctrlPr>
                            <a:rPr lang="uk-UA" sz="4400" b="1" i="1" smtClean="0">
                              <a:solidFill>
                                <a:srgbClr val="C00000"/>
                              </a:solidFill>
                              <a:latin typeface="Cambria Math" panose="02040503050406030204" pitchFamily="18" charset="0"/>
                            </a:rPr>
                          </m:ctrlPr>
                        </m:fPr>
                        <m:num>
                          <m:r>
                            <a:rPr lang="ru-RU" sz="4400" b="1" i="1" smtClean="0">
                              <a:solidFill>
                                <a:srgbClr val="C00000"/>
                              </a:solidFill>
                              <a:latin typeface="Cambria Math" panose="02040503050406030204" pitchFamily="18" charset="0"/>
                            </a:rPr>
                            <m:t>𝟑</m:t>
                          </m:r>
                        </m:num>
                        <m:den>
                          <m:r>
                            <a:rPr lang="en-US" sz="4400" b="1" i="1" smtClean="0">
                              <a:solidFill>
                                <a:srgbClr val="C00000"/>
                              </a:solidFill>
                              <a:latin typeface="Cambria Math" panose="02040503050406030204" pitchFamily="18" charset="0"/>
                            </a:rPr>
                            <m:t>𝟏𝟐</m:t>
                          </m:r>
                        </m:den>
                      </m:f>
                      <m:r>
                        <a:rPr lang="ru-RU" sz="4400" b="1" i="1" smtClean="0">
                          <a:solidFill>
                            <a:srgbClr val="C00000"/>
                          </a:solidFill>
                          <a:latin typeface="Cambria Math" panose="02040503050406030204" pitchFamily="18" charset="0"/>
                        </a:rPr>
                        <m:t>=</m:t>
                      </m:r>
                      <m:r>
                        <a:rPr lang="ru-RU" sz="4400" b="1" i="1" smtClean="0">
                          <a:solidFill>
                            <a:srgbClr val="C00000"/>
                          </a:solidFill>
                          <a:latin typeface="Cambria Math" panose="02040503050406030204" pitchFamily="18" charset="0"/>
                        </a:rPr>
                        <m:t>𝟎</m:t>
                      </m:r>
                      <m:r>
                        <a:rPr lang="ru-RU" sz="4400" b="1" i="1" smtClean="0">
                          <a:solidFill>
                            <a:srgbClr val="C00000"/>
                          </a:solidFill>
                          <a:latin typeface="Cambria Math" panose="02040503050406030204" pitchFamily="18" charset="0"/>
                        </a:rPr>
                        <m:t>,</m:t>
                      </m:r>
                      <m:r>
                        <a:rPr lang="en-US" sz="4400" b="1" i="1" smtClean="0">
                          <a:solidFill>
                            <a:srgbClr val="C00000"/>
                          </a:solidFill>
                          <a:latin typeface="Cambria Math" panose="02040503050406030204" pitchFamily="18" charset="0"/>
                        </a:rPr>
                        <m:t>𝟐</m:t>
                      </m:r>
                      <m:r>
                        <a:rPr lang="ru-RU" sz="4400" b="1" i="1" smtClean="0">
                          <a:solidFill>
                            <a:srgbClr val="C00000"/>
                          </a:solidFill>
                          <a:latin typeface="Cambria Math" panose="02040503050406030204" pitchFamily="18" charset="0"/>
                        </a:rPr>
                        <m:t>𝟓</m:t>
                      </m:r>
                    </m:oMath>
                  </m:oMathPara>
                </a14:m>
                <a:endParaRPr lang="uk-UA" sz="4400" b="1" dirty="0">
                  <a:solidFill>
                    <a:srgbClr val="C00000"/>
                  </a:solidFill>
                </a:endParaRPr>
              </a:p>
            </p:txBody>
          </p:sp>
        </mc:Choice>
        <mc:Fallback>
          <p:sp>
            <p:nvSpPr>
              <p:cNvPr id="31" name="TextBox 30">
                <a:extLst>
                  <a:ext uri="{FF2B5EF4-FFF2-40B4-BE49-F238E27FC236}">
                    <a16:creationId xmlns:a16="http://schemas.microsoft.com/office/drawing/2014/main" id="{C08B47E2-4112-4AD6-A52C-F55A7556A3F4}"/>
                  </a:ext>
                </a:extLst>
              </p:cNvPr>
              <p:cNvSpPr txBox="1">
                <a:spLocks noRot="1" noChangeAspect="1" noMove="1" noResize="1" noEditPoints="1" noAdjustHandles="1" noChangeArrowheads="1" noChangeShapeType="1" noTextEdit="1"/>
              </p:cNvSpPr>
              <p:nvPr/>
            </p:nvSpPr>
            <p:spPr>
              <a:xfrm>
                <a:off x="4957419" y="5248853"/>
                <a:ext cx="4757521" cy="1267655"/>
              </a:xfrm>
              <a:prstGeom prst="rect">
                <a:avLst/>
              </a:prstGeom>
              <a:blipFill>
                <a:blip r:embed="rId2"/>
                <a:stretch>
                  <a:fillRect/>
                </a:stretch>
              </a:blipFill>
            </p:spPr>
            <p:txBody>
              <a:bodyPr/>
              <a:lstStyle/>
              <a:p>
                <a:r>
                  <a:rPr lang="uk-UA">
                    <a:noFill/>
                  </a:rPr>
                  <a:t> </a:t>
                </a:r>
              </a:p>
            </p:txBody>
          </p:sp>
        </mc:Fallback>
      </mc:AlternateContent>
      <p:sp>
        <p:nvSpPr>
          <p:cNvPr id="32" name="TextBox 31">
            <a:extLst>
              <a:ext uri="{FF2B5EF4-FFF2-40B4-BE49-F238E27FC236}">
                <a16:creationId xmlns:a16="http://schemas.microsoft.com/office/drawing/2014/main" id="{3D657A90-DF2F-4AFE-9857-C5924D13DBBE}"/>
              </a:ext>
            </a:extLst>
          </p:cNvPr>
          <p:cNvSpPr txBox="1"/>
          <p:nvPr/>
        </p:nvSpPr>
        <p:spPr>
          <a:xfrm>
            <a:off x="7567723" y="3042679"/>
            <a:ext cx="1620982" cy="584775"/>
          </a:xfrm>
          <a:prstGeom prst="rect">
            <a:avLst/>
          </a:prstGeom>
          <a:noFill/>
        </p:spPr>
        <p:txBody>
          <a:bodyPr wrap="square" rtlCol="0">
            <a:spAutoFit/>
          </a:bodyPr>
          <a:lstStyle/>
          <a:p>
            <a:r>
              <a:rPr lang="en-US" sz="3200" b="1" dirty="0">
                <a:solidFill>
                  <a:srgbClr val="130ED8"/>
                </a:solidFill>
                <a:latin typeface="Georgia" panose="02040502050405020303" pitchFamily="18" charset="0"/>
              </a:rPr>
              <a:t>n </a:t>
            </a:r>
            <a:r>
              <a:rPr lang="ru-RU" sz="3200" b="1" dirty="0">
                <a:solidFill>
                  <a:srgbClr val="130ED8"/>
                </a:solidFill>
                <a:latin typeface="Georgia" panose="02040502050405020303" pitchFamily="18" charset="0"/>
              </a:rPr>
              <a:t>= 12</a:t>
            </a:r>
            <a:endParaRPr lang="uk-UA" sz="3200" b="1" dirty="0">
              <a:solidFill>
                <a:srgbClr val="130ED8"/>
              </a:solidFill>
              <a:latin typeface="Georgia" panose="02040502050405020303" pitchFamily="18" charset="0"/>
            </a:endParaRPr>
          </a:p>
        </p:txBody>
      </p:sp>
      <p:sp>
        <p:nvSpPr>
          <p:cNvPr id="33" name="TextBox 32">
            <a:extLst>
              <a:ext uri="{FF2B5EF4-FFF2-40B4-BE49-F238E27FC236}">
                <a16:creationId xmlns:a16="http://schemas.microsoft.com/office/drawing/2014/main" id="{8547901A-DDD2-4D0A-9FD9-3C6B55B08389}"/>
              </a:ext>
            </a:extLst>
          </p:cNvPr>
          <p:cNvSpPr txBox="1"/>
          <p:nvPr/>
        </p:nvSpPr>
        <p:spPr>
          <a:xfrm>
            <a:off x="7567723" y="4009599"/>
            <a:ext cx="2391255" cy="584775"/>
          </a:xfrm>
          <a:prstGeom prst="rect">
            <a:avLst/>
          </a:prstGeom>
          <a:noFill/>
        </p:spPr>
        <p:txBody>
          <a:bodyPr wrap="square" rtlCol="0">
            <a:spAutoFit/>
          </a:bodyPr>
          <a:lstStyle/>
          <a:p>
            <a:r>
              <a:rPr lang="en-US" sz="3200" b="1" dirty="0">
                <a:solidFill>
                  <a:srgbClr val="130ED8"/>
                </a:solidFill>
                <a:latin typeface="Georgia" panose="02040502050405020303" pitchFamily="18" charset="0"/>
              </a:rPr>
              <a:t>m </a:t>
            </a:r>
            <a:r>
              <a:rPr lang="ru-RU" sz="3200" b="1" dirty="0">
                <a:solidFill>
                  <a:srgbClr val="130ED8"/>
                </a:solidFill>
                <a:latin typeface="Georgia" panose="02040502050405020303" pitchFamily="18" charset="0"/>
              </a:rPr>
              <a:t>= 3</a:t>
            </a:r>
            <a:endParaRPr lang="uk-UA" sz="3200" b="1" dirty="0">
              <a:solidFill>
                <a:srgbClr val="130ED8"/>
              </a:solidFill>
              <a:latin typeface="Georgia" panose="02040502050405020303" pitchFamily="18" charset="0"/>
            </a:endParaRPr>
          </a:p>
        </p:txBody>
      </p:sp>
    </p:spTree>
    <p:extLst>
      <p:ext uri="{BB962C8B-B14F-4D97-AF65-F5344CB8AC3E}">
        <p14:creationId xmlns:p14="http://schemas.microsoft.com/office/powerpoint/2010/main" val="115671885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down)">
                                      <p:cBhvr>
                                        <p:cTn id="7" dur="500"/>
                                        <p:tgtEl>
                                          <p:spTgt spid="9"/>
                                        </p:tgtEl>
                                      </p:cBhvr>
                                    </p:animEffect>
                                  </p:childTnLst>
                                </p:cTn>
                              </p:par>
                              <p:par>
                                <p:cTn id="8" presetID="22" presetClass="entr" presetSubtype="4" fill="hold"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wipe(down)">
                                      <p:cBhvr>
                                        <p:cTn id="10" dur="500"/>
                                        <p:tgtEl>
                                          <p:spTgt spid="12"/>
                                        </p:tgtEl>
                                      </p:cBhvr>
                                    </p:animEffect>
                                  </p:childTnLst>
                                </p:cTn>
                              </p:par>
                              <p:par>
                                <p:cTn id="11" presetID="22" presetClass="entr" presetSubtype="4" fill="hold" nodeType="with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wipe(down)">
                                      <p:cBhvr>
                                        <p:cTn id="13" dur="500"/>
                                        <p:tgtEl>
                                          <p:spTgt spid="17"/>
                                        </p:tgtEl>
                                      </p:cBhvr>
                                    </p:animEffect>
                                  </p:childTnLst>
                                </p:cTn>
                              </p:par>
                              <p:par>
                                <p:cTn id="14" presetID="22" presetClass="entr" presetSubtype="4" fill="hold" nodeType="with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wipe(down)">
                                      <p:cBhvr>
                                        <p:cTn id="16" dur="500"/>
                                        <p:tgtEl>
                                          <p:spTgt spid="8"/>
                                        </p:tgtEl>
                                      </p:cBhvr>
                                    </p:animEffect>
                                  </p:childTnLst>
                                </p:cTn>
                              </p:par>
                              <p:par>
                                <p:cTn id="17" presetID="22" presetClass="entr" presetSubtype="4" fill="hold" nodeType="withEffect">
                                  <p:stCondLst>
                                    <p:cond delay="0"/>
                                  </p:stCondLst>
                                  <p:childTnLst>
                                    <p:set>
                                      <p:cBhvr>
                                        <p:cTn id="18" dur="1" fill="hold">
                                          <p:stCondLst>
                                            <p:cond delay="0"/>
                                          </p:stCondLst>
                                        </p:cTn>
                                        <p:tgtEl>
                                          <p:spTgt spid="24"/>
                                        </p:tgtEl>
                                        <p:attrNameLst>
                                          <p:attrName>style.visibility</p:attrName>
                                        </p:attrNameLst>
                                      </p:cBhvr>
                                      <p:to>
                                        <p:strVal val="visible"/>
                                      </p:to>
                                    </p:set>
                                    <p:animEffect transition="in" filter="wipe(down)">
                                      <p:cBhvr>
                                        <p:cTn id="19" dur="500"/>
                                        <p:tgtEl>
                                          <p:spTgt spid="24"/>
                                        </p:tgtEl>
                                      </p:cBhvr>
                                    </p:animEffect>
                                  </p:childTnLst>
                                </p:cTn>
                              </p:par>
                              <p:par>
                                <p:cTn id="20" presetID="22" presetClass="entr" presetSubtype="4" fill="hold" grpId="0" nodeType="with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wipe(down)">
                                      <p:cBhvr>
                                        <p:cTn id="22" dur="500"/>
                                        <p:tgtEl>
                                          <p:spTgt spid="6"/>
                                        </p:tgtEl>
                                      </p:cBhvr>
                                    </p:animEffect>
                                  </p:childTnLst>
                                </p:cTn>
                              </p:par>
                              <p:par>
                                <p:cTn id="23" presetID="22" presetClass="entr" presetSubtype="4" fill="hold" nodeType="withEffect">
                                  <p:stCondLst>
                                    <p:cond delay="0"/>
                                  </p:stCondLst>
                                  <p:childTnLst>
                                    <p:set>
                                      <p:cBhvr>
                                        <p:cTn id="24" dur="1" fill="hold">
                                          <p:stCondLst>
                                            <p:cond delay="0"/>
                                          </p:stCondLst>
                                        </p:cTn>
                                        <p:tgtEl>
                                          <p:spTgt spid="20"/>
                                        </p:tgtEl>
                                        <p:attrNameLst>
                                          <p:attrName>style.visibility</p:attrName>
                                        </p:attrNameLst>
                                      </p:cBhvr>
                                      <p:to>
                                        <p:strVal val="visible"/>
                                      </p:to>
                                    </p:set>
                                    <p:animEffect transition="in" filter="wipe(down)">
                                      <p:cBhvr>
                                        <p:cTn id="25" dur="500"/>
                                        <p:tgtEl>
                                          <p:spTgt spid="20"/>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grpId="0" nodeType="clickEffect">
                                  <p:stCondLst>
                                    <p:cond delay="0"/>
                                  </p:stCondLst>
                                  <p:childTnLst>
                                    <p:set>
                                      <p:cBhvr>
                                        <p:cTn id="29" dur="1" fill="hold">
                                          <p:stCondLst>
                                            <p:cond delay="0"/>
                                          </p:stCondLst>
                                        </p:cTn>
                                        <p:tgtEl>
                                          <p:spTgt spid="32"/>
                                        </p:tgtEl>
                                        <p:attrNameLst>
                                          <p:attrName>style.visibility</p:attrName>
                                        </p:attrNameLst>
                                      </p:cBhvr>
                                      <p:to>
                                        <p:strVal val="visible"/>
                                      </p:to>
                                    </p:set>
                                    <p:animEffect transition="in" filter="wipe(down)">
                                      <p:cBhvr>
                                        <p:cTn id="30" dur="500"/>
                                        <p:tgtEl>
                                          <p:spTgt spid="32"/>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30"/>
                                        </p:tgtEl>
                                        <p:attrNameLst>
                                          <p:attrName>style.visibility</p:attrName>
                                        </p:attrNameLst>
                                      </p:cBhvr>
                                      <p:to>
                                        <p:strVal val="visible"/>
                                      </p:to>
                                    </p:set>
                                    <p:animEffect transition="in" filter="wipe(down)">
                                      <p:cBhvr>
                                        <p:cTn id="35" dur="500"/>
                                        <p:tgtEl>
                                          <p:spTgt spid="30"/>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grpId="0" nodeType="clickEffect">
                                  <p:stCondLst>
                                    <p:cond delay="0"/>
                                  </p:stCondLst>
                                  <p:childTnLst>
                                    <p:set>
                                      <p:cBhvr>
                                        <p:cTn id="39" dur="1" fill="hold">
                                          <p:stCondLst>
                                            <p:cond delay="0"/>
                                          </p:stCondLst>
                                        </p:cTn>
                                        <p:tgtEl>
                                          <p:spTgt spid="33"/>
                                        </p:tgtEl>
                                        <p:attrNameLst>
                                          <p:attrName>style.visibility</p:attrName>
                                        </p:attrNameLst>
                                      </p:cBhvr>
                                      <p:to>
                                        <p:strVal val="visible"/>
                                      </p:to>
                                    </p:set>
                                    <p:animEffect transition="in" filter="wipe(down)">
                                      <p:cBhvr>
                                        <p:cTn id="40" dur="500"/>
                                        <p:tgtEl>
                                          <p:spTgt spid="33"/>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grpId="0" nodeType="clickEffect">
                                  <p:stCondLst>
                                    <p:cond delay="0"/>
                                  </p:stCondLst>
                                  <p:childTnLst>
                                    <p:set>
                                      <p:cBhvr>
                                        <p:cTn id="44" dur="1" fill="hold">
                                          <p:stCondLst>
                                            <p:cond delay="0"/>
                                          </p:stCondLst>
                                        </p:cTn>
                                        <p:tgtEl>
                                          <p:spTgt spid="31"/>
                                        </p:tgtEl>
                                        <p:attrNameLst>
                                          <p:attrName>style.visibility</p:attrName>
                                        </p:attrNameLst>
                                      </p:cBhvr>
                                      <p:to>
                                        <p:strVal val="visible"/>
                                      </p:to>
                                    </p:set>
                                    <p:animEffect transition="in" filter="wipe(down)">
                                      <p:cBhvr>
                                        <p:cTn id="45"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30" grpId="0" animBg="1"/>
      <p:bldP spid="31" grpId="0" animBg="1"/>
      <p:bldP spid="32" grpId="0"/>
      <p:bldP spid="33" grpId="0"/>
    </p:bld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Прямокутник 1">
            <a:extLst>
              <a:ext uri="{FF2B5EF4-FFF2-40B4-BE49-F238E27FC236}">
                <a16:creationId xmlns:a16="http://schemas.microsoft.com/office/drawing/2014/main" id="{E2D5A342-82AB-4C72-99F9-72A70ED4DBBA}"/>
              </a:ext>
            </a:extLst>
          </p:cNvPr>
          <p:cNvSpPr/>
          <p:nvPr/>
        </p:nvSpPr>
        <p:spPr>
          <a:xfrm>
            <a:off x="333374" y="320457"/>
            <a:ext cx="11525251" cy="3539430"/>
          </a:xfrm>
          <a:prstGeom prst="rect">
            <a:avLst/>
          </a:prstGeom>
        </p:spPr>
        <p:txBody>
          <a:bodyPr wrap="square">
            <a:spAutoFit/>
          </a:bodyPr>
          <a:lstStyle/>
          <a:p>
            <a:r>
              <a:rPr lang="ru-RU" sz="2800" b="1" i="1" dirty="0">
                <a:solidFill>
                  <a:srgbClr val="002060"/>
                </a:solidFill>
                <a:latin typeface="Georgia" panose="02040502050405020303" pitchFamily="18" charset="0"/>
              </a:rPr>
              <a:t>19. </a:t>
            </a:r>
            <a:r>
              <a:rPr lang="ru-RU" sz="2800" b="1" i="1" dirty="0">
                <a:solidFill>
                  <a:srgbClr val="00642D"/>
                </a:solidFill>
                <a:latin typeface="Georgia" panose="02040502050405020303" pitchFamily="18" charset="0"/>
              </a:rPr>
              <a:t>(Задача о бытовых приборах). </a:t>
            </a:r>
            <a:r>
              <a:rPr lang="ru-RU" sz="2800" b="1" i="1" dirty="0">
                <a:solidFill>
                  <a:srgbClr val="002060"/>
                </a:solidFill>
                <a:latin typeface="Georgia" panose="02040502050405020303" pitchFamily="18" charset="0"/>
              </a:rPr>
              <a:t>Вероятность того, что новый DVD-проигрыватель в течение года поступит в гарантийный ремонт, равна </a:t>
            </a:r>
            <a:r>
              <a:rPr lang="ru-RU" sz="2800" b="1" i="1" dirty="0">
                <a:solidFill>
                  <a:srgbClr val="C00000"/>
                </a:solidFill>
                <a:latin typeface="Georgia" panose="02040502050405020303" pitchFamily="18" charset="0"/>
              </a:rPr>
              <a:t>0,045</a:t>
            </a:r>
            <a:r>
              <a:rPr lang="ru-RU" sz="2800" b="1" i="1" dirty="0">
                <a:solidFill>
                  <a:srgbClr val="002060"/>
                </a:solidFill>
                <a:latin typeface="Georgia" panose="02040502050405020303" pitchFamily="18" charset="0"/>
              </a:rPr>
              <a:t>. В некотором городе из </a:t>
            </a:r>
            <a:r>
              <a:rPr lang="ru-RU" sz="2800" b="1" i="1" dirty="0">
                <a:solidFill>
                  <a:srgbClr val="C00000"/>
                </a:solidFill>
                <a:latin typeface="Georgia" panose="02040502050405020303" pitchFamily="18" charset="0"/>
              </a:rPr>
              <a:t>1000</a:t>
            </a:r>
            <a:r>
              <a:rPr lang="ru-RU" sz="2800" b="1" i="1" dirty="0">
                <a:solidFill>
                  <a:srgbClr val="002060"/>
                </a:solidFill>
                <a:latin typeface="Georgia" panose="02040502050405020303" pitchFamily="18" charset="0"/>
              </a:rPr>
              <a:t> проданных DVD-проигрывателей в течение года в гарантийную мастерскую поступила </a:t>
            </a:r>
            <a:r>
              <a:rPr lang="ru-RU" sz="2800" b="1" i="1" dirty="0">
                <a:solidFill>
                  <a:srgbClr val="C00000"/>
                </a:solidFill>
                <a:latin typeface="Georgia" panose="02040502050405020303" pitchFamily="18" charset="0"/>
              </a:rPr>
              <a:t>51</a:t>
            </a:r>
            <a:r>
              <a:rPr lang="ru-RU" sz="2800" b="1" i="1" dirty="0">
                <a:solidFill>
                  <a:srgbClr val="002060"/>
                </a:solidFill>
                <a:latin typeface="Georgia" panose="02040502050405020303" pitchFamily="18" charset="0"/>
              </a:rPr>
              <a:t> штука. На сколько отличается частота события «гарантийный ремонт» от его вероятности в этом городе?</a:t>
            </a:r>
            <a:endParaRPr lang="uk-UA" sz="2800" b="1" i="1" dirty="0">
              <a:solidFill>
                <a:srgbClr val="002060"/>
              </a:solidFill>
              <a:latin typeface="Georgia" panose="02040502050405020303" pitchFamily="18" charset="0"/>
            </a:endParaRPr>
          </a:p>
        </p:txBody>
      </p:sp>
      <p:sp>
        <p:nvSpPr>
          <p:cNvPr id="4" name="Прямокутник 3">
            <a:extLst>
              <a:ext uri="{FF2B5EF4-FFF2-40B4-BE49-F238E27FC236}">
                <a16:creationId xmlns:a16="http://schemas.microsoft.com/office/drawing/2014/main" id="{B4815875-6633-4C9C-B3D0-2F1ED0C41FD6}"/>
              </a:ext>
            </a:extLst>
          </p:cNvPr>
          <p:cNvSpPr/>
          <p:nvPr/>
        </p:nvSpPr>
        <p:spPr>
          <a:xfrm>
            <a:off x="1839065" y="5499548"/>
            <a:ext cx="8513868" cy="830997"/>
          </a:xfrm>
          <a:prstGeom prst="rect">
            <a:avLst/>
          </a:prstGeom>
        </p:spPr>
        <p:txBody>
          <a:bodyPr wrap="square">
            <a:spAutoFit/>
          </a:bodyPr>
          <a:lstStyle/>
          <a:p>
            <a:r>
              <a:rPr lang="ru-RU" sz="4800" b="1" i="1" dirty="0">
                <a:solidFill>
                  <a:srgbClr val="00642D"/>
                </a:solidFill>
                <a:latin typeface="Georgia" panose="02040502050405020303" pitchFamily="18" charset="0"/>
              </a:rPr>
              <a:t>0,051 – 0 ,045 = 0,006</a:t>
            </a:r>
            <a:endParaRPr lang="uk-UA" sz="4800" dirty="0">
              <a:solidFill>
                <a:srgbClr val="00642D"/>
              </a:solidFill>
            </a:endParaRPr>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498CB0FB-EABF-41DE-9E2C-4513FC23910B}"/>
                  </a:ext>
                </a:extLst>
              </p:cNvPr>
              <p:cNvSpPr txBox="1"/>
              <p:nvPr/>
            </p:nvSpPr>
            <p:spPr>
              <a:xfrm>
                <a:off x="333374" y="4131032"/>
                <a:ext cx="3684278" cy="67710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4400" b="1" i="1" smtClean="0">
                          <a:solidFill>
                            <a:srgbClr val="C00000"/>
                          </a:solidFill>
                          <a:latin typeface="Cambria Math" panose="02040503050406030204" pitchFamily="18" charset="0"/>
                        </a:rPr>
                        <m:t>𝑷</m:t>
                      </m:r>
                      <m:d>
                        <m:dPr>
                          <m:ctrlPr>
                            <a:rPr lang="en-US" sz="4400" b="1" i="1" smtClean="0">
                              <a:solidFill>
                                <a:srgbClr val="C00000"/>
                              </a:solidFill>
                              <a:latin typeface="Cambria Math" panose="02040503050406030204" pitchFamily="18" charset="0"/>
                            </a:rPr>
                          </m:ctrlPr>
                        </m:dPr>
                        <m:e>
                          <m:r>
                            <a:rPr lang="en-US" sz="4400" b="1" i="1" smtClean="0">
                              <a:solidFill>
                                <a:srgbClr val="C00000"/>
                              </a:solidFill>
                              <a:latin typeface="Cambria Math" panose="02040503050406030204" pitchFamily="18" charset="0"/>
                            </a:rPr>
                            <m:t>𝑨</m:t>
                          </m:r>
                        </m:e>
                      </m:d>
                      <m:r>
                        <a:rPr lang="en-US" sz="4400" b="1" i="1" smtClean="0">
                          <a:solidFill>
                            <a:srgbClr val="C00000"/>
                          </a:solidFill>
                          <a:latin typeface="Cambria Math" panose="02040503050406030204" pitchFamily="18" charset="0"/>
                        </a:rPr>
                        <m:t>=</m:t>
                      </m:r>
                      <m:r>
                        <a:rPr lang="ru-RU" sz="4400" b="1" i="1" smtClean="0">
                          <a:solidFill>
                            <a:srgbClr val="C00000"/>
                          </a:solidFill>
                          <a:latin typeface="Cambria Math" panose="02040503050406030204" pitchFamily="18" charset="0"/>
                        </a:rPr>
                        <m:t>𝟎</m:t>
                      </m:r>
                      <m:r>
                        <a:rPr lang="ru-RU" sz="4400" b="1" i="1" smtClean="0">
                          <a:solidFill>
                            <a:srgbClr val="C00000"/>
                          </a:solidFill>
                          <a:latin typeface="Cambria Math" panose="02040503050406030204" pitchFamily="18" charset="0"/>
                        </a:rPr>
                        <m:t>,</m:t>
                      </m:r>
                      <m:r>
                        <a:rPr lang="ru-RU" sz="4400" b="1" i="1" smtClean="0">
                          <a:solidFill>
                            <a:srgbClr val="C00000"/>
                          </a:solidFill>
                          <a:latin typeface="Cambria Math" panose="02040503050406030204" pitchFamily="18" charset="0"/>
                        </a:rPr>
                        <m:t>𝟎𝟒𝟓</m:t>
                      </m:r>
                    </m:oMath>
                  </m:oMathPara>
                </a14:m>
                <a:endParaRPr lang="uk-UA" sz="4400" b="1" dirty="0">
                  <a:solidFill>
                    <a:srgbClr val="C00000"/>
                  </a:solidFill>
                </a:endParaRPr>
              </a:p>
            </p:txBody>
          </p:sp>
        </mc:Choice>
        <mc:Fallback xmlns="">
          <p:sp>
            <p:nvSpPr>
              <p:cNvPr id="7" name="TextBox 6">
                <a:extLst>
                  <a:ext uri="{FF2B5EF4-FFF2-40B4-BE49-F238E27FC236}">
                    <a16:creationId xmlns:a16="http://schemas.microsoft.com/office/drawing/2014/main" xmlns="" xmlns:a14="http://schemas.microsoft.com/office/drawing/2010/main" id="{498CB0FB-EABF-41DE-9E2C-4513FC23910B}"/>
                  </a:ext>
                </a:extLst>
              </p:cNvPr>
              <p:cNvSpPr txBox="1">
                <a:spLocks noRot="1" noChangeAspect="1" noMove="1" noResize="1" noEditPoints="1" noAdjustHandles="1" noChangeArrowheads="1" noChangeShapeType="1" noTextEdit="1"/>
              </p:cNvSpPr>
              <p:nvPr/>
            </p:nvSpPr>
            <p:spPr>
              <a:xfrm>
                <a:off x="333374" y="4131032"/>
                <a:ext cx="3684278" cy="677108"/>
              </a:xfrm>
              <a:prstGeom prst="rect">
                <a:avLst/>
              </a:prstGeom>
              <a:blipFill>
                <a:blip r:embed="rId2"/>
                <a:stretch>
                  <a:fillRect/>
                </a:stretch>
              </a:blipFill>
            </p:spPr>
            <p:txBody>
              <a:bodyPr/>
              <a:lstStyle/>
              <a:p>
                <a:r>
                  <a:rPr lang="uk-UA">
                    <a:noFill/>
                  </a:rPr>
                  <a:t> </a:t>
                </a:r>
              </a:p>
            </p:txBody>
          </p:sp>
        </mc:Fallback>
      </mc:AlternateContent>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87BA3E6A-ACD6-44E9-98DB-DAE37D142D53}"/>
                  </a:ext>
                </a:extLst>
              </p:cNvPr>
              <p:cNvSpPr txBox="1"/>
              <p:nvPr/>
            </p:nvSpPr>
            <p:spPr>
              <a:xfrm>
                <a:off x="5606867" y="3603984"/>
                <a:ext cx="5728941" cy="128586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4400" b="1" i="1" smtClean="0">
                          <a:solidFill>
                            <a:srgbClr val="C00000"/>
                          </a:solidFill>
                          <a:latin typeface="Cambria Math" panose="02040503050406030204" pitchFamily="18" charset="0"/>
                        </a:rPr>
                        <m:t>𝑷</m:t>
                      </m:r>
                      <m:d>
                        <m:dPr>
                          <m:ctrlPr>
                            <a:rPr lang="en-US" sz="4400" b="1" i="1" smtClean="0">
                              <a:solidFill>
                                <a:srgbClr val="C00000"/>
                              </a:solidFill>
                              <a:latin typeface="Cambria Math" panose="02040503050406030204" pitchFamily="18" charset="0"/>
                            </a:rPr>
                          </m:ctrlPr>
                        </m:dPr>
                        <m:e>
                          <m:r>
                            <a:rPr lang="ru-RU" sz="4400" b="1" i="1" smtClean="0">
                              <a:solidFill>
                                <a:srgbClr val="C00000"/>
                              </a:solidFill>
                              <a:latin typeface="Cambria Math" panose="02040503050406030204" pitchFamily="18" charset="0"/>
                            </a:rPr>
                            <m:t>В</m:t>
                          </m:r>
                        </m:e>
                      </m:d>
                      <m:r>
                        <a:rPr lang="en-US" sz="4400" b="1" i="1" smtClean="0">
                          <a:solidFill>
                            <a:srgbClr val="C00000"/>
                          </a:solidFill>
                          <a:latin typeface="Cambria Math" panose="02040503050406030204" pitchFamily="18" charset="0"/>
                        </a:rPr>
                        <m:t>=</m:t>
                      </m:r>
                      <m:f>
                        <m:fPr>
                          <m:ctrlPr>
                            <a:rPr lang="uk-UA" sz="4400" b="1" i="1" smtClean="0">
                              <a:solidFill>
                                <a:srgbClr val="C00000"/>
                              </a:solidFill>
                              <a:latin typeface="Cambria Math" panose="02040503050406030204" pitchFamily="18" charset="0"/>
                            </a:rPr>
                          </m:ctrlPr>
                        </m:fPr>
                        <m:num>
                          <m:r>
                            <a:rPr lang="ru-RU" sz="4400" b="1" i="1" smtClean="0">
                              <a:solidFill>
                                <a:srgbClr val="C00000"/>
                              </a:solidFill>
                              <a:latin typeface="Cambria Math" panose="02040503050406030204" pitchFamily="18" charset="0"/>
                            </a:rPr>
                            <m:t>𝟓𝟏</m:t>
                          </m:r>
                        </m:num>
                        <m:den>
                          <m:r>
                            <a:rPr lang="ru-RU" sz="4400" b="1" i="1" smtClean="0">
                              <a:solidFill>
                                <a:srgbClr val="C00000"/>
                              </a:solidFill>
                              <a:latin typeface="Cambria Math" panose="02040503050406030204" pitchFamily="18" charset="0"/>
                            </a:rPr>
                            <m:t>𝟏𝟎𝟎𝟎</m:t>
                          </m:r>
                        </m:den>
                      </m:f>
                      <m:r>
                        <a:rPr lang="ru-RU" sz="4400" b="1" i="1" smtClean="0">
                          <a:solidFill>
                            <a:srgbClr val="C00000"/>
                          </a:solidFill>
                          <a:latin typeface="Cambria Math" panose="02040503050406030204" pitchFamily="18" charset="0"/>
                        </a:rPr>
                        <m:t>=</m:t>
                      </m:r>
                      <m:r>
                        <a:rPr lang="ru-RU" sz="4400" b="1" i="1" smtClean="0">
                          <a:solidFill>
                            <a:srgbClr val="C00000"/>
                          </a:solidFill>
                          <a:latin typeface="Cambria Math" panose="02040503050406030204" pitchFamily="18" charset="0"/>
                        </a:rPr>
                        <m:t>𝟎</m:t>
                      </m:r>
                      <m:r>
                        <a:rPr lang="ru-RU" sz="4400" b="1" i="1" smtClean="0">
                          <a:solidFill>
                            <a:srgbClr val="C00000"/>
                          </a:solidFill>
                          <a:latin typeface="Cambria Math" panose="02040503050406030204" pitchFamily="18" charset="0"/>
                        </a:rPr>
                        <m:t>,</m:t>
                      </m:r>
                      <m:r>
                        <a:rPr lang="ru-RU" sz="4400" b="1" i="1" smtClean="0">
                          <a:solidFill>
                            <a:srgbClr val="C00000"/>
                          </a:solidFill>
                          <a:latin typeface="Cambria Math" panose="02040503050406030204" pitchFamily="18" charset="0"/>
                        </a:rPr>
                        <m:t>𝟎𝟓𝟏</m:t>
                      </m:r>
                    </m:oMath>
                  </m:oMathPara>
                </a14:m>
                <a:endParaRPr lang="uk-UA" sz="4400" b="1" i="1" dirty="0">
                  <a:solidFill>
                    <a:srgbClr val="C00000"/>
                  </a:solidFill>
                  <a:latin typeface="Georgia" panose="02040502050405020303" pitchFamily="18" charset="0"/>
                </a:endParaRPr>
              </a:p>
            </p:txBody>
          </p:sp>
        </mc:Choice>
        <mc:Fallback xmlns="">
          <p:sp>
            <p:nvSpPr>
              <p:cNvPr id="10" name="TextBox 9">
                <a:extLst>
                  <a:ext uri="{FF2B5EF4-FFF2-40B4-BE49-F238E27FC236}">
                    <a16:creationId xmlns:a16="http://schemas.microsoft.com/office/drawing/2014/main" xmlns="" xmlns:a14="http://schemas.microsoft.com/office/drawing/2010/main" id="{87BA3E6A-ACD6-44E9-98DB-DAE37D142D53}"/>
                  </a:ext>
                </a:extLst>
              </p:cNvPr>
              <p:cNvSpPr txBox="1">
                <a:spLocks noRot="1" noChangeAspect="1" noMove="1" noResize="1" noEditPoints="1" noAdjustHandles="1" noChangeArrowheads="1" noChangeShapeType="1" noTextEdit="1"/>
              </p:cNvSpPr>
              <p:nvPr/>
            </p:nvSpPr>
            <p:spPr>
              <a:xfrm>
                <a:off x="5606867" y="3603984"/>
                <a:ext cx="5728941" cy="1285865"/>
              </a:xfrm>
              <a:prstGeom prst="rect">
                <a:avLst/>
              </a:prstGeom>
              <a:blipFill>
                <a:blip r:embed="rId3"/>
                <a:stretch>
                  <a:fillRect/>
                </a:stretch>
              </a:blipFill>
            </p:spPr>
            <p:txBody>
              <a:bodyPr/>
              <a:lstStyle/>
              <a:p>
                <a:r>
                  <a:rPr lang="uk-UA">
                    <a:noFill/>
                  </a:rPr>
                  <a:t> </a:t>
                </a:r>
              </a:p>
            </p:txBody>
          </p:sp>
        </mc:Fallback>
      </mc:AlternateContent>
    </p:spTree>
    <p:extLst>
      <p:ext uri="{BB962C8B-B14F-4D97-AF65-F5344CB8AC3E}">
        <p14:creationId xmlns:p14="http://schemas.microsoft.com/office/powerpoint/2010/main" val="1189702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wipe(down)">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down)">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animBg="1"/>
      <p:bldP spid="10" grpId="0" animBg="1"/>
    </p:bld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24916EF-A3C0-4F9D-B596-766A3479F380}"/>
              </a:ext>
            </a:extLst>
          </p:cNvPr>
          <p:cNvSpPr txBox="1"/>
          <p:nvPr/>
        </p:nvSpPr>
        <p:spPr>
          <a:xfrm>
            <a:off x="608860" y="544278"/>
            <a:ext cx="10974280" cy="3785652"/>
          </a:xfrm>
          <a:prstGeom prst="rect">
            <a:avLst/>
          </a:prstGeom>
          <a:noFill/>
        </p:spPr>
        <p:txBody>
          <a:bodyPr wrap="square" rtlCol="0">
            <a:spAutoFit/>
          </a:bodyPr>
          <a:lstStyle/>
          <a:p>
            <a:r>
              <a:rPr lang="ru-RU" sz="4000" b="1" i="1">
                <a:solidFill>
                  <a:srgbClr val="C00000"/>
                </a:solidFill>
                <a:latin typeface="Georgia" panose="02040502050405020303" pitchFamily="18" charset="0"/>
              </a:rPr>
              <a:t>Теория</a:t>
            </a:r>
            <a:r>
              <a:rPr lang="ru-RU" sz="4000" b="1" i="1">
                <a:solidFill>
                  <a:srgbClr val="002060"/>
                </a:solidFill>
                <a:latin typeface="Georgia" panose="02040502050405020303" pitchFamily="18" charset="0"/>
              </a:rPr>
              <a:t>. Два события называются </a:t>
            </a:r>
            <a:r>
              <a:rPr lang="ru-RU" sz="4000" b="1" i="1" u="sng">
                <a:solidFill>
                  <a:srgbClr val="00642D"/>
                </a:solidFill>
                <a:latin typeface="Georgia" panose="02040502050405020303" pitchFamily="18" charset="0"/>
              </a:rPr>
              <a:t>независимыми</a:t>
            </a:r>
            <a:r>
              <a:rPr lang="ru-RU" sz="4000" b="1" i="1">
                <a:solidFill>
                  <a:srgbClr val="002060"/>
                </a:solidFill>
                <a:latin typeface="Georgia" panose="02040502050405020303" pitchFamily="18" charset="0"/>
              </a:rPr>
              <a:t>, если вероятность появления каждого из них </a:t>
            </a:r>
            <a:r>
              <a:rPr lang="ru-RU" sz="4000" b="1" i="1">
                <a:solidFill>
                  <a:srgbClr val="00642D"/>
                </a:solidFill>
                <a:latin typeface="Georgia" panose="02040502050405020303" pitchFamily="18" charset="0"/>
              </a:rPr>
              <a:t>не зависит </a:t>
            </a:r>
            <a:r>
              <a:rPr lang="ru-RU" sz="4000" b="1" i="1">
                <a:solidFill>
                  <a:srgbClr val="002060"/>
                </a:solidFill>
                <a:latin typeface="Georgia" panose="02040502050405020303" pitchFamily="18" charset="0"/>
              </a:rPr>
              <a:t>от того, появилось другое событие или нет. В противном случае события называются зависимыми.</a:t>
            </a:r>
            <a:endParaRPr lang="ru-RU" sz="4000" b="1" i="1" dirty="0">
              <a:solidFill>
                <a:srgbClr val="002060"/>
              </a:solidFill>
              <a:latin typeface="Georgia" panose="02040502050405020303" pitchFamily="18" charset="0"/>
            </a:endParaRPr>
          </a:p>
        </p:txBody>
      </p:sp>
    </p:spTree>
    <p:extLst>
      <p:ext uri="{BB962C8B-B14F-4D97-AF65-F5344CB8AC3E}">
        <p14:creationId xmlns:p14="http://schemas.microsoft.com/office/powerpoint/2010/main" val="417681238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Прямокутник 8">
            <a:extLst>
              <a:ext uri="{FF2B5EF4-FFF2-40B4-BE49-F238E27FC236}">
                <a16:creationId xmlns:a16="http://schemas.microsoft.com/office/drawing/2014/main" id="{C3C62BC1-48F6-4E58-A601-76B9D3359E93}"/>
              </a:ext>
            </a:extLst>
          </p:cNvPr>
          <p:cNvSpPr/>
          <p:nvPr/>
        </p:nvSpPr>
        <p:spPr>
          <a:xfrm>
            <a:off x="1094012" y="253099"/>
            <a:ext cx="10398334" cy="1754326"/>
          </a:xfrm>
          <a:prstGeom prst="rect">
            <a:avLst/>
          </a:prstGeom>
        </p:spPr>
        <p:txBody>
          <a:bodyPr wrap="square">
            <a:spAutoFit/>
          </a:bodyPr>
          <a:lstStyle/>
          <a:p>
            <a:r>
              <a:rPr lang="ru-RU" sz="3600" b="1" i="1" dirty="0">
                <a:solidFill>
                  <a:srgbClr val="C00000"/>
                </a:solidFill>
                <a:latin typeface="Georgia" panose="02040502050405020303" pitchFamily="18" charset="0"/>
              </a:rPr>
              <a:t>Вероятность произведения </a:t>
            </a:r>
            <a:r>
              <a:rPr lang="ru-RU" sz="3600" b="1" i="1" dirty="0">
                <a:solidFill>
                  <a:srgbClr val="002060"/>
                </a:solidFill>
                <a:latin typeface="Georgia" panose="02040502050405020303" pitchFamily="18" charset="0"/>
              </a:rPr>
              <a:t>двух </a:t>
            </a:r>
            <a:r>
              <a:rPr lang="ru-RU" sz="3600" b="1" i="1" dirty="0">
                <a:solidFill>
                  <a:srgbClr val="00642D"/>
                </a:solidFill>
                <a:latin typeface="Georgia" panose="02040502050405020303" pitchFamily="18" charset="0"/>
              </a:rPr>
              <a:t>независимых</a:t>
            </a:r>
            <a:r>
              <a:rPr lang="ru-RU" sz="3600" b="1" i="1" dirty="0">
                <a:solidFill>
                  <a:srgbClr val="002060"/>
                </a:solidFill>
                <a:latin typeface="Georgia" panose="02040502050405020303" pitchFamily="18" charset="0"/>
              </a:rPr>
              <a:t> событий A и B равна произведению этих вероятностей</a:t>
            </a:r>
            <a:endParaRPr lang="uk-UA" sz="3600" b="1" i="1" dirty="0">
              <a:solidFill>
                <a:srgbClr val="002060"/>
              </a:solidFill>
              <a:latin typeface="Georgia" panose="02040502050405020303" pitchFamily="18" charset="0"/>
            </a:endParaRPr>
          </a:p>
        </p:txBody>
      </p:sp>
      <p:sp>
        <p:nvSpPr>
          <p:cNvPr id="10" name="Прямокутник 9">
            <a:extLst>
              <a:ext uri="{FF2B5EF4-FFF2-40B4-BE49-F238E27FC236}">
                <a16:creationId xmlns:a16="http://schemas.microsoft.com/office/drawing/2014/main" id="{4FAFEE92-7C8A-47C1-8C46-456B39C64D03}"/>
              </a:ext>
            </a:extLst>
          </p:cNvPr>
          <p:cNvSpPr/>
          <p:nvPr/>
        </p:nvSpPr>
        <p:spPr>
          <a:xfrm>
            <a:off x="3935393" y="3013501"/>
            <a:ext cx="6143789" cy="830997"/>
          </a:xfrm>
          <a:prstGeom prst="rect">
            <a:avLst/>
          </a:prstGeom>
          <a:ln w="38100">
            <a:solidFill>
              <a:schemeClr val="accent1"/>
            </a:solidFill>
          </a:ln>
        </p:spPr>
        <p:txBody>
          <a:bodyPr wrap="square">
            <a:spAutoFit/>
          </a:bodyPr>
          <a:lstStyle/>
          <a:p>
            <a:r>
              <a:rPr lang="ru-RU" sz="4800" dirty="0">
                <a:solidFill>
                  <a:srgbClr val="002060"/>
                </a:solidFill>
                <a:latin typeface="Georgia" panose="02040502050405020303" pitchFamily="18" charset="0"/>
              </a:rPr>
              <a:t>P (AB) = P (A)</a:t>
            </a:r>
            <a:r>
              <a:rPr lang="en-US" sz="4800" dirty="0">
                <a:solidFill>
                  <a:srgbClr val="002060"/>
                </a:solidFill>
                <a:latin typeface="Georgia" panose="02040502050405020303" pitchFamily="18" charset="0"/>
              </a:rPr>
              <a:t> </a:t>
            </a:r>
            <a:r>
              <a:rPr lang="ru-RU" sz="4800" dirty="0">
                <a:solidFill>
                  <a:srgbClr val="002060"/>
                </a:solidFill>
                <a:latin typeface="Georgia" panose="02040502050405020303" pitchFamily="18" charset="0"/>
              </a:rPr>
              <a:t>∙ P (B)</a:t>
            </a:r>
            <a:endParaRPr lang="uk-UA" sz="4800" dirty="0">
              <a:solidFill>
                <a:srgbClr val="002060"/>
              </a:solidFill>
              <a:latin typeface="Georgia" panose="02040502050405020303" pitchFamily="18" charset="0"/>
            </a:endParaRPr>
          </a:p>
        </p:txBody>
      </p:sp>
    </p:spTree>
    <p:extLst>
      <p:ext uri="{BB962C8B-B14F-4D97-AF65-F5344CB8AC3E}">
        <p14:creationId xmlns:p14="http://schemas.microsoft.com/office/powerpoint/2010/main" val="25699016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24916EF-A3C0-4F9D-B596-766A3479F380}"/>
              </a:ext>
            </a:extLst>
          </p:cNvPr>
          <p:cNvSpPr txBox="1"/>
          <p:nvPr/>
        </p:nvSpPr>
        <p:spPr>
          <a:xfrm>
            <a:off x="186893" y="280335"/>
            <a:ext cx="11818214" cy="954107"/>
          </a:xfrm>
          <a:prstGeom prst="rect">
            <a:avLst/>
          </a:prstGeom>
          <a:noFill/>
        </p:spPr>
        <p:txBody>
          <a:bodyPr wrap="square" rtlCol="0">
            <a:spAutoFit/>
          </a:bodyPr>
          <a:lstStyle/>
          <a:p>
            <a:r>
              <a:rPr lang="ru-RU" sz="2800" b="1" dirty="0">
                <a:solidFill>
                  <a:srgbClr val="C00000"/>
                </a:solidFill>
                <a:latin typeface="Georgia" panose="02040502050405020303" pitchFamily="18" charset="0"/>
              </a:rPr>
              <a:t>Теория.</a:t>
            </a:r>
            <a:r>
              <a:rPr lang="ru-RU" sz="2800" b="1" dirty="0">
                <a:solidFill>
                  <a:srgbClr val="130ED8"/>
                </a:solidFill>
                <a:latin typeface="Georgia" panose="02040502050405020303" pitchFamily="18" charset="0"/>
              </a:rPr>
              <a:t> Если событие наступить не может, оно называется </a:t>
            </a:r>
            <a:r>
              <a:rPr lang="ru-RU" sz="2800" b="1" dirty="0">
                <a:solidFill>
                  <a:srgbClr val="00642D"/>
                </a:solidFill>
                <a:latin typeface="Georgia" panose="02040502050405020303" pitchFamily="18" charset="0"/>
              </a:rPr>
              <a:t>невозможным. </a:t>
            </a: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82FFDA8A-E6A3-418F-BBD0-CA976D65E086}"/>
                  </a:ext>
                </a:extLst>
              </p:cNvPr>
              <p:cNvSpPr txBox="1"/>
              <p:nvPr/>
            </p:nvSpPr>
            <p:spPr>
              <a:xfrm>
                <a:off x="4068523" y="3277216"/>
                <a:ext cx="2460097" cy="67710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4400" b="1" i="1" smtClean="0">
                          <a:solidFill>
                            <a:srgbClr val="C00000"/>
                          </a:solidFill>
                          <a:latin typeface="Cambria Math" panose="02040503050406030204" pitchFamily="18" charset="0"/>
                        </a:rPr>
                        <m:t>𝑷</m:t>
                      </m:r>
                      <m:d>
                        <m:dPr>
                          <m:ctrlPr>
                            <a:rPr lang="en-US" sz="4400" b="1" i="1" smtClean="0">
                              <a:solidFill>
                                <a:srgbClr val="C00000"/>
                              </a:solidFill>
                              <a:latin typeface="Cambria Math" panose="02040503050406030204" pitchFamily="18" charset="0"/>
                            </a:rPr>
                          </m:ctrlPr>
                        </m:dPr>
                        <m:e>
                          <m:r>
                            <a:rPr lang="en-US" sz="4400" b="1" i="1" smtClean="0">
                              <a:solidFill>
                                <a:srgbClr val="C00000"/>
                              </a:solidFill>
                              <a:latin typeface="Cambria Math" panose="02040503050406030204" pitchFamily="18" charset="0"/>
                            </a:rPr>
                            <m:t>𝑨</m:t>
                          </m:r>
                        </m:e>
                      </m:d>
                      <m:r>
                        <a:rPr lang="en-US" sz="4400" b="1" i="1" smtClean="0">
                          <a:solidFill>
                            <a:srgbClr val="C00000"/>
                          </a:solidFill>
                          <a:latin typeface="Cambria Math" panose="02040503050406030204" pitchFamily="18" charset="0"/>
                        </a:rPr>
                        <m:t>=</m:t>
                      </m:r>
                      <m:r>
                        <a:rPr lang="ru-RU" sz="4400" b="1" i="1" smtClean="0">
                          <a:solidFill>
                            <a:srgbClr val="C00000"/>
                          </a:solidFill>
                          <a:latin typeface="Cambria Math" panose="02040503050406030204" pitchFamily="18" charset="0"/>
                        </a:rPr>
                        <m:t>𝟏</m:t>
                      </m:r>
                    </m:oMath>
                  </m:oMathPara>
                </a14:m>
                <a:endParaRPr lang="uk-UA" sz="4400" b="1" dirty="0">
                  <a:solidFill>
                    <a:srgbClr val="C00000"/>
                  </a:solidFill>
                </a:endParaRPr>
              </a:p>
            </p:txBody>
          </p:sp>
        </mc:Choice>
        <mc:Fallback xmlns="">
          <p:sp>
            <p:nvSpPr>
              <p:cNvPr id="4" name="TextBox 3">
                <a:extLst>
                  <a:ext uri="{FF2B5EF4-FFF2-40B4-BE49-F238E27FC236}">
                    <a16:creationId xmlns:a16="http://schemas.microsoft.com/office/drawing/2014/main" xmlns="" xmlns:a14="http://schemas.microsoft.com/office/drawing/2010/main" id="{82FFDA8A-E6A3-418F-BBD0-CA976D65E086}"/>
                  </a:ext>
                </a:extLst>
              </p:cNvPr>
              <p:cNvSpPr txBox="1">
                <a:spLocks noRot="1" noChangeAspect="1" noMove="1" noResize="1" noEditPoints="1" noAdjustHandles="1" noChangeArrowheads="1" noChangeShapeType="1" noTextEdit="1"/>
              </p:cNvSpPr>
              <p:nvPr/>
            </p:nvSpPr>
            <p:spPr>
              <a:xfrm>
                <a:off x="4068523" y="3277216"/>
                <a:ext cx="2460097" cy="677108"/>
              </a:xfrm>
              <a:prstGeom prst="rect">
                <a:avLst/>
              </a:prstGeom>
              <a:blipFill>
                <a:blip r:embed="rId2"/>
                <a:stretch>
                  <a:fillRect/>
                </a:stretch>
              </a:blipFill>
            </p:spPr>
            <p:txBody>
              <a:bodyPr/>
              <a:lstStyle/>
              <a:p>
                <a:r>
                  <a:rPr lang="uk-UA">
                    <a:noFill/>
                  </a:rPr>
                  <a:t> </a:t>
                </a:r>
              </a:p>
            </p:txBody>
          </p:sp>
        </mc:Fallback>
      </mc:AlternateContent>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CB510EA1-2DC8-4A8C-8799-F226266FC226}"/>
                  </a:ext>
                </a:extLst>
              </p:cNvPr>
              <p:cNvSpPr txBox="1"/>
              <p:nvPr/>
            </p:nvSpPr>
            <p:spPr>
              <a:xfrm>
                <a:off x="4068522" y="1234442"/>
                <a:ext cx="2460097" cy="67710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4400" b="1" i="1" smtClean="0">
                          <a:solidFill>
                            <a:srgbClr val="C00000"/>
                          </a:solidFill>
                          <a:latin typeface="Cambria Math" panose="02040503050406030204" pitchFamily="18" charset="0"/>
                        </a:rPr>
                        <m:t>𝑷</m:t>
                      </m:r>
                      <m:d>
                        <m:dPr>
                          <m:ctrlPr>
                            <a:rPr lang="en-US" sz="4400" b="1" i="1" smtClean="0">
                              <a:solidFill>
                                <a:srgbClr val="C00000"/>
                              </a:solidFill>
                              <a:latin typeface="Cambria Math" panose="02040503050406030204" pitchFamily="18" charset="0"/>
                            </a:rPr>
                          </m:ctrlPr>
                        </m:dPr>
                        <m:e>
                          <m:r>
                            <a:rPr lang="en-US" sz="4400" b="1" i="1" smtClean="0">
                              <a:solidFill>
                                <a:srgbClr val="C00000"/>
                              </a:solidFill>
                              <a:latin typeface="Cambria Math" panose="02040503050406030204" pitchFamily="18" charset="0"/>
                            </a:rPr>
                            <m:t>𝑨</m:t>
                          </m:r>
                        </m:e>
                      </m:d>
                      <m:r>
                        <a:rPr lang="en-US" sz="4400" b="1" i="1" smtClean="0">
                          <a:solidFill>
                            <a:srgbClr val="C00000"/>
                          </a:solidFill>
                          <a:latin typeface="Cambria Math" panose="02040503050406030204" pitchFamily="18" charset="0"/>
                        </a:rPr>
                        <m:t>=</m:t>
                      </m:r>
                      <m:r>
                        <a:rPr lang="ru-RU" sz="4400" b="1" i="1" smtClean="0">
                          <a:solidFill>
                            <a:srgbClr val="C00000"/>
                          </a:solidFill>
                          <a:latin typeface="Cambria Math" panose="02040503050406030204" pitchFamily="18" charset="0"/>
                        </a:rPr>
                        <m:t>𝟎</m:t>
                      </m:r>
                    </m:oMath>
                  </m:oMathPara>
                </a14:m>
                <a:endParaRPr lang="uk-UA" sz="4400" b="1" dirty="0">
                  <a:solidFill>
                    <a:srgbClr val="C00000"/>
                  </a:solidFill>
                </a:endParaRPr>
              </a:p>
            </p:txBody>
          </p:sp>
        </mc:Choice>
        <mc:Fallback xmlns="">
          <p:sp>
            <p:nvSpPr>
              <p:cNvPr id="9" name="TextBox 8">
                <a:extLst>
                  <a:ext uri="{FF2B5EF4-FFF2-40B4-BE49-F238E27FC236}">
                    <a16:creationId xmlns:a16="http://schemas.microsoft.com/office/drawing/2014/main" xmlns="" xmlns:a14="http://schemas.microsoft.com/office/drawing/2010/main" id="{CB510EA1-2DC8-4A8C-8799-F226266FC226}"/>
                  </a:ext>
                </a:extLst>
              </p:cNvPr>
              <p:cNvSpPr txBox="1">
                <a:spLocks noRot="1" noChangeAspect="1" noMove="1" noResize="1" noEditPoints="1" noAdjustHandles="1" noChangeArrowheads="1" noChangeShapeType="1" noTextEdit="1"/>
              </p:cNvSpPr>
              <p:nvPr/>
            </p:nvSpPr>
            <p:spPr>
              <a:xfrm>
                <a:off x="4068522" y="1234442"/>
                <a:ext cx="2460097" cy="677108"/>
              </a:xfrm>
              <a:prstGeom prst="rect">
                <a:avLst/>
              </a:prstGeom>
              <a:blipFill>
                <a:blip r:embed="rId3"/>
                <a:stretch>
                  <a:fillRect/>
                </a:stretch>
              </a:blipFill>
            </p:spPr>
            <p:txBody>
              <a:bodyPr/>
              <a:lstStyle/>
              <a:p>
                <a:r>
                  <a:rPr lang="uk-UA">
                    <a:noFill/>
                  </a:rPr>
                  <a:t> </a:t>
                </a:r>
              </a:p>
            </p:txBody>
          </p:sp>
        </mc:Fallback>
      </mc:AlternateContent>
      <p:sp>
        <p:nvSpPr>
          <p:cNvPr id="10" name="TextBox 9">
            <a:extLst>
              <a:ext uri="{FF2B5EF4-FFF2-40B4-BE49-F238E27FC236}">
                <a16:creationId xmlns:a16="http://schemas.microsoft.com/office/drawing/2014/main" id="{1BE7E5A8-03E5-4151-B731-80FD7316AEF0}"/>
              </a:ext>
            </a:extLst>
          </p:cNvPr>
          <p:cNvSpPr txBox="1"/>
          <p:nvPr/>
        </p:nvSpPr>
        <p:spPr>
          <a:xfrm>
            <a:off x="186893" y="2123203"/>
            <a:ext cx="11818214" cy="954107"/>
          </a:xfrm>
          <a:prstGeom prst="rect">
            <a:avLst/>
          </a:prstGeom>
          <a:noFill/>
        </p:spPr>
        <p:txBody>
          <a:bodyPr wrap="square" rtlCol="0">
            <a:spAutoFit/>
          </a:bodyPr>
          <a:lstStyle/>
          <a:p>
            <a:r>
              <a:rPr lang="ru-RU" sz="2800" b="1" dirty="0">
                <a:solidFill>
                  <a:srgbClr val="130ED8"/>
                </a:solidFill>
                <a:latin typeface="Georgia" panose="02040502050405020303" pitchFamily="18" charset="0"/>
              </a:rPr>
              <a:t>Если событие непременно наступает, оно называется </a:t>
            </a:r>
            <a:r>
              <a:rPr lang="ru-RU" sz="2800" b="1" dirty="0">
                <a:solidFill>
                  <a:srgbClr val="00642D"/>
                </a:solidFill>
                <a:latin typeface="Georgia" panose="02040502050405020303" pitchFamily="18" charset="0"/>
              </a:rPr>
              <a:t>достоверным.</a:t>
            </a:r>
            <a:endParaRPr lang="uk-UA" sz="2800" b="1" dirty="0">
              <a:solidFill>
                <a:srgbClr val="130ED8"/>
              </a:solidFill>
              <a:latin typeface="Georgia" panose="02040502050405020303" pitchFamily="18" charset="0"/>
            </a:endParaRPr>
          </a:p>
        </p:txBody>
      </p:sp>
      <p:sp>
        <p:nvSpPr>
          <p:cNvPr id="11" name="TextBox 10">
            <a:extLst>
              <a:ext uri="{FF2B5EF4-FFF2-40B4-BE49-F238E27FC236}">
                <a16:creationId xmlns:a16="http://schemas.microsoft.com/office/drawing/2014/main" id="{1D1E64B4-443A-4DA7-96ED-ABEDAB35EE56}"/>
              </a:ext>
            </a:extLst>
          </p:cNvPr>
          <p:cNvSpPr txBox="1"/>
          <p:nvPr/>
        </p:nvSpPr>
        <p:spPr>
          <a:xfrm>
            <a:off x="655304" y="4354136"/>
            <a:ext cx="9873539" cy="523220"/>
          </a:xfrm>
          <a:prstGeom prst="rect">
            <a:avLst/>
          </a:prstGeom>
          <a:noFill/>
        </p:spPr>
        <p:txBody>
          <a:bodyPr wrap="square" rtlCol="0">
            <a:spAutoFit/>
          </a:bodyPr>
          <a:lstStyle/>
          <a:p>
            <a:r>
              <a:rPr lang="ru-RU" sz="2800" b="1" dirty="0">
                <a:solidFill>
                  <a:srgbClr val="130ED8"/>
                </a:solidFill>
                <a:latin typeface="Georgia" panose="02040502050405020303" pitchFamily="18" charset="0"/>
              </a:rPr>
              <a:t>Вероятность события – число из отрезка </a:t>
            </a:r>
            <a:r>
              <a:rPr lang="en-US" sz="2800" b="1" dirty="0">
                <a:solidFill>
                  <a:srgbClr val="130ED8"/>
                </a:solidFill>
                <a:latin typeface="Georgia" panose="02040502050405020303" pitchFamily="18" charset="0"/>
              </a:rPr>
              <a:t>[0</a:t>
            </a:r>
            <a:r>
              <a:rPr lang="ru-RU" sz="2800" b="1" dirty="0">
                <a:solidFill>
                  <a:srgbClr val="130ED8"/>
                </a:solidFill>
                <a:latin typeface="Georgia" panose="02040502050405020303" pitchFamily="18" charset="0"/>
              </a:rPr>
              <a:t>; 1</a:t>
            </a:r>
            <a:r>
              <a:rPr lang="en-US" sz="2800" b="1" dirty="0">
                <a:solidFill>
                  <a:srgbClr val="130ED8"/>
                </a:solidFill>
                <a:latin typeface="Georgia" panose="02040502050405020303" pitchFamily="18" charset="0"/>
              </a:rPr>
              <a:t>]</a:t>
            </a:r>
            <a:endParaRPr lang="uk-UA" sz="2800" b="1" dirty="0">
              <a:solidFill>
                <a:srgbClr val="130ED8"/>
              </a:solidFill>
              <a:latin typeface="Georgia" panose="02040502050405020303" pitchFamily="18" charset="0"/>
            </a:endParaRPr>
          </a:p>
        </p:txBody>
      </p:sp>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73C976C4-CA71-4D40-9665-F4B42E57FA25}"/>
                  </a:ext>
                </a:extLst>
              </p:cNvPr>
              <p:cNvSpPr txBox="1"/>
              <p:nvPr/>
            </p:nvSpPr>
            <p:spPr>
              <a:xfrm>
                <a:off x="4068522" y="5483512"/>
                <a:ext cx="3536545" cy="67710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ru-RU" sz="4400" b="1" i="1" smtClean="0">
                          <a:solidFill>
                            <a:srgbClr val="C00000"/>
                          </a:solidFill>
                          <a:latin typeface="Cambria Math" panose="02040503050406030204" pitchFamily="18" charset="0"/>
                          <a:ea typeface="Cambria Math" panose="02040503050406030204" pitchFamily="18" charset="0"/>
                        </a:rPr>
                        <m:t>𝟎</m:t>
                      </m:r>
                      <m:r>
                        <a:rPr lang="en-US" sz="4400" b="1" i="1" smtClean="0">
                          <a:solidFill>
                            <a:srgbClr val="C00000"/>
                          </a:solidFill>
                          <a:latin typeface="Cambria Math" panose="02040503050406030204" pitchFamily="18" charset="0"/>
                          <a:ea typeface="Cambria Math" panose="02040503050406030204" pitchFamily="18" charset="0"/>
                        </a:rPr>
                        <m:t>≤</m:t>
                      </m:r>
                      <m:r>
                        <a:rPr lang="en-US" sz="4400" b="1" i="1" smtClean="0">
                          <a:solidFill>
                            <a:srgbClr val="C00000"/>
                          </a:solidFill>
                          <a:latin typeface="Cambria Math" panose="02040503050406030204" pitchFamily="18" charset="0"/>
                        </a:rPr>
                        <m:t>𝑷</m:t>
                      </m:r>
                      <m:d>
                        <m:dPr>
                          <m:ctrlPr>
                            <a:rPr lang="en-US" sz="4400" b="1" i="1" smtClean="0">
                              <a:solidFill>
                                <a:srgbClr val="C00000"/>
                              </a:solidFill>
                              <a:latin typeface="Cambria Math" panose="02040503050406030204" pitchFamily="18" charset="0"/>
                            </a:rPr>
                          </m:ctrlPr>
                        </m:dPr>
                        <m:e>
                          <m:r>
                            <a:rPr lang="en-US" sz="4400" b="1" i="1" smtClean="0">
                              <a:solidFill>
                                <a:srgbClr val="C00000"/>
                              </a:solidFill>
                              <a:latin typeface="Cambria Math" panose="02040503050406030204" pitchFamily="18" charset="0"/>
                            </a:rPr>
                            <m:t>𝑨</m:t>
                          </m:r>
                        </m:e>
                      </m:d>
                      <m:r>
                        <a:rPr lang="en-US" sz="4400" b="1" i="1" smtClean="0">
                          <a:solidFill>
                            <a:srgbClr val="C00000"/>
                          </a:solidFill>
                          <a:latin typeface="Cambria Math" panose="02040503050406030204" pitchFamily="18" charset="0"/>
                          <a:ea typeface="Cambria Math" panose="02040503050406030204" pitchFamily="18" charset="0"/>
                        </a:rPr>
                        <m:t>≤</m:t>
                      </m:r>
                      <m:r>
                        <a:rPr lang="ru-RU" sz="4400" b="1" i="1" smtClean="0">
                          <a:solidFill>
                            <a:srgbClr val="C00000"/>
                          </a:solidFill>
                          <a:latin typeface="Cambria Math" panose="02040503050406030204" pitchFamily="18" charset="0"/>
                          <a:ea typeface="Cambria Math" panose="02040503050406030204" pitchFamily="18" charset="0"/>
                        </a:rPr>
                        <m:t>𝟏</m:t>
                      </m:r>
                    </m:oMath>
                  </m:oMathPara>
                </a14:m>
                <a:endParaRPr lang="uk-UA" sz="4400" b="1" dirty="0">
                  <a:solidFill>
                    <a:srgbClr val="C00000"/>
                  </a:solidFill>
                </a:endParaRPr>
              </a:p>
            </p:txBody>
          </p:sp>
        </mc:Choice>
        <mc:Fallback xmlns="">
          <p:sp>
            <p:nvSpPr>
              <p:cNvPr id="14" name="TextBox 13">
                <a:extLst>
                  <a:ext uri="{FF2B5EF4-FFF2-40B4-BE49-F238E27FC236}">
                    <a16:creationId xmlns:a16="http://schemas.microsoft.com/office/drawing/2014/main" xmlns="" xmlns:a14="http://schemas.microsoft.com/office/drawing/2010/main" id="{73C976C4-CA71-4D40-9665-F4B42E57FA25}"/>
                  </a:ext>
                </a:extLst>
              </p:cNvPr>
              <p:cNvSpPr txBox="1">
                <a:spLocks noRot="1" noChangeAspect="1" noMove="1" noResize="1" noEditPoints="1" noAdjustHandles="1" noChangeArrowheads="1" noChangeShapeType="1" noTextEdit="1"/>
              </p:cNvSpPr>
              <p:nvPr/>
            </p:nvSpPr>
            <p:spPr>
              <a:xfrm>
                <a:off x="4068522" y="5483512"/>
                <a:ext cx="3536545" cy="677108"/>
              </a:xfrm>
              <a:prstGeom prst="rect">
                <a:avLst/>
              </a:prstGeom>
              <a:blipFill>
                <a:blip r:embed="rId4"/>
                <a:stretch>
                  <a:fillRect/>
                </a:stretch>
              </a:blipFill>
            </p:spPr>
            <p:txBody>
              <a:bodyPr/>
              <a:lstStyle/>
              <a:p>
                <a:r>
                  <a:rPr lang="uk-UA">
                    <a:noFill/>
                  </a:rPr>
                  <a:t> </a:t>
                </a:r>
              </a:p>
            </p:txBody>
          </p:sp>
        </mc:Fallback>
      </mc:AlternateContent>
    </p:spTree>
    <p:extLst>
      <p:ext uri="{BB962C8B-B14F-4D97-AF65-F5344CB8AC3E}">
        <p14:creationId xmlns:p14="http://schemas.microsoft.com/office/powerpoint/2010/main" val="19185659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Прямокутник 4">
            <a:extLst>
              <a:ext uri="{FF2B5EF4-FFF2-40B4-BE49-F238E27FC236}">
                <a16:creationId xmlns:a16="http://schemas.microsoft.com/office/drawing/2014/main" id="{A4E55611-E60C-4941-93EF-0E39B083B720}"/>
              </a:ext>
            </a:extLst>
          </p:cNvPr>
          <p:cNvSpPr/>
          <p:nvPr/>
        </p:nvSpPr>
        <p:spPr>
          <a:xfrm>
            <a:off x="389681" y="154642"/>
            <a:ext cx="11802319" cy="2893100"/>
          </a:xfrm>
          <a:prstGeom prst="rect">
            <a:avLst/>
          </a:prstGeom>
        </p:spPr>
        <p:txBody>
          <a:bodyPr wrap="square">
            <a:spAutoFit/>
          </a:bodyPr>
          <a:lstStyle/>
          <a:p>
            <a:r>
              <a:rPr lang="ru-RU" sz="2600" b="1" i="1" dirty="0">
                <a:solidFill>
                  <a:srgbClr val="002060"/>
                </a:solidFill>
                <a:latin typeface="Georgia" panose="02040502050405020303" pitchFamily="18" charset="0"/>
              </a:rPr>
              <a:t>20. </a:t>
            </a:r>
            <a:r>
              <a:rPr lang="ru-RU" sz="2600" b="1" i="1" dirty="0">
                <a:solidFill>
                  <a:srgbClr val="00642D"/>
                </a:solidFill>
                <a:latin typeface="Georgia" panose="02040502050405020303" pitchFamily="18" charset="0"/>
              </a:rPr>
              <a:t>(Задача о шахматистах). </a:t>
            </a:r>
            <a:r>
              <a:rPr lang="ru-RU" sz="2600" b="1" i="1" dirty="0">
                <a:solidFill>
                  <a:srgbClr val="002060"/>
                </a:solidFill>
                <a:latin typeface="Georgia" panose="02040502050405020303" pitchFamily="18" charset="0"/>
              </a:rPr>
              <a:t>Если шахматист А. играет белыми фигурами, то он выигрывает у шахматиста Б. с вероятностью 0,5. Если А. играет черными, то А. выигрывает у Б. с вероятностью 0,3. Шахматисты А. и Б. играют две партии, причём во второй партии меняют цвет фигур. Найдите вероятность того, что А. выиграет оба раза.</a:t>
            </a:r>
            <a:endParaRPr lang="uk-UA" sz="2600" b="1" i="1" dirty="0">
              <a:solidFill>
                <a:srgbClr val="002060"/>
              </a:solidFill>
              <a:latin typeface="Georgia" panose="02040502050405020303" pitchFamily="18" charset="0"/>
            </a:endParaRPr>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B5FBF888-199B-434B-9F8A-B0E8E60CDD8E}"/>
                  </a:ext>
                </a:extLst>
              </p:cNvPr>
              <p:cNvSpPr txBox="1"/>
              <p:nvPr/>
            </p:nvSpPr>
            <p:spPr>
              <a:xfrm>
                <a:off x="845778" y="3744268"/>
                <a:ext cx="2954911" cy="67710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4400" b="1" i="1" smtClean="0">
                          <a:solidFill>
                            <a:srgbClr val="003300"/>
                          </a:solidFill>
                          <a:latin typeface="Cambria Math" panose="02040503050406030204" pitchFamily="18" charset="0"/>
                        </a:rPr>
                        <m:t>𝑷</m:t>
                      </m:r>
                      <m:d>
                        <m:dPr>
                          <m:ctrlPr>
                            <a:rPr lang="en-US" sz="4400" b="1" i="1" smtClean="0">
                              <a:solidFill>
                                <a:srgbClr val="003300"/>
                              </a:solidFill>
                              <a:latin typeface="Cambria Math" panose="02040503050406030204" pitchFamily="18" charset="0"/>
                            </a:rPr>
                          </m:ctrlPr>
                        </m:dPr>
                        <m:e>
                          <m:r>
                            <a:rPr lang="en-US" sz="4400" b="1" i="1" smtClean="0">
                              <a:solidFill>
                                <a:srgbClr val="003300"/>
                              </a:solidFill>
                              <a:latin typeface="Cambria Math" panose="02040503050406030204" pitchFamily="18" charset="0"/>
                            </a:rPr>
                            <m:t>𝑺</m:t>
                          </m:r>
                        </m:e>
                      </m:d>
                      <m:r>
                        <a:rPr lang="en-US" sz="4400" b="1" i="1" smtClean="0">
                          <a:solidFill>
                            <a:srgbClr val="003300"/>
                          </a:solidFill>
                          <a:latin typeface="Cambria Math" panose="02040503050406030204" pitchFamily="18" charset="0"/>
                        </a:rPr>
                        <m:t>=</m:t>
                      </m:r>
                      <m:r>
                        <a:rPr lang="en-US" sz="4400" b="1" i="1" smtClean="0">
                          <a:solidFill>
                            <a:srgbClr val="003300"/>
                          </a:solidFill>
                          <a:latin typeface="Cambria Math" panose="02040503050406030204" pitchFamily="18" charset="0"/>
                        </a:rPr>
                        <m:t>𝟎</m:t>
                      </m:r>
                      <m:r>
                        <a:rPr lang="en-US" sz="4400" b="1" i="1" smtClean="0">
                          <a:solidFill>
                            <a:srgbClr val="003300"/>
                          </a:solidFill>
                          <a:latin typeface="Cambria Math" panose="02040503050406030204" pitchFamily="18" charset="0"/>
                        </a:rPr>
                        <m:t>,</m:t>
                      </m:r>
                      <m:r>
                        <a:rPr lang="en-US" sz="4400" b="1" i="1" smtClean="0">
                          <a:solidFill>
                            <a:srgbClr val="003300"/>
                          </a:solidFill>
                          <a:latin typeface="Cambria Math" panose="02040503050406030204" pitchFamily="18" charset="0"/>
                        </a:rPr>
                        <m:t>𝟓</m:t>
                      </m:r>
                    </m:oMath>
                  </m:oMathPara>
                </a14:m>
                <a:endParaRPr lang="uk-UA" sz="4400" b="1" dirty="0">
                  <a:solidFill>
                    <a:srgbClr val="003300"/>
                  </a:solidFill>
                </a:endParaRPr>
              </a:p>
            </p:txBody>
          </p:sp>
        </mc:Choice>
        <mc:Fallback xmlns="">
          <p:sp>
            <p:nvSpPr>
              <p:cNvPr id="7" name="TextBox 6">
                <a:extLst>
                  <a:ext uri="{FF2B5EF4-FFF2-40B4-BE49-F238E27FC236}">
                    <a16:creationId xmlns:a16="http://schemas.microsoft.com/office/drawing/2014/main" xmlns="" xmlns:a14="http://schemas.microsoft.com/office/drawing/2010/main" id="{B5FBF888-199B-434B-9F8A-B0E8E60CDD8E}"/>
                  </a:ext>
                </a:extLst>
              </p:cNvPr>
              <p:cNvSpPr txBox="1">
                <a:spLocks noRot="1" noChangeAspect="1" noMove="1" noResize="1" noEditPoints="1" noAdjustHandles="1" noChangeArrowheads="1" noChangeShapeType="1" noTextEdit="1"/>
              </p:cNvSpPr>
              <p:nvPr/>
            </p:nvSpPr>
            <p:spPr>
              <a:xfrm>
                <a:off x="845778" y="3744268"/>
                <a:ext cx="2954911" cy="677108"/>
              </a:xfrm>
              <a:prstGeom prst="rect">
                <a:avLst/>
              </a:prstGeom>
              <a:blipFill>
                <a:blip r:embed="rId2"/>
                <a:stretch>
                  <a:fillRect/>
                </a:stretch>
              </a:blipFill>
            </p:spPr>
            <p:txBody>
              <a:bodyPr/>
              <a:lstStyle/>
              <a:p>
                <a:r>
                  <a:rPr lang="uk-UA">
                    <a:noFill/>
                  </a:rPr>
                  <a:t> </a:t>
                </a:r>
              </a:p>
            </p:txBody>
          </p:sp>
        </mc:Fallback>
      </mc:AlternateContent>
      <p:sp>
        <p:nvSpPr>
          <p:cNvPr id="9" name="TextBox 8">
            <a:extLst>
              <a:ext uri="{FF2B5EF4-FFF2-40B4-BE49-F238E27FC236}">
                <a16:creationId xmlns:a16="http://schemas.microsoft.com/office/drawing/2014/main" id="{631F21AD-6B1B-4204-B846-9895E4F30556}"/>
              </a:ext>
            </a:extLst>
          </p:cNvPr>
          <p:cNvSpPr txBox="1"/>
          <p:nvPr/>
        </p:nvSpPr>
        <p:spPr>
          <a:xfrm>
            <a:off x="2544932" y="4770596"/>
            <a:ext cx="7102135" cy="584775"/>
          </a:xfrm>
          <a:prstGeom prst="rect">
            <a:avLst/>
          </a:prstGeom>
          <a:noFill/>
        </p:spPr>
        <p:txBody>
          <a:bodyPr wrap="square" rtlCol="0">
            <a:spAutoFit/>
          </a:bodyPr>
          <a:lstStyle/>
          <a:p>
            <a:r>
              <a:rPr lang="en-US" sz="3200" b="1" dirty="0">
                <a:solidFill>
                  <a:srgbClr val="002060"/>
                </a:solidFill>
                <a:latin typeface="Georgia" panose="02040502050405020303" pitchFamily="18" charset="0"/>
              </a:rPr>
              <a:t>S </a:t>
            </a:r>
            <a:r>
              <a:rPr lang="ru-RU" sz="3200" b="1" dirty="0">
                <a:solidFill>
                  <a:srgbClr val="002060"/>
                </a:solidFill>
                <a:latin typeface="Georgia" panose="02040502050405020303" pitchFamily="18" charset="0"/>
              </a:rPr>
              <a:t>и </a:t>
            </a:r>
            <a:r>
              <a:rPr lang="en-US" sz="3200" b="1" dirty="0">
                <a:solidFill>
                  <a:srgbClr val="002060"/>
                </a:solidFill>
                <a:latin typeface="Georgia" panose="02040502050405020303" pitchFamily="18" charset="0"/>
              </a:rPr>
              <a:t>T</a:t>
            </a:r>
            <a:r>
              <a:rPr lang="en-US" sz="3200" dirty="0">
                <a:solidFill>
                  <a:srgbClr val="002060"/>
                </a:solidFill>
                <a:latin typeface="Georgia" panose="02040502050405020303" pitchFamily="18" charset="0"/>
              </a:rPr>
              <a:t> – </a:t>
            </a:r>
            <a:r>
              <a:rPr lang="ru-RU" sz="3200" dirty="0">
                <a:solidFill>
                  <a:srgbClr val="002060"/>
                </a:solidFill>
                <a:latin typeface="Georgia" panose="02040502050405020303" pitchFamily="18" charset="0"/>
              </a:rPr>
              <a:t>независимые события</a:t>
            </a:r>
            <a:endParaRPr lang="uk-UA" sz="3200" dirty="0">
              <a:solidFill>
                <a:srgbClr val="002060"/>
              </a:solidFill>
              <a:latin typeface="Georgia" panose="02040502050405020303" pitchFamily="18" charset="0"/>
            </a:endParaRPr>
          </a:p>
        </p:txBody>
      </p:sp>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DC05C86C-7841-4FA6-9A94-BE93577C35BA}"/>
                  </a:ext>
                </a:extLst>
              </p:cNvPr>
              <p:cNvSpPr txBox="1"/>
              <p:nvPr/>
            </p:nvSpPr>
            <p:spPr>
              <a:xfrm>
                <a:off x="526628" y="5436985"/>
                <a:ext cx="10089365" cy="67710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4400" b="1" i="1" smtClean="0">
                          <a:solidFill>
                            <a:srgbClr val="C00000"/>
                          </a:solidFill>
                          <a:latin typeface="Cambria Math" panose="02040503050406030204" pitchFamily="18" charset="0"/>
                        </a:rPr>
                        <m:t>𝑷</m:t>
                      </m:r>
                      <m:d>
                        <m:dPr>
                          <m:ctrlPr>
                            <a:rPr lang="en-US" sz="4400" b="1" i="1" smtClean="0">
                              <a:solidFill>
                                <a:srgbClr val="C00000"/>
                              </a:solidFill>
                              <a:latin typeface="Cambria Math" panose="02040503050406030204" pitchFamily="18" charset="0"/>
                            </a:rPr>
                          </m:ctrlPr>
                        </m:dPr>
                        <m:e>
                          <m:r>
                            <a:rPr lang="en-US" sz="4400" b="1" i="1" smtClean="0">
                              <a:solidFill>
                                <a:srgbClr val="C00000"/>
                              </a:solidFill>
                              <a:latin typeface="Cambria Math" panose="02040503050406030204" pitchFamily="18" charset="0"/>
                            </a:rPr>
                            <m:t>𝑺𝑻</m:t>
                          </m:r>
                        </m:e>
                      </m:d>
                      <m:r>
                        <a:rPr lang="en-US" sz="4400" b="1" i="1" smtClean="0">
                          <a:solidFill>
                            <a:srgbClr val="C00000"/>
                          </a:solidFill>
                          <a:latin typeface="Cambria Math" panose="02040503050406030204" pitchFamily="18" charset="0"/>
                        </a:rPr>
                        <m:t>=</m:t>
                      </m:r>
                      <m:r>
                        <a:rPr lang="en-US" sz="4400" b="1" i="1" smtClean="0">
                          <a:solidFill>
                            <a:srgbClr val="C00000"/>
                          </a:solidFill>
                          <a:latin typeface="Cambria Math" panose="02040503050406030204" pitchFamily="18" charset="0"/>
                        </a:rPr>
                        <m:t>𝑷</m:t>
                      </m:r>
                      <m:d>
                        <m:dPr>
                          <m:ctrlPr>
                            <a:rPr lang="en-US" sz="4400" b="1" i="1" smtClean="0">
                              <a:solidFill>
                                <a:srgbClr val="C00000"/>
                              </a:solidFill>
                              <a:latin typeface="Cambria Math" panose="02040503050406030204" pitchFamily="18" charset="0"/>
                            </a:rPr>
                          </m:ctrlPr>
                        </m:dPr>
                        <m:e>
                          <m:r>
                            <a:rPr lang="en-US" sz="4400" b="1" i="1" smtClean="0">
                              <a:solidFill>
                                <a:srgbClr val="C00000"/>
                              </a:solidFill>
                              <a:latin typeface="Cambria Math" panose="02040503050406030204" pitchFamily="18" charset="0"/>
                            </a:rPr>
                            <m:t>𝑺</m:t>
                          </m:r>
                        </m:e>
                      </m:d>
                      <m:r>
                        <a:rPr lang="en-US" sz="4400" b="1" i="1" smtClean="0">
                          <a:solidFill>
                            <a:srgbClr val="C00000"/>
                          </a:solidFill>
                          <a:latin typeface="Cambria Math" panose="02040503050406030204" pitchFamily="18" charset="0"/>
                          <a:ea typeface="Cambria Math" panose="02040503050406030204" pitchFamily="18" charset="0"/>
                        </a:rPr>
                        <m:t>∙</m:t>
                      </m:r>
                      <m:r>
                        <a:rPr lang="en-US" sz="4400" b="1" i="1" smtClean="0">
                          <a:solidFill>
                            <a:srgbClr val="C00000"/>
                          </a:solidFill>
                          <a:latin typeface="Cambria Math" panose="02040503050406030204" pitchFamily="18" charset="0"/>
                          <a:ea typeface="Cambria Math" panose="02040503050406030204" pitchFamily="18" charset="0"/>
                        </a:rPr>
                        <m:t>𝑷</m:t>
                      </m:r>
                      <m:d>
                        <m:dPr>
                          <m:ctrlPr>
                            <a:rPr lang="en-US" sz="4400" b="1" i="1" smtClean="0">
                              <a:solidFill>
                                <a:srgbClr val="C00000"/>
                              </a:solidFill>
                              <a:latin typeface="Cambria Math" panose="02040503050406030204" pitchFamily="18" charset="0"/>
                              <a:ea typeface="Cambria Math" panose="02040503050406030204" pitchFamily="18" charset="0"/>
                            </a:rPr>
                          </m:ctrlPr>
                        </m:dPr>
                        <m:e>
                          <m:r>
                            <a:rPr lang="en-US" sz="4400" b="1" i="1" smtClean="0">
                              <a:solidFill>
                                <a:srgbClr val="C00000"/>
                              </a:solidFill>
                              <a:latin typeface="Cambria Math" panose="02040503050406030204" pitchFamily="18" charset="0"/>
                              <a:ea typeface="Cambria Math" panose="02040503050406030204" pitchFamily="18" charset="0"/>
                            </a:rPr>
                            <m:t>𝑻</m:t>
                          </m:r>
                        </m:e>
                      </m:d>
                      <m:r>
                        <a:rPr lang="en-US" sz="4400" b="1" i="1" smtClean="0">
                          <a:solidFill>
                            <a:srgbClr val="C00000"/>
                          </a:solidFill>
                          <a:latin typeface="Cambria Math" panose="02040503050406030204" pitchFamily="18" charset="0"/>
                          <a:ea typeface="Cambria Math" panose="02040503050406030204" pitchFamily="18" charset="0"/>
                        </a:rPr>
                        <m:t>=</m:t>
                      </m:r>
                      <m:r>
                        <a:rPr lang="ru-RU" sz="4400" b="1" i="1" smtClean="0">
                          <a:solidFill>
                            <a:srgbClr val="C00000"/>
                          </a:solidFill>
                          <a:latin typeface="Cambria Math" panose="02040503050406030204" pitchFamily="18" charset="0"/>
                        </a:rPr>
                        <m:t>𝟎</m:t>
                      </m:r>
                      <m:r>
                        <a:rPr lang="ru-RU" sz="4400" b="1" i="1" smtClean="0">
                          <a:solidFill>
                            <a:srgbClr val="C00000"/>
                          </a:solidFill>
                          <a:latin typeface="Cambria Math" panose="02040503050406030204" pitchFamily="18" charset="0"/>
                        </a:rPr>
                        <m:t>,</m:t>
                      </m:r>
                      <m:r>
                        <a:rPr lang="en-US" sz="4400" b="1" i="1" smtClean="0">
                          <a:solidFill>
                            <a:srgbClr val="C00000"/>
                          </a:solidFill>
                          <a:latin typeface="Cambria Math" panose="02040503050406030204" pitchFamily="18" charset="0"/>
                        </a:rPr>
                        <m:t>𝟓</m:t>
                      </m:r>
                      <m:r>
                        <a:rPr lang="en-US" sz="4400" b="1" i="1" smtClean="0">
                          <a:solidFill>
                            <a:srgbClr val="C00000"/>
                          </a:solidFill>
                          <a:latin typeface="Cambria Math" panose="02040503050406030204" pitchFamily="18" charset="0"/>
                          <a:ea typeface="Cambria Math" panose="02040503050406030204" pitchFamily="18" charset="0"/>
                        </a:rPr>
                        <m:t>∙</m:t>
                      </m:r>
                      <m:r>
                        <a:rPr lang="en-US" sz="4400" b="1" i="1" smtClean="0">
                          <a:solidFill>
                            <a:srgbClr val="C00000"/>
                          </a:solidFill>
                          <a:latin typeface="Cambria Math" panose="02040503050406030204" pitchFamily="18" charset="0"/>
                          <a:ea typeface="Cambria Math" panose="02040503050406030204" pitchFamily="18" charset="0"/>
                        </a:rPr>
                        <m:t>𝟎</m:t>
                      </m:r>
                      <m:r>
                        <a:rPr lang="en-US" sz="4400" b="1" i="1" smtClean="0">
                          <a:solidFill>
                            <a:srgbClr val="C00000"/>
                          </a:solidFill>
                          <a:latin typeface="Cambria Math" panose="02040503050406030204" pitchFamily="18" charset="0"/>
                          <a:ea typeface="Cambria Math" panose="02040503050406030204" pitchFamily="18" charset="0"/>
                        </a:rPr>
                        <m:t>,</m:t>
                      </m:r>
                      <m:r>
                        <a:rPr lang="en-US" sz="4400" b="1" i="1" smtClean="0">
                          <a:solidFill>
                            <a:srgbClr val="C00000"/>
                          </a:solidFill>
                          <a:latin typeface="Cambria Math" panose="02040503050406030204" pitchFamily="18" charset="0"/>
                          <a:ea typeface="Cambria Math" panose="02040503050406030204" pitchFamily="18" charset="0"/>
                        </a:rPr>
                        <m:t>𝟑</m:t>
                      </m:r>
                      <m:r>
                        <a:rPr lang="en-US" sz="4400" b="1" i="1" smtClean="0">
                          <a:solidFill>
                            <a:srgbClr val="C00000"/>
                          </a:solidFill>
                          <a:latin typeface="Cambria Math" panose="02040503050406030204" pitchFamily="18" charset="0"/>
                          <a:ea typeface="Cambria Math" panose="02040503050406030204" pitchFamily="18" charset="0"/>
                        </a:rPr>
                        <m:t>=</m:t>
                      </m:r>
                      <m:r>
                        <a:rPr lang="en-US" sz="4400" b="1" i="1" smtClean="0">
                          <a:solidFill>
                            <a:srgbClr val="C00000"/>
                          </a:solidFill>
                          <a:latin typeface="Cambria Math" panose="02040503050406030204" pitchFamily="18" charset="0"/>
                          <a:ea typeface="Cambria Math" panose="02040503050406030204" pitchFamily="18" charset="0"/>
                        </a:rPr>
                        <m:t>𝟎</m:t>
                      </m:r>
                      <m:r>
                        <a:rPr lang="en-US" sz="4400" b="1" i="1" smtClean="0">
                          <a:solidFill>
                            <a:srgbClr val="C00000"/>
                          </a:solidFill>
                          <a:latin typeface="Cambria Math" panose="02040503050406030204" pitchFamily="18" charset="0"/>
                          <a:ea typeface="Cambria Math" panose="02040503050406030204" pitchFamily="18" charset="0"/>
                        </a:rPr>
                        <m:t>,</m:t>
                      </m:r>
                      <m:r>
                        <a:rPr lang="en-US" sz="4400" b="1" i="1" smtClean="0">
                          <a:solidFill>
                            <a:srgbClr val="C00000"/>
                          </a:solidFill>
                          <a:latin typeface="Cambria Math" panose="02040503050406030204" pitchFamily="18" charset="0"/>
                          <a:ea typeface="Cambria Math" panose="02040503050406030204" pitchFamily="18" charset="0"/>
                        </a:rPr>
                        <m:t>𝟏𝟓</m:t>
                      </m:r>
                    </m:oMath>
                  </m:oMathPara>
                </a14:m>
                <a:endParaRPr lang="uk-UA" sz="4400" b="1" dirty="0">
                  <a:solidFill>
                    <a:srgbClr val="C00000"/>
                  </a:solidFill>
                </a:endParaRPr>
              </a:p>
            </p:txBody>
          </p:sp>
        </mc:Choice>
        <mc:Fallback xmlns="">
          <p:sp>
            <p:nvSpPr>
              <p:cNvPr id="12" name="TextBox 11">
                <a:extLst>
                  <a:ext uri="{FF2B5EF4-FFF2-40B4-BE49-F238E27FC236}">
                    <a16:creationId xmlns:a16="http://schemas.microsoft.com/office/drawing/2014/main" xmlns="" xmlns:a14="http://schemas.microsoft.com/office/drawing/2010/main" id="{DC05C86C-7841-4FA6-9A94-BE93577C35BA}"/>
                  </a:ext>
                </a:extLst>
              </p:cNvPr>
              <p:cNvSpPr txBox="1">
                <a:spLocks noRot="1" noChangeAspect="1" noMove="1" noResize="1" noEditPoints="1" noAdjustHandles="1" noChangeArrowheads="1" noChangeShapeType="1" noTextEdit="1"/>
              </p:cNvSpPr>
              <p:nvPr/>
            </p:nvSpPr>
            <p:spPr>
              <a:xfrm>
                <a:off x="526628" y="5436985"/>
                <a:ext cx="10089365" cy="677108"/>
              </a:xfrm>
              <a:prstGeom prst="rect">
                <a:avLst/>
              </a:prstGeom>
              <a:blipFill>
                <a:blip r:embed="rId3"/>
                <a:stretch>
                  <a:fillRect/>
                </a:stretch>
              </a:blipFill>
            </p:spPr>
            <p:txBody>
              <a:bodyPr/>
              <a:lstStyle/>
              <a:p>
                <a:r>
                  <a:rPr lang="uk-UA">
                    <a:noFill/>
                  </a:rPr>
                  <a:t> </a:t>
                </a:r>
              </a:p>
            </p:txBody>
          </p:sp>
        </mc:Fallback>
      </mc:AlternateContent>
      <mc:AlternateContent xmlns:mc="http://schemas.openxmlformats.org/markup-compatibility/2006" xmlns:a14="http://schemas.microsoft.com/office/drawing/2010/main">
        <mc:Choice Requires="a14">
          <p:sp>
            <p:nvSpPr>
              <p:cNvPr id="13" name="TextBox 12">
                <a:extLst>
                  <a:ext uri="{FF2B5EF4-FFF2-40B4-BE49-F238E27FC236}">
                    <a16:creationId xmlns:a16="http://schemas.microsoft.com/office/drawing/2014/main" id="{B012BFD3-4E73-446E-BB9F-331E9E313D0A}"/>
                  </a:ext>
                </a:extLst>
              </p:cNvPr>
              <p:cNvSpPr txBox="1"/>
              <p:nvPr/>
            </p:nvSpPr>
            <p:spPr>
              <a:xfrm>
                <a:off x="5571311" y="4056942"/>
                <a:ext cx="2985369" cy="67710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4400" b="1" i="1" smtClean="0">
                          <a:solidFill>
                            <a:srgbClr val="003300"/>
                          </a:solidFill>
                          <a:latin typeface="Cambria Math" panose="02040503050406030204" pitchFamily="18" charset="0"/>
                        </a:rPr>
                        <m:t>𝑷</m:t>
                      </m:r>
                      <m:d>
                        <m:dPr>
                          <m:ctrlPr>
                            <a:rPr lang="en-US" sz="4400" b="1" i="1" smtClean="0">
                              <a:solidFill>
                                <a:srgbClr val="003300"/>
                              </a:solidFill>
                              <a:latin typeface="Cambria Math" panose="02040503050406030204" pitchFamily="18" charset="0"/>
                            </a:rPr>
                          </m:ctrlPr>
                        </m:dPr>
                        <m:e>
                          <m:r>
                            <a:rPr lang="en-US" sz="4400" b="1" i="1" smtClean="0">
                              <a:solidFill>
                                <a:srgbClr val="003300"/>
                              </a:solidFill>
                              <a:latin typeface="Cambria Math" panose="02040503050406030204" pitchFamily="18" charset="0"/>
                            </a:rPr>
                            <m:t>𝑻</m:t>
                          </m:r>
                        </m:e>
                      </m:d>
                      <m:r>
                        <a:rPr lang="en-US" sz="4400" b="1" i="1" smtClean="0">
                          <a:solidFill>
                            <a:srgbClr val="003300"/>
                          </a:solidFill>
                          <a:latin typeface="Cambria Math" panose="02040503050406030204" pitchFamily="18" charset="0"/>
                        </a:rPr>
                        <m:t>=</m:t>
                      </m:r>
                      <m:r>
                        <a:rPr lang="en-US" sz="4400" b="1" i="1" smtClean="0">
                          <a:solidFill>
                            <a:srgbClr val="003300"/>
                          </a:solidFill>
                          <a:latin typeface="Cambria Math" panose="02040503050406030204" pitchFamily="18" charset="0"/>
                        </a:rPr>
                        <m:t>𝟎</m:t>
                      </m:r>
                      <m:r>
                        <a:rPr lang="en-US" sz="4400" b="1" i="1" smtClean="0">
                          <a:solidFill>
                            <a:srgbClr val="003300"/>
                          </a:solidFill>
                          <a:latin typeface="Cambria Math" panose="02040503050406030204" pitchFamily="18" charset="0"/>
                        </a:rPr>
                        <m:t>,</m:t>
                      </m:r>
                      <m:r>
                        <a:rPr lang="en-US" sz="4400" b="1" i="1" smtClean="0">
                          <a:solidFill>
                            <a:srgbClr val="003300"/>
                          </a:solidFill>
                          <a:latin typeface="Cambria Math" panose="02040503050406030204" pitchFamily="18" charset="0"/>
                        </a:rPr>
                        <m:t>𝟑</m:t>
                      </m:r>
                    </m:oMath>
                  </m:oMathPara>
                </a14:m>
                <a:endParaRPr lang="uk-UA" sz="4400" b="1" dirty="0">
                  <a:solidFill>
                    <a:srgbClr val="003300"/>
                  </a:solidFill>
                </a:endParaRPr>
              </a:p>
            </p:txBody>
          </p:sp>
        </mc:Choice>
        <mc:Fallback xmlns="">
          <p:sp>
            <p:nvSpPr>
              <p:cNvPr id="13" name="TextBox 12">
                <a:extLst>
                  <a:ext uri="{FF2B5EF4-FFF2-40B4-BE49-F238E27FC236}">
                    <a16:creationId xmlns:a16="http://schemas.microsoft.com/office/drawing/2014/main" xmlns="" xmlns:a14="http://schemas.microsoft.com/office/drawing/2010/main" id="{B012BFD3-4E73-446E-BB9F-331E9E313D0A}"/>
                  </a:ext>
                </a:extLst>
              </p:cNvPr>
              <p:cNvSpPr txBox="1">
                <a:spLocks noRot="1" noChangeAspect="1" noMove="1" noResize="1" noEditPoints="1" noAdjustHandles="1" noChangeArrowheads="1" noChangeShapeType="1" noTextEdit="1"/>
              </p:cNvSpPr>
              <p:nvPr/>
            </p:nvSpPr>
            <p:spPr>
              <a:xfrm>
                <a:off x="5571311" y="4056942"/>
                <a:ext cx="2985369" cy="677108"/>
              </a:xfrm>
              <a:prstGeom prst="rect">
                <a:avLst/>
              </a:prstGeom>
              <a:blipFill>
                <a:blip r:embed="rId4"/>
                <a:stretch>
                  <a:fillRect/>
                </a:stretch>
              </a:blipFill>
            </p:spPr>
            <p:txBody>
              <a:bodyPr/>
              <a:lstStyle/>
              <a:p>
                <a:r>
                  <a:rPr lang="uk-UA">
                    <a:noFill/>
                  </a:rPr>
                  <a:t> </a:t>
                </a:r>
              </a:p>
            </p:txBody>
          </p:sp>
        </mc:Fallback>
      </mc:AlternateContent>
      <p:sp>
        <p:nvSpPr>
          <p:cNvPr id="8" name="TextBox 7">
            <a:extLst>
              <a:ext uri="{FF2B5EF4-FFF2-40B4-BE49-F238E27FC236}">
                <a16:creationId xmlns:a16="http://schemas.microsoft.com/office/drawing/2014/main" id="{193BCC3D-1533-496E-96C9-B97B5EBB7939}"/>
              </a:ext>
            </a:extLst>
          </p:cNvPr>
          <p:cNvSpPr txBox="1"/>
          <p:nvPr/>
        </p:nvSpPr>
        <p:spPr>
          <a:xfrm>
            <a:off x="2323234" y="2672703"/>
            <a:ext cx="8791976" cy="584775"/>
          </a:xfrm>
          <a:prstGeom prst="rect">
            <a:avLst/>
          </a:prstGeom>
          <a:noFill/>
        </p:spPr>
        <p:txBody>
          <a:bodyPr wrap="square" rtlCol="0">
            <a:spAutoFit/>
          </a:bodyPr>
          <a:lstStyle/>
          <a:p>
            <a:r>
              <a:rPr lang="en-US" sz="3200" b="1" dirty="0">
                <a:solidFill>
                  <a:srgbClr val="002060"/>
                </a:solidFill>
                <a:latin typeface="Georgia" panose="02040502050405020303" pitchFamily="18" charset="0"/>
              </a:rPr>
              <a:t>S</a:t>
            </a:r>
            <a:r>
              <a:rPr lang="uk-UA" sz="3200" b="1" dirty="0">
                <a:solidFill>
                  <a:srgbClr val="002060"/>
                </a:solidFill>
                <a:latin typeface="Georgia" panose="02040502050405020303" pitchFamily="18" charset="0"/>
              </a:rPr>
              <a:t> </a:t>
            </a:r>
            <a:r>
              <a:rPr lang="en-US" sz="3200" dirty="0">
                <a:solidFill>
                  <a:srgbClr val="002060"/>
                </a:solidFill>
                <a:latin typeface="Georgia" panose="02040502050405020303" pitchFamily="18" charset="0"/>
              </a:rPr>
              <a:t>– </a:t>
            </a:r>
            <a:r>
              <a:rPr lang="uk-UA" sz="3200" dirty="0">
                <a:solidFill>
                  <a:srgbClr val="002060"/>
                </a:solidFill>
                <a:latin typeface="Georgia" panose="02040502050405020303" pitchFamily="18" charset="0"/>
              </a:rPr>
              <a:t>А </a:t>
            </a:r>
            <a:r>
              <a:rPr lang="uk-UA" sz="3200" dirty="0" err="1">
                <a:solidFill>
                  <a:srgbClr val="002060"/>
                </a:solidFill>
                <a:latin typeface="Georgia" panose="02040502050405020303" pitchFamily="18" charset="0"/>
              </a:rPr>
              <a:t>играет</a:t>
            </a:r>
            <a:r>
              <a:rPr lang="uk-UA" sz="3200" dirty="0">
                <a:solidFill>
                  <a:srgbClr val="002060"/>
                </a:solidFill>
                <a:latin typeface="Georgia" panose="02040502050405020303" pitchFamily="18" charset="0"/>
              </a:rPr>
              <a:t> </a:t>
            </a:r>
            <a:r>
              <a:rPr lang="uk-UA" sz="3200" dirty="0" err="1">
                <a:solidFill>
                  <a:srgbClr val="002060"/>
                </a:solidFill>
                <a:latin typeface="Georgia" panose="02040502050405020303" pitchFamily="18" charset="0"/>
              </a:rPr>
              <a:t>белыми</a:t>
            </a:r>
            <a:r>
              <a:rPr lang="uk-UA" sz="3200" dirty="0">
                <a:solidFill>
                  <a:srgbClr val="002060"/>
                </a:solidFill>
                <a:latin typeface="Georgia" panose="02040502050405020303" pitchFamily="18" charset="0"/>
              </a:rPr>
              <a:t> и </a:t>
            </a:r>
            <a:r>
              <a:rPr lang="uk-UA" sz="3200" dirty="0" err="1">
                <a:solidFill>
                  <a:srgbClr val="002060"/>
                </a:solidFill>
                <a:latin typeface="Georgia" panose="02040502050405020303" pitchFamily="18" charset="0"/>
              </a:rPr>
              <a:t>выигрывает</a:t>
            </a:r>
            <a:endParaRPr lang="uk-UA" sz="3200" dirty="0">
              <a:solidFill>
                <a:srgbClr val="002060"/>
              </a:solidFill>
              <a:latin typeface="Georgia" panose="02040502050405020303" pitchFamily="18" charset="0"/>
            </a:endParaRPr>
          </a:p>
        </p:txBody>
      </p:sp>
      <p:sp>
        <p:nvSpPr>
          <p:cNvPr id="10" name="TextBox 9">
            <a:extLst>
              <a:ext uri="{FF2B5EF4-FFF2-40B4-BE49-F238E27FC236}">
                <a16:creationId xmlns:a16="http://schemas.microsoft.com/office/drawing/2014/main" id="{DF3B0B77-D02C-46B2-BE0B-B3CF4CD30C52}"/>
              </a:ext>
            </a:extLst>
          </p:cNvPr>
          <p:cNvSpPr txBox="1"/>
          <p:nvPr/>
        </p:nvSpPr>
        <p:spPr>
          <a:xfrm>
            <a:off x="4901890" y="3297791"/>
            <a:ext cx="7523013" cy="584775"/>
          </a:xfrm>
          <a:prstGeom prst="rect">
            <a:avLst/>
          </a:prstGeom>
          <a:noFill/>
        </p:spPr>
        <p:txBody>
          <a:bodyPr wrap="square" rtlCol="0">
            <a:spAutoFit/>
          </a:bodyPr>
          <a:lstStyle/>
          <a:p>
            <a:r>
              <a:rPr lang="en-US" sz="3200" b="1" dirty="0">
                <a:solidFill>
                  <a:srgbClr val="002060"/>
                </a:solidFill>
                <a:latin typeface="Georgia" panose="02040502050405020303" pitchFamily="18" charset="0"/>
              </a:rPr>
              <a:t>T</a:t>
            </a:r>
            <a:r>
              <a:rPr lang="uk-UA" sz="3200" b="1" dirty="0">
                <a:solidFill>
                  <a:srgbClr val="002060"/>
                </a:solidFill>
                <a:latin typeface="Georgia" panose="02040502050405020303" pitchFamily="18" charset="0"/>
              </a:rPr>
              <a:t> </a:t>
            </a:r>
            <a:r>
              <a:rPr lang="en-US" sz="3200" dirty="0">
                <a:solidFill>
                  <a:srgbClr val="002060"/>
                </a:solidFill>
                <a:latin typeface="Georgia" panose="02040502050405020303" pitchFamily="18" charset="0"/>
              </a:rPr>
              <a:t>– </a:t>
            </a:r>
            <a:r>
              <a:rPr lang="uk-UA" sz="3200" dirty="0">
                <a:solidFill>
                  <a:srgbClr val="002060"/>
                </a:solidFill>
                <a:latin typeface="Georgia" panose="02040502050405020303" pitchFamily="18" charset="0"/>
              </a:rPr>
              <a:t>А </a:t>
            </a:r>
            <a:r>
              <a:rPr lang="uk-UA" sz="3200" dirty="0" err="1">
                <a:solidFill>
                  <a:srgbClr val="002060"/>
                </a:solidFill>
                <a:latin typeface="Georgia" panose="02040502050405020303" pitchFamily="18" charset="0"/>
              </a:rPr>
              <a:t>играет</a:t>
            </a:r>
            <a:r>
              <a:rPr lang="uk-UA" sz="3200" dirty="0">
                <a:solidFill>
                  <a:srgbClr val="002060"/>
                </a:solidFill>
                <a:latin typeface="Georgia" panose="02040502050405020303" pitchFamily="18" charset="0"/>
              </a:rPr>
              <a:t> </a:t>
            </a:r>
            <a:r>
              <a:rPr lang="ru-RU" sz="3200" dirty="0">
                <a:solidFill>
                  <a:srgbClr val="002060"/>
                </a:solidFill>
                <a:latin typeface="Georgia" panose="02040502050405020303" pitchFamily="18" charset="0"/>
              </a:rPr>
              <a:t>черными </a:t>
            </a:r>
            <a:r>
              <a:rPr lang="uk-UA" sz="3200" dirty="0">
                <a:solidFill>
                  <a:srgbClr val="002060"/>
                </a:solidFill>
                <a:latin typeface="Georgia" panose="02040502050405020303" pitchFamily="18" charset="0"/>
              </a:rPr>
              <a:t>и </a:t>
            </a:r>
            <a:r>
              <a:rPr lang="uk-UA" sz="3200" dirty="0" err="1">
                <a:solidFill>
                  <a:srgbClr val="002060"/>
                </a:solidFill>
                <a:latin typeface="Georgia" panose="02040502050405020303" pitchFamily="18" charset="0"/>
              </a:rPr>
              <a:t>выигрывает</a:t>
            </a:r>
            <a:endParaRPr lang="uk-UA" sz="3200" dirty="0">
              <a:solidFill>
                <a:srgbClr val="002060"/>
              </a:solidFill>
              <a:latin typeface="Georgia" panose="02040502050405020303" pitchFamily="18" charset="0"/>
            </a:endParaRPr>
          </a:p>
        </p:txBody>
      </p:sp>
    </p:spTree>
    <p:extLst>
      <p:ext uri="{BB962C8B-B14F-4D97-AF65-F5344CB8AC3E}">
        <p14:creationId xmlns:p14="http://schemas.microsoft.com/office/powerpoint/2010/main" val="39822745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wipe(down)">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par>
                                <p:cTn id="18" presetID="22" presetClass="entr" presetSubtype="4" fill="hold" grpId="0" nodeType="withEffect">
                                  <p:stCondLst>
                                    <p:cond delay="0"/>
                                  </p:stCondLst>
                                  <p:childTnLst>
                                    <p:set>
                                      <p:cBhvr>
                                        <p:cTn id="19" dur="1" fill="hold">
                                          <p:stCondLst>
                                            <p:cond delay="0"/>
                                          </p:stCondLst>
                                        </p:cTn>
                                        <p:tgtEl>
                                          <p:spTgt spid="13"/>
                                        </p:tgtEl>
                                        <p:attrNameLst>
                                          <p:attrName>style.visibility</p:attrName>
                                        </p:attrNameLst>
                                      </p:cBhvr>
                                      <p:to>
                                        <p:strVal val="visible"/>
                                      </p:to>
                                    </p:set>
                                    <p:animEffect transition="in" filter="wipe(down)">
                                      <p:cBhvr>
                                        <p:cTn id="20" dur="500"/>
                                        <p:tgtEl>
                                          <p:spTgt spid="13"/>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wipe(down)">
                                      <p:cBhvr>
                                        <p:cTn id="25" dur="500"/>
                                        <p:tgtEl>
                                          <p:spTgt spid="9"/>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grpId="0" nodeType="clickEffect">
                                  <p:stCondLst>
                                    <p:cond delay="0"/>
                                  </p:stCondLst>
                                  <p:childTnLst>
                                    <p:set>
                                      <p:cBhvr>
                                        <p:cTn id="29" dur="1" fill="hold">
                                          <p:stCondLst>
                                            <p:cond delay="0"/>
                                          </p:stCondLst>
                                        </p:cTn>
                                        <p:tgtEl>
                                          <p:spTgt spid="12"/>
                                        </p:tgtEl>
                                        <p:attrNameLst>
                                          <p:attrName>style.visibility</p:attrName>
                                        </p:attrNameLst>
                                      </p:cBhvr>
                                      <p:to>
                                        <p:strVal val="visible"/>
                                      </p:to>
                                    </p:set>
                                    <p:animEffect transition="in" filter="wipe(down)">
                                      <p:cBhvr>
                                        <p:cTn id="30"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p:bldP spid="12" grpId="0" animBg="1"/>
      <p:bldP spid="13" grpId="0" animBg="1"/>
      <p:bldP spid="8" grpId="0"/>
      <p:bldP spid="10" grpId="0"/>
    </p:bldLst>
  </p:timing>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Прямокутник 1">
            <a:extLst>
              <a:ext uri="{FF2B5EF4-FFF2-40B4-BE49-F238E27FC236}">
                <a16:creationId xmlns:a16="http://schemas.microsoft.com/office/drawing/2014/main" id="{4E408B09-60F7-4B14-BEA5-F4C0C9B4FECB}"/>
              </a:ext>
            </a:extLst>
          </p:cNvPr>
          <p:cNvSpPr/>
          <p:nvPr/>
        </p:nvSpPr>
        <p:spPr>
          <a:xfrm>
            <a:off x="111111" y="151179"/>
            <a:ext cx="6074589" cy="4893647"/>
          </a:xfrm>
          <a:prstGeom prst="rect">
            <a:avLst/>
          </a:prstGeom>
        </p:spPr>
        <p:txBody>
          <a:bodyPr wrap="square">
            <a:spAutoFit/>
          </a:bodyPr>
          <a:lstStyle/>
          <a:p>
            <a:r>
              <a:rPr lang="ru-RU" sz="2400" b="1" i="1" dirty="0">
                <a:solidFill>
                  <a:srgbClr val="002060"/>
                </a:solidFill>
                <a:latin typeface="Georgia" panose="02040502050405020303" pitchFamily="18" charset="0"/>
              </a:rPr>
              <a:t>21. </a:t>
            </a:r>
            <a:r>
              <a:rPr lang="ru-RU" sz="2400" b="1" i="1" dirty="0">
                <a:solidFill>
                  <a:srgbClr val="00642D"/>
                </a:solidFill>
                <a:latin typeface="Georgia" panose="02040502050405020303" pitchFamily="18" charset="0"/>
              </a:rPr>
              <a:t>(Задача о пауке в лабиринте). </a:t>
            </a:r>
            <a:r>
              <a:rPr lang="ru-RU" sz="2400" b="1" i="1" dirty="0">
                <a:solidFill>
                  <a:srgbClr val="002060"/>
                </a:solidFill>
                <a:latin typeface="Georgia" panose="02040502050405020303" pitchFamily="18" charset="0"/>
              </a:rPr>
              <a:t>На рисунке изображён лабиринт. Паук заползает в лабиринт в точке «Вход». Развернуться и ползти назад паук не может, поэтому на каждом разветвлении паук выбирает один из путей, по которому ещё не полз. Считая, что выбор дальнейшего пути чисто случайный, определите, с какой вероятностью паук придёт к выходу</a:t>
            </a:r>
            <a:r>
              <a:rPr lang="uk-UA" sz="2400" b="1" i="1" dirty="0">
                <a:solidFill>
                  <a:srgbClr val="002060"/>
                </a:solidFill>
                <a:latin typeface="Georgia" panose="02040502050405020303" pitchFamily="18" charset="0"/>
              </a:rPr>
              <a:t> </a:t>
            </a:r>
            <a:r>
              <a:rPr lang="en-US" sz="2400" b="1" i="1" dirty="0">
                <a:solidFill>
                  <a:srgbClr val="002060"/>
                </a:solidFill>
                <a:latin typeface="Georgia" panose="02040502050405020303" pitchFamily="18" charset="0"/>
              </a:rPr>
              <a:t>D.</a:t>
            </a:r>
            <a:r>
              <a:rPr lang="ru-RU" sz="2400" b="1" i="1" dirty="0">
                <a:solidFill>
                  <a:srgbClr val="002060"/>
                </a:solidFill>
                <a:latin typeface="Georgia" panose="02040502050405020303" pitchFamily="18" charset="0"/>
              </a:rPr>
              <a:t> </a:t>
            </a:r>
            <a:endParaRPr lang="uk-UA" sz="4400" b="1" i="1" dirty="0">
              <a:solidFill>
                <a:srgbClr val="002060"/>
              </a:solidFill>
              <a:latin typeface="Georgia" panose="02040502050405020303" pitchFamily="18" charset="0"/>
            </a:endParaRPr>
          </a:p>
        </p:txBody>
      </p:sp>
      <p:sp>
        <p:nvSpPr>
          <p:cNvPr id="10" name="Прямокутник 9">
            <a:extLst>
              <a:ext uri="{FF2B5EF4-FFF2-40B4-BE49-F238E27FC236}">
                <a16:creationId xmlns:a16="http://schemas.microsoft.com/office/drawing/2014/main" id="{41B769D1-4FB7-497E-8D5A-B8BB27E56EDE}"/>
              </a:ext>
            </a:extLst>
          </p:cNvPr>
          <p:cNvSpPr/>
          <p:nvPr/>
        </p:nvSpPr>
        <p:spPr>
          <a:xfrm>
            <a:off x="9429370" y="5400893"/>
            <a:ext cx="2139519" cy="646331"/>
          </a:xfrm>
          <a:prstGeom prst="rect">
            <a:avLst/>
          </a:prstGeom>
        </p:spPr>
        <p:txBody>
          <a:bodyPr wrap="square">
            <a:spAutoFit/>
          </a:bodyPr>
          <a:lstStyle/>
          <a:p>
            <a:r>
              <a:rPr lang="ru-RU" sz="3600" b="1" i="1" dirty="0">
                <a:solidFill>
                  <a:srgbClr val="C00000"/>
                </a:solidFill>
                <a:latin typeface="Georgia" panose="02040502050405020303" pitchFamily="18" charset="0"/>
              </a:rPr>
              <a:t>0,</a:t>
            </a:r>
            <a:r>
              <a:rPr lang="en-US" sz="3600" b="1" i="1" dirty="0">
                <a:solidFill>
                  <a:srgbClr val="C00000"/>
                </a:solidFill>
                <a:latin typeface="Georgia" panose="02040502050405020303" pitchFamily="18" charset="0"/>
              </a:rPr>
              <a:t>0625</a:t>
            </a:r>
            <a:endParaRPr lang="uk-UA" sz="3600" b="1" i="1" dirty="0">
              <a:solidFill>
                <a:srgbClr val="C00000"/>
              </a:solidFill>
              <a:latin typeface="Georgia" panose="02040502050405020303" pitchFamily="18" charset="0"/>
            </a:endParaRPr>
          </a:p>
        </p:txBody>
      </p:sp>
      <p:pic>
        <p:nvPicPr>
          <p:cNvPr id="5" name="Рисунок 4">
            <a:extLst>
              <a:ext uri="{FF2B5EF4-FFF2-40B4-BE49-F238E27FC236}">
                <a16:creationId xmlns:a16="http://schemas.microsoft.com/office/drawing/2014/main" id="{0C673039-AE28-4C19-B15B-3C4D0AEE2349}"/>
              </a:ext>
            </a:extLst>
          </p:cNvPr>
          <p:cNvPicPr>
            <a:picLocks noChangeAspect="1"/>
          </p:cNvPicPr>
          <p:nvPr/>
        </p:nvPicPr>
        <p:blipFill>
          <a:blip r:embed="rId2"/>
          <a:stretch>
            <a:fillRect/>
          </a:stretch>
        </p:blipFill>
        <p:spPr>
          <a:xfrm>
            <a:off x="5868283" y="354453"/>
            <a:ext cx="6178715" cy="4403978"/>
          </a:xfrm>
          <a:prstGeom prst="rect">
            <a:avLst/>
          </a:prstGeom>
        </p:spPr>
      </p:pic>
      <p:sp>
        <p:nvSpPr>
          <p:cNvPr id="6" name="TextBox 5">
            <a:extLst>
              <a:ext uri="{FF2B5EF4-FFF2-40B4-BE49-F238E27FC236}">
                <a16:creationId xmlns:a16="http://schemas.microsoft.com/office/drawing/2014/main" id="{8A14656D-0CA6-45D5-91AB-E4A4EE12AD67}"/>
              </a:ext>
            </a:extLst>
          </p:cNvPr>
          <p:cNvSpPr txBox="1"/>
          <p:nvPr/>
        </p:nvSpPr>
        <p:spPr>
          <a:xfrm>
            <a:off x="7288567" y="1207363"/>
            <a:ext cx="390616" cy="523220"/>
          </a:xfrm>
          <a:prstGeom prst="rect">
            <a:avLst/>
          </a:prstGeom>
          <a:noFill/>
        </p:spPr>
        <p:txBody>
          <a:bodyPr wrap="square" rtlCol="0">
            <a:spAutoFit/>
          </a:bodyPr>
          <a:lstStyle/>
          <a:p>
            <a:r>
              <a:rPr lang="en-US" sz="2800" b="1" dirty="0">
                <a:solidFill>
                  <a:srgbClr val="C00000"/>
                </a:solidFill>
              </a:rPr>
              <a:t>X</a:t>
            </a:r>
            <a:endParaRPr lang="uk-UA" sz="2800" b="1" dirty="0">
              <a:solidFill>
                <a:srgbClr val="C00000"/>
              </a:solidFill>
            </a:endParaRPr>
          </a:p>
        </p:txBody>
      </p:sp>
      <p:sp>
        <p:nvSpPr>
          <p:cNvPr id="9" name="TextBox 8">
            <a:extLst>
              <a:ext uri="{FF2B5EF4-FFF2-40B4-BE49-F238E27FC236}">
                <a16:creationId xmlns:a16="http://schemas.microsoft.com/office/drawing/2014/main" id="{BA2A9E42-B462-456C-88E3-258001506816}"/>
              </a:ext>
            </a:extLst>
          </p:cNvPr>
          <p:cNvSpPr txBox="1"/>
          <p:nvPr/>
        </p:nvSpPr>
        <p:spPr>
          <a:xfrm>
            <a:off x="7288567" y="1925517"/>
            <a:ext cx="390616" cy="523220"/>
          </a:xfrm>
          <a:prstGeom prst="rect">
            <a:avLst/>
          </a:prstGeom>
          <a:noFill/>
        </p:spPr>
        <p:txBody>
          <a:bodyPr wrap="square" rtlCol="0">
            <a:spAutoFit/>
          </a:bodyPr>
          <a:lstStyle/>
          <a:p>
            <a:r>
              <a:rPr lang="en-US" sz="2800" b="1" dirty="0">
                <a:solidFill>
                  <a:srgbClr val="C00000"/>
                </a:solidFill>
              </a:rPr>
              <a:t>X</a:t>
            </a:r>
            <a:endParaRPr lang="uk-UA" sz="2800" b="1" dirty="0">
              <a:solidFill>
                <a:srgbClr val="C00000"/>
              </a:solidFill>
            </a:endParaRPr>
          </a:p>
        </p:txBody>
      </p:sp>
      <p:sp>
        <p:nvSpPr>
          <p:cNvPr id="11" name="TextBox 10">
            <a:extLst>
              <a:ext uri="{FF2B5EF4-FFF2-40B4-BE49-F238E27FC236}">
                <a16:creationId xmlns:a16="http://schemas.microsoft.com/office/drawing/2014/main" id="{10F2BD7D-F94C-45FD-9AA3-D596950E9D96}"/>
              </a:ext>
            </a:extLst>
          </p:cNvPr>
          <p:cNvSpPr txBox="1"/>
          <p:nvPr/>
        </p:nvSpPr>
        <p:spPr>
          <a:xfrm>
            <a:off x="8646850" y="1748338"/>
            <a:ext cx="390616" cy="523220"/>
          </a:xfrm>
          <a:prstGeom prst="rect">
            <a:avLst/>
          </a:prstGeom>
          <a:noFill/>
        </p:spPr>
        <p:txBody>
          <a:bodyPr wrap="square" rtlCol="0">
            <a:spAutoFit/>
          </a:bodyPr>
          <a:lstStyle/>
          <a:p>
            <a:r>
              <a:rPr lang="en-US" sz="2800" b="1" dirty="0">
                <a:solidFill>
                  <a:srgbClr val="C00000"/>
                </a:solidFill>
              </a:rPr>
              <a:t>X</a:t>
            </a:r>
            <a:endParaRPr lang="uk-UA" sz="2800" b="1" dirty="0">
              <a:solidFill>
                <a:srgbClr val="C00000"/>
              </a:solidFill>
            </a:endParaRPr>
          </a:p>
        </p:txBody>
      </p:sp>
      <p:sp>
        <p:nvSpPr>
          <p:cNvPr id="12" name="TextBox 11">
            <a:extLst>
              <a:ext uri="{FF2B5EF4-FFF2-40B4-BE49-F238E27FC236}">
                <a16:creationId xmlns:a16="http://schemas.microsoft.com/office/drawing/2014/main" id="{4AE58B3A-2A2D-4C14-B5FD-A9DD2C868EB6}"/>
              </a:ext>
            </a:extLst>
          </p:cNvPr>
          <p:cNvSpPr txBox="1"/>
          <p:nvPr/>
        </p:nvSpPr>
        <p:spPr>
          <a:xfrm>
            <a:off x="8677923" y="1127651"/>
            <a:ext cx="390616" cy="523220"/>
          </a:xfrm>
          <a:prstGeom prst="rect">
            <a:avLst/>
          </a:prstGeom>
          <a:noFill/>
        </p:spPr>
        <p:txBody>
          <a:bodyPr wrap="square" rtlCol="0">
            <a:spAutoFit/>
          </a:bodyPr>
          <a:lstStyle/>
          <a:p>
            <a:r>
              <a:rPr lang="en-US" sz="2800" b="1" dirty="0">
                <a:solidFill>
                  <a:srgbClr val="C00000"/>
                </a:solidFill>
              </a:rPr>
              <a:t>X</a:t>
            </a:r>
            <a:endParaRPr lang="uk-UA" sz="2800" b="1" dirty="0">
              <a:solidFill>
                <a:srgbClr val="C00000"/>
              </a:solidFill>
            </a:endParaRPr>
          </a:p>
        </p:txBody>
      </p:sp>
      <p:sp>
        <p:nvSpPr>
          <p:cNvPr id="13" name="Прямокутник 12">
            <a:extLst>
              <a:ext uri="{FF2B5EF4-FFF2-40B4-BE49-F238E27FC236}">
                <a16:creationId xmlns:a16="http://schemas.microsoft.com/office/drawing/2014/main" id="{51A717B1-F534-4D06-B94A-D642AEF5349B}"/>
              </a:ext>
            </a:extLst>
          </p:cNvPr>
          <p:cNvSpPr/>
          <p:nvPr/>
        </p:nvSpPr>
        <p:spPr>
          <a:xfrm>
            <a:off x="1692870" y="5197459"/>
            <a:ext cx="1185242" cy="646331"/>
          </a:xfrm>
          <a:prstGeom prst="rect">
            <a:avLst/>
          </a:prstGeom>
        </p:spPr>
        <p:txBody>
          <a:bodyPr wrap="square">
            <a:spAutoFit/>
          </a:bodyPr>
          <a:lstStyle/>
          <a:p>
            <a:r>
              <a:rPr lang="ru-RU" sz="3600" b="1" i="1" dirty="0">
                <a:solidFill>
                  <a:srgbClr val="C00000"/>
                </a:solidFill>
                <a:latin typeface="Georgia" panose="02040502050405020303" pitchFamily="18" charset="0"/>
              </a:rPr>
              <a:t>0,</a:t>
            </a:r>
            <a:r>
              <a:rPr lang="en-US" sz="3600" b="1" i="1" dirty="0">
                <a:solidFill>
                  <a:srgbClr val="C00000"/>
                </a:solidFill>
                <a:latin typeface="Georgia" panose="02040502050405020303" pitchFamily="18" charset="0"/>
              </a:rPr>
              <a:t>5</a:t>
            </a:r>
            <a:endParaRPr lang="uk-UA" sz="3600" b="1" i="1" dirty="0">
              <a:solidFill>
                <a:srgbClr val="C00000"/>
              </a:solidFill>
              <a:latin typeface="Georgia" panose="02040502050405020303" pitchFamily="18" charset="0"/>
            </a:endParaRPr>
          </a:p>
        </p:txBody>
      </p:sp>
      <p:sp>
        <p:nvSpPr>
          <p:cNvPr id="14" name="Прямокутник 13">
            <a:extLst>
              <a:ext uri="{FF2B5EF4-FFF2-40B4-BE49-F238E27FC236}">
                <a16:creationId xmlns:a16="http://schemas.microsoft.com/office/drawing/2014/main" id="{4FD700DA-4CAB-4C45-A524-587E82293949}"/>
              </a:ext>
            </a:extLst>
          </p:cNvPr>
          <p:cNvSpPr/>
          <p:nvPr/>
        </p:nvSpPr>
        <p:spPr>
          <a:xfrm>
            <a:off x="2878111" y="5197458"/>
            <a:ext cx="1828799" cy="646331"/>
          </a:xfrm>
          <a:prstGeom prst="rect">
            <a:avLst/>
          </a:prstGeom>
        </p:spPr>
        <p:txBody>
          <a:bodyPr wrap="square">
            <a:spAutoFit/>
          </a:bodyPr>
          <a:lstStyle/>
          <a:p>
            <a:r>
              <a:rPr lang="ru-RU" sz="3600" b="1" i="1" dirty="0">
                <a:solidFill>
                  <a:srgbClr val="C00000"/>
                </a:solidFill>
                <a:latin typeface="Georgia" panose="02040502050405020303" pitchFamily="18" charset="0"/>
              </a:rPr>
              <a:t>∙</a:t>
            </a:r>
            <a:r>
              <a:rPr lang="en-US" sz="3600" b="1" i="1" dirty="0">
                <a:solidFill>
                  <a:srgbClr val="C00000"/>
                </a:solidFill>
                <a:latin typeface="Georgia" panose="02040502050405020303" pitchFamily="18" charset="0"/>
              </a:rPr>
              <a:t> </a:t>
            </a:r>
            <a:r>
              <a:rPr lang="ru-RU" sz="3600" b="1" i="1" dirty="0">
                <a:solidFill>
                  <a:srgbClr val="C00000"/>
                </a:solidFill>
                <a:latin typeface="Georgia" panose="02040502050405020303" pitchFamily="18" charset="0"/>
              </a:rPr>
              <a:t>0,</a:t>
            </a:r>
            <a:r>
              <a:rPr lang="en-US" sz="3600" b="1" i="1" dirty="0">
                <a:solidFill>
                  <a:srgbClr val="C00000"/>
                </a:solidFill>
                <a:latin typeface="Georgia" panose="02040502050405020303" pitchFamily="18" charset="0"/>
              </a:rPr>
              <a:t>5</a:t>
            </a:r>
            <a:endParaRPr lang="uk-UA" sz="3600" b="1" i="1" dirty="0">
              <a:solidFill>
                <a:srgbClr val="C00000"/>
              </a:solidFill>
              <a:latin typeface="Georgia" panose="02040502050405020303" pitchFamily="18" charset="0"/>
            </a:endParaRPr>
          </a:p>
        </p:txBody>
      </p:sp>
      <p:sp>
        <p:nvSpPr>
          <p:cNvPr id="15" name="Прямокутник 14">
            <a:extLst>
              <a:ext uri="{FF2B5EF4-FFF2-40B4-BE49-F238E27FC236}">
                <a16:creationId xmlns:a16="http://schemas.microsoft.com/office/drawing/2014/main" id="{C7E16E05-70EC-4FA1-A598-30CE33E5DDFF}"/>
              </a:ext>
            </a:extLst>
          </p:cNvPr>
          <p:cNvSpPr/>
          <p:nvPr/>
        </p:nvSpPr>
        <p:spPr>
          <a:xfrm>
            <a:off x="4267201" y="5197458"/>
            <a:ext cx="1828799" cy="646331"/>
          </a:xfrm>
          <a:prstGeom prst="rect">
            <a:avLst/>
          </a:prstGeom>
        </p:spPr>
        <p:txBody>
          <a:bodyPr wrap="square">
            <a:spAutoFit/>
          </a:bodyPr>
          <a:lstStyle/>
          <a:p>
            <a:r>
              <a:rPr lang="ru-RU" sz="3600" b="1" i="1" dirty="0">
                <a:solidFill>
                  <a:srgbClr val="C00000"/>
                </a:solidFill>
                <a:latin typeface="Georgia" panose="02040502050405020303" pitchFamily="18" charset="0"/>
              </a:rPr>
              <a:t>∙</a:t>
            </a:r>
            <a:r>
              <a:rPr lang="en-US" sz="3600" b="1" i="1" dirty="0">
                <a:solidFill>
                  <a:srgbClr val="C00000"/>
                </a:solidFill>
                <a:latin typeface="Georgia" panose="02040502050405020303" pitchFamily="18" charset="0"/>
              </a:rPr>
              <a:t> </a:t>
            </a:r>
            <a:r>
              <a:rPr lang="ru-RU" sz="3600" b="1" i="1" dirty="0">
                <a:solidFill>
                  <a:srgbClr val="C00000"/>
                </a:solidFill>
                <a:latin typeface="Georgia" panose="02040502050405020303" pitchFamily="18" charset="0"/>
              </a:rPr>
              <a:t>0,</a:t>
            </a:r>
            <a:r>
              <a:rPr lang="en-US" sz="3600" b="1" i="1" dirty="0">
                <a:solidFill>
                  <a:srgbClr val="C00000"/>
                </a:solidFill>
                <a:latin typeface="Georgia" panose="02040502050405020303" pitchFamily="18" charset="0"/>
              </a:rPr>
              <a:t>5</a:t>
            </a:r>
            <a:endParaRPr lang="uk-UA" sz="3600" b="1" i="1" dirty="0">
              <a:solidFill>
                <a:srgbClr val="C00000"/>
              </a:solidFill>
              <a:latin typeface="Georgia" panose="02040502050405020303" pitchFamily="18" charset="0"/>
            </a:endParaRPr>
          </a:p>
        </p:txBody>
      </p:sp>
      <p:sp>
        <p:nvSpPr>
          <p:cNvPr id="16" name="Прямокутник 15">
            <a:extLst>
              <a:ext uri="{FF2B5EF4-FFF2-40B4-BE49-F238E27FC236}">
                <a16:creationId xmlns:a16="http://schemas.microsoft.com/office/drawing/2014/main" id="{92A46351-0C26-44E6-9839-F81C8A1DB5FF}"/>
              </a:ext>
            </a:extLst>
          </p:cNvPr>
          <p:cNvSpPr/>
          <p:nvPr/>
        </p:nvSpPr>
        <p:spPr>
          <a:xfrm>
            <a:off x="5459768" y="5223309"/>
            <a:ext cx="1828799" cy="646331"/>
          </a:xfrm>
          <a:prstGeom prst="rect">
            <a:avLst/>
          </a:prstGeom>
        </p:spPr>
        <p:txBody>
          <a:bodyPr wrap="square">
            <a:spAutoFit/>
          </a:bodyPr>
          <a:lstStyle/>
          <a:p>
            <a:r>
              <a:rPr lang="ru-RU" sz="3600" b="1" i="1" dirty="0">
                <a:solidFill>
                  <a:srgbClr val="C00000"/>
                </a:solidFill>
                <a:latin typeface="Georgia" panose="02040502050405020303" pitchFamily="18" charset="0"/>
              </a:rPr>
              <a:t>∙</a:t>
            </a:r>
            <a:r>
              <a:rPr lang="en-US" sz="3600" b="1" i="1" dirty="0">
                <a:solidFill>
                  <a:srgbClr val="C00000"/>
                </a:solidFill>
                <a:latin typeface="Georgia" panose="02040502050405020303" pitchFamily="18" charset="0"/>
              </a:rPr>
              <a:t> </a:t>
            </a:r>
            <a:r>
              <a:rPr lang="ru-RU" sz="3600" b="1" i="1" dirty="0">
                <a:solidFill>
                  <a:srgbClr val="C00000"/>
                </a:solidFill>
                <a:latin typeface="Georgia" panose="02040502050405020303" pitchFamily="18" charset="0"/>
              </a:rPr>
              <a:t>0,</a:t>
            </a:r>
            <a:r>
              <a:rPr lang="en-US" sz="3600" b="1" i="1" dirty="0">
                <a:solidFill>
                  <a:srgbClr val="C00000"/>
                </a:solidFill>
                <a:latin typeface="Georgia" panose="02040502050405020303" pitchFamily="18" charset="0"/>
              </a:rPr>
              <a:t>5</a:t>
            </a:r>
            <a:endParaRPr lang="uk-UA" sz="3600" b="1" i="1" dirty="0">
              <a:solidFill>
                <a:srgbClr val="C00000"/>
              </a:solidFill>
              <a:latin typeface="Georgia" panose="02040502050405020303" pitchFamily="18" charset="0"/>
            </a:endParaRPr>
          </a:p>
        </p:txBody>
      </p:sp>
    </p:spTree>
    <p:extLst>
      <p:ext uri="{BB962C8B-B14F-4D97-AF65-F5344CB8AC3E}">
        <p14:creationId xmlns:p14="http://schemas.microsoft.com/office/powerpoint/2010/main" val="4285897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ipe(down)">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wipe(down)">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wipe(down)">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wipe(down)">
                                      <p:cBhvr>
                                        <p:cTn id="27" dur="500"/>
                                        <p:tgtEl>
                                          <p:spTgt spid="14"/>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wipe(down)">
                                      <p:cBhvr>
                                        <p:cTn id="32" dur="500"/>
                                        <p:tgtEl>
                                          <p:spTgt spid="11"/>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15"/>
                                        </p:tgtEl>
                                        <p:attrNameLst>
                                          <p:attrName>style.visibility</p:attrName>
                                        </p:attrNameLst>
                                      </p:cBhvr>
                                      <p:to>
                                        <p:strVal val="visible"/>
                                      </p:to>
                                    </p:set>
                                    <p:animEffect transition="in" filter="wipe(down)">
                                      <p:cBhvr>
                                        <p:cTn id="37" dur="500"/>
                                        <p:tgtEl>
                                          <p:spTgt spid="15"/>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wipe(down)">
                                      <p:cBhvr>
                                        <p:cTn id="42" dur="500"/>
                                        <p:tgtEl>
                                          <p:spTgt spid="12"/>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16"/>
                                        </p:tgtEl>
                                        <p:attrNameLst>
                                          <p:attrName>style.visibility</p:attrName>
                                        </p:attrNameLst>
                                      </p:cBhvr>
                                      <p:to>
                                        <p:strVal val="visible"/>
                                      </p:to>
                                    </p:set>
                                    <p:animEffect transition="in" filter="wipe(down)">
                                      <p:cBhvr>
                                        <p:cTn id="47" dur="500"/>
                                        <p:tgtEl>
                                          <p:spTgt spid="16"/>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10"/>
                                        </p:tgtEl>
                                        <p:attrNameLst>
                                          <p:attrName>style.visibility</p:attrName>
                                        </p:attrNameLst>
                                      </p:cBhvr>
                                      <p:to>
                                        <p:strVal val="visible"/>
                                      </p:to>
                                    </p:set>
                                    <p:animEffect transition="in" filter="wipe(down)">
                                      <p:cBhvr>
                                        <p:cTn id="5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p:bldP spid="6" grpId="0"/>
      <p:bldP spid="9" grpId="0"/>
      <p:bldP spid="11" grpId="0"/>
      <p:bldP spid="12" grpId="0"/>
      <p:bldP spid="13" grpId="0"/>
      <p:bldP spid="14" grpId="0"/>
      <p:bldP spid="15" grpId="0"/>
      <p:bldP spid="16" grpId="0"/>
    </p:bldLst>
  </p:timing>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Прямокутник 4">
            <a:extLst>
              <a:ext uri="{FF2B5EF4-FFF2-40B4-BE49-F238E27FC236}">
                <a16:creationId xmlns:a16="http://schemas.microsoft.com/office/drawing/2014/main" id="{A4E55611-E60C-4941-93EF-0E39B083B720}"/>
              </a:ext>
            </a:extLst>
          </p:cNvPr>
          <p:cNvSpPr/>
          <p:nvPr/>
        </p:nvSpPr>
        <p:spPr>
          <a:xfrm>
            <a:off x="239843" y="154642"/>
            <a:ext cx="11952157" cy="2246769"/>
          </a:xfrm>
          <a:prstGeom prst="rect">
            <a:avLst/>
          </a:prstGeom>
        </p:spPr>
        <p:txBody>
          <a:bodyPr wrap="square">
            <a:spAutoFit/>
          </a:bodyPr>
          <a:lstStyle/>
          <a:p>
            <a:r>
              <a:rPr lang="ru-RU" sz="2800" b="1" i="1" dirty="0">
                <a:solidFill>
                  <a:srgbClr val="002060"/>
                </a:solidFill>
                <a:latin typeface="Georgia" panose="02040502050405020303" pitchFamily="18" charset="0"/>
              </a:rPr>
              <a:t>22. </a:t>
            </a:r>
            <a:r>
              <a:rPr lang="ru-RU" sz="2800" b="1" i="1" dirty="0">
                <a:solidFill>
                  <a:srgbClr val="00642D"/>
                </a:solidFill>
                <a:latin typeface="Georgia" panose="02040502050405020303" pitchFamily="18" charset="0"/>
              </a:rPr>
              <a:t>(Задача о биатлонисте). </a:t>
            </a:r>
            <a:r>
              <a:rPr lang="ru-RU" sz="2800" b="1" i="1" dirty="0">
                <a:solidFill>
                  <a:srgbClr val="002060"/>
                </a:solidFill>
                <a:latin typeface="Georgia" panose="02040502050405020303" pitchFamily="18" charset="0"/>
              </a:rPr>
              <a:t>Биатлонист 4 раза стреляет по мишеням. Вероятность попадания в мишень при одном выстреле равна 0,7. Найдите вероятность того, что биатлонист первые 3 раза попал в мишени, а последний раз промахнулся. Результат округлите до десятых.</a:t>
            </a:r>
            <a:endParaRPr lang="uk-UA" sz="3600" b="1" i="1" dirty="0">
              <a:solidFill>
                <a:srgbClr val="002060"/>
              </a:solidFill>
              <a:latin typeface="Georgia" panose="02040502050405020303" pitchFamily="18" charset="0"/>
            </a:endParaRPr>
          </a:p>
        </p:txBody>
      </p:sp>
      <p:sp>
        <p:nvSpPr>
          <p:cNvPr id="10" name="TextBox 9">
            <a:extLst>
              <a:ext uri="{FF2B5EF4-FFF2-40B4-BE49-F238E27FC236}">
                <a16:creationId xmlns:a16="http://schemas.microsoft.com/office/drawing/2014/main" id="{5BA31080-6AEE-4F4A-9344-58E5A73082E2}"/>
              </a:ext>
            </a:extLst>
          </p:cNvPr>
          <p:cNvSpPr txBox="1"/>
          <p:nvPr/>
        </p:nvSpPr>
        <p:spPr>
          <a:xfrm>
            <a:off x="614042" y="4894786"/>
            <a:ext cx="6711547" cy="584775"/>
          </a:xfrm>
          <a:prstGeom prst="rect">
            <a:avLst/>
          </a:prstGeom>
          <a:noFill/>
        </p:spPr>
        <p:txBody>
          <a:bodyPr wrap="square" rtlCol="0">
            <a:spAutoFit/>
          </a:bodyPr>
          <a:lstStyle/>
          <a:p>
            <a:r>
              <a:rPr lang="ru-RU" sz="3200" b="1" dirty="0">
                <a:solidFill>
                  <a:srgbClr val="002060"/>
                </a:solidFill>
                <a:latin typeface="Georgia" panose="02040502050405020303" pitchFamily="18" charset="0"/>
              </a:rPr>
              <a:t>0,7 ∙ 0,7 ∙ 0,7 ∙ 0,3 =0,1029 </a:t>
            </a:r>
            <a:endParaRPr lang="uk-UA" sz="3200" b="1" dirty="0">
              <a:solidFill>
                <a:srgbClr val="002060"/>
              </a:solidFill>
              <a:latin typeface="Georgia" panose="02040502050405020303" pitchFamily="18" charset="0"/>
            </a:endParaRPr>
          </a:p>
        </p:txBody>
      </p:sp>
      <p:sp>
        <p:nvSpPr>
          <p:cNvPr id="11" name="TextBox 10">
            <a:extLst>
              <a:ext uri="{FF2B5EF4-FFF2-40B4-BE49-F238E27FC236}">
                <a16:creationId xmlns:a16="http://schemas.microsoft.com/office/drawing/2014/main" id="{09577385-6E66-42E7-B103-7CC8388B2DA6}"/>
              </a:ext>
            </a:extLst>
          </p:cNvPr>
          <p:cNvSpPr txBox="1"/>
          <p:nvPr/>
        </p:nvSpPr>
        <p:spPr>
          <a:xfrm>
            <a:off x="603729" y="2627510"/>
            <a:ext cx="4104070" cy="584775"/>
          </a:xfrm>
          <a:prstGeom prst="rect">
            <a:avLst/>
          </a:prstGeom>
          <a:noFill/>
        </p:spPr>
        <p:txBody>
          <a:bodyPr wrap="square" rtlCol="0">
            <a:spAutoFit/>
          </a:bodyPr>
          <a:lstStyle/>
          <a:p>
            <a:r>
              <a:rPr lang="ru-RU" sz="3200" b="1" dirty="0">
                <a:solidFill>
                  <a:srgbClr val="002060"/>
                </a:solidFill>
                <a:latin typeface="Georgia" panose="02040502050405020303" pitchFamily="18" charset="0"/>
              </a:rPr>
              <a:t>Р (попал)</a:t>
            </a:r>
            <a:r>
              <a:rPr lang="en-US" sz="3200" b="1" dirty="0">
                <a:solidFill>
                  <a:srgbClr val="002060"/>
                </a:solidFill>
                <a:latin typeface="Georgia" panose="02040502050405020303" pitchFamily="18" charset="0"/>
              </a:rPr>
              <a:t> </a:t>
            </a:r>
            <a:r>
              <a:rPr lang="ru-RU" sz="3200" b="1" dirty="0">
                <a:solidFill>
                  <a:srgbClr val="002060"/>
                </a:solidFill>
                <a:latin typeface="Georgia" panose="02040502050405020303" pitchFamily="18" charset="0"/>
              </a:rPr>
              <a:t>= 0,7</a:t>
            </a:r>
            <a:endParaRPr lang="uk-UA" sz="3200" b="1" dirty="0">
              <a:solidFill>
                <a:srgbClr val="002060"/>
              </a:solidFill>
              <a:latin typeface="Georgia" panose="02040502050405020303" pitchFamily="18" charset="0"/>
            </a:endParaRPr>
          </a:p>
        </p:txBody>
      </p:sp>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DC05C86C-7841-4FA6-9A94-BE93577C35BA}"/>
                  </a:ext>
                </a:extLst>
              </p:cNvPr>
              <p:cNvSpPr txBox="1"/>
              <p:nvPr/>
            </p:nvSpPr>
            <p:spPr>
              <a:xfrm>
                <a:off x="8072405" y="5479561"/>
                <a:ext cx="2927661" cy="67710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ru-RU" sz="4400" b="1" i="1" smtClean="0">
                          <a:solidFill>
                            <a:srgbClr val="C00000"/>
                          </a:solidFill>
                          <a:latin typeface="Cambria Math" panose="02040503050406030204" pitchFamily="18" charset="0"/>
                        </a:rPr>
                        <m:t>Ответ: </m:t>
                      </m:r>
                      <m:r>
                        <a:rPr lang="ru-RU" sz="4400" b="1" i="1" smtClean="0">
                          <a:solidFill>
                            <a:srgbClr val="C00000"/>
                          </a:solidFill>
                          <a:latin typeface="Cambria Math" panose="02040503050406030204" pitchFamily="18" charset="0"/>
                        </a:rPr>
                        <m:t>𝟎</m:t>
                      </m:r>
                      <m:r>
                        <a:rPr lang="ru-RU" sz="4400" b="1" i="1" smtClean="0">
                          <a:solidFill>
                            <a:srgbClr val="C00000"/>
                          </a:solidFill>
                          <a:latin typeface="Cambria Math" panose="02040503050406030204" pitchFamily="18" charset="0"/>
                        </a:rPr>
                        <m:t>,</m:t>
                      </m:r>
                      <m:r>
                        <a:rPr lang="ru-RU" sz="4400" b="1" i="1" smtClean="0">
                          <a:solidFill>
                            <a:srgbClr val="C00000"/>
                          </a:solidFill>
                          <a:latin typeface="Cambria Math" panose="02040503050406030204" pitchFamily="18" charset="0"/>
                        </a:rPr>
                        <m:t>𝟏</m:t>
                      </m:r>
                    </m:oMath>
                  </m:oMathPara>
                </a14:m>
                <a:endParaRPr lang="uk-UA" sz="4400" b="1" dirty="0">
                  <a:solidFill>
                    <a:srgbClr val="C00000"/>
                  </a:solidFill>
                </a:endParaRPr>
              </a:p>
            </p:txBody>
          </p:sp>
        </mc:Choice>
        <mc:Fallback xmlns="">
          <p:sp>
            <p:nvSpPr>
              <p:cNvPr id="12" name="TextBox 11">
                <a:extLst>
                  <a:ext uri="{FF2B5EF4-FFF2-40B4-BE49-F238E27FC236}">
                    <a16:creationId xmlns:a16="http://schemas.microsoft.com/office/drawing/2014/main" xmlns="" xmlns:a14="http://schemas.microsoft.com/office/drawing/2010/main" id="{DC05C86C-7841-4FA6-9A94-BE93577C35BA}"/>
                  </a:ext>
                </a:extLst>
              </p:cNvPr>
              <p:cNvSpPr txBox="1">
                <a:spLocks noRot="1" noChangeAspect="1" noMove="1" noResize="1" noEditPoints="1" noAdjustHandles="1" noChangeArrowheads="1" noChangeShapeType="1" noTextEdit="1"/>
              </p:cNvSpPr>
              <p:nvPr/>
            </p:nvSpPr>
            <p:spPr>
              <a:xfrm>
                <a:off x="8072405" y="5479561"/>
                <a:ext cx="2927661" cy="677108"/>
              </a:xfrm>
              <a:prstGeom prst="rect">
                <a:avLst/>
              </a:prstGeom>
              <a:blipFill>
                <a:blip r:embed="rId2"/>
                <a:stretch>
                  <a:fillRect/>
                </a:stretch>
              </a:blipFill>
            </p:spPr>
            <p:txBody>
              <a:bodyPr/>
              <a:lstStyle/>
              <a:p>
                <a:r>
                  <a:rPr lang="uk-UA">
                    <a:noFill/>
                  </a:rPr>
                  <a:t> </a:t>
                </a:r>
              </a:p>
            </p:txBody>
          </p:sp>
        </mc:Fallback>
      </mc:AlternateContent>
      <p:sp>
        <p:nvSpPr>
          <p:cNvPr id="6" name="TextBox 5">
            <a:extLst>
              <a:ext uri="{FF2B5EF4-FFF2-40B4-BE49-F238E27FC236}">
                <a16:creationId xmlns:a16="http://schemas.microsoft.com/office/drawing/2014/main" id="{CC06035F-199B-44C5-9C79-8EC69898F1F5}"/>
              </a:ext>
            </a:extLst>
          </p:cNvPr>
          <p:cNvSpPr txBox="1"/>
          <p:nvPr/>
        </p:nvSpPr>
        <p:spPr>
          <a:xfrm>
            <a:off x="5432166" y="2627510"/>
            <a:ext cx="4104070" cy="584775"/>
          </a:xfrm>
          <a:prstGeom prst="rect">
            <a:avLst/>
          </a:prstGeom>
          <a:noFill/>
        </p:spPr>
        <p:txBody>
          <a:bodyPr wrap="square" rtlCol="0">
            <a:spAutoFit/>
          </a:bodyPr>
          <a:lstStyle/>
          <a:p>
            <a:r>
              <a:rPr lang="ru-RU" sz="3200" b="1" dirty="0">
                <a:solidFill>
                  <a:srgbClr val="002060"/>
                </a:solidFill>
                <a:latin typeface="Georgia" panose="02040502050405020303" pitchFamily="18" charset="0"/>
              </a:rPr>
              <a:t>Р (не попал)</a:t>
            </a:r>
            <a:r>
              <a:rPr lang="en-US" sz="3200" b="1" dirty="0">
                <a:solidFill>
                  <a:srgbClr val="002060"/>
                </a:solidFill>
                <a:latin typeface="Georgia" panose="02040502050405020303" pitchFamily="18" charset="0"/>
              </a:rPr>
              <a:t> </a:t>
            </a:r>
            <a:r>
              <a:rPr lang="ru-RU" sz="3200" b="1" dirty="0">
                <a:solidFill>
                  <a:srgbClr val="002060"/>
                </a:solidFill>
                <a:latin typeface="Georgia" panose="02040502050405020303" pitchFamily="18" charset="0"/>
              </a:rPr>
              <a:t>= 0,3</a:t>
            </a:r>
            <a:endParaRPr lang="uk-UA" sz="3200" b="1" dirty="0">
              <a:solidFill>
                <a:srgbClr val="002060"/>
              </a:solidFill>
              <a:latin typeface="Georgia" panose="02040502050405020303" pitchFamily="18" charset="0"/>
            </a:endParaRPr>
          </a:p>
        </p:txBody>
      </p:sp>
    </p:spTree>
    <p:extLst>
      <p:ext uri="{BB962C8B-B14F-4D97-AF65-F5344CB8AC3E}">
        <p14:creationId xmlns:p14="http://schemas.microsoft.com/office/powerpoint/2010/main" val="23881290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down)">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wipe(down)">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wipe(down)">
                                      <p:cBhvr>
                                        <p:cTn id="2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animBg="1"/>
      <p:bldP spid="6" grpId="0"/>
    </p:bldLst>
  </p:timing>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DC05C86C-7841-4FA6-9A94-BE93577C35BA}"/>
                  </a:ext>
                </a:extLst>
              </p:cNvPr>
              <p:cNvSpPr txBox="1"/>
              <p:nvPr/>
            </p:nvSpPr>
            <p:spPr>
              <a:xfrm>
                <a:off x="9429399" y="5952210"/>
                <a:ext cx="2057743" cy="67710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4400" b="1" i="1" smtClean="0">
                          <a:solidFill>
                            <a:srgbClr val="C00000"/>
                          </a:solidFill>
                          <a:latin typeface="Cambria Math" panose="02040503050406030204" pitchFamily="18" charset="0"/>
                        </a:rPr>
                        <m:t>𝟎</m:t>
                      </m:r>
                      <m:r>
                        <a:rPr lang="en-US" sz="4400" b="1" i="1" smtClean="0">
                          <a:solidFill>
                            <a:srgbClr val="C00000"/>
                          </a:solidFill>
                          <a:latin typeface="Cambria Math" panose="02040503050406030204" pitchFamily="18" charset="0"/>
                        </a:rPr>
                        <m:t>,</m:t>
                      </m:r>
                      <m:r>
                        <a:rPr lang="en-US" sz="4400" b="1" i="1" smtClean="0">
                          <a:solidFill>
                            <a:srgbClr val="C00000"/>
                          </a:solidFill>
                          <a:latin typeface="Cambria Math" panose="02040503050406030204" pitchFamily="18" charset="0"/>
                        </a:rPr>
                        <m:t>𝟗𝟐𝟕𝟏</m:t>
                      </m:r>
                    </m:oMath>
                  </m:oMathPara>
                </a14:m>
                <a:endParaRPr lang="uk-UA" sz="4400" b="1" dirty="0">
                  <a:solidFill>
                    <a:srgbClr val="C00000"/>
                  </a:solidFill>
                </a:endParaRPr>
              </a:p>
            </p:txBody>
          </p:sp>
        </mc:Choice>
        <mc:Fallback xmlns="">
          <p:sp>
            <p:nvSpPr>
              <p:cNvPr id="12" name="TextBox 11">
                <a:extLst>
                  <a:ext uri="{FF2B5EF4-FFF2-40B4-BE49-F238E27FC236}">
                    <a16:creationId xmlns:a16="http://schemas.microsoft.com/office/drawing/2014/main" xmlns="" xmlns:a14="http://schemas.microsoft.com/office/drawing/2010/main" id="{DC05C86C-7841-4FA6-9A94-BE93577C35BA}"/>
                  </a:ext>
                </a:extLst>
              </p:cNvPr>
              <p:cNvSpPr txBox="1">
                <a:spLocks noRot="1" noChangeAspect="1" noMove="1" noResize="1" noEditPoints="1" noAdjustHandles="1" noChangeArrowheads="1" noChangeShapeType="1" noTextEdit="1"/>
              </p:cNvSpPr>
              <p:nvPr/>
            </p:nvSpPr>
            <p:spPr>
              <a:xfrm>
                <a:off x="9429399" y="5952210"/>
                <a:ext cx="2057743" cy="677108"/>
              </a:xfrm>
              <a:prstGeom prst="rect">
                <a:avLst/>
              </a:prstGeom>
              <a:blipFill>
                <a:blip r:embed="rId2"/>
                <a:stretch>
                  <a:fillRect/>
                </a:stretch>
              </a:blipFill>
            </p:spPr>
            <p:txBody>
              <a:bodyPr/>
              <a:lstStyle/>
              <a:p>
                <a:r>
                  <a:rPr lang="uk-UA">
                    <a:noFill/>
                  </a:rPr>
                  <a:t> </a:t>
                </a:r>
              </a:p>
            </p:txBody>
          </p:sp>
        </mc:Fallback>
      </mc:AlternateContent>
      <p:sp>
        <p:nvSpPr>
          <p:cNvPr id="6" name="Прямокутник 5">
            <a:extLst>
              <a:ext uri="{FF2B5EF4-FFF2-40B4-BE49-F238E27FC236}">
                <a16:creationId xmlns:a16="http://schemas.microsoft.com/office/drawing/2014/main" id="{0D2D4B95-6AF1-43DC-A73C-259C1A7EC5C4}"/>
              </a:ext>
            </a:extLst>
          </p:cNvPr>
          <p:cNvSpPr/>
          <p:nvPr/>
        </p:nvSpPr>
        <p:spPr>
          <a:xfrm>
            <a:off x="323850" y="228682"/>
            <a:ext cx="11544300" cy="1569660"/>
          </a:xfrm>
          <a:prstGeom prst="rect">
            <a:avLst/>
          </a:prstGeom>
        </p:spPr>
        <p:txBody>
          <a:bodyPr wrap="square">
            <a:spAutoFit/>
          </a:bodyPr>
          <a:lstStyle/>
          <a:p>
            <a:r>
              <a:rPr lang="ru-RU" sz="2400" b="1" i="1" dirty="0">
                <a:solidFill>
                  <a:srgbClr val="002060"/>
                </a:solidFill>
                <a:latin typeface="Georgia" panose="02040502050405020303" pitchFamily="18" charset="0"/>
              </a:rPr>
              <a:t>23</a:t>
            </a:r>
            <a:r>
              <a:rPr lang="en-US" sz="2400" b="1" i="1" dirty="0">
                <a:solidFill>
                  <a:srgbClr val="002060"/>
                </a:solidFill>
                <a:latin typeface="Georgia" panose="02040502050405020303" pitchFamily="18" charset="0"/>
              </a:rPr>
              <a:t> </a:t>
            </a:r>
            <a:r>
              <a:rPr lang="ru-RU" sz="2400" b="1" i="1" dirty="0">
                <a:solidFill>
                  <a:srgbClr val="002060"/>
                </a:solidFill>
                <a:latin typeface="Georgia" panose="02040502050405020303" pitchFamily="18" charset="0"/>
              </a:rPr>
              <a:t>. </a:t>
            </a:r>
            <a:r>
              <a:rPr lang="ru-RU" sz="2400" b="1" i="1" dirty="0">
                <a:solidFill>
                  <a:srgbClr val="00642D"/>
                </a:solidFill>
                <a:latin typeface="Georgia" panose="02040502050405020303" pitchFamily="18" charset="0"/>
              </a:rPr>
              <a:t>(Задача о лампочках).</a:t>
            </a:r>
            <a:r>
              <a:rPr lang="ru-RU" sz="2400" b="1" i="1" dirty="0">
                <a:solidFill>
                  <a:srgbClr val="002060"/>
                </a:solidFill>
                <a:latin typeface="Georgia" panose="02040502050405020303" pitchFamily="18" charset="0"/>
              </a:rPr>
              <a:t> Помещение освещается фонарём с двумя лампами. Вероятность перегорания одной лампы в течение года равна 0,27. Найдите вероятность того, что в течение года хотя бы одна лампа не перегорит.</a:t>
            </a:r>
            <a:endParaRPr lang="uk-UA" sz="2400" b="1" i="1" dirty="0">
              <a:solidFill>
                <a:srgbClr val="002060"/>
              </a:solidFill>
              <a:latin typeface="Georgia" panose="02040502050405020303" pitchFamily="18" charset="0"/>
            </a:endParaRPr>
          </a:p>
        </p:txBody>
      </p:sp>
      <p:sp>
        <p:nvSpPr>
          <p:cNvPr id="9" name="TextBox 8">
            <a:extLst>
              <a:ext uri="{FF2B5EF4-FFF2-40B4-BE49-F238E27FC236}">
                <a16:creationId xmlns:a16="http://schemas.microsoft.com/office/drawing/2014/main" id="{4463A6EC-BF42-430B-B814-90EE1E2365DC}"/>
              </a:ext>
            </a:extLst>
          </p:cNvPr>
          <p:cNvSpPr txBox="1"/>
          <p:nvPr/>
        </p:nvSpPr>
        <p:spPr>
          <a:xfrm>
            <a:off x="399081" y="3394331"/>
            <a:ext cx="11393837" cy="584775"/>
          </a:xfrm>
          <a:prstGeom prst="rect">
            <a:avLst/>
          </a:prstGeom>
          <a:noFill/>
        </p:spPr>
        <p:txBody>
          <a:bodyPr wrap="square" rtlCol="0">
            <a:spAutoFit/>
          </a:bodyPr>
          <a:lstStyle/>
          <a:p>
            <a:r>
              <a:rPr lang="ru-RU" sz="3200" b="1" dirty="0">
                <a:solidFill>
                  <a:srgbClr val="130ED8"/>
                </a:solidFill>
                <a:latin typeface="Georgia" panose="02040502050405020303" pitchFamily="18" charset="0"/>
              </a:rPr>
              <a:t>Р (обе лампы перегорят) = 0,27 ∙ 0,27 = 0,0729</a:t>
            </a:r>
            <a:endParaRPr lang="uk-UA" sz="3200" b="1" dirty="0">
              <a:solidFill>
                <a:srgbClr val="130ED8"/>
              </a:solidFill>
              <a:latin typeface="Georgia" panose="02040502050405020303" pitchFamily="18" charset="0"/>
            </a:endParaRPr>
          </a:p>
        </p:txBody>
      </p:sp>
      <p:sp>
        <p:nvSpPr>
          <p:cNvPr id="15" name="TextBox 14">
            <a:extLst>
              <a:ext uri="{FF2B5EF4-FFF2-40B4-BE49-F238E27FC236}">
                <a16:creationId xmlns:a16="http://schemas.microsoft.com/office/drawing/2014/main" id="{C5AB7AAC-0297-43C7-AFFA-CC2D0708828C}"/>
              </a:ext>
            </a:extLst>
          </p:cNvPr>
          <p:cNvSpPr txBox="1"/>
          <p:nvPr/>
        </p:nvSpPr>
        <p:spPr>
          <a:xfrm>
            <a:off x="424196" y="2076530"/>
            <a:ext cx="8184532" cy="584775"/>
          </a:xfrm>
          <a:prstGeom prst="rect">
            <a:avLst/>
          </a:prstGeom>
          <a:noFill/>
        </p:spPr>
        <p:txBody>
          <a:bodyPr wrap="square" rtlCol="0">
            <a:spAutoFit/>
          </a:bodyPr>
          <a:lstStyle/>
          <a:p>
            <a:r>
              <a:rPr lang="uk-UA" sz="3200" b="1" dirty="0">
                <a:solidFill>
                  <a:srgbClr val="130ED8"/>
                </a:solidFill>
                <a:latin typeface="Georgia" panose="02040502050405020303" pitchFamily="18" charset="0"/>
              </a:rPr>
              <a:t>Р (</a:t>
            </a:r>
            <a:r>
              <a:rPr lang="uk-UA" sz="3200" b="1" dirty="0" err="1">
                <a:solidFill>
                  <a:srgbClr val="130ED8"/>
                </a:solidFill>
                <a:latin typeface="Georgia" panose="02040502050405020303" pitchFamily="18" charset="0"/>
              </a:rPr>
              <a:t>перегорит</a:t>
            </a:r>
            <a:r>
              <a:rPr lang="uk-UA" sz="3200" b="1" dirty="0">
                <a:solidFill>
                  <a:srgbClr val="130ED8"/>
                </a:solidFill>
                <a:latin typeface="Georgia" panose="02040502050405020303" pitchFamily="18" charset="0"/>
              </a:rPr>
              <a:t> 1 лампа) = 0,27  </a:t>
            </a:r>
          </a:p>
        </p:txBody>
      </p:sp>
      <p:sp>
        <p:nvSpPr>
          <p:cNvPr id="16" name="TextBox 15">
            <a:extLst>
              <a:ext uri="{FF2B5EF4-FFF2-40B4-BE49-F238E27FC236}">
                <a16:creationId xmlns:a16="http://schemas.microsoft.com/office/drawing/2014/main" id="{715F8BE3-4D30-48C7-84C2-E59EA92CBCBE}"/>
              </a:ext>
            </a:extLst>
          </p:cNvPr>
          <p:cNvSpPr txBox="1"/>
          <p:nvPr/>
        </p:nvSpPr>
        <p:spPr>
          <a:xfrm>
            <a:off x="424196" y="2705725"/>
            <a:ext cx="8184532" cy="584775"/>
          </a:xfrm>
          <a:prstGeom prst="rect">
            <a:avLst/>
          </a:prstGeom>
          <a:noFill/>
        </p:spPr>
        <p:txBody>
          <a:bodyPr wrap="square" rtlCol="0">
            <a:spAutoFit/>
          </a:bodyPr>
          <a:lstStyle/>
          <a:p>
            <a:r>
              <a:rPr lang="uk-UA" sz="3200" b="1" dirty="0">
                <a:solidFill>
                  <a:srgbClr val="130ED8"/>
                </a:solidFill>
                <a:latin typeface="Georgia" panose="02040502050405020303" pitchFamily="18" charset="0"/>
              </a:rPr>
              <a:t>Р (</a:t>
            </a:r>
            <a:r>
              <a:rPr lang="uk-UA" sz="3200" b="1" dirty="0" err="1">
                <a:solidFill>
                  <a:srgbClr val="130ED8"/>
                </a:solidFill>
                <a:latin typeface="Georgia" panose="02040502050405020303" pitchFamily="18" charset="0"/>
              </a:rPr>
              <a:t>перегорит</a:t>
            </a:r>
            <a:r>
              <a:rPr lang="uk-UA" sz="3200" b="1" dirty="0">
                <a:solidFill>
                  <a:srgbClr val="130ED8"/>
                </a:solidFill>
                <a:latin typeface="Georgia" panose="02040502050405020303" pitchFamily="18" charset="0"/>
              </a:rPr>
              <a:t> 2 лампа) = 0,27  </a:t>
            </a:r>
          </a:p>
        </p:txBody>
      </p:sp>
      <p:sp>
        <p:nvSpPr>
          <p:cNvPr id="17" name="TextBox 16">
            <a:extLst>
              <a:ext uri="{FF2B5EF4-FFF2-40B4-BE49-F238E27FC236}">
                <a16:creationId xmlns:a16="http://schemas.microsoft.com/office/drawing/2014/main" id="{FEA4F18B-A2FA-4F3F-9ED9-6D27ADFFD106}"/>
              </a:ext>
            </a:extLst>
          </p:cNvPr>
          <p:cNvSpPr txBox="1"/>
          <p:nvPr/>
        </p:nvSpPr>
        <p:spPr>
          <a:xfrm>
            <a:off x="424196" y="4427049"/>
            <a:ext cx="10638545" cy="584775"/>
          </a:xfrm>
          <a:prstGeom prst="rect">
            <a:avLst/>
          </a:prstGeom>
          <a:noFill/>
        </p:spPr>
        <p:txBody>
          <a:bodyPr wrap="square" rtlCol="0">
            <a:spAutoFit/>
          </a:bodyPr>
          <a:lstStyle/>
          <a:p>
            <a:r>
              <a:rPr lang="ru-RU" sz="3200" b="1" dirty="0">
                <a:solidFill>
                  <a:srgbClr val="130ED8"/>
                </a:solidFill>
                <a:latin typeface="Georgia" panose="02040502050405020303" pitchFamily="18" charset="0"/>
              </a:rPr>
              <a:t>Р (хотя бы одна не перегорит) = 1 - 0,0729 </a:t>
            </a:r>
            <a:endParaRPr lang="uk-UA" sz="3200" b="1" dirty="0">
              <a:solidFill>
                <a:srgbClr val="130ED8"/>
              </a:solidFill>
              <a:latin typeface="Georgia" panose="02040502050405020303" pitchFamily="18" charset="0"/>
            </a:endParaRPr>
          </a:p>
        </p:txBody>
      </p:sp>
    </p:spTree>
    <p:extLst>
      <p:ext uri="{BB962C8B-B14F-4D97-AF65-F5344CB8AC3E}">
        <p14:creationId xmlns:p14="http://schemas.microsoft.com/office/powerpoint/2010/main" val="4268963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wipe(down)">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wipe(down)">
                                      <p:cBhvr>
                                        <p:cTn id="12" dur="5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wipe(down)">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wipe(down)">
                                      <p:cBhvr>
                                        <p:cTn id="22" dur="5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wipe(down)">
                                      <p:cBhvr>
                                        <p:cTn id="2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9" grpId="0"/>
      <p:bldP spid="15" grpId="0"/>
      <p:bldP spid="16" grpId="0"/>
      <p:bldP spid="17" grpId="0"/>
    </p:bldLst>
  </p:timing>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Прямокутник 2">
            <a:extLst>
              <a:ext uri="{FF2B5EF4-FFF2-40B4-BE49-F238E27FC236}">
                <a16:creationId xmlns:a16="http://schemas.microsoft.com/office/drawing/2014/main" id="{796A0D06-CF2D-42E3-8D95-191852915A3F}"/>
              </a:ext>
            </a:extLst>
          </p:cNvPr>
          <p:cNvSpPr/>
          <p:nvPr/>
        </p:nvSpPr>
        <p:spPr>
          <a:xfrm>
            <a:off x="231371" y="205247"/>
            <a:ext cx="11470640" cy="2677656"/>
          </a:xfrm>
          <a:prstGeom prst="rect">
            <a:avLst/>
          </a:prstGeom>
        </p:spPr>
        <p:txBody>
          <a:bodyPr wrap="square">
            <a:spAutoFit/>
          </a:bodyPr>
          <a:lstStyle/>
          <a:p>
            <a:r>
              <a:rPr lang="ru-RU" sz="2800" b="1" i="1" dirty="0">
                <a:solidFill>
                  <a:srgbClr val="002060"/>
                </a:solidFill>
                <a:latin typeface="Georgia" panose="02040502050405020303" pitchFamily="18" charset="0"/>
              </a:rPr>
              <a:t>24. </a:t>
            </a:r>
            <a:r>
              <a:rPr lang="ru-RU" sz="2800" b="1" i="1" dirty="0">
                <a:solidFill>
                  <a:srgbClr val="00642D"/>
                </a:solidFill>
                <a:latin typeface="Georgia" panose="02040502050405020303" pitchFamily="18" charset="0"/>
              </a:rPr>
              <a:t>(Задача о подшипниках). </a:t>
            </a:r>
            <a:r>
              <a:rPr lang="ru-RU" sz="2800" b="1" i="1" dirty="0">
                <a:solidFill>
                  <a:srgbClr val="002060"/>
                </a:solidFill>
                <a:latin typeface="Georgia" panose="02040502050405020303" pitchFamily="18" charset="0"/>
              </a:rPr>
              <a:t>При изготовлении подшипников диаметром 61 мм вероятность того, что диаметр будет отличаться от заданного не больше, чем на 0,01 мм, равна 0,976. Найдите вероятность того, что случайный подшипник будет иметь диаметр меньше, чем 60,99 мм, или больше, чем 61,01 мм. </a:t>
            </a:r>
            <a:endParaRPr lang="uk-UA" sz="2800" b="1" i="1" dirty="0">
              <a:solidFill>
                <a:srgbClr val="002060"/>
              </a:solidFill>
              <a:latin typeface="Georgia" panose="02040502050405020303" pitchFamily="18" charset="0"/>
            </a:endParaRPr>
          </a:p>
        </p:txBody>
      </p:sp>
      <mc:AlternateContent xmlns:mc="http://schemas.openxmlformats.org/markup-compatibility/2006" xmlns:a14="http://schemas.microsoft.com/office/drawing/2010/main">
        <mc:Choice Requires="a14">
          <p:sp>
            <p:nvSpPr>
              <p:cNvPr id="31" name="TextBox 30">
                <a:extLst>
                  <a:ext uri="{FF2B5EF4-FFF2-40B4-BE49-F238E27FC236}">
                    <a16:creationId xmlns:a16="http://schemas.microsoft.com/office/drawing/2014/main" id="{C08B47E2-4112-4AD6-A52C-F55A7556A3F4}"/>
                  </a:ext>
                </a:extLst>
              </p:cNvPr>
              <p:cNvSpPr txBox="1"/>
              <p:nvPr/>
            </p:nvSpPr>
            <p:spPr>
              <a:xfrm>
                <a:off x="1565102" y="3618723"/>
                <a:ext cx="4819974" cy="67710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4400" b="1" i="1" smtClean="0">
                          <a:solidFill>
                            <a:srgbClr val="002060"/>
                          </a:solidFill>
                          <a:latin typeface="Cambria Math" panose="02040503050406030204" pitchFamily="18" charset="0"/>
                        </a:rPr>
                        <m:t>𝑷</m:t>
                      </m:r>
                      <m:d>
                        <m:dPr>
                          <m:ctrlPr>
                            <a:rPr lang="en-US" sz="4400" b="1" i="1" smtClean="0">
                              <a:solidFill>
                                <a:srgbClr val="002060"/>
                              </a:solidFill>
                              <a:latin typeface="Cambria Math" panose="02040503050406030204" pitchFamily="18" charset="0"/>
                            </a:rPr>
                          </m:ctrlPr>
                        </m:dPr>
                        <m:e>
                          <m:r>
                            <a:rPr lang="en-US" sz="4400" b="1" i="1" smtClean="0">
                              <a:solidFill>
                                <a:srgbClr val="002060"/>
                              </a:solidFill>
                              <a:latin typeface="Cambria Math" panose="02040503050406030204" pitchFamily="18" charset="0"/>
                            </a:rPr>
                            <m:t>𝑨</m:t>
                          </m:r>
                        </m:e>
                      </m:d>
                      <m:r>
                        <a:rPr lang="en-US" sz="4400" b="1" i="1" smtClean="0">
                          <a:solidFill>
                            <a:srgbClr val="002060"/>
                          </a:solidFill>
                          <a:latin typeface="Cambria Math" panose="02040503050406030204" pitchFamily="18" charset="0"/>
                        </a:rPr>
                        <m:t>=</m:t>
                      </m:r>
                      <m:r>
                        <a:rPr lang="ru-RU" sz="4400" b="1" i="1" smtClean="0">
                          <a:solidFill>
                            <a:srgbClr val="002060"/>
                          </a:solidFill>
                          <a:latin typeface="Cambria Math" panose="02040503050406030204" pitchFamily="18" charset="0"/>
                        </a:rPr>
                        <m:t>𝟏</m:t>
                      </m:r>
                      <m:r>
                        <a:rPr lang="ru-RU" sz="4400" b="1" i="1" smtClean="0">
                          <a:solidFill>
                            <a:srgbClr val="002060"/>
                          </a:solidFill>
                          <a:latin typeface="Cambria Math" panose="02040503050406030204" pitchFamily="18" charset="0"/>
                        </a:rPr>
                        <m:t> −</m:t>
                      </m:r>
                      <m:r>
                        <a:rPr lang="ru-RU" sz="4400" b="1" i="1" smtClean="0">
                          <a:solidFill>
                            <a:srgbClr val="002060"/>
                          </a:solidFill>
                          <a:latin typeface="Cambria Math" panose="02040503050406030204" pitchFamily="18" charset="0"/>
                        </a:rPr>
                        <m:t>𝟎</m:t>
                      </m:r>
                      <m:r>
                        <a:rPr lang="ru-RU" sz="4400" b="1" i="1" smtClean="0">
                          <a:solidFill>
                            <a:srgbClr val="002060"/>
                          </a:solidFill>
                          <a:latin typeface="Cambria Math" panose="02040503050406030204" pitchFamily="18" charset="0"/>
                        </a:rPr>
                        <m:t>,</m:t>
                      </m:r>
                      <m:r>
                        <a:rPr lang="ru-RU" sz="4400" b="1" i="1" smtClean="0">
                          <a:solidFill>
                            <a:srgbClr val="002060"/>
                          </a:solidFill>
                          <a:latin typeface="Cambria Math" panose="02040503050406030204" pitchFamily="18" charset="0"/>
                        </a:rPr>
                        <m:t>𝟗𝟕𝟔</m:t>
                      </m:r>
                    </m:oMath>
                  </m:oMathPara>
                </a14:m>
                <a:endParaRPr lang="uk-UA" sz="4400" b="1" dirty="0">
                  <a:solidFill>
                    <a:srgbClr val="002060"/>
                  </a:solidFill>
                </a:endParaRPr>
              </a:p>
            </p:txBody>
          </p:sp>
        </mc:Choice>
        <mc:Fallback xmlns="">
          <p:sp>
            <p:nvSpPr>
              <p:cNvPr id="31" name="TextBox 30">
                <a:extLst>
                  <a:ext uri="{FF2B5EF4-FFF2-40B4-BE49-F238E27FC236}">
                    <a16:creationId xmlns:a16="http://schemas.microsoft.com/office/drawing/2014/main" xmlns="" xmlns:a14="http://schemas.microsoft.com/office/drawing/2010/main" id="{C08B47E2-4112-4AD6-A52C-F55A7556A3F4}"/>
                  </a:ext>
                </a:extLst>
              </p:cNvPr>
              <p:cNvSpPr txBox="1">
                <a:spLocks noRot="1" noChangeAspect="1" noMove="1" noResize="1" noEditPoints="1" noAdjustHandles="1" noChangeArrowheads="1" noChangeShapeType="1" noTextEdit="1"/>
              </p:cNvSpPr>
              <p:nvPr/>
            </p:nvSpPr>
            <p:spPr>
              <a:xfrm>
                <a:off x="1565102" y="3618723"/>
                <a:ext cx="4819974" cy="677108"/>
              </a:xfrm>
              <a:prstGeom prst="rect">
                <a:avLst/>
              </a:prstGeom>
              <a:blipFill>
                <a:blip r:embed="rId2"/>
                <a:stretch>
                  <a:fillRect/>
                </a:stretch>
              </a:blipFill>
            </p:spPr>
            <p:txBody>
              <a:bodyPr/>
              <a:lstStyle/>
              <a:p>
                <a:r>
                  <a:rPr lang="uk-UA">
                    <a:noFill/>
                  </a:rPr>
                  <a:t> </a:t>
                </a:r>
              </a:p>
            </p:txBody>
          </p:sp>
        </mc:Fallback>
      </mc:AlternateContent>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0E14CCA5-7996-4882-ADC8-20E93E38955B}"/>
                  </a:ext>
                </a:extLst>
              </p:cNvPr>
              <p:cNvSpPr txBox="1"/>
              <p:nvPr/>
            </p:nvSpPr>
            <p:spPr>
              <a:xfrm>
                <a:off x="9098696" y="5343595"/>
                <a:ext cx="1719510" cy="67710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ru-RU" sz="4400" b="1" i="1" smtClean="0">
                          <a:solidFill>
                            <a:srgbClr val="C00000"/>
                          </a:solidFill>
                          <a:latin typeface="Cambria Math" panose="02040503050406030204" pitchFamily="18" charset="0"/>
                        </a:rPr>
                        <m:t>𝟎</m:t>
                      </m:r>
                      <m:r>
                        <a:rPr lang="ru-RU" sz="4400" b="1" i="1" smtClean="0">
                          <a:solidFill>
                            <a:srgbClr val="C00000"/>
                          </a:solidFill>
                          <a:latin typeface="Cambria Math" panose="02040503050406030204" pitchFamily="18" charset="0"/>
                        </a:rPr>
                        <m:t>,</m:t>
                      </m:r>
                      <m:r>
                        <a:rPr lang="ru-RU" sz="4400" b="1" i="1" smtClean="0">
                          <a:solidFill>
                            <a:srgbClr val="C00000"/>
                          </a:solidFill>
                          <a:latin typeface="Cambria Math" panose="02040503050406030204" pitchFamily="18" charset="0"/>
                        </a:rPr>
                        <m:t>𝟎𝟐𝟒</m:t>
                      </m:r>
                    </m:oMath>
                  </m:oMathPara>
                </a14:m>
                <a:endParaRPr lang="uk-UA" sz="4400" b="1" dirty="0">
                  <a:solidFill>
                    <a:srgbClr val="C00000"/>
                  </a:solidFill>
                </a:endParaRPr>
              </a:p>
            </p:txBody>
          </p:sp>
        </mc:Choice>
        <mc:Fallback xmlns="">
          <p:sp>
            <p:nvSpPr>
              <p:cNvPr id="14" name="TextBox 13">
                <a:extLst>
                  <a:ext uri="{FF2B5EF4-FFF2-40B4-BE49-F238E27FC236}">
                    <a16:creationId xmlns:a16="http://schemas.microsoft.com/office/drawing/2014/main" xmlns="" xmlns:a14="http://schemas.microsoft.com/office/drawing/2010/main" id="{0E14CCA5-7996-4882-ADC8-20E93E38955B}"/>
                  </a:ext>
                </a:extLst>
              </p:cNvPr>
              <p:cNvSpPr txBox="1">
                <a:spLocks noRot="1" noChangeAspect="1" noMove="1" noResize="1" noEditPoints="1" noAdjustHandles="1" noChangeArrowheads="1" noChangeShapeType="1" noTextEdit="1"/>
              </p:cNvSpPr>
              <p:nvPr/>
            </p:nvSpPr>
            <p:spPr>
              <a:xfrm>
                <a:off x="9098696" y="5343595"/>
                <a:ext cx="1719510" cy="677108"/>
              </a:xfrm>
              <a:prstGeom prst="rect">
                <a:avLst/>
              </a:prstGeom>
              <a:blipFill>
                <a:blip r:embed="rId3"/>
                <a:stretch>
                  <a:fillRect/>
                </a:stretch>
              </a:blipFill>
            </p:spPr>
            <p:txBody>
              <a:bodyPr/>
              <a:lstStyle/>
              <a:p>
                <a:r>
                  <a:rPr lang="uk-UA">
                    <a:noFill/>
                  </a:rPr>
                  <a:t> </a:t>
                </a:r>
              </a:p>
            </p:txBody>
          </p:sp>
        </mc:Fallback>
      </mc:AlternateContent>
    </p:spTree>
    <p:extLst>
      <p:ext uri="{BB962C8B-B14F-4D97-AF65-F5344CB8AC3E}">
        <p14:creationId xmlns:p14="http://schemas.microsoft.com/office/powerpoint/2010/main" val="379871504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wipe(down)">
                                      <p:cBhvr>
                                        <p:cTn id="7" dur="500"/>
                                        <p:tgtEl>
                                          <p:spTgt spid="3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wipe(down)">
                                      <p:cBhvr>
                                        <p:cTn id="1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P spid="14" grpId="0" animBg="1"/>
    </p:bldLst>
  </p:timing>
</p:sld>
</file>

<file path=ppt/slides/slide3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Прямокутник 1">
            <a:extLst>
              <a:ext uri="{FF2B5EF4-FFF2-40B4-BE49-F238E27FC236}">
                <a16:creationId xmlns:a16="http://schemas.microsoft.com/office/drawing/2014/main" id="{4E408B09-60F7-4B14-BEA5-F4C0C9B4FECB}"/>
              </a:ext>
            </a:extLst>
          </p:cNvPr>
          <p:cNvSpPr/>
          <p:nvPr/>
        </p:nvSpPr>
        <p:spPr>
          <a:xfrm>
            <a:off x="111111" y="151179"/>
            <a:ext cx="11346881" cy="1815882"/>
          </a:xfrm>
          <a:prstGeom prst="rect">
            <a:avLst/>
          </a:prstGeom>
        </p:spPr>
        <p:txBody>
          <a:bodyPr wrap="square">
            <a:spAutoFit/>
          </a:bodyPr>
          <a:lstStyle/>
          <a:p>
            <a:r>
              <a:rPr lang="ru-RU" sz="2800" b="1" i="1" dirty="0">
                <a:solidFill>
                  <a:srgbClr val="002060"/>
                </a:solidFill>
                <a:latin typeface="Georgia" panose="02040502050405020303" pitchFamily="18" charset="0"/>
              </a:rPr>
              <a:t>1. </a:t>
            </a:r>
            <a:r>
              <a:rPr lang="ru-RU" sz="2800" b="1" i="1" dirty="0">
                <a:solidFill>
                  <a:srgbClr val="00642D"/>
                </a:solidFill>
                <a:latin typeface="Georgia" panose="02040502050405020303" pitchFamily="18" charset="0"/>
              </a:rPr>
              <a:t>(Задача о цифрах на телефоне). </a:t>
            </a:r>
            <a:r>
              <a:rPr lang="ru-RU" sz="2800" b="1" i="1" dirty="0">
                <a:solidFill>
                  <a:srgbClr val="002060"/>
                </a:solidFill>
                <a:latin typeface="Georgia" panose="02040502050405020303" pitchFamily="18" charset="0"/>
              </a:rPr>
              <a:t>На клавиатуре</a:t>
            </a:r>
            <a:r>
              <a:rPr lang="uk-UA" sz="2800" b="1" i="1" dirty="0">
                <a:solidFill>
                  <a:srgbClr val="002060"/>
                </a:solidFill>
                <a:latin typeface="Georgia" panose="02040502050405020303" pitchFamily="18" charset="0"/>
              </a:rPr>
              <a:t> телефона 10 цифр от 0 до 9. Какова вероятность того, что случайно нажатая цифра</a:t>
            </a:r>
            <a:r>
              <a:rPr lang="ru-RU" sz="2800" b="1" i="1" dirty="0">
                <a:solidFill>
                  <a:srgbClr val="002060"/>
                </a:solidFill>
                <a:latin typeface="Georgia" panose="02040502050405020303" pitchFamily="18" charset="0"/>
              </a:rPr>
              <a:t>, будет четной и больше трех. </a:t>
            </a:r>
            <a:endParaRPr lang="uk-UA" sz="4800" b="1" i="1" dirty="0">
              <a:solidFill>
                <a:srgbClr val="002060"/>
              </a:solidFill>
              <a:latin typeface="Georgia" panose="02040502050405020303" pitchFamily="18" charset="0"/>
            </a:endParaRPr>
          </a:p>
        </p:txBody>
      </p:sp>
      <p:sp>
        <p:nvSpPr>
          <p:cNvPr id="10" name="Прямокутник 9">
            <a:extLst>
              <a:ext uri="{FF2B5EF4-FFF2-40B4-BE49-F238E27FC236}">
                <a16:creationId xmlns:a16="http://schemas.microsoft.com/office/drawing/2014/main" id="{41B769D1-4FB7-497E-8D5A-B8BB27E56EDE}"/>
              </a:ext>
            </a:extLst>
          </p:cNvPr>
          <p:cNvSpPr/>
          <p:nvPr/>
        </p:nvSpPr>
        <p:spPr>
          <a:xfrm>
            <a:off x="8643997" y="5793027"/>
            <a:ext cx="2139519" cy="646331"/>
          </a:xfrm>
          <a:prstGeom prst="rect">
            <a:avLst/>
          </a:prstGeom>
        </p:spPr>
        <p:txBody>
          <a:bodyPr wrap="square">
            <a:spAutoFit/>
          </a:bodyPr>
          <a:lstStyle/>
          <a:p>
            <a:r>
              <a:rPr lang="ru-RU" sz="3600" b="1" i="1" dirty="0">
                <a:solidFill>
                  <a:srgbClr val="C00000"/>
                </a:solidFill>
                <a:latin typeface="Georgia" panose="02040502050405020303" pitchFamily="18" charset="0"/>
              </a:rPr>
              <a:t>0,3</a:t>
            </a:r>
            <a:endParaRPr lang="uk-UA" sz="3600" b="1" i="1" dirty="0">
              <a:solidFill>
                <a:srgbClr val="C00000"/>
              </a:solidFill>
              <a:latin typeface="Georgia" panose="02040502050405020303" pitchFamily="18" charset="0"/>
            </a:endParaRPr>
          </a:p>
        </p:txBody>
      </p:sp>
      <p:sp>
        <p:nvSpPr>
          <p:cNvPr id="4" name="TextBox 3">
            <a:extLst>
              <a:ext uri="{FF2B5EF4-FFF2-40B4-BE49-F238E27FC236}">
                <a16:creationId xmlns:a16="http://schemas.microsoft.com/office/drawing/2014/main" id="{4D2D4C9A-C30C-411E-9207-D155B153E74D}"/>
              </a:ext>
            </a:extLst>
          </p:cNvPr>
          <p:cNvSpPr txBox="1"/>
          <p:nvPr/>
        </p:nvSpPr>
        <p:spPr>
          <a:xfrm>
            <a:off x="1371706" y="2320417"/>
            <a:ext cx="4096940" cy="584775"/>
          </a:xfrm>
          <a:prstGeom prst="rect">
            <a:avLst/>
          </a:prstGeom>
          <a:noFill/>
        </p:spPr>
        <p:txBody>
          <a:bodyPr wrap="square" rtlCol="0">
            <a:spAutoFit/>
          </a:bodyPr>
          <a:lstStyle/>
          <a:p>
            <a:r>
              <a:rPr lang="en-US" sz="3200" b="1" dirty="0">
                <a:solidFill>
                  <a:srgbClr val="002060"/>
                </a:solidFill>
                <a:latin typeface="Georgia" panose="02040502050405020303" pitchFamily="18" charset="0"/>
              </a:rPr>
              <a:t>n </a:t>
            </a:r>
            <a:r>
              <a:rPr lang="ru-RU" sz="3200" b="1" dirty="0">
                <a:solidFill>
                  <a:srgbClr val="002060"/>
                </a:solidFill>
                <a:latin typeface="Georgia" panose="02040502050405020303" pitchFamily="18" charset="0"/>
              </a:rPr>
              <a:t>= 10</a:t>
            </a:r>
            <a:endParaRPr lang="uk-UA" sz="3200" b="1" dirty="0">
              <a:solidFill>
                <a:srgbClr val="002060"/>
              </a:solidFill>
              <a:latin typeface="Georgia" panose="02040502050405020303" pitchFamily="18" charset="0"/>
            </a:endParaRPr>
          </a:p>
        </p:txBody>
      </p:sp>
      <p:sp>
        <p:nvSpPr>
          <p:cNvPr id="5" name="TextBox 4">
            <a:extLst>
              <a:ext uri="{FF2B5EF4-FFF2-40B4-BE49-F238E27FC236}">
                <a16:creationId xmlns:a16="http://schemas.microsoft.com/office/drawing/2014/main" id="{32E4C812-6FF7-45ED-831D-C1BEC674A2CC}"/>
              </a:ext>
            </a:extLst>
          </p:cNvPr>
          <p:cNvSpPr txBox="1"/>
          <p:nvPr/>
        </p:nvSpPr>
        <p:spPr>
          <a:xfrm>
            <a:off x="1371706" y="3113200"/>
            <a:ext cx="2014525" cy="584775"/>
          </a:xfrm>
          <a:prstGeom prst="rect">
            <a:avLst/>
          </a:prstGeom>
          <a:noFill/>
        </p:spPr>
        <p:txBody>
          <a:bodyPr wrap="square" rtlCol="0">
            <a:spAutoFit/>
          </a:bodyPr>
          <a:lstStyle/>
          <a:p>
            <a:r>
              <a:rPr lang="en-US" sz="3200" b="1" dirty="0">
                <a:solidFill>
                  <a:srgbClr val="002060"/>
                </a:solidFill>
                <a:latin typeface="Georgia" panose="02040502050405020303" pitchFamily="18" charset="0"/>
              </a:rPr>
              <a:t>m </a:t>
            </a:r>
            <a:r>
              <a:rPr lang="ru-RU" sz="3200" b="1" dirty="0">
                <a:solidFill>
                  <a:srgbClr val="002060"/>
                </a:solidFill>
                <a:latin typeface="Georgia" panose="02040502050405020303" pitchFamily="18" charset="0"/>
              </a:rPr>
              <a:t>= 3</a:t>
            </a:r>
            <a:endParaRPr lang="uk-UA" sz="3200" b="1" dirty="0">
              <a:solidFill>
                <a:srgbClr val="002060"/>
              </a:solidFill>
              <a:latin typeface="Georgia" panose="02040502050405020303" pitchFamily="18" charset="0"/>
            </a:endParaRPr>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04C817E7-3C39-4010-8F66-739011B27862}"/>
                  </a:ext>
                </a:extLst>
              </p:cNvPr>
              <p:cNvSpPr txBox="1"/>
              <p:nvPr/>
            </p:nvSpPr>
            <p:spPr>
              <a:xfrm>
                <a:off x="4963447" y="3405587"/>
                <a:ext cx="5255024" cy="1272080"/>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r>
                        <a:rPr lang="en-US" sz="4400" b="1" i="1" smtClean="0">
                          <a:solidFill>
                            <a:srgbClr val="C00000"/>
                          </a:solidFill>
                          <a:latin typeface="Cambria Math" panose="02040503050406030204" pitchFamily="18" charset="0"/>
                        </a:rPr>
                        <m:t>𝑷</m:t>
                      </m:r>
                      <m:d>
                        <m:dPr>
                          <m:ctrlPr>
                            <a:rPr lang="en-US" sz="4400" b="1" i="1" smtClean="0">
                              <a:solidFill>
                                <a:srgbClr val="C00000"/>
                              </a:solidFill>
                              <a:latin typeface="Cambria Math" panose="02040503050406030204" pitchFamily="18" charset="0"/>
                            </a:rPr>
                          </m:ctrlPr>
                        </m:dPr>
                        <m:e>
                          <m:r>
                            <a:rPr lang="en-US" sz="4400" b="1" i="1" smtClean="0">
                              <a:solidFill>
                                <a:srgbClr val="C00000"/>
                              </a:solidFill>
                              <a:latin typeface="Cambria Math" panose="02040503050406030204" pitchFamily="18" charset="0"/>
                            </a:rPr>
                            <m:t>𝑨</m:t>
                          </m:r>
                        </m:e>
                      </m:d>
                      <m:r>
                        <a:rPr lang="en-US" sz="4400" b="1" i="1" smtClean="0">
                          <a:solidFill>
                            <a:srgbClr val="C00000"/>
                          </a:solidFill>
                          <a:latin typeface="Cambria Math" panose="02040503050406030204" pitchFamily="18" charset="0"/>
                        </a:rPr>
                        <m:t>=</m:t>
                      </m:r>
                      <m:f>
                        <m:fPr>
                          <m:ctrlPr>
                            <a:rPr lang="uk-UA" sz="4400" b="1" i="1" smtClean="0">
                              <a:solidFill>
                                <a:srgbClr val="C00000"/>
                              </a:solidFill>
                              <a:latin typeface="Cambria Math" panose="02040503050406030204" pitchFamily="18" charset="0"/>
                            </a:rPr>
                          </m:ctrlPr>
                        </m:fPr>
                        <m:num>
                          <m:r>
                            <a:rPr lang="ru-RU" sz="4400" b="1" i="1" smtClean="0">
                              <a:solidFill>
                                <a:srgbClr val="C00000"/>
                              </a:solidFill>
                              <a:latin typeface="Cambria Math" panose="02040503050406030204" pitchFamily="18" charset="0"/>
                            </a:rPr>
                            <m:t>𝟑</m:t>
                          </m:r>
                        </m:num>
                        <m:den>
                          <m:r>
                            <a:rPr lang="ru-RU" sz="4400" b="1" i="1" smtClean="0">
                              <a:solidFill>
                                <a:srgbClr val="C00000"/>
                              </a:solidFill>
                              <a:latin typeface="Cambria Math" panose="02040503050406030204" pitchFamily="18" charset="0"/>
                            </a:rPr>
                            <m:t>𝟏𝟎</m:t>
                          </m:r>
                        </m:den>
                      </m:f>
                      <m:r>
                        <a:rPr lang="ru-RU" sz="4400" b="1" i="1" smtClean="0">
                          <a:solidFill>
                            <a:srgbClr val="C00000"/>
                          </a:solidFill>
                          <a:latin typeface="Cambria Math" panose="02040503050406030204" pitchFamily="18" charset="0"/>
                        </a:rPr>
                        <m:t>=</m:t>
                      </m:r>
                      <m:r>
                        <a:rPr lang="ru-RU" sz="4400" b="1" i="1" smtClean="0">
                          <a:solidFill>
                            <a:srgbClr val="C00000"/>
                          </a:solidFill>
                          <a:latin typeface="Cambria Math" panose="02040503050406030204" pitchFamily="18" charset="0"/>
                        </a:rPr>
                        <m:t>𝟎</m:t>
                      </m:r>
                      <m:r>
                        <a:rPr lang="ru-RU" sz="4400" b="1" i="1" smtClean="0">
                          <a:solidFill>
                            <a:srgbClr val="C00000"/>
                          </a:solidFill>
                          <a:latin typeface="Cambria Math" panose="02040503050406030204" pitchFamily="18" charset="0"/>
                        </a:rPr>
                        <m:t>,</m:t>
                      </m:r>
                      <m:r>
                        <a:rPr lang="ru-RU" sz="4400" b="1" i="1" smtClean="0">
                          <a:solidFill>
                            <a:srgbClr val="C00000"/>
                          </a:solidFill>
                          <a:latin typeface="Cambria Math" panose="02040503050406030204" pitchFamily="18" charset="0"/>
                        </a:rPr>
                        <m:t>𝟑</m:t>
                      </m:r>
                    </m:oMath>
                  </m:oMathPara>
                </a14:m>
                <a:endParaRPr lang="uk-UA" sz="4400" b="1" dirty="0">
                  <a:solidFill>
                    <a:srgbClr val="C00000"/>
                  </a:solidFill>
                </a:endParaRPr>
              </a:p>
            </p:txBody>
          </p:sp>
        </mc:Choice>
        <mc:Fallback xmlns="">
          <p:sp>
            <p:nvSpPr>
              <p:cNvPr id="6" name="TextBox 5">
                <a:extLst>
                  <a:ext uri="{FF2B5EF4-FFF2-40B4-BE49-F238E27FC236}">
                    <a16:creationId xmlns:a16="http://schemas.microsoft.com/office/drawing/2014/main" xmlns="" id="{04C817E7-3C39-4010-8F66-739011B27862}"/>
                  </a:ext>
                </a:extLst>
              </p:cNvPr>
              <p:cNvSpPr txBox="1">
                <a:spLocks noRot="1" noChangeAspect="1" noMove="1" noResize="1" noEditPoints="1" noAdjustHandles="1" noChangeArrowheads="1" noChangeShapeType="1" noTextEdit="1"/>
              </p:cNvSpPr>
              <p:nvPr/>
            </p:nvSpPr>
            <p:spPr>
              <a:xfrm>
                <a:off x="4963447" y="3405587"/>
                <a:ext cx="5255024" cy="1272080"/>
              </a:xfrm>
              <a:prstGeom prst="rect">
                <a:avLst/>
              </a:prstGeom>
              <a:blipFill>
                <a:blip r:embed="rId2"/>
                <a:stretch>
                  <a:fillRect/>
                </a:stretch>
              </a:blipFill>
            </p:spPr>
            <p:txBody>
              <a:bodyPr/>
              <a:lstStyle/>
              <a:p>
                <a:r>
                  <a:rPr lang="uk-UA">
                    <a:noFill/>
                  </a:rPr>
                  <a:t> </a:t>
                </a:r>
              </a:p>
            </p:txBody>
          </p:sp>
        </mc:Fallback>
      </mc:AlternateContent>
    </p:spTree>
    <p:extLst>
      <p:ext uri="{BB962C8B-B14F-4D97-AF65-F5344CB8AC3E}">
        <p14:creationId xmlns:p14="http://schemas.microsoft.com/office/powerpoint/2010/main" val="8434382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down)">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wipe(down)">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wipe(down)">
                                      <p:cBhvr>
                                        <p:cTn id="2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p:bldP spid="4" grpId="0"/>
      <p:bldP spid="5" grpId="0"/>
      <p:bldP spid="6" grpId="0" animBg="1"/>
    </p:bldLst>
  </p:timing>
</p:sld>
</file>

<file path=ppt/slides/slide3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Прямокутник 2">
            <a:extLst>
              <a:ext uri="{FF2B5EF4-FFF2-40B4-BE49-F238E27FC236}">
                <a16:creationId xmlns:a16="http://schemas.microsoft.com/office/drawing/2014/main" id="{796A0D06-CF2D-42E3-8D95-191852915A3F}"/>
              </a:ext>
            </a:extLst>
          </p:cNvPr>
          <p:cNvSpPr/>
          <p:nvPr/>
        </p:nvSpPr>
        <p:spPr>
          <a:xfrm>
            <a:off x="231371" y="205247"/>
            <a:ext cx="11470640" cy="2677656"/>
          </a:xfrm>
          <a:prstGeom prst="rect">
            <a:avLst/>
          </a:prstGeom>
        </p:spPr>
        <p:txBody>
          <a:bodyPr wrap="square">
            <a:spAutoFit/>
          </a:bodyPr>
          <a:lstStyle/>
          <a:p>
            <a:r>
              <a:rPr lang="ru-RU" sz="2800" b="1" i="1" dirty="0">
                <a:solidFill>
                  <a:srgbClr val="002060"/>
                </a:solidFill>
                <a:latin typeface="Georgia" panose="02040502050405020303" pitchFamily="18" charset="0"/>
              </a:rPr>
              <a:t>25. </a:t>
            </a:r>
            <a:r>
              <a:rPr lang="ru-RU" sz="2800" b="1" i="1" dirty="0">
                <a:solidFill>
                  <a:srgbClr val="00642D"/>
                </a:solidFill>
                <a:latin typeface="Georgia" panose="02040502050405020303" pitchFamily="18" charset="0"/>
              </a:rPr>
              <a:t>(Задача о температуре тела). </a:t>
            </a:r>
            <a:r>
              <a:rPr lang="ru-RU" sz="2800" b="1" i="1" dirty="0">
                <a:solidFill>
                  <a:srgbClr val="002060"/>
                </a:solidFill>
                <a:latin typeface="Georgia" panose="02040502050405020303" pitchFamily="18" charset="0"/>
              </a:rPr>
              <a:t>Вероятность того, что в случайный момент времени температура тела здорового человека окажется ниже, чем 36,8°, равна </a:t>
            </a:r>
            <a:r>
              <a:rPr lang="ru-RU" sz="2800" b="1" i="1" dirty="0">
                <a:solidFill>
                  <a:srgbClr val="C00000"/>
                </a:solidFill>
                <a:latin typeface="Georgia" panose="02040502050405020303" pitchFamily="18" charset="0"/>
              </a:rPr>
              <a:t>0,81</a:t>
            </a:r>
            <a:r>
              <a:rPr lang="ru-RU" sz="2800" b="1" i="1" dirty="0">
                <a:solidFill>
                  <a:srgbClr val="002060"/>
                </a:solidFill>
                <a:latin typeface="Georgia" panose="02040502050405020303" pitchFamily="18" charset="0"/>
              </a:rPr>
              <a:t>. Найдите вероятность того, что в случайный момент времени у здорового человека температура окажется 36,8° или выше.</a:t>
            </a:r>
            <a:endParaRPr lang="uk-UA" sz="2800" b="1" i="1" dirty="0">
              <a:solidFill>
                <a:srgbClr val="002060"/>
              </a:solidFill>
              <a:latin typeface="Georgia" panose="02040502050405020303" pitchFamily="18" charset="0"/>
            </a:endParaRPr>
          </a:p>
        </p:txBody>
      </p:sp>
      <mc:AlternateContent xmlns:mc="http://schemas.openxmlformats.org/markup-compatibility/2006" xmlns:a14="http://schemas.microsoft.com/office/drawing/2010/main">
        <mc:Choice Requires="a14">
          <p:sp>
            <p:nvSpPr>
              <p:cNvPr id="31" name="TextBox 30">
                <a:extLst>
                  <a:ext uri="{FF2B5EF4-FFF2-40B4-BE49-F238E27FC236}">
                    <a16:creationId xmlns:a16="http://schemas.microsoft.com/office/drawing/2014/main" id="{C08B47E2-4112-4AD6-A52C-F55A7556A3F4}"/>
                  </a:ext>
                </a:extLst>
              </p:cNvPr>
              <p:cNvSpPr txBox="1"/>
              <p:nvPr/>
            </p:nvSpPr>
            <p:spPr>
              <a:xfrm>
                <a:off x="1146717" y="3297990"/>
                <a:ext cx="4481740" cy="67710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4400" b="1" i="1" smtClean="0">
                          <a:solidFill>
                            <a:srgbClr val="002060"/>
                          </a:solidFill>
                          <a:latin typeface="Cambria Math" panose="02040503050406030204" pitchFamily="18" charset="0"/>
                        </a:rPr>
                        <m:t>𝑷</m:t>
                      </m:r>
                      <m:d>
                        <m:dPr>
                          <m:ctrlPr>
                            <a:rPr lang="en-US" sz="4400" b="1" i="1" smtClean="0">
                              <a:solidFill>
                                <a:srgbClr val="002060"/>
                              </a:solidFill>
                              <a:latin typeface="Cambria Math" panose="02040503050406030204" pitchFamily="18" charset="0"/>
                            </a:rPr>
                          </m:ctrlPr>
                        </m:dPr>
                        <m:e>
                          <m:r>
                            <a:rPr lang="en-US" sz="4400" b="1" i="1" smtClean="0">
                              <a:solidFill>
                                <a:srgbClr val="002060"/>
                              </a:solidFill>
                              <a:latin typeface="Cambria Math" panose="02040503050406030204" pitchFamily="18" charset="0"/>
                            </a:rPr>
                            <m:t>𝑨</m:t>
                          </m:r>
                        </m:e>
                      </m:d>
                      <m:r>
                        <a:rPr lang="en-US" sz="4400" b="1" i="1" smtClean="0">
                          <a:solidFill>
                            <a:srgbClr val="002060"/>
                          </a:solidFill>
                          <a:latin typeface="Cambria Math" panose="02040503050406030204" pitchFamily="18" charset="0"/>
                        </a:rPr>
                        <m:t>=</m:t>
                      </m:r>
                      <m:r>
                        <a:rPr lang="ru-RU" sz="4400" b="1" i="1" smtClean="0">
                          <a:solidFill>
                            <a:srgbClr val="002060"/>
                          </a:solidFill>
                          <a:latin typeface="Cambria Math" panose="02040503050406030204" pitchFamily="18" charset="0"/>
                        </a:rPr>
                        <m:t>𝟏</m:t>
                      </m:r>
                      <m:r>
                        <a:rPr lang="ru-RU" sz="4400" b="1" i="1" smtClean="0">
                          <a:solidFill>
                            <a:srgbClr val="002060"/>
                          </a:solidFill>
                          <a:latin typeface="Cambria Math" panose="02040503050406030204" pitchFamily="18" charset="0"/>
                        </a:rPr>
                        <m:t> −</m:t>
                      </m:r>
                      <m:r>
                        <a:rPr lang="ru-RU" sz="4400" b="1" i="1" smtClean="0">
                          <a:solidFill>
                            <a:srgbClr val="002060"/>
                          </a:solidFill>
                          <a:latin typeface="Cambria Math" panose="02040503050406030204" pitchFamily="18" charset="0"/>
                        </a:rPr>
                        <m:t>𝟎</m:t>
                      </m:r>
                      <m:r>
                        <a:rPr lang="ru-RU" sz="4400" b="1" i="1" smtClean="0">
                          <a:solidFill>
                            <a:srgbClr val="002060"/>
                          </a:solidFill>
                          <a:latin typeface="Cambria Math" panose="02040503050406030204" pitchFamily="18" charset="0"/>
                        </a:rPr>
                        <m:t>,</m:t>
                      </m:r>
                      <m:r>
                        <a:rPr lang="ru-RU" sz="4400" b="1" i="1" smtClean="0">
                          <a:solidFill>
                            <a:srgbClr val="002060"/>
                          </a:solidFill>
                          <a:latin typeface="Cambria Math" panose="02040503050406030204" pitchFamily="18" charset="0"/>
                        </a:rPr>
                        <m:t>𝟖𝟏</m:t>
                      </m:r>
                    </m:oMath>
                  </m:oMathPara>
                </a14:m>
                <a:endParaRPr lang="uk-UA" sz="4400" b="1" dirty="0">
                  <a:solidFill>
                    <a:srgbClr val="002060"/>
                  </a:solidFill>
                </a:endParaRPr>
              </a:p>
            </p:txBody>
          </p:sp>
        </mc:Choice>
        <mc:Fallback xmlns="">
          <p:sp>
            <p:nvSpPr>
              <p:cNvPr id="31" name="TextBox 30">
                <a:extLst>
                  <a:ext uri="{FF2B5EF4-FFF2-40B4-BE49-F238E27FC236}">
                    <a16:creationId xmlns:a16="http://schemas.microsoft.com/office/drawing/2014/main" xmlns="" xmlns:a14="http://schemas.microsoft.com/office/drawing/2010/main" id="{C08B47E2-4112-4AD6-A52C-F55A7556A3F4}"/>
                  </a:ext>
                </a:extLst>
              </p:cNvPr>
              <p:cNvSpPr txBox="1">
                <a:spLocks noRot="1" noChangeAspect="1" noMove="1" noResize="1" noEditPoints="1" noAdjustHandles="1" noChangeArrowheads="1" noChangeShapeType="1" noTextEdit="1"/>
              </p:cNvSpPr>
              <p:nvPr/>
            </p:nvSpPr>
            <p:spPr>
              <a:xfrm>
                <a:off x="1146717" y="3297990"/>
                <a:ext cx="4481740" cy="677108"/>
              </a:xfrm>
              <a:prstGeom prst="rect">
                <a:avLst/>
              </a:prstGeom>
              <a:blipFill>
                <a:blip r:embed="rId2"/>
                <a:stretch>
                  <a:fillRect/>
                </a:stretch>
              </a:blipFill>
            </p:spPr>
            <p:txBody>
              <a:bodyPr/>
              <a:lstStyle/>
              <a:p>
                <a:r>
                  <a:rPr lang="uk-UA">
                    <a:noFill/>
                  </a:rPr>
                  <a:t> </a:t>
                </a:r>
              </a:p>
            </p:txBody>
          </p:sp>
        </mc:Fallback>
      </mc:AlternateContent>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0E14CCA5-7996-4882-ADC8-20E93E38955B}"/>
                  </a:ext>
                </a:extLst>
              </p:cNvPr>
              <p:cNvSpPr txBox="1"/>
              <p:nvPr/>
            </p:nvSpPr>
            <p:spPr>
              <a:xfrm>
                <a:off x="9098696" y="5343595"/>
                <a:ext cx="1381276" cy="67710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ru-RU" sz="4400" b="1" i="1" smtClean="0">
                          <a:solidFill>
                            <a:srgbClr val="C00000"/>
                          </a:solidFill>
                          <a:latin typeface="Cambria Math" panose="02040503050406030204" pitchFamily="18" charset="0"/>
                        </a:rPr>
                        <m:t>𝟎</m:t>
                      </m:r>
                      <m:r>
                        <a:rPr lang="ru-RU" sz="4400" b="1" i="1" smtClean="0">
                          <a:solidFill>
                            <a:srgbClr val="C00000"/>
                          </a:solidFill>
                          <a:latin typeface="Cambria Math" panose="02040503050406030204" pitchFamily="18" charset="0"/>
                        </a:rPr>
                        <m:t>,</m:t>
                      </m:r>
                      <m:r>
                        <a:rPr lang="ru-RU" sz="4400" b="1" i="1" smtClean="0">
                          <a:solidFill>
                            <a:srgbClr val="C00000"/>
                          </a:solidFill>
                          <a:latin typeface="Cambria Math" panose="02040503050406030204" pitchFamily="18" charset="0"/>
                        </a:rPr>
                        <m:t>𝟏𝟗</m:t>
                      </m:r>
                    </m:oMath>
                  </m:oMathPara>
                </a14:m>
                <a:endParaRPr lang="uk-UA" sz="4400" b="1" dirty="0">
                  <a:solidFill>
                    <a:srgbClr val="C00000"/>
                  </a:solidFill>
                </a:endParaRPr>
              </a:p>
            </p:txBody>
          </p:sp>
        </mc:Choice>
        <mc:Fallback xmlns="">
          <p:sp>
            <p:nvSpPr>
              <p:cNvPr id="14" name="TextBox 13">
                <a:extLst>
                  <a:ext uri="{FF2B5EF4-FFF2-40B4-BE49-F238E27FC236}">
                    <a16:creationId xmlns:a16="http://schemas.microsoft.com/office/drawing/2014/main" xmlns="" xmlns:a14="http://schemas.microsoft.com/office/drawing/2010/main" id="{0E14CCA5-7996-4882-ADC8-20E93E38955B}"/>
                  </a:ext>
                </a:extLst>
              </p:cNvPr>
              <p:cNvSpPr txBox="1">
                <a:spLocks noRot="1" noChangeAspect="1" noMove="1" noResize="1" noEditPoints="1" noAdjustHandles="1" noChangeArrowheads="1" noChangeShapeType="1" noTextEdit="1"/>
              </p:cNvSpPr>
              <p:nvPr/>
            </p:nvSpPr>
            <p:spPr>
              <a:xfrm>
                <a:off x="9098696" y="5343595"/>
                <a:ext cx="1381276" cy="677108"/>
              </a:xfrm>
              <a:prstGeom prst="rect">
                <a:avLst/>
              </a:prstGeom>
              <a:blipFill>
                <a:blip r:embed="rId3"/>
                <a:stretch>
                  <a:fillRect/>
                </a:stretch>
              </a:blipFill>
            </p:spPr>
            <p:txBody>
              <a:bodyPr/>
              <a:lstStyle/>
              <a:p>
                <a:r>
                  <a:rPr lang="uk-UA">
                    <a:noFill/>
                  </a:rPr>
                  <a:t> </a:t>
                </a:r>
              </a:p>
            </p:txBody>
          </p:sp>
        </mc:Fallback>
      </mc:AlternateContent>
    </p:spTree>
    <p:extLst>
      <p:ext uri="{BB962C8B-B14F-4D97-AF65-F5344CB8AC3E}">
        <p14:creationId xmlns:p14="http://schemas.microsoft.com/office/powerpoint/2010/main" val="230486262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wipe(down)">
                                      <p:cBhvr>
                                        <p:cTn id="7" dur="500"/>
                                        <p:tgtEl>
                                          <p:spTgt spid="3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wipe(down)">
                                      <p:cBhvr>
                                        <p:cTn id="1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P spid="14"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920240" y="1959429"/>
            <a:ext cx="8778240" cy="830997"/>
          </a:xfrm>
          <a:prstGeom prst="rect">
            <a:avLst/>
          </a:prstGeom>
          <a:noFill/>
        </p:spPr>
        <p:txBody>
          <a:bodyPr wrap="square" rtlCol="0">
            <a:spAutoFit/>
          </a:bodyPr>
          <a:lstStyle/>
          <a:p>
            <a:r>
              <a:rPr lang="ru-RU" sz="4800" b="1" i="1" dirty="0">
                <a:solidFill>
                  <a:srgbClr val="002060"/>
                </a:solidFill>
                <a:latin typeface="Bookman Old Style" pitchFamily="18" charset="0"/>
              </a:rPr>
              <a:t>Спасибо за внимание!!!</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24916EF-A3C0-4F9D-B596-766A3479F380}"/>
              </a:ext>
            </a:extLst>
          </p:cNvPr>
          <p:cNvSpPr txBox="1"/>
          <p:nvPr/>
        </p:nvSpPr>
        <p:spPr>
          <a:xfrm>
            <a:off x="186893" y="133888"/>
            <a:ext cx="11818214" cy="2400657"/>
          </a:xfrm>
          <a:prstGeom prst="rect">
            <a:avLst/>
          </a:prstGeom>
          <a:noFill/>
        </p:spPr>
        <p:txBody>
          <a:bodyPr wrap="square" rtlCol="0">
            <a:spAutoFit/>
          </a:bodyPr>
          <a:lstStyle/>
          <a:p>
            <a:r>
              <a:rPr lang="ru-RU" sz="3000" b="1" i="1" dirty="0">
                <a:solidFill>
                  <a:srgbClr val="C00000"/>
                </a:solidFill>
                <a:latin typeface="Georgia" panose="02040502050405020303" pitchFamily="18" charset="0"/>
              </a:rPr>
              <a:t>Теория</a:t>
            </a:r>
            <a:r>
              <a:rPr lang="ru-RU" sz="3000" b="1" i="1" dirty="0">
                <a:solidFill>
                  <a:srgbClr val="002060"/>
                </a:solidFill>
                <a:latin typeface="Georgia" panose="02040502050405020303" pitchFamily="18" charset="0"/>
              </a:rPr>
              <a:t>. Два события называются </a:t>
            </a:r>
            <a:r>
              <a:rPr lang="ru-RU" sz="3000" b="1" i="1" u="sng" dirty="0">
                <a:solidFill>
                  <a:srgbClr val="00642D"/>
                </a:solidFill>
                <a:latin typeface="Georgia" panose="02040502050405020303" pitchFamily="18" charset="0"/>
              </a:rPr>
              <a:t>независимыми</a:t>
            </a:r>
            <a:r>
              <a:rPr lang="ru-RU" sz="3000" b="1" i="1" dirty="0">
                <a:solidFill>
                  <a:srgbClr val="002060"/>
                </a:solidFill>
                <a:latin typeface="Georgia" panose="02040502050405020303" pitchFamily="18" charset="0"/>
              </a:rPr>
              <a:t>, если вероятность появления каждого из них </a:t>
            </a:r>
            <a:r>
              <a:rPr lang="ru-RU" sz="3000" b="1" i="1" dirty="0">
                <a:solidFill>
                  <a:srgbClr val="00642D"/>
                </a:solidFill>
                <a:latin typeface="Georgia" panose="02040502050405020303" pitchFamily="18" charset="0"/>
              </a:rPr>
              <a:t>не зависит </a:t>
            </a:r>
            <a:r>
              <a:rPr lang="ru-RU" sz="3000" b="1" i="1" dirty="0">
                <a:solidFill>
                  <a:srgbClr val="002060"/>
                </a:solidFill>
                <a:latin typeface="Georgia" panose="02040502050405020303" pitchFamily="18" charset="0"/>
              </a:rPr>
              <a:t>от того, появилось другое событие или нет. В противном случае события называются зависимыми.</a:t>
            </a:r>
          </a:p>
        </p:txBody>
      </p:sp>
      <p:sp>
        <p:nvSpPr>
          <p:cNvPr id="4" name="TextBox 3">
            <a:extLst>
              <a:ext uri="{FF2B5EF4-FFF2-40B4-BE49-F238E27FC236}">
                <a16:creationId xmlns:a16="http://schemas.microsoft.com/office/drawing/2014/main" id="{DACB48F9-C7E3-401B-9085-BE50ADDF5BF2}"/>
              </a:ext>
            </a:extLst>
          </p:cNvPr>
          <p:cNvSpPr txBox="1"/>
          <p:nvPr/>
        </p:nvSpPr>
        <p:spPr>
          <a:xfrm>
            <a:off x="101168" y="2534545"/>
            <a:ext cx="11818214" cy="1938992"/>
          </a:xfrm>
          <a:prstGeom prst="rect">
            <a:avLst/>
          </a:prstGeom>
          <a:noFill/>
        </p:spPr>
        <p:txBody>
          <a:bodyPr wrap="square" rtlCol="0">
            <a:spAutoFit/>
          </a:bodyPr>
          <a:lstStyle/>
          <a:p>
            <a:r>
              <a:rPr lang="ru-RU" sz="3000" b="1" i="1" dirty="0">
                <a:solidFill>
                  <a:srgbClr val="002060"/>
                </a:solidFill>
                <a:latin typeface="Georgia" panose="02040502050405020303" pitchFamily="18" charset="0"/>
              </a:rPr>
              <a:t>Два события называются </a:t>
            </a:r>
            <a:r>
              <a:rPr lang="ru-RU" sz="3000" b="1" i="1" u="sng" dirty="0">
                <a:solidFill>
                  <a:srgbClr val="00642D"/>
                </a:solidFill>
                <a:latin typeface="Georgia" panose="02040502050405020303" pitchFamily="18" charset="0"/>
              </a:rPr>
              <a:t>совместными</a:t>
            </a:r>
            <a:r>
              <a:rPr lang="ru-RU" sz="3000" b="1" i="1" dirty="0">
                <a:solidFill>
                  <a:srgbClr val="002060"/>
                </a:solidFill>
                <a:latin typeface="Georgia" panose="02040502050405020303" pitchFamily="18" charset="0"/>
              </a:rPr>
              <a:t>, если появление одного из них </a:t>
            </a:r>
            <a:r>
              <a:rPr lang="ru-RU" sz="3000" b="1" i="1" dirty="0">
                <a:solidFill>
                  <a:srgbClr val="00642D"/>
                </a:solidFill>
                <a:latin typeface="Georgia" panose="02040502050405020303" pitchFamily="18" charset="0"/>
              </a:rPr>
              <a:t>не исключает появление</a:t>
            </a:r>
            <a:r>
              <a:rPr lang="ru-RU" sz="3000" b="1" i="1" dirty="0">
                <a:solidFill>
                  <a:srgbClr val="002060"/>
                </a:solidFill>
                <a:latin typeface="Georgia" panose="02040502050405020303" pitchFamily="18" charset="0"/>
              </a:rPr>
              <a:t> другого в одном и том же испытании. В противном случае события называются несовместными.</a:t>
            </a:r>
          </a:p>
        </p:txBody>
      </p:sp>
      <p:sp>
        <p:nvSpPr>
          <p:cNvPr id="5" name="TextBox 4">
            <a:extLst>
              <a:ext uri="{FF2B5EF4-FFF2-40B4-BE49-F238E27FC236}">
                <a16:creationId xmlns:a16="http://schemas.microsoft.com/office/drawing/2014/main" id="{56281A5B-6011-4B92-A8FD-24EDFF01835C}"/>
              </a:ext>
            </a:extLst>
          </p:cNvPr>
          <p:cNvSpPr txBox="1"/>
          <p:nvPr/>
        </p:nvSpPr>
        <p:spPr>
          <a:xfrm>
            <a:off x="186893" y="4543425"/>
            <a:ext cx="11564646" cy="1938992"/>
          </a:xfrm>
          <a:prstGeom prst="rect">
            <a:avLst/>
          </a:prstGeom>
          <a:noFill/>
        </p:spPr>
        <p:txBody>
          <a:bodyPr wrap="square" rtlCol="0">
            <a:spAutoFit/>
          </a:bodyPr>
          <a:lstStyle/>
          <a:p>
            <a:r>
              <a:rPr lang="ru-RU" sz="3000" b="1" i="1" dirty="0">
                <a:solidFill>
                  <a:srgbClr val="002060"/>
                </a:solidFill>
                <a:latin typeface="Georgia" panose="02040502050405020303" pitchFamily="18" charset="0"/>
              </a:rPr>
              <a:t>Два события называются </a:t>
            </a:r>
            <a:r>
              <a:rPr lang="ru-RU" sz="3000" b="1" i="1" u="sng" dirty="0">
                <a:solidFill>
                  <a:srgbClr val="00642D"/>
                </a:solidFill>
                <a:latin typeface="Georgia" panose="02040502050405020303" pitchFamily="18" charset="0"/>
              </a:rPr>
              <a:t>противоположными</a:t>
            </a:r>
            <a:r>
              <a:rPr lang="ru-RU" sz="3000" b="1" i="1" dirty="0">
                <a:solidFill>
                  <a:srgbClr val="002060"/>
                </a:solidFill>
                <a:latin typeface="Georgia" panose="02040502050405020303" pitchFamily="18" charset="0"/>
              </a:rPr>
              <a:t>, если в данном испытании они </a:t>
            </a:r>
            <a:r>
              <a:rPr lang="ru-RU" sz="3000" b="1" i="1" dirty="0">
                <a:solidFill>
                  <a:srgbClr val="00642D"/>
                </a:solidFill>
                <a:latin typeface="Georgia" panose="02040502050405020303" pitchFamily="18" charset="0"/>
              </a:rPr>
              <a:t>несовместны</a:t>
            </a:r>
            <a:r>
              <a:rPr lang="ru-RU" sz="3000" b="1" i="1" dirty="0">
                <a:solidFill>
                  <a:srgbClr val="002060"/>
                </a:solidFill>
                <a:latin typeface="Georgia" panose="02040502050405020303" pitchFamily="18" charset="0"/>
              </a:rPr>
              <a:t> и одно из них обязательно происходит. </a:t>
            </a:r>
            <a:r>
              <a:rPr lang="ru-RU" sz="3000" b="1" i="1" dirty="0">
                <a:solidFill>
                  <a:srgbClr val="00642D"/>
                </a:solidFill>
                <a:latin typeface="Georgia" panose="02040502050405020303" pitchFamily="18" charset="0"/>
              </a:rPr>
              <a:t>Вероятности противоположных событий в сумме дают 1.</a:t>
            </a:r>
          </a:p>
        </p:txBody>
      </p:sp>
    </p:spTree>
    <p:extLst>
      <p:ext uri="{BB962C8B-B14F-4D97-AF65-F5344CB8AC3E}">
        <p14:creationId xmlns:p14="http://schemas.microsoft.com/office/powerpoint/2010/main" val="2280062492"/>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Овал 5">
            <a:extLst>
              <a:ext uri="{FF2B5EF4-FFF2-40B4-BE49-F238E27FC236}">
                <a16:creationId xmlns:a16="http://schemas.microsoft.com/office/drawing/2014/main" id="{5E897682-ED93-4543-B18A-E1371E27AE18}"/>
              </a:ext>
            </a:extLst>
          </p:cNvPr>
          <p:cNvSpPr/>
          <p:nvPr/>
        </p:nvSpPr>
        <p:spPr>
          <a:xfrm>
            <a:off x="3508311" y="3045210"/>
            <a:ext cx="1128507" cy="2253469"/>
          </a:xfrm>
          <a:custGeom>
            <a:avLst/>
            <a:gdLst>
              <a:gd name="connsiteX0" fmla="*/ 0 w 993424"/>
              <a:gd name="connsiteY0" fmla="*/ 1111828 h 2223655"/>
              <a:gd name="connsiteX1" fmla="*/ 496712 w 993424"/>
              <a:gd name="connsiteY1" fmla="*/ 0 h 2223655"/>
              <a:gd name="connsiteX2" fmla="*/ 993424 w 993424"/>
              <a:gd name="connsiteY2" fmla="*/ 1111828 h 2223655"/>
              <a:gd name="connsiteX3" fmla="*/ 496712 w 993424"/>
              <a:gd name="connsiteY3" fmla="*/ 2223656 h 2223655"/>
              <a:gd name="connsiteX4" fmla="*/ 0 w 993424"/>
              <a:gd name="connsiteY4" fmla="*/ 1111828 h 2223655"/>
              <a:gd name="connsiteX0" fmla="*/ 450 w 993874"/>
              <a:gd name="connsiteY0" fmla="*/ 1236519 h 2348347"/>
              <a:gd name="connsiteX1" fmla="*/ 569898 w 993874"/>
              <a:gd name="connsiteY1" fmla="*/ 0 h 2348347"/>
              <a:gd name="connsiteX2" fmla="*/ 993874 w 993874"/>
              <a:gd name="connsiteY2" fmla="*/ 1236519 h 2348347"/>
              <a:gd name="connsiteX3" fmla="*/ 497162 w 993874"/>
              <a:gd name="connsiteY3" fmla="*/ 2348347 h 2348347"/>
              <a:gd name="connsiteX4" fmla="*/ 450 w 993874"/>
              <a:gd name="connsiteY4" fmla="*/ 1236519 h 2348347"/>
              <a:gd name="connsiteX0" fmla="*/ 8 w 993432"/>
              <a:gd name="connsiteY0" fmla="*/ 1236519 h 2441865"/>
              <a:gd name="connsiteX1" fmla="*/ 569456 w 993432"/>
              <a:gd name="connsiteY1" fmla="*/ 0 h 2441865"/>
              <a:gd name="connsiteX2" fmla="*/ 993432 w 993432"/>
              <a:gd name="connsiteY2" fmla="*/ 1236519 h 2441865"/>
              <a:gd name="connsiteX3" fmla="*/ 559066 w 993432"/>
              <a:gd name="connsiteY3" fmla="*/ 2441865 h 2441865"/>
              <a:gd name="connsiteX4" fmla="*/ 8 w 993432"/>
              <a:gd name="connsiteY4" fmla="*/ 1236519 h 2441865"/>
              <a:gd name="connsiteX0" fmla="*/ 7 w 1128513"/>
              <a:gd name="connsiteY0" fmla="*/ 1236552 h 2441923"/>
              <a:gd name="connsiteX1" fmla="*/ 569455 w 1128513"/>
              <a:gd name="connsiteY1" fmla="*/ 33 h 2441923"/>
              <a:gd name="connsiteX2" fmla="*/ 1128513 w 1128513"/>
              <a:gd name="connsiteY2" fmla="*/ 1205380 h 2441923"/>
              <a:gd name="connsiteX3" fmla="*/ 559065 w 1128513"/>
              <a:gd name="connsiteY3" fmla="*/ 2441898 h 2441923"/>
              <a:gd name="connsiteX4" fmla="*/ 7 w 1128513"/>
              <a:gd name="connsiteY4" fmla="*/ 1236552 h 2441923"/>
              <a:gd name="connsiteX0" fmla="*/ 7 w 1214873"/>
              <a:gd name="connsiteY0" fmla="*/ 1236552 h 2441923"/>
              <a:gd name="connsiteX1" fmla="*/ 569455 w 1214873"/>
              <a:gd name="connsiteY1" fmla="*/ 33 h 2441923"/>
              <a:gd name="connsiteX2" fmla="*/ 1214873 w 1214873"/>
              <a:gd name="connsiteY2" fmla="*/ 1205380 h 2441923"/>
              <a:gd name="connsiteX3" fmla="*/ 559065 w 1214873"/>
              <a:gd name="connsiteY3" fmla="*/ 2441898 h 2441923"/>
              <a:gd name="connsiteX4" fmla="*/ 7 w 1214873"/>
              <a:gd name="connsiteY4" fmla="*/ 1236552 h 2441923"/>
              <a:gd name="connsiteX0" fmla="*/ 8 w 1143754"/>
              <a:gd name="connsiteY0" fmla="*/ 1247613 h 2441972"/>
              <a:gd name="connsiteX1" fmla="*/ 498336 w 1143754"/>
              <a:gd name="connsiteY1" fmla="*/ 61 h 2441972"/>
              <a:gd name="connsiteX2" fmla="*/ 1143754 w 1143754"/>
              <a:gd name="connsiteY2" fmla="*/ 1205408 h 2441972"/>
              <a:gd name="connsiteX3" fmla="*/ 487946 w 1143754"/>
              <a:gd name="connsiteY3" fmla="*/ 2441926 h 2441972"/>
              <a:gd name="connsiteX4" fmla="*/ 8 w 1143754"/>
              <a:gd name="connsiteY4" fmla="*/ 1247613 h 2441972"/>
              <a:gd name="connsiteX0" fmla="*/ 5460 w 1149206"/>
              <a:gd name="connsiteY0" fmla="*/ 1247613 h 2441971"/>
              <a:gd name="connsiteX1" fmla="*/ 503788 w 1149206"/>
              <a:gd name="connsiteY1" fmla="*/ 61 h 2441971"/>
              <a:gd name="connsiteX2" fmla="*/ 1149206 w 1149206"/>
              <a:gd name="connsiteY2" fmla="*/ 1205408 h 2441971"/>
              <a:gd name="connsiteX3" fmla="*/ 493398 w 1149206"/>
              <a:gd name="connsiteY3" fmla="*/ 2441926 h 2441971"/>
              <a:gd name="connsiteX4" fmla="*/ 5460 w 1149206"/>
              <a:gd name="connsiteY4" fmla="*/ 1247613 h 2441971"/>
              <a:gd name="connsiteX0" fmla="*/ 27 w 1143773"/>
              <a:gd name="connsiteY0" fmla="*/ 1247613 h 2441971"/>
              <a:gd name="connsiteX1" fmla="*/ 498355 w 1143773"/>
              <a:gd name="connsiteY1" fmla="*/ 61 h 2441971"/>
              <a:gd name="connsiteX2" fmla="*/ 1143773 w 1143773"/>
              <a:gd name="connsiteY2" fmla="*/ 1205408 h 2441971"/>
              <a:gd name="connsiteX3" fmla="*/ 487965 w 1143773"/>
              <a:gd name="connsiteY3" fmla="*/ 2441926 h 2441971"/>
              <a:gd name="connsiteX4" fmla="*/ 27 w 1143773"/>
              <a:gd name="connsiteY4" fmla="*/ 1247613 h 2441971"/>
              <a:gd name="connsiteX0" fmla="*/ 2337 w 1146083"/>
              <a:gd name="connsiteY0" fmla="*/ 1247613 h 2441970"/>
              <a:gd name="connsiteX1" fmla="*/ 500665 w 1146083"/>
              <a:gd name="connsiteY1" fmla="*/ 61 h 2441970"/>
              <a:gd name="connsiteX2" fmla="*/ 1146083 w 1146083"/>
              <a:gd name="connsiteY2" fmla="*/ 1205408 h 2441970"/>
              <a:gd name="connsiteX3" fmla="*/ 490275 w 1146083"/>
              <a:gd name="connsiteY3" fmla="*/ 2441926 h 2441970"/>
              <a:gd name="connsiteX4" fmla="*/ 2337 w 1146083"/>
              <a:gd name="connsiteY4" fmla="*/ 1247613 h 244197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6083" h="2441970">
                <a:moveTo>
                  <a:pt x="2337" y="1247613"/>
                </a:moveTo>
                <a:cubicBezTo>
                  <a:pt x="-31491" y="868218"/>
                  <a:pt x="310041" y="7095"/>
                  <a:pt x="500665" y="61"/>
                </a:cubicBezTo>
                <a:cubicBezTo>
                  <a:pt x="691289" y="-6973"/>
                  <a:pt x="1146083" y="591362"/>
                  <a:pt x="1146083" y="1205408"/>
                </a:cubicBezTo>
                <a:cubicBezTo>
                  <a:pt x="1146083" y="1819454"/>
                  <a:pt x="680899" y="2434892"/>
                  <a:pt x="490275" y="2441926"/>
                </a:cubicBezTo>
                <a:cubicBezTo>
                  <a:pt x="299651" y="2448960"/>
                  <a:pt x="36165" y="1627008"/>
                  <a:pt x="2337" y="1247613"/>
                </a:cubicBezTo>
                <a:close/>
              </a:path>
            </a:pathLst>
          </a:custGeom>
          <a:solidFill>
            <a:schemeClr val="accent1">
              <a:alpha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2" name="TextBox 1">
            <a:extLst>
              <a:ext uri="{FF2B5EF4-FFF2-40B4-BE49-F238E27FC236}">
                <a16:creationId xmlns:a16="http://schemas.microsoft.com/office/drawing/2014/main" id="{024916EF-A3C0-4F9D-B596-766A3479F380}"/>
              </a:ext>
            </a:extLst>
          </p:cNvPr>
          <p:cNvSpPr txBox="1"/>
          <p:nvPr/>
        </p:nvSpPr>
        <p:spPr>
          <a:xfrm>
            <a:off x="186893" y="133888"/>
            <a:ext cx="11818214" cy="2062103"/>
          </a:xfrm>
          <a:prstGeom prst="rect">
            <a:avLst/>
          </a:prstGeom>
          <a:noFill/>
        </p:spPr>
        <p:txBody>
          <a:bodyPr wrap="square" rtlCol="0">
            <a:spAutoFit/>
          </a:bodyPr>
          <a:lstStyle/>
          <a:p>
            <a:r>
              <a:rPr lang="ru-RU" sz="3200" b="1" i="1" dirty="0">
                <a:solidFill>
                  <a:srgbClr val="C00000"/>
                </a:solidFill>
                <a:latin typeface="Georgia" panose="02040502050405020303" pitchFamily="18" charset="0"/>
              </a:rPr>
              <a:t>Произведением</a:t>
            </a:r>
            <a:r>
              <a:rPr lang="ru-RU" sz="3200" b="1" i="1" dirty="0">
                <a:solidFill>
                  <a:srgbClr val="002060"/>
                </a:solidFill>
                <a:latin typeface="Georgia" panose="02040502050405020303" pitchFamily="18" charset="0"/>
              </a:rPr>
              <a:t> событий А и В называется событие </a:t>
            </a:r>
            <a:r>
              <a:rPr lang="ru-RU" sz="3200" b="1" i="1" dirty="0">
                <a:solidFill>
                  <a:srgbClr val="00642D"/>
                </a:solidFill>
                <a:latin typeface="Georgia" panose="02040502050405020303" pitchFamily="18" charset="0"/>
              </a:rPr>
              <a:t>С = AB</a:t>
            </a:r>
            <a:r>
              <a:rPr lang="ru-RU" sz="3200" b="1" i="1" dirty="0">
                <a:solidFill>
                  <a:srgbClr val="002060"/>
                </a:solidFill>
                <a:latin typeface="Georgia" panose="02040502050405020303" pitchFamily="18" charset="0"/>
              </a:rPr>
              <a:t>, состоящее в том, что в результате испытания произошло </a:t>
            </a:r>
            <a:r>
              <a:rPr lang="ru-RU" sz="3200" b="1" i="1" u="sng" dirty="0">
                <a:solidFill>
                  <a:srgbClr val="00642D"/>
                </a:solidFill>
                <a:latin typeface="Georgia" panose="02040502050405020303" pitchFamily="18" charset="0"/>
              </a:rPr>
              <a:t>и</a:t>
            </a:r>
            <a:r>
              <a:rPr lang="ru-RU" sz="3200" b="1" i="1" dirty="0">
                <a:solidFill>
                  <a:srgbClr val="00642D"/>
                </a:solidFill>
                <a:latin typeface="Georgia" panose="02040502050405020303" pitchFamily="18" charset="0"/>
              </a:rPr>
              <a:t> событие А</a:t>
            </a:r>
            <a:r>
              <a:rPr lang="ru-RU" sz="3200" b="1" i="1" dirty="0">
                <a:solidFill>
                  <a:srgbClr val="002060"/>
                </a:solidFill>
                <a:latin typeface="Georgia" panose="02040502050405020303" pitchFamily="18" charset="0"/>
              </a:rPr>
              <a:t>, </a:t>
            </a:r>
            <a:r>
              <a:rPr lang="ru-RU" sz="3200" b="1" i="1" u="sng" dirty="0">
                <a:solidFill>
                  <a:srgbClr val="00642D"/>
                </a:solidFill>
                <a:latin typeface="Georgia" panose="02040502050405020303" pitchFamily="18" charset="0"/>
              </a:rPr>
              <a:t>и</a:t>
            </a:r>
            <a:r>
              <a:rPr lang="ru-RU" sz="3200" b="1" i="1" dirty="0">
                <a:solidFill>
                  <a:srgbClr val="00642D"/>
                </a:solidFill>
                <a:latin typeface="Georgia" panose="02040502050405020303" pitchFamily="18" charset="0"/>
              </a:rPr>
              <a:t> событие В</a:t>
            </a:r>
            <a:r>
              <a:rPr lang="ru-RU" sz="3200" b="1" i="1" dirty="0">
                <a:solidFill>
                  <a:srgbClr val="002060"/>
                </a:solidFill>
                <a:latin typeface="Georgia" panose="02040502050405020303" pitchFamily="18" charset="0"/>
              </a:rPr>
              <a:t>, то есть оба события произошли.</a:t>
            </a:r>
          </a:p>
        </p:txBody>
      </p:sp>
      <p:sp>
        <p:nvSpPr>
          <p:cNvPr id="3" name="Овал 2">
            <a:extLst>
              <a:ext uri="{FF2B5EF4-FFF2-40B4-BE49-F238E27FC236}">
                <a16:creationId xmlns:a16="http://schemas.microsoft.com/office/drawing/2014/main" id="{1E1C34C8-FF5F-445B-9221-EF0383CE40D4}"/>
              </a:ext>
            </a:extLst>
          </p:cNvPr>
          <p:cNvSpPr/>
          <p:nvPr/>
        </p:nvSpPr>
        <p:spPr>
          <a:xfrm>
            <a:off x="1902949" y="2794011"/>
            <a:ext cx="2733869" cy="2755869"/>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5" name="Овал 4">
            <a:extLst>
              <a:ext uri="{FF2B5EF4-FFF2-40B4-BE49-F238E27FC236}">
                <a16:creationId xmlns:a16="http://schemas.microsoft.com/office/drawing/2014/main" id="{E04106DB-CDED-477F-81A8-5A9742ADEF3E}"/>
              </a:ext>
            </a:extLst>
          </p:cNvPr>
          <p:cNvSpPr/>
          <p:nvPr/>
        </p:nvSpPr>
        <p:spPr>
          <a:xfrm>
            <a:off x="3508311" y="2509936"/>
            <a:ext cx="3293706" cy="3293706"/>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4" name="TextBox 3">
            <a:extLst>
              <a:ext uri="{FF2B5EF4-FFF2-40B4-BE49-F238E27FC236}">
                <a16:creationId xmlns:a16="http://schemas.microsoft.com/office/drawing/2014/main" id="{AE48370A-7791-4FCA-A295-37614FC64407}"/>
              </a:ext>
            </a:extLst>
          </p:cNvPr>
          <p:cNvSpPr txBox="1"/>
          <p:nvPr/>
        </p:nvSpPr>
        <p:spPr>
          <a:xfrm>
            <a:off x="2524991" y="3584864"/>
            <a:ext cx="615961" cy="1015663"/>
          </a:xfrm>
          <a:prstGeom prst="rect">
            <a:avLst/>
          </a:prstGeom>
          <a:noFill/>
        </p:spPr>
        <p:txBody>
          <a:bodyPr wrap="square" rtlCol="0">
            <a:spAutoFit/>
          </a:bodyPr>
          <a:lstStyle/>
          <a:p>
            <a:r>
              <a:rPr lang="en-US" sz="6000" b="1" dirty="0">
                <a:solidFill>
                  <a:srgbClr val="002060"/>
                </a:solidFill>
                <a:latin typeface="Bookman Old Style" panose="02050604050505020204" pitchFamily="18" charset="0"/>
              </a:rPr>
              <a:t>A</a:t>
            </a:r>
            <a:endParaRPr lang="uk-UA" sz="6000" b="1" dirty="0">
              <a:solidFill>
                <a:srgbClr val="002060"/>
              </a:solidFill>
              <a:latin typeface="Bookman Old Style" panose="02050604050505020204" pitchFamily="18" charset="0"/>
            </a:endParaRPr>
          </a:p>
        </p:txBody>
      </p:sp>
      <p:sp>
        <p:nvSpPr>
          <p:cNvPr id="7" name="TextBox 6">
            <a:extLst>
              <a:ext uri="{FF2B5EF4-FFF2-40B4-BE49-F238E27FC236}">
                <a16:creationId xmlns:a16="http://schemas.microsoft.com/office/drawing/2014/main" id="{472A1DCA-42FE-4D1F-865D-6946F4DF63A9}"/>
              </a:ext>
            </a:extLst>
          </p:cNvPr>
          <p:cNvSpPr txBox="1"/>
          <p:nvPr/>
        </p:nvSpPr>
        <p:spPr>
          <a:xfrm>
            <a:off x="5202736" y="3429000"/>
            <a:ext cx="615961" cy="1015663"/>
          </a:xfrm>
          <a:prstGeom prst="rect">
            <a:avLst/>
          </a:prstGeom>
          <a:noFill/>
        </p:spPr>
        <p:txBody>
          <a:bodyPr wrap="square" rtlCol="0">
            <a:spAutoFit/>
          </a:bodyPr>
          <a:lstStyle/>
          <a:p>
            <a:r>
              <a:rPr lang="en-US" sz="6000" b="1" dirty="0">
                <a:solidFill>
                  <a:srgbClr val="002060"/>
                </a:solidFill>
                <a:latin typeface="Bookman Old Style" panose="02050604050505020204" pitchFamily="18" charset="0"/>
              </a:rPr>
              <a:t>B</a:t>
            </a:r>
            <a:endParaRPr lang="uk-UA" sz="6000" b="1" dirty="0">
              <a:solidFill>
                <a:srgbClr val="002060"/>
              </a:solidFill>
              <a:latin typeface="Bookman Old Style" panose="02050604050505020204" pitchFamily="18" charset="0"/>
            </a:endParaRPr>
          </a:p>
        </p:txBody>
      </p:sp>
      <p:sp>
        <p:nvSpPr>
          <p:cNvPr id="8" name="TextBox 7">
            <a:extLst>
              <a:ext uri="{FF2B5EF4-FFF2-40B4-BE49-F238E27FC236}">
                <a16:creationId xmlns:a16="http://schemas.microsoft.com/office/drawing/2014/main" id="{E8297E10-29A2-45D6-AB73-3712E4A47C5E}"/>
              </a:ext>
            </a:extLst>
          </p:cNvPr>
          <p:cNvSpPr txBox="1"/>
          <p:nvPr/>
        </p:nvSpPr>
        <p:spPr>
          <a:xfrm>
            <a:off x="3697043" y="3584863"/>
            <a:ext cx="615961" cy="1015663"/>
          </a:xfrm>
          <a:prstGeom prst="rect">
            <a:avLst/>
          </a:prstGeom>
          <a:noFill/>
        </p:spPr>
        <p:txBody>
          <a:bodyPr wrap="square" rtlCol="0">
            <a:spAutoFit/>
          </a:bodyPr>
          <a:lstStyle/>
          <a:p>
            <a:r>
              <a:rPr lang="en-US" sz="6000" b="1" dirty="0">
                <a:solidFill>
                  <a:srgbClr val="002060"/>
                </a:solidFill>
                <a:latin typeface="Bookman Old Style" panose="02050604050505020204" pitchFamily="18" charset="0"/>
              </a:rPr>
              <a:t>C</a:t>
            </a:r>
            <a:endParaRPr lang="uk-UA" sz="6000" b="1" dirty="0">
              <a:solidFill>
                <a:srgbClr val="002060"/>
              </a:solidFill>
              <a:latin typeface="Bookman Old Style" panose="02050604050505020204" pitchFamily="18" charset="0"/>
            </a:endParaRPr>
          </a:p>
        </p:txBody>
      </p:sp>
    </p:spTree>
    <p:extLst>
      <p:ext uri="{BB962C8B-B14F-4D97-AF65-F5344CB8AC3E}">
        <p14:creationId xmlns:p14="http://schemas.microsoft.com/office/powerpoint/2010/main" val="10011788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Прямокутник 8">
            <a:extLst>
              <a:ext uri="{FF2B5EF4-FFF2-40B4-BE49-F238E27FC236}">
                <a16:creationId xmlns:a16="http://schemas.microsoft.com/office/drawing/2014/main" id="{C3C62BC1-48F6-4E58-A601-76B9D3359E93}"/>
              </a:ext>
            </a:extLst>
          </p:cNvPr>
          <p:cNvSpPr/>
          <p:nvPr/>
        </p:nvSpPr>
        <p:spPr>
          <a:xfrm>
            <a:off x="1094012" y="253099"/>
            <a:ext cx="10398334" cy="1754326"/>
          </a:xfrm>
          <a:prstGeom prst="rect">
            <a:avLst/>
          </a:prstGeom>
        </p:spPr>
        <p:txBody>
          <a:bodyPr wrap="square">
            <a:spAutoFit/>
          </a:bodyPr>
          <a:lstStyle/>
          <a:p>
            <a:r>
              <a:rPr lang="ru-RU" sz="3600" b="1" i="1" dirty="0">
                <a:solidFill>
                  <a:srgbClr val="C00000"/>
                </a:solidFill>
                <a:latin typeface="Georgia" panose="02040502050405020303" pitchFamily="18" charset="0"/>
              </a:rPr>
              <a:t>Вероятность произведения </a:t>
            </a:r>
            <a:r>
              <a:rPr lang="ru-RU" sz="3600" b="1" i="1" dirty="0">
                <a:solidFill>
                  <a:srgbClr val="002060"/>
                </a:solidFill>
                <a:latin typeface="Georgia" panose="02040502050405020303" pitchFamily="18" charset="0"/>
              </a:rPr>
              <a:t>двух </a:t>
            </a:r>
            <a:r>
              <a:rPr lang="ru-RU" sz="3600" b="1" i="1" dirty="0">
                <a:solidFill>
                  <a:srgbClr val="00642D"/>
                </a:solidFill>
                <a:latin typeface="Georgia" panose="02040502050405020303" pitchFamily="18" charset="0"/>
              </a:rPr>
              <a:t>независимых</a:t>
            </a:r>
            <a:r>
              <a:rPr lang="ru-RU" sz="3600" b="1" i="1" dirty="0">
                <a:solidFill>
                  <a:srgbClr val="002060"/>
                </a:solidFill>
                <a:latin typeface="Georgia" panose="02040502050405020303" pitchFamily="18" charset="0"/>
              </a:rPr>
              <a:t> событий A и B равна произведению этих вероятностей</a:t>
            </a:r>
            <a:endParaRPr lang="uk-UA" sz="3600" b="1" i="1" dirty="0">
              <a:solidFill>
                <a:srgbClr val="002060"/>
              </a:solidFill>
              <a:latin typeface="Georgia" panose="02040502050405020303" pitchFamily="18" charset="0"/>
            </a:endParaRPr>
          </a:p>
        </p:txBody>
      </p:sp>
      <p:sp>
        <p:nvSpPr>
          <p:cNvPr id="10" name="Прямокутник 9">
            <a:extLst>
              <a:ext uri="{FF2B5EF4-FFF2-40B4-BE49-F238E27FC236}">
                <a16:creationId xmlns:a16="http://schemas.microsoft.com/office/drawing/2014/main" id="{4FAFEE92-7C8A-47C1-8C46-456B39C64D03}"/>
              </a:ext>
            </a:extLst>
          </p:cNvPr>
          <p:cNvSpPr/>
          <p:nvPr/>
        </p:nvSpPr>
        <p:spPr>
          <a:xfrm>
            <a:off x="3935393" y="3013501"/>
            <a:ext cx="6143789" cy="830997"/>
          </a:xfrm>
          <a:prstGeom prst="rect">
            <a:avLst/>
          </a:prstGeom>
          <a:ln w="38100">
            <a:solidFill>
              <a:schemeClr val="accent1"/>
            </a:solidFill>
          </a:ln>
        </p:spPr>
        <p:txBody>
          <a:bodyPr wrap="square">
            <a:spAutoFit/>
          </a:bodyPr>
          <a:lstStyle/>
          <a:p>
            <a:r>
              <a:rPr lang="ru-RU" sz="4800" dirty="0">
                <a:solidFill>
                  <a:srgbClr val="002060"/>
                </a:solidFill>
                <a:latin typeface="Georgia" panose="02040502050405020303" pitchFamily="18" charset="0"/>
              </a:rPr>
              <a:t>P (AB) = P (A)</a:t>
            </a:r>
            <a:r>
              <a:rPr lang="en-US" sz="4800" dirty="0">
                <a:solidFill>
                  <a:srgbClr val="002060"/>
                </a:solidFill>
                <a:latin typeface="Georgia" panose="02040502050405020303" pitchFamily="18" charset="0"/>
              </a:rPr>
              <a:t> </a:t>
            </a:r>
            <a:r>
              <a:rPr lang="ru-RU" sz="4800" dirty="0">
                <a:solidFill>
                  <a:srgbClr val="002060"/>
                </a:solidFill>
                <a:latin typeface="Georgia" panose="02040502050405020303" pitchFamily="18" charset="0"/>
              </a:rPr>
              <a:t>∙ P (B)</a:t>
            </a:r>
            <a:endParaRPr lang="uk-UA" sz="4800" dirty="0">
              <a:solidFill>
                <a:srgbClr val="002060"/>
              </a:solidFill>
              <a:latin typeface="Georgia" panose="02040502050405020303" pitchFamily="18" charset="0"/>
            </a:endParaRPr>
          </a:p>
        </p:txBody>
      </p:sp>
    </p:spTree>
    <p:extLst>
      <p:ext uri="{BB962C8B-B14F-4D97-AF65-F5344CB8AC3E}">
        <p14:creationId xmlns:p14="http://schemas.microsoft.com/office/powerpoint/2010/main" val="11357423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534D1919-16F1-47E8-B6DA-9FB0A58FF513}"/>
              </a:ext>
            </a:extLst>
          </p:cNvPr>
          <p:cNvSpPr txBox="1"/>
          <p:nvPr/>
        </p:nvSpPr>
        <p:spPr>
          <a:xfrm>
            <a:off x="373786" y="2717"/>
            <a:ext cx="11818214" cy="2554545"/>
          </a:xfrm>
          <a:prstGeom prst="rect">
            <a:avLst/>
          </a:prstGeom>
          <a:noFill/>
        </p:spPr>
        <p:txBody>
          <a:bodyPr wrap="square" rtlCol="0">
            <a:spAutoFit/>
          </a:bodyPr>
          <a:lstStyle/>
          <a:p>
            <a:r>
              <a:rPr lang="ru-RU" sz="3200" b="1" i="1" dirty="0">
                <a:solidFill>
                  <a:srgbClr val="C00000"/>
                </a:solidFill>
                <a:latin typeface="Georgia" panose="02040502050405020303" pitchFamily="18" charset="0"/>
              </a:rPr>
              <a:t>Суммой</a:t>
            </a:r>
            <a:r>
              <a:rPr lang="ru-RU" sz="3200" b="1" i="1" dirty="0">
                <a:solidFill>
                  <a:srgbClr val="002060"/>
                </a:solidFill>
                <a:latin typeface="Georgia" panose="02040502050405020303" pitchFamily="18" charset="0"/>
              </a:rPr>
              <a:t> событий А и В называется событие </a:t>
            </a:r>
            <a:r>
              <a:rPr lang="ru-RU" sz="3200" b="1" i="1" dirty="0">
                <a:solidFill>
                  <a:srgbClr val="00642D"/>
                </a:solidFill>
                <a:latin typeface="Georgia" panose="02040502050405020303" pitchFamily="18" charset="0"/>
              </a:rPr>
              <a:t>С = А + В</a:t>
            </a:r>
            <a:r>
              <a:rPr lang="ru-RU" sz="3200" b="1" i="1" dirty="0">
                <a:solidFill>
                  <a:srgbClr val="002060"/>
                </a:solidFill>
                <a:latin typeface="Georgia" panose="02040502050405020303" pitchFamily="18" charset="0"/>
              </a:rPr>
              <a:t>, состоящее в наступлении, по крайней мере, одного из них, то есть в наступлении </a:t>
            </a:r>
            <a:r>
              <a:rPr lang="ru-RU" sz="3200" b="1" i="1" u="sng" dirty="0">
                <a:solidFill>
                  <a:srgbClr val="00642D"/>
                </a:solidFill>
                <a:latin typeface="Georgia" panose="02040502050405020303" pitchFamily="18" charset="0"/>
              </a:rPr>
              <a:t>или</a:t>
            </a:r>
            <a:r>
              <a:rPr lang="ru-RU" sz="3200" b="1" i="1" dirty="0">
                <a:solidFill>
                  <a:srgbClr val="00642D"/>
                </a:solidFill>
                <a:latin typeface="Georgia" panose="02040502050405020303" pitchFamily="18" charset="0"/>
              </a:rPr>
              <a:t> события</a:t>
            </a:r>
            <a:r>
              <a:rPr lang="ru-RU" sz="3200" b="1" i="1" dirty="0">
                <a:solidFill>
                  <a:srgbClr val="002060"/>
                </a:solidFill>
                <a:latin typeface="Georgia" panose="02040502050405020303" pitchFamily="18" charset="0"/>
              </a:rPr>
              <a:t> </a:t>
            </a:r>
            <a:r>
              <a:rPr lang="ru-RU" sz="3200" b="1" i="1" dirty="0">
                <a:solidFill>
                  <a:srgbClr val="00642D"/>
                </a:solidFill>
                <a:latin typeface="Georgia" panose="02040502050405020303" pitchFamily="18" charset="0"/>
              </a:rPr>
              <a:t>А</a:t>
            </a:r>
            <a:r>
              <a:rPr lang="ru-RU" sz="3200" b="1" i="1" dirty="0">
                <a:solidFill>
                  <a:srgbClr val="002060"/>
                </a:solidFill>
                <a:latin typeface="Georgia" panose="02040502050405020303" pitchFamily="18" charset="0"/>
              </a:rPr>
              <a:t>, </a:t>
            </a:r>
            <a:r>
              <a:rPr lang="ru-RU" sz="3200" b="1" i="1" u="sng" dirty="0">
                <a:solidFill>
                  <a:srgbClr val="00642D"/>
                </a:solidFill>
                <a:latin typeface="Georgia" panose="02040502050405020303" pitchFamily="18" charset="0"/>
              </a:rPr>
              <a:t>или</a:t>
            </a:r>
            <a:r>
              <a:rPr lang="ru-RU" sz="3200" b="1" i="1" dirty="0">
                <a:solidFill>
                  <a:srgbClr val="00642D"/>
                </a:solidFill>
                <a:latin typeface="Georgia" panose="02040502050405020303" pitchFamily="18" charset="0"/>
              </a:rPr>
              <a:t> события В, </a:t>
            </a:r>
            <a:r>
              <a:rPr lang="ru-RU" sz="3200" b="1" i="1" u="sng" dirty="0">
                <a:solidFill>
                  <a:srgbClr val="00642D"/>
                </a:solidFill>
                <a:latin typeface="Georgia" panose="02040502050405020303" pitchFamily="18" charset="0"/>
              </a:rPr>
              <a:t>или</a:t>
            </a:r>
            <a:r>
              <a:rPr lang="ru-RU" sz="3200" b="1" i="1" dirty="0">
                <a:solidFill>
                  <a:srgbClr val="00642D"/>
                </a:solidFill>
                <a:latin typeface="Georgia" panose="02040502050405020303" pitchFamily="18" charset="0"/>
              </a:rPr>
              <a:t> </a:t>
            </a:r>
            <a:r>
              <a:rPr lang="ru-RU" sz="3200" b="1" i="1" dirty="0">
                <a:solidFill>
                  <a:srgbClr val="002060"/>
                </a:solidFill>
                <a:latin typeface="Georgia" panose="02040502050405020303" pitchFamily="18" charset="0"/>
              </a:rPr>
              <a:t>обоих этих событий </a:t>
            </a:r>
            <a:r>
              <a:rPr lang="ru-RU" sz="3200" b="1" i="1" dirty="0">
                <a:solidFill>
                  <a:srgbClr val="00642D"/>
                </a:solidFill>
                <a:latin typeface="Georgia" panose="02040502050405020303" pitchFamily="18" charset="0"/>
              </a:rPr>
              <a:t>вместе</a:t>
            </a:r>
            <a:r>
              <a:rPr lang="ru-RU" sz="3200" b="1" i="1" dirty="0">
                <a:solidFill>
                  <a:srgbClr val="002060"/>
                </a:solidFill>
                <a:latin typeface="Georgia" panose="02040502050405020303" pitchFamily="18" charset="0"/>
              </a:rPr>
              <a:t>.</a:t>
            </a:r>
          </a:p>
        </p:txBody>
      </p:sp>
      <p:sp>
        <p:nvSpPr>
          <p:cNvPr id="3" name="Овал 2">
            <a:extLst>
              <a:ext uri="{FF2B5EF4-FFF2-40B4-BE49-F238E27FC236}">
                <a16:creationId xmlns:a16="http://schemas.microsoft.com/office/drawing/2014/main" id="{85FC01A0-2370-4E5C-8629-FDB1F5AC50D7}"/>
              </a:ext>
            </a:extLst>
          </p:cNvPr>
          <p:cNvSpPr/>
          <p:nvPr/>
        </p:nvSpPr>
        <p:spPr>
          <a:xfrm>
            <a:off x="492614" y="3125755"/>
            <a:ext cx="2524991" cy="2452255"/>
          </a:xfrm>
          <a:prstGeom prst="ellipse">
            <a:avLst/>
          </a:prstGeom>
          <a:solidFill>
            <a:schemeClr val="accent1">
              <a:alpha val="39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5" name="Овал 4">
            <a:extLst>
              <a:ext uri="{FF2B5EF4-FFF2-40B4-BE49-F238E27FC236}">
                <a16:creationId xmlns:a16="http://schemas.microsoft.com/office/drawing/2014/main" id="{CC9F4D1D-BF78-47E6-972D-4B7FA9138C9A}"/>
              </a:ext>
            </a:extLst>
          </p:cNvPr>
          <p:cNvSpPr/>
          <p:nvPr/>
        </p:nvSpPr>
        <p:spPr>
          <a:xfrm>
            <a:off x="2373369" y="2836506"/>
            <a:ext cx="3290313" cy="2845413"/>
          </a:xfrm>
          <a:prstGeom prst="ellipse">
            <a:avLst/>
          </a:prstGeom>
          <a:solidFill>
            <a:schemeClr val="accent1">
              <a:alpha val="39000"/>
            </a:schemeClr>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6" name="TextBox 5">
            <a:extLst>
              <a:ext uri="{FF2B5EF4-FFF2-40B4-BE49-F238E27FC236}">
                <a16:creationId xmlns:a16="http://schemas.microsoft.com/office/drawing/2014/main" id="{0DF66CD3-3E96-4B2E-8C5E-C375C09164E4}"/>
              </a:ext>
            </a:extLst>
          </p:cNvPr>
          <p:cNvSpPr txBox="1"/>
          <p:nvPr/>
        </p:nvSpPr>
        <p:spPr>
          <a:xfrm>
            <a:off x="1289923" y="3645301"/>
            <a:ext cx="615961" cy="1015663"/>
          </a:xfrm>
          <a:prstGeom prst="rect">
            <a:avLst/>
          </a:prstGeom>
          <a:noFill/>
        </p:spPr>
        <p:txBody>
          <a:bodyPr wrap="square" rtlCol="0">
            <a:spAutoFit/>
          </a:bodyPr>
          <a:lstStyle/>
          <a:p>
            <a:r>
              <a:rPr lang="en-US" sz="6000" b="1" dirty="0">
                <a:solidFill>
                  <a:srgbClr val="002060"/>
                </a:solidFill>
                <a:latin typeface="Bookman Old Style" panose="02050604050505020204" pitchFamily="18" charset="0"/>
              </a:rPr>
              <a:t>A</a:t>
            </a:r>
            <a:endParaRPr lang="uk-UA" sz="6000" b="1" dirty="0">
              <a:solidFill>
                <a:srgbClr val="002060"/>
              </a:solidFill>
              <a:latin typeface="Bookman Old Style" panose="02050604050505020204" pitchFamily="18" charset="0"/>
            </a:endParaRPr>
          </a:p>
        </p:txBody>
      </p:sp>
      <p:sp>
        <p:nvSpPr>
          <p:cNvPr id="7" name="TextBox 6">
            <a:extLst>
              <a:ext uri="{FF2B5EF4-FFF2-40B4-BE49-F238E27FC236}">
                <a16:creationId xmlns:a16="http://schemas.microsoft.com/office/drawing/2014/main" id="{4B24EEBF-2E75-4F2B-96C0-06D5E86E5890}"/>
              </a:ext>
            </a:extLst>
          </p:cNvPr>
          <p:cNvSpPr txBox="1"/>
          <p:nvPr/>
        </p:nvSpPr>
        <p:spPr>
          <a:xfrm>
            <a:off x="3342021" y="3844050"/>
            <a:ext cx="615961" cy="1015663"/>
          </a:xfrm>
          <a:prstGeom prst="rect">
            <a:avLst/>
          </a:prstGeom>
          <a:noFill/>
        </p:spPr>
        <p:txBody>
          <a:bodyPr wrap="square" rtlCol="0">
            <a:spAutoFit/>
          </a:bodyPr>
          <a:lstStyle/>
          <a:p>
            <a:r>
              <a:rPr lang="en-US" sz="6000" b="1" dirty="0">
                <a:solidFill>
                  <a:srgbClr val="002060"/>
                </a:solidFill>
                <a:latin typeface="Bookman Old Style" panose="02050604050505020204" pitchFamily="18" charset="0"/>
              </a:rPr>
              <a:t>B</a:t>
            </a:r>
            <a:endParaRPr lang="uk-UA" sz="6000" b="1" dirty="0">
              <a:solidFill>
                <a:srgbClr val="002060"/>
              </a:solidFill>
              <a:latin typeface="Bookman Old Style" panose="02050604050505020204" pitchFamily="18" charset="0"/>
            </a:endParaRPr>
          </a:p>
        </p:txBody>
      </p:sp>
    </p:spTree>
    <p:extLst>
      <p:ext uri="{BB962C8B-B14F-4D97-AF65-F5344CB8AC3E}">
        <p14:creationId xmlns:p14="http://schemas.microsoft.com/office/powerpoint/2010/main" val="39205255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Прямокутник 8">
            <a:extLst>
              <a:ext uri="{FF2B5EF4-FFF2-40B4-BE49-F238E27FC236}">
                <a16:creationId xmlns:a16="http://schemas.microsoft.com/office/drawing/2014/main" id="{C3C62BC1-48F6-4E58-A601-76B9D3359E93}"/>
              </a:ext>
            </a:extLst>
          </p:cNvPr>
          <p:cNvSpPr/>
          <p:nvPr/>
        </p:nvSpPr>
        <p:spPr>
          <a:xfrm>
            <a:off x="1094012" y="253099"/>
            <a:ext cx="10398334" cy="1754326"/>
          </a:xfrm>
          <a:prstGeom prst="rect">
            <a:avLst/>
          </a:prstGeom>
        </p:spPr>
        <p:txBody>
          <a:bodyPr wrap="square">
            <a:spAutoFit/>
          </a:bodyPr>
          <a:lstStyle/>
          <a:p>
            <a:r>
              <a:rPr lang="ru-RU" sz="3600" b="1" i="1" dirty="0">
                <a:solidFill>
                  <a:srgbClr val="C00000"/>
                </a:solidFill>
                <a:latin typeface="Georgia" panose="02040502050405020303" pitchFamily="18" charset="0"/>
              </a:rPr>
              <a:t>Вероятность суммы </a:t>
            </a:r>
            <a:r>
              <a:rPr lang="ru-RU" sz="3600" b="1" i="1" dirty="0">
                <a:solidFill>
                  <a:srgbClr val="002060"/>
                </a:solidFill>
                <a:latin typeface="Georgia" panose="02040502050405020303" pitchFamily="18" charset="0"/>
              </a:rPr>
              <a:t>двух </a:t>
            </a:r>
            <a:r>
              <a:rPr lang="ru-RU" sz="3600" b="1" i="1" dirty="0">
                <a:solidFill>
                  <a:srgbClr val="00642D"/>
                </a:solidFill>
                <a:latin typeface="Georgia" panose="02040502050405020303" pitchFamily="18" charset="0"/>
              </a:rPr>
              <a:t>несовместных</a:t>
            </a:r>
            <a:r>
              <a:rPr lang="ru-RU" sz="3600" b="1" i="1" dirty="0">
                <a:solidFill>
                  <a:srgbClr val="002060"/>
                </a:solidFill>
                <a:latin typeface="Georgia" panose="02040502050405020303" pitchFamily="18" charset="0"/>
              </a:rPr>
              <a:t> событий A и B равна сумме вероятностей этих событий</a:t>
            </a:r>
            <a:endParaRPr lang="uk-UA" sz="3600" b="1" i="1" dirty="0">
              <a:solidFill>
                <a:srgbClr val="002060"/>
              </a:solidFill>
              <a:latin typeface="Georgia" panose="02040502050405020303" pitchFamily="18" charset="0"/>
            </a:endParaRPr>
          </a:p>
        </p:txBody>
      </p:sp>
      <p:sp>
        <p:nvSpPr>
          <p:cNvPr id="10" name="Прямокутник 9">
            <a:extLst>
              <a:ext uri="{FF2B5EF4-FFF2-40B4-BE49-F238E27FC236}">
                <a16:creationId xmlns:a16="http://schemas.microsoft.com/office/drawing/2014/main" id="{4FAFEE92-7C8A-47C1-8C46-456B39C64D03}"/>
              </a:ext>
            </a:extLst>
          </p:cNvPr>
          <p:cNvSpPr/>
          <p:nvPr/>
        </p:nvSpPr>
        <p:spPr>
          <a:xfrm>
            <a:off x="912789" y="2169297"/>
            <a:ext cx="7380307" cy="830997"/>
          </a:xfrm>
          <a:prstGeom prst="rect">
            <a:avLst/>
          </a:prstGeom>
          <a:ln w="38100">
            <a:solidFill>
              <a:schemeClr val="accent1"/>
            </a:solidFill>
          </a:ln>
        </p:spPr>
        <p:txBody>
          <a:bodyPr wrap="square">
            <a:spAutoFit/>
          </a:bodyPr>
          <a:lstStyle/>
          <a:p>
            <a:r>
              <a:rPr lang="ru-RU" sz="4800" dirty="0">
                <a:solidFill>
                  <a:srgbClr val="002060"/>
                </a:solidFill>
                <a:latin typeface="Georgia" panose="02040502050405020303" pitchFamily="18" charset="0"/>
              </a:rPr>
              <a:t>P (A+B) = P (A)</a:t>
            </a:r>
            <a:r>
              <a:rPr lang="en-US" sz="4800" dirty="0">
                <a:solidFill>
                  <a:srgbClr val="002060"/>
                </a:solidFill>
                <a:latin typeface="Georgia" panose="02040502050405020303" pitchFamily="18" charset="0"/>
              </a:rPr>
              <a:t> </a:t>
            </a:r>
            <a:r>
              <a:rPr lang="ru-RU" sz="4800" dirty="0">
                <a:solidFill>
                  <a:srgbClr val="002060"/>
                </a:solidFill>
                <a:latin typeface="Georgia" panose="02040502050405020303" pitchFamily="18" charset="0"/>
              </a:rPr>
              <a:t>+ P (B)</a:t>
            </a:r>
            <a:endParaRPr lang="uk-UA" sz="4800" dirty="0">
              <a:solidFill>
                <a:srgbClr val="002060"/>
              </a:solidFill>
              <a:latin typeface="Georgia" panose="02040502050405020303" pitchFamily="18" charset="0"/>
            </a:endParaRPr>
          </a:p>
        </p:txBody>
      </p:sp>
      <p:sp>
        <p:nvSpPr>
          <p:cNvPr id="5" name="Прямокутник 4">
            <a:extLst>
              <a:ext uri="{FF2B5EF4-FFF2-40B4-BE49-F238E27FC236}">
                <a16:creationId xmlns:a16="http://schemas.microsoft.com/office/drawing/2014/main" id="{A6BB6B39-8803-4E49-A06C-E122380B2F5C}"/>
              </a:ext>
            </a:extLst>
          </p:cNvPr>
          <p:cNvSpPr/>
          <p:nvPr/>
        </p:nvSpPr>
        <p:spPr>
          <a:xfrm>
            <a:off x="687619" y="3374126"/>
            <a:ext cx="8608518" cy="830997"/>
          </a:xfrm>
          <a:prstGeom prst="rect">
            <a:avLst/>
          </a:prstGeom>
          <a:ln w="38100">
            <a:solidFill>
              <a:schemeClr val="accent1"/>
            </a:solidFill>
          </a:ln>
        </p:spPr>
        <p:txBody>
          <a:bodyPr wrap="square">
            <a:spAutoFit/>
          </a:bodyPr>
          <a:lstStyle/>
          <a:p>
            <a:r>
              <a:rPr lang="ru-RU" sz="4800" dirty="0">
                <a:solidFill>
                  <a:srgbClr val="002060"/>
                </a:solidFill>
                <a:latin typeface="Georgia" panose="02040502050405020303" pitchFamily="18" charset="0"/>
              </a:rPr>
              <a:t>P (A+</a:t>
            </a:r>
            <a:r>
              <a:rPr lang="en-US" sz="4800" dirty="0">
                <a:solidFill>
                  <a:srgbClr val="002060"/>
                </a:solidFill>
                <a:latin typeface="Georgia" panose="02040502050405020303" pitchFamily="18" charset="0"/>
              </a:rPr>
              <a:t>Ā</a:t>
            </a:r>
            <a:r>
              <a:rPr lang="ru-RU" sz="4800" dirty="0">
                <a:solidFill>
                  <a:srgbClr val="002060"/>
                </a:solidFill>
                <a:latin typeface="Georgia" panose="02040502050405020303" pitchFamily="18" charset="0"/>
              </a:rPr>
              <a:t>) = P (A)</a:t>
            </a:r>
            <a:r>
              <a:rPr lang="en-US" sz="4800" dirty="0">
                <a:solidFill>
                  <a:srgbClr val="002060"/>
                </a:solidFill>
                <a:latin typeface="Georgia" panose="02040502050405020303" pitchFamily="18" charset="0"/>
              </a:rPr>
              <a:t> </a:t>
            </a:r>
            <a:r>
              <a:rPr lang="ru-RU" sz="4800" dirty="0">
                <a:solidFill>
                  <a:srgbClr val="002060"/>
                </a:solidFill>
                <a:latin typeface="Georgia" panose="02040502050405020303" pitchFamily="18" charset="0"/>
              </a:rPr>
              <a:t>+ P (</a:t>
            </a:r>
            <a:r>
              <a:rPr lang="en-US" sz="4800" dirty="0">
                <a:solidFill>
                  <a:srgbClr val="002060"/>
                </a:solidFill>
                <a:latin typeface="Georgia" panose="02040502050405020303" pitchFamily="18" charset="0"/>
              </a:rPr>
              <a:t>Ā</a:t>
            </a:r>
            <a:r>
              <a:rPr lang="ru-RU" sz="4800" dirty="0">
                <a:solidFill>
                  <a:srgbClr val="002060"/>
                </a:solidFill>
                <a:latin typeface="Georgia" panose="02040502050405020303" pitchFamily="18" charset="0"/>
              </a:rPr>
              <a:t>) = 1</a:t>
            </a:r>
            <a:endParaRPr lang="uk-UA" sz="4800" dirty="0">
              <a:solidFill>
                <a:srgbClr val="002060"/>
              </a:solidFill>
              <a:latin typeface="Georgia" panose="02040502050405020303" pitchFamily="18" charset="0"/>
            </a:endParaRPr>
          </a:p>
        </p:txBody>
      </p:sp>
      <p:sp>
        <p:nvSpPr>
          <p:cNvPr id="7" name="Овал 6">
            <a:extLst>
              <a:ext uri="{FF2B5EF4-FFF2-40B4-BE49-F238E27FC236}">
                <a16:creationId xmlns:a16="http://schemas.microsoft.com/office/drawing/2014/main" id="{ABB4FD91-A667-4E05-9E0A-6539BAE98A8D}"/>
              </a:ext>
            </a:extLst>
          </p:cNvPr>
          <p:cNvSpPr/>
          <p:nvPr/>
        </p:nvSpPr>
        <p:spPr>
          <a:xfrm>
            <a:off x="5878191" y="4232989"/>
            <a:ext cx="2108813" cy="1843613"/>
          </a:xfrm>
          <a:prstGeom prst="ellipse">
            <a:avLst/>
          </a:prstGeom>
          <a:solidFill>
            <a:schemeClr val="accent1">
              <a:alpha val="39000"/>
            </a:schemeClr>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2" name="Овал 11">
            <a:extLst>
              <a:ext uri="{FF2B5EF4-FFF2-40B4-BE49-F238E27FC236}">
                <a16:creationId xmlns:a16="http://schemas.microsoft.com/office/drawing/2014/main" id="{AFEACAB9-2733-457F-A9C8-2FDDD2F9E664}"/>
              </a:ext>
            </a:extLst>
          </p:cNvPr>
          <p:cNvSpPr/>
          <p:nvPr/>
        </p:nvSpPr>
        <p:spPr>
          <a:xfrm>
            <a:off x="3903306" y="4463189"/>
            <a:ext cx="1601755" cy="1578766"/>
          </a:xfrm>
          <a:prstGeom prst="ellipse">
            <a:avLst/>
          </a:prstGeom>
          <a:solidFill>
            <a:schemeClr val="accent1">
              <a:alpha val="39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3" name="TextBox 12">
            <a:extLst>
              <a:ext uri="{FF2B5EF4-FFF2-40B4-BE49-F238E27FC236}">
                <a16:creationId xmlns:a16="http://schemas.microsoft.com/office/drawing/2014/main" id="{251BD237-545D-4EDE-8258-0B65A14FDAD8}"/>
              </a:ext>
            </a:extLst>
          </p:cNvPr>
          <p:cNvSpPr txBox="1"/>
          <p:nvPr/>
        </p:nvSpPr>
        <p:spPr>
          <a:xfrm>
            <a:off x="4214008" y="4655541"/>
            <a:ext cx="777870" cy="1015663"/>
          </a:xfrm>
          <a:prstGeom prst="rect">
            <a:avLst/>
          </a:prstGeom>
          <a:noFill/>
        </p:spPr>
        <p:txBody>
          <a:bodyPr wrap="square" rtlCol="0">
            <a:spAutoFit/>
          </a:bodyPr>
          <a:lstStyle/>
          <a:p>
            <a:r>
              <a:rPr lang="en-US" sz="6000" b="1" dirty="0">
                <a:solidFill>
                  <a:srgbClr val="002060"/>
                </a:solidFill>
                <a:latin typeface="Bookman Old Style" panose="02050604050505020204" pitchFamily="18" charset="0"/>
              </a:rPr>
              <a:t>A</a:t>
            </a:r>
            <a:endParaRPr lang="uk-UA" sz="6000" b="1" dirty="0">
              <a:solidFill>
                <a:srgbClr val="002060"/>
              </a:solidFill>
              <a:latin typeface="Bookman Old Style" panose="02050604050505020204" pitchFamily="18" charset="0"/>
            </a:endParaRPr>
          </a:p>
        </p:txBody>
      </p:sp>
      <p:sp>
        <p:nvSpPr>
          <p:cNvPr id="14" name="TextBox 13">
            <a:extLst>
              <a:ext uri="{FF2B5EF4-FFF2-40B4-BE49-F238E27FC236}">
                <a16:creationId xmlns:a16="http://schemas.microsoft.com/office/drawing/2014/main" id="{9B564A77-6452-4143-836D-04AB688DBA60}"/>
              </a:ext>
            </a:extLst>
          </p:cNvPr>
          <p:cNvSpPr txBox="1"/>
          <p:nvPr/>
        </p:nvSpPr>
        <p:spPr>
          <a:xfrm>
            <a:off x="6535774" y="4578955"/>
            <a:ext cx="833345" cy="1015663"/>
          </a:xfrm>
          <a:prstGeom prst="rect">
            <a:avLst/>
          </a:prstGeom>
          <a:noFill/>
        </p:spPr>
        <p:txBody>
          <a:bodyPr wrap="square" rtlCol="0">
            <a:spAutoFit/>
          </a:bodyPr>
          <a:lstStyle/>
          <a:p>
            <a:r>
              <a:rPr lang="en-US" sz="6000" b="1" dirty="0">
                <a:solidFill>
                  <a:srgbClr val="002060"/>
                </a:solidFill>
                <a:latin typeface="Bookman Old Style" panose="02050604050505020204" pitchFamily="18" charset="0"/>
              </a:rPr>
              <a:t>B</a:t>
            </a:r>
            <a:endParaRPr lang="uk-UA" sz="6000" b="1" dirty="0">
              <a:solidFill>
                <a:srgbClr val="002060"/>
              </a:solidFill>
              <a:latin typeface="Bookman Old Style" panose="02050604050505020204" pitchFamily="18" charset="0"/>
            </a:endParaRPr>
          </a:p>
        </p:txBody>
      </p:sp>
    </p:spTree>
    <p:extLst>
      <p:ext uri="{BB962C8B-B14F-4D97-AF65-F5344CB8AC3E}">
        <p14:creationId xmlns:p14="http://schemas.microsoft.com/office/powerpoint/2010/main" val="237307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Прямокутник 4">
            <a:extLst>
              <a:ext uri="{FF2B5EF4-FFF2-40B4-BE49-F238E27FC236}">
                <a16:creationId xmlns:a16="http://schemas.microsoft.com/office/drawing/2014/main" id="{A4E55611-E60C-4941-93EF-0E39B083B720}"/>
              </a:ext>
            </a:extLst>
          </p:cNvPr>
          <p:cNvSpPr/>
          <p:nvPr/>
        </p:nvSpPr>
        <p:spPr>
          <a:xfrm>
            <a:off x="389681" y="154642"/>
            <a:ext cx="11802319" cy="1815882"/>
          </a:xfrm>
          <a:prstGeom prst="rect">
            <a:avLst/>
          </a:prstGeom>
        </p:spPr>
        <p:txBody>
          <a:bodyPr wrap="square">
            <a:spAutoFit/>
          </a:bodyPr>
          <a:lstStyle/>
          <a:p>
            <a:r>
              <a:rPr lang="ru-RU" sz="2800" b="1" i="1" dirty="0">
                <a:solidFill>
                  <a:srgbClr val="002060"/>
                </a:solidFill>
                <a:latin typeface="Georgia" panose="02040502050405020303" pitchFamily="18" charset="0"/>
              </a:rPr>
              <a:t>1</a:t>
            </a:r>
            <a:r>
              <a:rPr lang="ru-RU" sz="2800" b="1" i="1" dirty="0">
                <a:solidFill>
                  <a:srgbClr val="00642D"/>
                </a:solidFill>
                <a:latin typeface="Georgia" panose="02040502050405020303" pitchFamily="18" charset="0"/>
              </a:rPr>
              <a:t>. (Задача об игральных костях). </a:t>
            </a:r>
            <a:r>
              <a:rPr lang="ru-RU" sz="2800" b="1" i="1" dirty="0">
                <a:solidFill>
                  <a:srgbClr val="002060"/>
                </a:solidFill>
                <a:latin typeface="Georgia" panose="02040502050405020303" pitchFamily="18" charset="0"/>
              </a:rPr>
              <a:t>В случайном эксперименте бросают две игральные кости. Найдите вероятность того, что в сумме выпадет 8 очков. Результат округлите до сотых.</a:t>
            </a:r>
            <a:endParaRPr lang="uk-UA" sz="3600" b="1" i="1" dirty="0">
              <a:solidFill>
                <a:srgbClr val="002060"/>
              </a:solidFill>
              <a:latin typeface="Georgia" panose="02040502050405020303" pitchFamily="18" charset="0"/>
            </a:endParaRPr>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B5FBF888-199B-434B-9F8A-B0E8E60CDD8E}"/>
                  </a:ext>
                </a:extLst>
              </p:cNvPr>
              <p:cNvSpPr txBox="1"/>
              <p:nvPr/>
            </p:nvSpPr>
            <p:spPr>
              <a:xfrm>
                <a:off x="392975" y="2278708"/>
                <a:ext cx="2165721" cy="95667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3600" b="1" i="1" smtClean="0">
                          <a:solidFill>
                            <a:srgbClr val="C00000"/>
                          </a:solidFill>
                          <a:latin typeface="Cambria Math" panose="02040503050406030204" pitchFamily="18" charset="0"/>
                        </a:rPr>
                        <m:t>𝑷</m:t>
                      </m:r>
                      <m:d>
                        <m:dPr>
                          <m:ctrlPr>
                            <a:rPr lang="en-US" sz="3600" b="1" i="1" smtClean="0">
                              <a:solidFill>
                                <a:srgbClr val="C00000"/>
                              </a:solidFill>
                              <a:latin typeface="Cambria Math" panose="02040503050406030204" pitchFamily="18" charset="0"/>
                            </a:rPr>
                          </m:ctrlPr>
                        </m:dPr>
                        <m:e>
                          <m:r>
                            <a:rPr lang="en-US" sz="3600" b="1" i="1" smtClean="0">
                              <a:solidFill>
                                <a:srgbClr val="C00000"/>
                              </a:solidFill>
                              <a:latin typeface="Cambria Math" panose="02040503050406030204" pitchFamily="18" charset="0"/>
                            </a:rPr>
                            <m:t>𝑨</m:t>
                          </m:r>
                        </m:e>
                      </m:d>
                      <m:r>
                        <a:rPr lang="en-US" sz="3600" b="1" i="1" smtClean="0">
                          <a:solidFill>
                            <a:srgbClr val="C00000"/>
                          </a:solidFill>
                          <a:latin typeface="Cambria Math" panose="02040503050406030204" pitchFamily="18" charset="0"/>
                        </a:rPr>
                        <m:t>=</m:t>
                      </m:r>
                      <m:f>
                        <m:fPr>
                          <m:ctrlPr>
                            <a:rPr lang="uk-UA" sz="3600" b="1" i="1" smtClean="0">
                              <a:solidFill>
                                <a:srgbClr val="C00000"/>
                              </a:solidFill>
                              <a:latin typeface="Cambria Math" panose="02040503050406030204" pitchFamily="18" charset="0"/>
                            </a:rPr>
                          </m:ctrlPr>
                        </m:fPr>
                        <m:num>
                          <m:r>
                            <a:rPr lang="en-US" sz="3600" b="1" i="1" smtClean="0">
                              <a:solidFill>
                                <a:srgbClr val="C00000"/>
                              </a:solidFill>
                              <a:latin typeface="Cambria Math" panose="02040503050406030204" pitchFamily="18" charset="0"/>
                            </a:rPr>
                            <m:t>𝒎</m:t>
                          </m:r>
                        </m:num>
                        <m:den>
                          <m:r>
                            <a:rPr lang="en-US" sz="3600" b="1" i="1" smtClean="0">
                              <a:solidFill>
                                <a:srgbClr val="C00000"/>
                              </a:solidFill>
                              <a:latin typeface="Cambria Math" panose="02040503050406030204" pitchFamily="18" charset="0"/>
                            </a:rPr>
                            <m:t>𝒏</m:t>
                          </m:r>
                        </m:den>
                      </m:f>
                    </m:oMath>
                  </m:oMathPara>
                </a14:m>
                <a:endParaRPr lang="uk-UA" sz="3600" b="1" dirty="0">
                  <a:solidFill>
                    <a:srgbClr val="C00000"/>
                  </a:solidFill>
                </a:endParaRPr>
              </a:p>
            </p:txBody>
          </p:sp>
        </mc:Choice>
        <mc:Fallback xmlns="">
          <p:sp>
            <p:nvSpPr>
              <p:cNvPr id="7" name="TextBox 6">
                <a:extLst>
                  <a:ext uri="{FF2B5EF4-FFF2-40B4-BE49-F238E27FC236}">
                    <a16:creationId xmlns:a16="http://schemas.microsoft.com/office/drawing/2014/main" xmlns="" xmlns:a14="http://schemas.microsoft.com/office/drawing/2010/main" id="{B5FBF888-199B-434B-9F8A-B0E8E60CDD8E}"/>
                  </a:ext>
                </a:extLst>
              </p:cNvPr>
              <p:cNvSpPr txBox="1">
                <a:spLocks noRot="1" noChangeAspect="1" noMove="1" noResize="1" noEditPoints="1" noAdjustHandles="1" noChangeArrowheads="1" noChangeShapeType="1" noTextEdit="1"/>
              </p:cNvSpPr>
              <p:nvPr/>
            </p:nvSpPr>
            <p:spPr>
              <a:xfrm>
                <a:off x="392975" y="2278708"/>
                <a:ext cx="2165721" cy="956672"/>
              </a:xfrm>
              <a:prstGeom prst="rect">
                <a:avLst/>
              </a:prstGeom>
              <a:blipFill>
                <a:blip r:embed="rId2"/>
                <a:stretch>
                  <a:fillRect/>
                </a:stretch>
              </a:blipFill>
            </p:spPr>
            <p:txBody>
              <a:bodyPr/>
              <a:lstStyle/>
              <a:p>
                <a:r>
                  <a:rPr lang="uk-UA">
                    <a:noFill/>
                  </a:rPr>
                  <a:t> </a:t>
                </a:r>
              </a:p>
            </p:txBody>
          </p:sp>
        </mc:Fallback>
      </mc:AlternateContent>
      <p:sp>
        <p:nvSpPr>
          <p:cNvPr id="9" name="TextBox 8">
            <a:extLst>
              <a:ext uri="{FF2B5EF4-FFF2-40B4-BE49-F238E27FC236}">
                <a16:creationId xmlns:a16="http://schemas.microsoft.com/office/drawing/2014/main" id="{631F21AD-6B1B-4204-B846-9895E4F30556}"/>
              </a:ext>
            </a:extLst>
          </p:cNvPr>
          <p:cNvSpPr txBox="1"/>
          <p:nvPr/>
        </p:nvSpPr>
        <p:spPr>
          <a:xfrm>
            <a:off x="324367" y="3717301"/>
            <a:ext cx="2999878" cy="584775"/>
          </a:xfrm>
          <a:prstGeom prst="rect">
            <a:avLst/>
          </a:prstGeom>
          <a:noFill/>
        </p:spPr>
        <p:txBody>
          <a:bodyPr wrap="square" rtlCol="0">
            <a:spAutoFit/>
          </a:bodyPr>
          <a:lstStyle/>
          <a:p>
            <a:r>
              <a:rPr lang="en-US" sz="3200" b="1" dirty="0">
                <a:solidFill>
                  <a:srgbClr val="002060"/>
                </a:solidFill>
                <a:latin typeface="Georgia" panose="02040502050405020303" pitchFamily="18" charset="0"/>
              </a:rPr>
              <a:t>n</a:t>
            </a:r>
            <a:r>
              <a:rPr lang="en-US" sz="3200" dirty="0">
                <a:solidFill>
                  <a:srgbClr val="002060"/>
                </a:solidFill>
                <a:latin typeface="Georgia" panose="02040502050405020303" pitchFamily="18" charset="0"/>
              </a:rPr>
              <a:t> </a:t>
            </a:r>
            <a:r>
              <a:rPr lang="ru-RU" sz="3200" dirty="0">
                <a:solidFill>
                  <a:srgbClr val="002060"/>
                </a:solidFill>
                <a:latin typeface="Georgia" panose="02040502050405020303" pitchFamily="18" charset="0"/>
              </a:rPr>
              <a:t>= 6 ∙ 6 = 36</a:t>
            </a:r>
            <a:endParaRPr lang="uk-UA" sz="3200" dirty="0">
              <a:solidFill>
                <a:srgbClr val="002060"/>
              </a:solidFill>
              <a:latin typeface="Georgia" panose="02040502050405020303" pitchFamily="18" charset="0"/>
            </a:endParaRPr>
          </a:p>
        </p:txBody>
      </p:sp>
      <p:sp>
        <p:nvSpPr>
          <p:cNvPr id="11" name="TextBox 10">
            <a:extLst>
              <a:ext uri="{FF2B5EF4-FFF2-40B4-BE49-F238E27FC236}">
                <a16:creationId xmlns:a16="http://schemas.microsoft.com/office/drawing/2014/main" id="{09577385-6E66-42E7-B103-7CC8388B2DA6}"/>
              </a:ext>
            </a:extLst>
          </p:cNvPr>
          <p:cNvSpPr txBox="1"/>
          <p:nvPr/>
        </p:nvSpPr>
        <p:spPr>
          <a:xfrm>
            <a:off x="499102" y="4588025"/>
            <a:ext cx="1953469" cy="584775"/>
          </a:xfrm>
          <a:prstGeom prst="rect">
            <a:avLst/>
          </a:prstGeom>
          <a:noFill/>
        </p:spPr>
        <p:txBody>
          <a:bodyPr wrap="square" rtlCol="0">
            <a:spAutoFit/>
          </a:bodyPr>
          <a:lstStyle/>
          <a:p>
            <a:r>
              <a:rPr lang="en-US" sz="3200" b="1" dirty="0">
                <a:solidFill>
                  <a:srgbClr val="002060"/>
                </a:solidFill>
                <a:latin typeface="Georgia" panose="02040502050405020303" pitchFamily="18" charset="0"/>
              </a:rPr>
              <a:t>m</a:t>
            </a:r>
            <a:r>
              <a:rPr lang="en-US" sz="3200" dirty="0">
                <a:solidFill>
                  <a:srgbClr val="002060"/>
                </a:solidFill>
                <a:latin typeface="Georgia" panose="02040502050405020303" pitchFamily="18" charset="0"/>
              </a:rPr>
              <a:t> </a:t>
            </a:r>
            <a:r>
              <a:rPr lang="ru-RU" sz="3200" dirty="0">
                <a:solidFill>
                  <a:srgbClr val="002060"/>
                </a:solidFill>
                <a:latin typeface="Georgia" panose="02040502050405020303" pitchFamily="18" charset="0"/>
              </a:rPr>
              <a:t>= 5 </a:t>
            </a:r>
            <a:endParaRPr lang="uk-UA" sz="3200" dirty="0">
              <a:solidFill>
                <a:srgbClr val="002060"/>
              </a:solidFill>
              <a:latin typeface="Georgia" panose="02040502050405020303" pitchFamily="18" charset="0"/>
            </a:endParaRPr>
          </a:p>
        </p:txBody>
      </p:sp>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DC05C86C-7841-4FA6-9A94-BE93577C35BA}"/>
                  </a:ext>
                </a:extLst>
              </p:cNvPr>
              <p:cNvSpPr txBox="1"/>
              <p:nvPr/>
            </p:nvSpPr>
            <p:spPr>
              <a:xfrm>
                <a:off x="2183606" y="5353275"/>
                <a:ext cx="4757521" cy="128586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4400" b="1" i="1" smtClean="0">
                          <a:solidFill>
                            <a:srgbClr val="C00000"/>
                          </a:solidFill>
                          <a:latin typeface="Cambria Math" panose="02040503050406030204" pitchFamily="18" charset="0"/>
                        </a:rPr>
                        <m:t>𝑷</m:t>
                      </m:r>
                      <m:d>
                        <m:dPr>
                          <m:ctrlPr>
                            <a:rPr lang="en-US" sz="4400" b="1" i="1" smtClean="0">
                              <a:solidFill>
                                <a:srgbClr val="C00000"/>
                              </a:solidFill>
                              <a:latin typeface="Cambria Math" panose="02040503050406030204" pitchFamily="18" charset="0"/>
                            </a:rPr>
                          </m:ctrlPr>
                        </m:dPr>
                        <m:e>
                          <m:r>
                            <a:rPr lang="en-US" sz="4400" b="1" i="1" smtClean="0">
                              <a:solidFill>
                                <a:srgbClr val="C00000"/>
                              </a:solidFill>
                              <a:latin typeface="Cambria Math" panose="02040503050406030204" pitchFamily="18" charset="0"/>
                            </a:rPr>
                            <m:t>𝑨</m:t>
                          </m:r>
                        </m:e>
                      </m:d>
                      <m:r>
                        <a:rPr lang="en-US" sz="4400" b="1" i="1" smtClean="0">
                          <a:solidFill>
                            <a:srgbClr val="C00000"/>
                          </a:solidFill>
                          <a:latin typeface="Cambria Math" panose="02040503050406030204" pitchFamily="18" charset="0"/>
                        </a:rPr>
                        <m:t>=</m:t>
                      </m:r>
                      <m:f>
                        <m:fPr>
                          <m:ctrlPr>
                            <a:rPr lang="uk-UA" sz="4400" b="1" i="1" smtClean="0">
                              <a:solidFill>
                                <a:srgbClr val="C00000"/>
                              </a:solidFill>
                              <a:latin typeface="Cambria Math" panose="02040503050406030204" pitchFamily="18" charset="0"/>
                            </a:rPr>
                          </m:ctrlPr>
                        </m:fPr>
                        <m:num>
                          <m:r>
                            <a:rPr lang="ru-RU" sz="4400" b="1" i="1" smtClean="0">
                              <a:solidFill>
                                <a:srgbClr val="C00000"/>
                              </a:solidFill>
                              <a:latin typeface="Cambria Math" panose="02040503050406030204" pitchFamily="18" charset="0"/>
                            </a:rPr>
                            <m:t>𝟓</m:t>
                          </m:r>
                        </m:num>
                        <m:den>
                          <m:r>
                            <a:rPr lang="ru-RU" sz="4400" b="1" i="1" smtClean="0">
                              <a:solidFill>
                                <a:srgbClr val="C00000"/>
                              </a:solidFill>
                              <a:latin typeface="Cambria Math" panose="02040503050406030204" pitchFamily="18" charset="0"/>
                            </a:rPr>
                            <m:t>𝟑𝟔</m:t>
                          </m:r>
                        </m:den>
                      </m:f>
                      <m:r>
                        <a:rPr lang="ru-RU" sz="4400" b="1" i="1" smtClean="0">
                          <a:solidFill>
                            <a:srgbClr val="C00000"/>
                          </a:solidFill>
                          <a:latin typeface="Cambria Math" panose="02040503050406030204" pitchFamily="18" charset="0"/>
                        </a:rPr>
                        <m:t>=</m:t>
                      </m:r>
                      <m:r>
                        <a:rPr lang="ru-RU" sz="4400" b="1" i="1" smtClean="0">
                          <a:solidFill>
                            <a:srgbClr val="C00000"/>
                          </a:solidFill>
                          <a:latin typeface="Cambria Math" panose="02040503050406030204" pitchFamily="18" charset="0"/>
                        </a:rPr>
                        <m:t>𝟎</m:t>
                      </m:r>
                      <m:r>
                        <a:rPr lang="ru-RU" sz="4400" b="1" i="1" smtClean="0">
                          <a:solidFill>
                            <a:srgbClr val="C00000"/>
                          </a:solidFill>
                          <a:latin typeface="Cambria Math" panose="02040503050406030204" pitchFamily="18" charset="0"/>
                        </a:rPr>
                        <m:t>,</m:t>
                      </m:r>
                      <m:r>
                        <a:rPr lang="ru-RU" sz="4400" b="1" i="1" smtClean="0">
                          <a:solidFill>
                            <a:srgbClr val="C00000"/>
                          </a:solidFill>
                          <a:latin typeface="Cambria Math" panose="02040503050406030204" pitchFamily="18" charset="0"/>
                        </a:rPr>
                        <m:t>𝟏𝟒</m:t>
                      </m:r>
                    </m:oMath>
                  </m:oMathPara>
                </a14:m>
                <a:endParaRPr lang="uk-UA" sz="4400" b="1" dirty="0">
                  <a:solidFill>
                    <a:srgbClr val="C00000"/>
                  </a:solidFill>
                </a:endParaRPr>
              </a:p>
            </p:txBody>
          </p:sp>
        </mc:Choice>
        <mc:Fallback xmlns="">
          <p:sp>
            <p:nvSpPr>
              <p:cNvPr id="12" name="TextBox 11">
                <a:extLst>
                  <a:ext uri="{FF2B5EF4-FFF2-40B4-BE49-F238E27FC236}">
                    <a16:creationId xmlns:a16="http://schemas.microsoft.com/office/drawing/2014/main" xmlns="" xmlns:a14="http://schemas.microsoft.com/office/drawing/2010/main" id="{DC05C86C-7841-4FA6-9A94-BE93577C35BA}"/>
                  </a:ext>
                </a:extLst>
              </p:cNvPr>
              <p:cNvSpPr txBox="1">
                <a:spLocks noRot="1" noChangeAspect="1" noMove="1" noResize="1" noEditPoints="1" noAdjustHandles="1" noChangeArrowheads="1" noChangeShapeType="1" noTextEdit="1"/>
              </p:cNvSpPr>
              <p:nvPr/>
            </p:nvSpPr>
            <p:spPr>
              <a:xfrm>
                <a:off x="2183606" y="5353275"/>
                <a:ext cx="4757521" cy="1285865"/>
              </a:xfrm>
              <a:prstGeom prst="rect">
                <a:avLst/>
              </a:prstGeom>
              <a:blipFill>
                <a:blip r:embed="rId3"/>
                <a:stretch>
                  <a:fillRect/>
                </a:stretch>
              </a:blipFill>
            </p:spPr>
            <p:txBody>
              <a:bodyPr/>
              <a:lstStyle/>
              <a:p>
                <a:r>
                  <a:rPr lang="uk-UA">
                    <a:noFill/>
                  </a:rPr>
                  <a:t> </a:t>
                </a:r>
              </a:p>
            </p:txBody>
          </p:sp>
        </mc:Fallback>
      </mc:AlternateContent>
      <p:graphicFrame>
        <p:nvGraphicFramePr>
          <p:cNvPr id="13" name="Таблиця 13">
            <a:extLst>
              <a:ext uri="{FF2B5EF4-FFF2-40B4-BE49-F238E27FC236}">
                <a16:creationId xmlns:a16="http://schemas.microsoft.com/office/drawing/2014/main" id="{714945C3-E8E5-4C36-9E43-FA21BDB26567}"/>
              </a:ext>
            </a:extLst>
          </p:cNvPr>
          <p:cNvGraphicFramePr>
            <a:graphicFrameLocks noGrp="1"/>
          </p:cNvGraphicFramePr>
          <p:nvPr>
            <p:extLst>
              <p:ext uri="{D42A27DB-BD31-4B8C-83A1-F6EECF244321}">
                <p14:modId xmlns:p14="http://schemas.microsoft.com/office/powerpoint/2010/main" val="1552937226"/>
              </p:ext>
            </p:extLst>
          </p:nvPr>
        </p:nvGraphicFramePr>
        <p:xfrm>
          <a:off x="5082567" y="2200124"/>
          <a:ext cx="6323044" cy="2972676"/>
        </p:xfrm>
        <a:graphic>
          <a:graphicData uri="http://schemas.openxmlformats.org/drawingml/2006/table">
            <a:tbl>
              <a:tblPr bandRow="1">
                <a:tableStyleId>{5C22544A-7EE6-4342-B048-85BDC9FD1C3A}</a:tableStyleId>
              </a:tblPr>
              <a:tblGrid>
                <a:gridCol w="903292">
                  <a:extLst>
                    <a:ext uri="{9D8B030D-6E8A-4147-A177-3AD203B41FA5}">
                      <a16:colId xmlns:a16="http://schemas.microsoft.com/office/drawing/2014/main" val="3225163074"/>
                    </a:ext>
                  </a:extLst>
                </a:gridCol>
                <a:gridCol w="903292">
                  <a:extLst>
                    <a:ext uri="{9D8B030D-6E8A-4147-A177-3AD203B41FA5}">
                      <a16:colId xmlns:a16="http://schemas.microsoft.com/office/drawing/2014/main" val="2166995470"/>
                    </a:ext>
                  </a:extLst>
                </a:gridCol>
                <a:gridCol w="903292">
                  <a:extLst>
                    <a:ext uri="{9D8B030D-6E8A-4147-A177-3AD203B41FA5}">
                      <a16:colId xmlns:a16="http://schemas.microsoft.com/office/drawing/2014/main" val="2009394474"/>
                    </a:ext>
                  </a:extLst>
                </a:gridCol>
                <a:gridCol w="903292">
                  <a:extLst>
                    <a:ext uri="{9D8B030D-6E8A-4147-A177-3AD203B41FA5}">
                      <a16:colId xmlns:a16="http://schemas.microsoft.com/office/drawing/2014/main" val="4126613941"/>
                    </a:ext>
                  </a:extLst>
                </a:gridCol>
                <a:gridCol w="903292">
                  <a:extLst>
                    <a:ext uri="{9D8B030D-6E8A-4147-A177-3AD203B41FA5}">
                      <a16:colId xmlns:a16="http://schemas.microsoft.com/office/drawing/2014/main" val="1395254051"/>
                    </a:ext>
                  </a:extLst>
                </a:gridCol>
                <a:gridCol w="903292">
                  <a:extLst>
                    <a:ext uri="{9D8B030D-6E8A-4147-A177-3AD203B41FA5}">
                      <a16:colId xmlns:a16="http://schemas.microsoft.com/office/drawing/2014/main" val="3304130949"/>
                    </a:ext>
                  </a:extLst>
                </a:gridCol>
                <a:gridCol w="903292">
                  <a:extLst>
                    <a:ext uri="{9D8B030D-6E8A-4147-A177-3AD203B41FA5}">
                      <a16:colId xmlns:a16="http://schemas.microsoft.com/office/drawing/2014/main" val="3856293793"/>
                    </a:ext>
                  </a:extLst>
                </a:gridCol>
              </a:tblGrid>
              <a:tr h="424668">
                <a:tc>
                  <a:txBody>
                    <a:bodyPr/>
                    <a:lstStyle/>
                    <a:p>
                      <a:endParaRPr lang="uk-UA" dirty="0">
                        <a:latin typeface="Bookman Old Style" panose="02050604050505020204" pitchFamily="18" charset="0"/>
                      </a:endParaRPr>
                    </a:p>
                  </a:txBody>
                  <a:tcPr/>
                </a:tc>
                <a:tc>
                  <a:txBody>
                    <a:bodyPr/>
                    <a:lstStyle/>
                    <a:p>
                      <a:r>
                        <a:rPr lang="ru-RU" dirty="0">
                          <a:latin typeface="Bookman Old Style" panose="02050604050505020204" pitchFamily="18" charset="0"/>
                        </a:rPr>
                        <a:t>1</a:t>
                      </a:r>
                      <a:endParaRPr lang="uk-UA" dirty="0">
                        <a:latin typeface="Bookman Old Style" panose="02050604050505020204" pitchFamily="18" charset="0"/>
                      </a:endParaRPr>
                    </a:p>
                  </a:txBody>
                  <a:tcPr/>
                </a:tc>
                <a:tc>
                  <a:txBody>
                    <a:bodyPr/>
                    <a:lstStyle/>
                    <a:p>
                      <a:r>
                        <a:rPr lang="ru-RU" dirty="0">
                          <a:latin typeface="Bookman Old Style" panose="02050604050505020204" pitchFamily="18" charset="0"/>
                        </a:rPr>
                        <a:t>2</a:t>
                      </a:r>
                      <a:endParaRPr lang="uk-UA" dirty="0">
                        <a:latin typeface="Bookman Old Style" panose="02050604050505020204" pitchFamily="18" charset="0"/>
                      </a:endParaRPr>
                    </a:p>
                  </a:txBody>
                  <a:tcPr/>
                </a:tc>
                <a:tc>
                  <a:txBody>
                    <a:bodyPr/>
                    <a:lstStyle/>
                    <a:p>
                      <a:r>
                        <a:rPr lang="ru-RU" dirty="0">
                          <a:latin typeface="Bookman Old Style" panose="02050604050505020204" pitchFamily="18" charset="0"/>
                        </a:rPr>
                        <a:t>3</a:t>
                      </a:r>
                      <a:endParaRPr lang="uk-UA" dirty="0">
                        <a:latin typeface="Bookman Old Style" panose="02050604050505020204" pitchFamily="18" charset="0"/>
                      </a:endParaRPr>
                    </a:p>
                  </a:txBody>
                  <a:tcPr/>
                </a:tc>
                <a:tc>
                  <a:txBody>
                    <a:bodyPr/>
                    <a:lstStyle/>
                    <a:p>
                      <a:r>
                        <a:rPr lang="ru-RU" dirty="0">
                          <a:latin typeface="Bookman Old Style" panose="02050604050505020204" pitchFamily="18" charset="0"/>
                        </a:rPr>
                        <a:t>4</a:t>
                      </a:r>
                      <a:endParaRPr lang="uk-UA" dirty="0">
                        <a:latin typeface="Bookman Old Style" panose="02050604050505020204" pitchFamily="18" charset="0"/>
                      </a:endParaRPr>
                    </a:p>
                  </a:txBody>
                  <a:tcPr/>
                </a:tc>
                <a:tc>
                  <a:txBody>
                    <a:bodyPr/>
                    <a:lstStyle/>
                    <a:p>
                      <a:r>
                        <a:rPr lang="ru-RU" dirty="0">
                          <a:latin typeface="Bookman Old Style" panose="02050604050505020204" pitchFamily="18" charset="0"/>
                        </a:rPr>
                        <a:t>5</a:t>
                      </a:r>
                      <a:endParaRPr lang="uk-UA" dirty="0">
                        <a:latin typeface="Bookman Old Style" panose="02050604050505020204" pitchFamily="18" charset="0"/>
                      </a:endParaRPr>
                    </a:p>
                  </a:txBody>
                  <a:tcPr/>
                </a:tc>
                <a:tc>
                  <a:txBody>
                    <a:bodyPr/>
                    <a:lstStyle/>
                    <a:p>
                      <a:r>
                        <a:rPr lang="ru-RU" dirty="0">
                          <a:latin typeface="Bookman Old Style" panose="02050604050505020204" pitchFamily="18" charset="0"/>
                        </a:rPr>
                        <a:t>6</a:t>
                      </a:r>
                      <a:endParaRPr lang="uk-UA" dirty="0">
                        <a:latin typeface="Bookman Old Style" panose="02050604050505020204" pitchFamily="18" charset="0"/>
                      </a:endParaRPr>
                    </a:p>
                  </a:txBody>
                  <a:tcPr/>
                </a:tc>
                <a:extLst>
                  <a:ext uri="{0D108BD9-81ED-4DB2-BD59-A6C34878D82A}">
                    <a16:rowId xmlns:a16="http://schemas.microsoft.com/office/drawing/2014/main" val="3634808802"/>
                  </a:ext>
                </a:extLst>
              </a:tr>
              <a:tr h="424668">
                <a:tc>
                  <a:txBody>
                    <a:bodyPr/>
                    <a:lstStyle/>
                    <a:p>
                      <a:r>
                        <a:rPr lang="ru-RU" dirty="0">
                          <a:latin typeface="Bookman Old Style" panose="02050604050505020204" pitchFamily="18" charset="0"/>
                        </a:rPr>
                        <a:t>1</a:t>
                      </a:r>
                      <a:endParaRPr lang="uk-UA" dirty="0">
                        <a:latin typeface="Bookman Old Style" panose="02050604050505020204" pitchFamily="18" charset="0"/>
                      </a:endParaRPr>
                    </a:p>
                  </a:txBody>
                  <a:tcPr/>
                </a:tc>
                <a:tc>
                  <a:txBody>
                    <a:bodyPr/>
                    <a:lstStyle/>
                    <a:p>
                      <a:endParaRPr lang="uk-UA" dirty="0">
                        <a:latin typeface="Bookman Old Style" panose="02050604050505020204" pitchFamily="18" charset="0"/>
                      </a:endParaRPr>
                    </a:p>
                  </a:txBody>
                  <a:tcPr/>
                </a:tc>
                <a:tc>
                  <a:txBody>
                    <a:bodyPr/>
                    <a:lstStyle/>
                    <a:p>
                      <a:endParaRPr lang="uk-UA">
                        <a:latin typeface="Bookman Old Style" panose="02050604050505020204" pitchFamily="18" charset="0"/>
                      </a:endParaRPr>
                    </a:p>
                  </a:txBody>
                  <a:tcPr/>
                </a:tc>
                <a:tc>
                  <a:txBody>
                    <a:bodyPr/>
                    <a:lstStyle/>
                    <a:p>
                      <a:endParaRPr lang="uk-UA">
                        <a:latin typeface="Bookman Old Style" panose="02050604050505020204" pitchFamily="18" charset="0"/>
                      </a:endParaRPr>
                    </a:p>
                  </a:txBody>
                  <a:tcPr/>
                </a:tc>
                <a:tc>
                  <a:txBody>
                    <a:bodyPr/>
                    <a:lstStyle/>
                    <a:p>
                      <a:endParaRPr lang="uk-UA">
                        <a:latin typeface="Bookman Old Style" panose="02050604050505020204" pitchFamily="18" charset="0"/>
                      </a:endParaRPr>
                    </a:p>
                  </a:txBody>
                  <a:tcPr/>
                </a:tc>
                <a:tc>
                  <a:txBody>
                    <a:bodyPr/>
                    <a:lstStyle/>
                    <a:p>
                      <a:endParaRPr lang="uk-UA">
                        <a:latin typeface="Bookman Old Style" panose="02050604050505020204" pitchFamily="18" charset="0"/>
                      </a:endParaRPr>
                    </a:p>
                  </a:txBody>
                  <a:tcPr/>
                </a:tc>
                <a:tc>
                  <a:txBody>
                    <a:bodyPr/>
                    <a:lstStyle/>
                    <a:p>
                      <a:endParaRPr lang="uk-UA">
                        <a:latin typeface="Bookman Old Style" panose="02050604050505020204" pitchFamily="18" charset="0"/>
                      </a:endParaRPr>
                    </a:p>
                  </a:txBody>
                  <a:tcPr/>
                </a:tc>
                <a:extLst>
                  <a:ext uri="{0D108BD9-81ED-4DB2-BD59-A6C34878D82A}">
                    <a16:rowId xmlns:a16="http://schemas.microsoft.com/office/drawing/2014/main" val="1010210631"/>
                  </a:ext>
                </a:extLst>
              </a:tr>
              <a:tr h="424668">
                <a:tc>
                  <a:txBody>
                    <a:bodyPr/>
                    <a:lstStyle/>
                    <a:p>
                      <a:r>
                        <a:rPr lang="ru-RU" dirty="0">
                          <a:latin typeface="Bookman Old Style" panose="02050604050505020204" pitchFamily="18" charset="0"/>
                        </a:rPr>
                        <a:t>2</a:t>
                      </a:r>
                      <a:endParaRPr lang="uk-UA" dirty="0">
                        <a:latin typeface="Bookman Old Style" panose="02050604050505020204" pitchFamily="18" charset="0"/>
                      </a:endParaRPr>
                    </a:p>
                  </a:txBody>
                  <a:tcPr/>
                </a:tc>
                <a:tc>
                  <a:txBody>
                    <a:bodyPr/>
                    <a:lstStyle/>
                    <a:p>
                      <a:endParaRPr lang="uk-UA">
                        <a:latin typeface="Bookman Old Style" panose="02050604050505020204" pitchFamily="18" charset="0"/>
                      </a:endParaRPr>
                    </a:p>
                  </a:txBody>
                  <a:tcPr/>
                </a:tc>
                <a:tc>
                  <a:txBody>
                    <a:bodyPr/>
                    <a:lstStyle/>
                    <a:p>
                      <a:endParaRPr lang="uk-UA" dirty="0">
                        <a:latin typeface="Bookman Old Style" panose="02050604050505020204" pitchFamily="18" charset="0"/>
                      </a:endParaRPr>
                    </a:p>
                  </a:txBody>
                  <a:tcPr/>
                </a:tc>
                <a:tc>
                  <a:txBody>
                    <a:bodyPr/>
                    <a:lstStyle/>
                    <a:p>
                      <a:endParaRPr lang="uk-UA">
                        <a:latin typeface="Bookman Old Style" panose="02050604050505020204" pitchFamily="18" charset="0"/>
                      </a:endParaRPr>
                    </a:p>
                  </a:txBody>
                  <a:tcPr/>
                </a:tc>
                <a:tc>
                  <a:txBody>
                    <a:bodyPr/>
                    <a:lstStyle/>
                    <a:p>
                      <a:endParaRPr lang="uk-UA" dirty="0">
                        <a:latin typeface="Bookman Old Style" panose="02050604050505020204" pitchFamily="18" charset="0"/>
                      </a:endParaRPr>
                    </a:p>
                  </a:txBody>
                  <a:tcPr>
                    <a:solidFill>
                      <a:srgbClr val="E3CDCC"/>
                    </a:solidFill>
                  </a:tcPr>
                </a:tc>
                <a:tc>
                  <a:txBody>
                    <a:bodyPr/>
                    <a:lstStyle/>
                    <a:p>
                      <a:endParaRPr lang="uk-UA" dirty="0">
                        <a:latin typeface="Bookman Old Style" panose="02050604050505020204" pitchFamily="18" charset="0"/>
                      </a:endParaRPr>
                    </a:p>
                  </a:txBody>
                  <a:tcPr/>
                </a:tc>
                <a:tc>
                  <a:txBody>
                    <a:bodyPr/>
                    <a:lstStyle/>
                    <a:p>
                      <a:r>
                        <a:rPr lang="ru-RU" dirty="0">
                          <a:latin typeface="Bookman Old Style" panose="02050604050505020204" pitchFamily="18" charset="0"/>
                        </a:rPr>
                        <a:t>Х</a:t>
                      </a:r>
                      <a:endParaRPr lang="uk-UA" dirty="0">
                        <a:latin typeface="Bookman Old Style" panose="02050604050505020204" pitchFamily="18" charset="0"/>
                      </a:endParaRPr>
                    </a:p>
                  </a:txBody>
                  <a:tcPr/>
                </a:tc>
                <a:extLst>
                  <a:ext uri="{0D108BD9-81ED-4DB2-BD59-A6C34878D82A}">
                    <a16:rowId xmlns:a16="http://schemas.microsoft.com/office/drawing/2014/main" val="3175864426"/>
                  </a:ext>
                </a:extLst>
              </a:tr>
              <a:tr h="424668">
                <a:tc>
                  <a:txBody>
                    <a:bodyPr/>
                    <a:lstStyle/>
                    <a:p>
                      <a:r>
                        <a:rPr lang="ru-RU" dirty="0">
                          <a:latin typeface="Bookman Old Style" panose="02050604050505020204" pitchFamily="18" charset="0"/>
                        </a:rPr>
                        <a:t>3</a:t>
                      </a:r>
                      <a:endParaRPr lang="uk-UA" dirty="0">
                        <a:latin typeface="Bookman Old Style" panose="02050604050505020204" pitchFamily="18" charset="0"/>
                      </a:endParaRPr>
                    </a:p>
                  </a:txBody>
                  <a:tcPr/>
                </a:tc>
                <a:tc>
                  <a:txBody>
                    <a:bodyPr/>
                    <a:lstStyle/>
                    <a:p>
                      <a:endParaRPr lang="uk-UA">
                        <a:latin typeface="Bookman Old Style" panose="02050604050505020204" pitchFamily="18" charset="0"/>
                      </a:endParaRPr>
                    </a:p>
                  </a:txBody>
                  <a:tcPr/>
                </a:tc>
                <a:tc>
                  <a:txBody>
                    <a:bodyPr/>
                    <a:lstStyle/>
                    <a:p>
                      <a:endParaRPr lang="uk-UA" dirty="0">
                        <a:latin typeface="Bookman Old Style" panose="02050604050505020204" pitchFamily="18" charset="0"/>
                      </a:endParaRPr>
                    </a:p>
                  </a:txBody>
                  <a:tcPr/>
                </a:tc>
                <a:tc>
                  <a:txBody>
                    <a:bodyPr/>
                    <a:lstStyle/>
                    <a:p>
                      <a:endParaRPr lang="uk-UA" dirty="0">
                        <a:latin typeface="Bookman Old Style" panose="02050604050505020204" pitchFamily="18" charset="0"/>
                      </a:endParaRPr>
                    </a:p>
                  </a:txBody>
                  <a:tcPr/>
                </a:tc>
                <a:tc>
                  <a:txBody>
                    <a:bodyPr/>
                    <a:lstStyle/>
                    <a:p>
                      <a:endParaRPr lang="uk-UA" dirty="0">
                        <a:latin typeface="Bookman Old Style" panose="02050604050505020204" pitchFamily="18" charset="0"/>
                      </a:endParaRPr>
                    </a:p>
                  </a:txBody>
                  <a:tcPr/>
                </a:tc>
                <a:tc>
                  <a:txBody>
                    <a:bodyPr/>
                    <a:lstStyle/>
                    <a:p>
                      <a:r>
                        <a:rPr lang="ru-RU" dirty="0">
                          <a:latin typeface="Bookman Old Style" panose="02050604050505020204" pitchFamily="18" charset="0"/>
                        </a:rPr>
                        <a:t>Х</a:t>
                      </a:r>
                      <a:endParaRPr lang="uk-UA" dirty="0">
                        <a:latin typeface="Bookman Old Style" panose="02050604050505020204" pitchFamily="18" charset="0"/>
                      </a:endParaRPr>
                    </a:p>
                  </a:txBody>
                  <a:tcPr/>
                </a:tc>
                <a:tc>
                  <a:txBody>
                    <a:bodyPr/>
                    <a:lstStyle/>
                    <a:p>
                      <a:endParaRPr lang="uk-UA" dirty="0">
                        <a:latin typeface="Bookman Old Style" panose="02050604050505020204" pitchFamily="18" charset="0"/>
                      </a:endParaRPr>
                    </a:p>
                  </a:txBody>
                  <a:tcPr/>
                </a:tc>
                <a:extLst>
                  <a:ext uri="{0D108BD9-81ED-4DB2-BD59-A6C34878D82A}">
                    <a16:rowId xmlns:a16="http://schemas.microsoft.com/office/drawing/2014/main" val="206084177"/>
                  </a:ext>
                </a:extLst>
              </a:tr>
              <a:tr h="424668">
                <a:tc>
                  <a:txBody>
                    <a:bodyPr/>
                    <a:lstStyle/>
                    <a:p>
                      <a:r>
                        <a:rPr lang="ru-RU" dirty="0">
                          <a:latin typeface="Bookman Old Style" panose="02050604050505020204" pitchFamily="18" charset="0"/>
                        </a:rPr>
                        <a:t>4</a:t>
                      </a:r>
                      <a:endParaRPr lang="uk-UA" dirty="0">
                        <a:latin typeface="Bookman Old Style" panose="02050604050505020204" pitchFamily="18" charset="0"/>
                      </a:endParaRPr>
                    </a:p>
                  </a:txBody>
                  <a:tcPr/>
                </a:tc>
                <a:tc>
                  <a:txBody>
                    <a:bodyPr/>
                    <a:lstStyle/>
                    <a:p>
                      <a:endParaRPr lang="uk-UA">
                        <a:latin typeface="Bookman Old Style" panose="02050604050505020204" pitchFamily="18" charset="0"/>
                      </a:endParaRPr>
                    </a:p>
                  </a:txBody>
                  <a:tcPr/>
                </a:tc>
                <a:tc>
                  <a:txBody>
                    <a:bodyPr/>
                    <a:lstStyle/>
                    <a:p>
                      <a:endParaRPr lang="uk-UA">
                        <a:latin typeface="Bookman Old Style" panose="02050604050505020204" pitchFamily="18" charset="0"/>
                      </a:endParaRPr>
                    </a:p>
                  </a:txBody>
                  <a:tcPr/>
                </a:tc>
                <a:tc>
                  <a:txBody>
                    <a:bodyPr/>
                    <a:lstStyle/>
                    <a:p>
                      <a:endParaRPr lang="uk-UA">
                        <a:latin typeface="Bookman Old Style" panose="02050604050505020204" pitchFamily="18" charset="0"/>
                      </a:endParaRPr>
                    </a:p>
                  </a:txBody>
                  <a:tcPr/>
                </a:tc>
                <a:tc>
                  <a:txBody>
                    <a:bodyPr/>
                    <a:lstStyle/>
                    <a:p>
                      <a:r>
                        <a:rPr lang="ru-RU" dirty="0">
                          <a:latin typeface="Bookman Old Style" panose="02050604050505020204" pitchFamily="18" charset="0"/>
                        </a:rPr>
                        <a:t>Х</a:t>
                      </a:r>
                      <a:endParaRPr lang="uk-UA" dirty="0">
                        <a:latin typeface="Bookman Old Style" panose="02050604050505020204" pitchFamily="18" charset="0"/>
                      </a:endParaRPr>
                    </a:p>
                  </a:txBody>
                  <a:tcPr/>
                </a:tc>
                <a:tc>
                  <a:txBody>
                    <a:bodyPr/>
                    <a:lstStyle/>
                    <a:p>
                      <a:endParaRPr lang="uk-UA" dirty="0">
                        <a:latin typeface="Bookman Old Style" panose="02050604050505020204" pitchFamily="18" charset="0"/>
                      </a:endParaRPr>
                    </a:p>
                  </a:txBody>
                  <a:tcPr/>
                </a:tc>
                <a:tc>
                  <a:txBody>
                    <a:bodyPr/>
                    <a:lstStyle/>
                    <a:p>
                      <a:endParaRPr lang="uk-UA">
                        <a:latin typeface="Bookman Old Style" panose="02050604050505020204" pitchFamily="18" charset="0"/>
                      </a:endParaRPr>
                    </a:p>
                  </a:txBody>
                  <a:tcPr/>
                </a:tc>
                <a:extLst>
                  <a:ext uri="{0D108BD9-81ED-4DB2-BD59-A6C34878D82A}">
                    <a16:rowId xmlns:a16="http://schemas.microsoft.com/office/drawing/2014/main" val="2127144423"/>
                  </a:ext>
                </a:extLst>
              </a:tr>
              <a:tr h="424668">
                <a:tc>
                  <a:txBody>
                    <a:bodyPr/>
                    <a:lstStyle/>
                    <a:p>
                      <a:r>
                        <a:rPr lang="ru-RU" dirty="0">
                          <a:latin typeface="Bookman Old Style" panose="02050604050505020204" pitchFamily="18" charset="0"/>
                        </a:rPr>
                        <a:t>5</a:t>
                      </a:r>
                      <a:endParaRPr lang="uk-UA" dirty="0">
                        <a:latin typeface="Bookman Old Style" panose="02050604050505020204" pitchFamily="18" charset="0"/>
                      </a:endParaRPr>
                    </a:p>
                  </a:txBody>
                  <a:tcPr/>
                </a:tc>
                <a:tc>
                  <a:txBody>
                    <a:bodyPr/>
                    <a:lstStyle/>
                    <a:p>
                      <a:endParaRPr lang="uk-UA">
                        <a:latin typeface="Bookman Old Style" panose="02050604050505020204" pitchFamily="18" charset="0"/>
                      </a:endParaRPr>
                    </a:p>
                  </a:txBody>
                  <a:tcPr/>
                </a:tc>
                <a:tc>
                  <a:txBody>
                    <a:bodyPr/>
                    <a:lstStyle/>
                    <a:p>
                      <a:endParaRPr lang="uk-UA">
                        <a:latin typeface="Bookman Old Style" panose="02050604050505020204" pitchFamily="18" charset="0"/>
                      </a:endParaRPr>
                    </a:p>
                  </a:txBody>
                  <a:tcPr/>
                </a:tc>
                <a:tc>
                  <a:txBody>
                    <a:bodyPr/>
                    <a:lstStyle/>
                    <a:p>
                      <a:r>
                        <a:rPr lang="ru-RU" dirty="0">
                          <a:latin typeface="Bookman Old Style" panose="02050604050505020204" pitchFamily="18" charset="0"/>
                        </a:rPr>
                        <a:t>Х</a:t>
                      </a:r>
                      <a:endParaRPr lang="uk-UA" dirty="0">
                        <a:latin typeface="Bookman Old Style" panose="02050604050505020204" pitchFamily="18" charset="0"/>
                      </a:endParaRPr>
                    </a:p>
                  </a:txBody>
                  <a:tcPr/>
                </a:tc>
                <a:tc>
                  <a:txBody>
                    <a:bodyPr/>
                    <a:lstStyle/>
                    <a:p>
                      <a:endParaRPr lang="uk-UA" dirty="0">
                        <a:latin typeface="Bookman Old Style" panose="02050604050505020204" pitchFamily="18" charset="0"/>
                      </a:endParaRPr>
                    </a:p>
                  </a:txBody>
                  <a:tcPr/>
                </a:tc>
                <a:tc>
                  <a:txBody>
                    <a:bodyPr/>
                    <a:lstStyle/>
                    <a:p>
                      <a:endParaRPr lang="uk-UA">
                        <a:latin typeface="Bookman Old Style" panose="02050604050505020204" pitchFamily="18" charset="0"/>
                      </a:endParaRPr>
                    </a:p>
                  </a:txBody>
                  <a:tcPr/>
                </a:tc>
                <a:tc>
                  <a:txBody>
                    <a:bodyPr/>
                    <a:lstStyle/>
                    <a:p>
                      <a:endParaRPr lang="uk-UA">
                        <a:latin typeface="Bookman Old Style" panose="02050604050505020204" pitchFamily="18" charset="0"/>
                      </a:endParaRPr>
                    </a:p>
                  </a:txBody>
                  <a:tcPr/>
                </a:tc>
                <a:extLst>
                  <a:ext uri="{0D108BD9-81ED-4DB2-BD59-A6C34878D82A}">
                    <a16:rowId xmlns:a16="http://schemas.microsoft.com/office/drawing/2014/main" val="2642729479"/>
                  </a:ext>
                </a:extLst>
              </a:tr>
              <a:tr h="424668">
                <a:tc>
                  <a:txBody>
                    <a:bodyPr/>
                    <a:lstStyle/>
                    <a:p>
                      <a:r>
                        <a:rPr lang="ru-RU" dirty="0">
                          <a:latin typeface="Bookman Old Style" panose="02050604050505020204" pitchFamily="18" charset="0"/>
                        </a:rPr>
                        <a:t>6</a:t>
                      </a:r>
                      <a:endParaRPr lang="uk-UA" dirty="0">
                        <a:latin typeface="Bookman Old Style" panose="02050604050505020204" pitchFamily="18" charset="0"/>
                      </a:endParaRPr>
                    </a:p>
                  </a:txBody>
                  <a:tcPr/>
                </a:tc>
                <a:tc>
                  <a:txBody>
                    <a:bodyPr/>
                    <a:lstStyle/>
                    <a:p>
                      <a:endParaRPr lang="uk-UA">
                        <a:latin typeface="Bookman Old Style" panose="02050604050505020204" pitchFamily="18" charset="0"/>
                      </a:endParaRPr>
                    </a:p>
                  </a:txBody>
                  <a:tcPr/>
                </a:tc>
                <a:tc>
                  <a:txBody>
                    <a:bodyPr/>
                    <a:lstStyle/>
                    <a:p>
                      <a:r>
                        <a:rPr lang="ru-RU" dirty="0">
                          <a:latin typeface="Bookman Old Style" panose="02050604050505020204" pitchFamily="18" charset="0"/>
                        </a:rPr>
                        <a:t>Х</a:t>
                      </a:r>
                      <a:endParaRPr lang="uk-UA" dirty="0">
                        <a:latin typeface="Bookman Old Style" panose="02050604050505020204" pitchFamily="18" charset="0"/>
                      </a:endParaRPr>
                    </a:p>
                  </a:txBody>
                  <a:tcPr/>
                </a:tc>
                <a:tc>
                  <a:txBody>
                    <a:bodyPr/>
                    <a:lstStyle/>
                    <a:p>
                      <a:endParaRPr lang="uk-UA">
                        <a:latin typeface="Bookman Old Style" panose="02050604050505020204" pitchFamily="18" charset="0"/>
                      </a:endParaRPr>
                    </a:p>
                  </a:txBody>
                  <a:tcPr/>
                </a:tc>
                <a:tc>
                  <a:txBody>
                    <a:bodyPr/>
                    <a:lstStyle/>
                    <a:p>
                      <a:endParaRPr lang="uk-UA">
                        <a:latin typeface="Bookman Old Style" panose="02050604050505020204" pitchFamily="18" charset="0"/>
                      </a:endParaRPr>
                    </a:p>
                  </a:txBody>
                  <a:tcPr/>
                </a:tc>
                <a:tc>
                  <a:txBody>
                    <a:bodyPr/>
                    <a:lstStyle/>
                    <a:p>
                      <a:endParaRPr lang="uk-UA">
                        <a:latin typeface="Bookman Old Style" panose="02050604050505020204" pitchFamily="18" charset="0"/>
                      </a:endParaRPr>
                    </a:p>
                  </a:txBody>
                  <a:tcPr/>
                </a:tc>
                <a:tc>
                  <a:txBody>
                    <a:bodyPr/>
                    <a:lstStyle/>
                    <a:p>
                      <a:endParaRPr lang="uk-UA" dirty="0">
                        <a:latin typeface="Bookman Old Style" panose="02050604050505020204" pitchFamily="18" charset="0"/>
                      </a:endParaRPr>
                    </a:p>
                  </a:txBody>
                  <a:tcPr/>
                </a:tc>
                <a:extLst>
                  <a:ext uri="{0D108BD9-81ED-4DB2-BD59-A6C34878D82A}">
                    <a16:rowId xmlns:a16="http://schemas.microsoft.com/office/drawing/2014/main" val="3336388184"/>
                  </a:ext>
                </a:extLst>
              </a:tr>
            </a:tbl>
          </a:graphicData>
        </a:graphic>
      </p:graphicFrame>
      <p:sp>
        <p:nvSpPr>
          <p:cNvPr id="2" name="Прямокутник 1">
            <a:extLst>
              <a:ext uri="{FF2B5EF4-FFF2-40B4-BE49-F238E27FC236}">
                <a16:creationId xmlns:a16="http://schemas.microsoft.com/office/drawing/2014/main" id="{FDBC7F10-D629-4FA5-A937-AD75E98C58B2}"/>
              </a:ext>
            </a:extLst>
          </p:cNvPr>
          <p:cNvSpPr/>
          <p:nvPr/>
        </p:nvSpPr>
        <p:spPr>
          <a:xfrm>
            <a:off x="9653155" y="3520207"/>
            <a:ext cx="498763" cy="332509"/>
          </a:xfrm>
          <a:prstGeom prst="rect">
            <a:avLst/>
          </a:prstGeom>
          <a:solidFill>
            <a:srgbClr val="F5EFEF"/>
          </a:solidFill>
          <a:ln>
            <a:solidFill>
              <a:srgbClr val="F5EFE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0" name="Прямокутник 9">
            <a:extLst>
              <a:ext uri="{FF2B5EF4-FFF2-40B4-BE49-F238E27FC236}">
                <a16:creationId xmlns:a16="http://schemas.microsoft.com/office/drawing/2014/main" id="{0370CA13-2D8E-4512-8AB8-6024DF48FDB8}"/>
              </a:ext>
            </a:extLst>
          </p:cNvPr>
          <p:cNvSpPr/>
          <p:nvPr/>
        </p:nvSpPr>
        <p:spPr>
          <a:xfrm>
            <a:off x="8790710" y="3969567"/>
            <a:ext cx="498763" cy="332509"/>
          </a:xfrm>
          <a:prstGeom prst="rect">
            <a:avLst/>
          </a:prstGeom>
          <a:solidFill>
            <a:srgbClr val="E1CDCC"/>
          </a:solidFill>
          <a:ln>
            <a:solidFill>
              <a:srgbClr val="E1CD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4" name="Прямокутник 13">
            <a:extLst>
              <a:ext uri="{FF2B5EF4-FFF2-40B4-BE49-F238E27FC236}">
                <a16:creationId xmlns:a16="http://schemas.microsoft.com/office/drawing/2014/main" id="{E2A0651D-C66D-4262-B9DB-32F90087FDBF}"/>
              </a:ext>
            </a:extLst>
          </p:cNvPr>
          <p:cNvSpPr/>
          <p:nvPr/>
        </p:nvSpPr>
        <p:spPr>
          <a:xfrm>
            <a:off x="6941127" y="4840291"/>
            <a:ext cx="498763" cy="332509"/>
          </a:xfrm>
          <a:prstGeom prst="rect">
            <a:avLst/>
          </a:prstGeom>
          <a:solidFill>
            <a:srgbClr val="E1CDCC"/>
          </a:solidFill>
          <a:ln>
            <a:solidFill>
              <a:srgbClr val="E1CD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5" name="Прямокутник 14">
            <a:extLst>
              <a:ext uri="{FF2B5EF4-FFF2-40B4-BE49-F238E27FC236}">
                <a16:creationId xmlns:a16="http://schemas.microsoft.com/office/drawing/2014/main" id="{10BDBFFE-6283-4A86-BCC9-7BFFFE9CBAC8}"/>
              </a:ext>
            </a:extLst>
          </p:cNvPr>
          <p:cNvSpPr/>
          <p:nvPr/>
        </p:nvSpPr>
        <p:spPr>
          <a:xfrm>
            <a:off x="7897091" y="4307195"/>
            <a:ext cx="498763" cy="332509"/>
          </a:xfrm>
          <a:prstGeom prst="rect">
            <a:avLst/>
          </a:prstGeom>
          <a:solidFill>
            <a:srgbClr val="F5EFEF"/>
          </a:solidFill>
          <a:ln>
            <a:solidFill>
              <a:srgbClr val="F5EFE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6" name="Прямокутник 15">
            <a:extLst>
              <a:ext uri="{FF2B5EF4-FFF2-40B4-BE49-F238E27FC236}">
                <a16:creationId xmlns:a16="http://schemas.microsoft.com/office/drawing/2014/main" id="{2B42EDF3-3B32-4FCC-A487-74280EAC61AE}"/>
              </a:ext>
            </a:extLst>
          </p:cNvPr>
          <p:cNvSpPr/>
          <p:nvPr/>
        </p:nvSpPr>
        <p:spPr>
          <a:xfrm>
            <a:off x="10552188" y="3067344"/>
            <a:ext cx="498763" cy="332509"/>
          </a:xfrm>
          <a:prstGeom prst="rect">
            <a:avLst/>
          </a:prstGeom>
          <a:solidFill>
            <a:srgbClr val="E1CDCC"/>
          </a:solidFill>
          <a:ln>
            <a:solidFill>
              <a:srgbClr val="E1CD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21321031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wipe(down)">
                                      <p:cBhvr>
                                        <p:cTn id="12" dur="500"/>
                                        <p:tgtEl>
                                          <p:spTgt spid="13"/>
                                        </p:tgtEl>
                                      </p:cBhvr>
                                    </p:animEffect>
                                  </p:childTnLst>
                                </p:cTn>
                              </p:par>
                              <p:par>
                                <p:cTn id="13" presetID="22" presetClass="entr" presetSubtype="4" fill="hold" grpId="1" nodeType="with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wipe(down)">
                                      <p:cBhvr>
                                        <p:cTn id="15" dur="500"/>
                                        <p:tgtEl>
                                          <p:spTgt spid="2"/>
                                        </p:tgtEl>
                                      </p:cBhvr>
                                    </p:animEffect>
                                  </p:childTnLst>
                                </p:cTn>
                              </p:par>
                              <p:par>
                                <p:cTn id="16" presetID="22" presetClass="entr" presetSubtype="4" fill="hold" grpId="1" nodeType="with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wipe(down)">
                                      <p:cBhvr>
                                        <p:cTn id="18" dur="500"/>
                                        <p:tgtEl>
                                          <p:spTgt spid="10"/>
                                        </p:tgtEl>
                                      </p:cBhvr>
                                    </p:animEffect>
                                  </p:childTnLst>
                                </p:cTn>
                              </p:par>
                              <p:par>
                                <p:cTn id="19" presetID="22" presetClass="entr" presetSubtype="4" fill="hold" grpId="1" nodeType="with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wipe(down)">
                                      <p:cBhvr>
                                        <p:cTn id="21" dur="500"/>
                                        <p:tgtEl>
                                          <p:spTgt spid="14"/>
                                        </p:tgtEl>
                                      </p:cBhvr>
                                    </p:animEffect>
                                  </p:childTnLst>
                                </p:cTn>
                              </p:par>
                              <p:par>
                                <p:cTn id="22" presetID="22" presetClass="entr" presetSubtype="4" fill="hold" grpId="1" nodeType="withEffect">
                                  <p:stCondLst>
                                    <p:cond delay="0"/>
                                  </p:stCondLst>
                                  <p:childTnLst>
                                    <p:set>
                                      <p:cBhvr>
                                        <p:cTn id="23" dur="1" fill="hold">
                                          <p:stCondLst>
                                            <p:cond delay="0"/>
                                          </p:stCondLst>
                                        </p:cTn>
                                        <p:tgtEl>
                                          <p:spTgt spid="15"/>
                                        </p:tgtEl>
                                        <p:attrNameLst>
                                          <p:attrName>style.visibility</p:attrName>
                                        </p:attrNameLst>
                                      </p:cBhvr>
                                      <p:to>
                                        <p:strVal val="visible"/>
                                      </p:to>
                                    </p:set>
                                    <p:animEffect transition="in" filter="wipe(down)">
                                      <p:cBhvr>
                                        <p:cTn id="24" dur="500"/>
                                        <p:tgtEl>
                                          <p:spTgt spid="15"/>
                                        </p:tgtEl>
                                      </p:cBhvr>
                                    </p:animEffect>
                                  </p:childTnLst>
                                </p:cTn>
                              </p:par>
                              <p:par>
                                <p:cTn id="25" presetID="22" presetClass="entr" presetSubtype="4" fill="hold" grpId="1" nodeType="with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wipe(down)">
                                      <p:cBhvr>
                                        <p:cTn id="27" dur="500"/>
                                        <p:tgtEl>
                                          <p:spTgt spid="16"/>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wipe(down)">
                                      <p:cBhvr>
                                        <p:cTn id="32" dur="5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2"/>
                                        </p:tgtEl>
                                        <p:attrNameLst>
                                          <p:attrName>style.visibility</p:attrName>
                                        </p:attrNameLst>
                                      </p:cBhvr>
                                      <p:to>
                                        <p:strVal val="hidden"/>
                                      </p:to>
                                    </p:set>
                                  </p:childTnLst>
                                </p:cTn>
                              </p:par>
                              <p:par>
                                <p:cTn id="37" presetID="1" presetClass="exit" presetSubtype="0" fill="hold" grpId="0" nodeType="withEffect">
                                  <p:stCondLst>
                                    <p:cond delay="0"/>
                                  </p:stCondLst>
                                  <p:childTnLst>
                                    <p:set>
                                      <p:cBhvr>
                                        <p:cTn id="38" dur="1" fill="hold">
                                          <p:stCondLst>
                                            <p:cond delay="0"/>
                                          </p:stCondLst>
                                        </p:cTn>
                                        <p:tgtEl>
                                          <p:spTgt spid="10"/>
                                        </p:tgtEl>
                                        <p:attrNameLst>
                                          <p:attrName>style.visibility</p:attrName>
                                        </p:attrNameLst>
                                      </p:cBhvr>
                                      <p:to>
                                        <p:strVal val="hidden"/>
                                      </p:to>
                                    </p:set>
                                  </p:childTnLst>
                                </p:cTn>
                              </p:par>
                              <p:par>
                                <p:cTn id="39" presetID="1" presetClass="exit" presetSubtype="0" fill="hold" grpId="0" nodeType="withEffect">
                                  <p:stCondLst>
                                    <p:cond delay="0"/>
                                  </p:stCondLst>
                                  <p:childTnLst>
                                    <p:set>
                                      <p:cBhvr>
                                        <p:cTn id="40" dur="1" fill="hold">
                                          <p:stCondLst>
                                            <p:cond delay="0"/>
                                          </p:stCondLst>
                                        </p:cTn>
                                        <p:tgtEl>
                                          <p:spTgt spid="14"/>
                                        </p:tgtEl>
                                        <p:attrNameLst>
                                          <p:attrName>style.visibility</p:attrName>
                                        </p:attrNameLst>
                                      </p:cBhvr>
                                      <p:to>
                                        <p:strVal val="hidden"/>
                                      </p:to>
                                    </p:set>
                                  </p:childTnLst>
                                </p:cTn>
                              </p:par>
                              <p:par>
                                <p:cTn id="41" presetID="1" presetClass="exit" presetSubtype="0" fill="hold" grpId="0" nodeType="withEffect">
                                  <p:stCondLst>
                                    <p:cond delay="0"/>
                                  </p:stCondLst>
                                  <p:childTnLst>
                                    <p:set>
                                      <p:cBhvr>
                                        <p:cTn id="42" dur="1" fill="hold">
                                          <p:stCondLst>
                                            <p:cond delay="0"/>
                                          </p:stCondLst>
                                        </p:cTn>
                                        <p:tgtEl>
                                          <p:spTgt spid="15"/>
                                        </p:tgtEl>
                                        <p:attrNameLst>
                                          <p:attrName>style.visibility</p:attrName>
                                        </p:attrNameLst>
                                      </p:cBhvr>
                                      <p:to>
                                        <p:strVal val="hidden"/>
                                      </p:to>
                                    </p:set>
                                  </p:childTnLst>
                                </p:cTn>
                              </p:par>
                              <p:par>
                                <p:cTn id="43" presetID="1" presetClass="exit" presetSubtype="0" fill="hold" grpId="0" nodeType="withEffect">
                                  <p:stCondLst>
                                    <p:cond delay="0"/>
                                  </p:stCondLst>
                                  <p:childTnLst>
                                    <p:set>
                                      <p:cBhvr>
                                        <p:cTn id="44" dur="1" fill="hold">
                                          <p:stCondLst>
                                            <p:cond delay="0"/>
                                          </p:stCondLst>
                                        </p:cTn>
                                        <p:tgtEl>
                                          <p:spTgt spid="16"/>
                                        </p:tgtEl>
                                        <p:attrNameLst>
                                          <p:attrName>style.visibility</p:attrName>
                                        </p:attrNameLst>
                                      </p:cBhvr>
                                      <p:to>
                                        <p:strVal val="hidden"/>
                                      </p:to>
                                    </p:set>
                                  </p:childTnLst>
                                </p:cTn>
                              </p:par>
                            </p:childTnLst>
                          </p:cTn>
                        </p:par>
                      </p:childTnLst>
                    </p:cTn>
                  </p:par>
                  <p:par>
                    <p:cTn id="45" fill="hold">
                      <p:stCondLst>
                        <p:cond delay="indefinite"/>
                      </p:stCondLst>
                      <p:childTnLst>
                        <p:par>
                          <p:cTn id="46" fill="hold">
                            <p:stCondLst>
                              <p:cond delay="0"/>
                            </p:stCondLst>
                            <p:childTnLst>
                              <p:par>
                                <p:cTn id="47" presetID="22" presetClass="entr" presetSubtype="4" fill="hold" grpId="0" nodeType="clickEffect">
                                  <p:stCondLst>
                                    <p:cond delay="0"/>
                                  </p:stCondLst>
                                  <p:childTnLst>
                                    <p:set>
                                      <p:cBhvr>
                                        <p:cTn id="48" dur="1" fill="hold">
                                          <p:stCondLst>
                                            <p:cond delay="0"/>
                                          </p:stCondLst>
                                        </p:cTn>
                                        <p:tgtEl>
                                          <p:spTgt spid="11"/>
                                        </p:tgtEl>
                                        <p:attrNameLst>
                                          <p:attrName>style.visibility</p:attrName>
                                        </p:attrNameLst>
                                      </p:cBhvr>
                                      <p:to>
                                        <p:strVal val="visible"/>
                                      </p:to>
                                    </p:set>
                                    <p:animEffect transition="in" filter="wipe(down)">
                                      <p:cBhvr>
                                        <p:cTn id="49" dur="500"/>
                                        <p:tgtEl>
                                          <p:spTgt spid="11"/>
                                        </p:tgtEl>
                                      </p:cBhvr>
                                    </p:animEffect>
                                  </p:childTnLst>
                                </p:cTn>
                              </p:par>
                            </p:childTnLst>
                          </p:cTn>
                        </p:par>
                      </p:childTnLst>
                    </p:cTn>
                  </p:par>
                  <p:par>
                    <p:cTn id="50" fill="hold">
                      <p:stCondLst>
                        <p:cond delay="indefinite"/>
                      </p:stCondLst>
                      <p:childTnLst>
                        <p:par>
                          <p:cTn id="51" fill="hold">
                            <p:stCondLst>
                              <p:cond delay="0"/>
                            </p:stCondLst>
                            <p:childTnLst>
                              <p:par>
                                <p:cTn id="52" presetID="22" presetClass="entr" presetSubtype="4" fill="hold" grpId="0" nodeType="clickEffect">
                                  <p:stCondLst>
                                    <p:cond delay="0"/>
                                  </p:stCondLst>
                                  <p:childTnLst>
                                    <p:set>
                                      <p:cBhvr>
                                        <p:cTn id="53" dur="1" fill="hold">
                                          <p:stCondLst>
                                            <p:cond delay="0"/>
                                          </p:stCondLst>
                                        </p:cTn>
                                        <p:tgtEl>
                                          <p:spTgt spid="12"/>
                                        </p:tgtEl>
                                        <p:attrNameLst>
                                          <p:attrName>style.visibility</p:attrName>
                                        </p:attrNameLst>
                                      </p:cBhvr>
                                      <p:to>
                                        <p:strVal val="visible"/>
                                      </p:to>
                                    </p:set>
                                    <p:animEffect transition="in" filter="wipe(down)">
                                      <p:cBhvr>
                                        <p:cTn id="54"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p:bldP spid="11" grpId="0"/>
      <p:bldP spid="12" grpId="0" animBg="1"/>
      <p:bldP spid="2" grpId="0" animBg="1"/>
      <p:bldP spid="2" grpId="1" animBg="1"/>
      <p:bldP spid="10" grpId="0" animBg="1"/>
      <p:bldP spid="10" grpId="1" animBg="1"/>
      <p:bldP spid="14" grpId="0" animBg="1"/>
      <p:bldP spid="14" grpId="1" animBg="1"/>
      <p:bldP spid="15" grpId="0" animBg="1"/>
      <p:bldP spid="15" grpId="1" animBg="1"/>
      <p:bldP spid="16" grpId="0" animBg="1"/>
      <p:bldP spid="16" grpId="1" animBg="1"/>
    </p:bldLst>
  </p:timing>
</p:sld>
</file>

<file path=ppt/theme/theme1.xml><?xml version="1.0" encoding="utf-8"?>
<a:theme xmlns:a="http://schemas.openxmlformats.org/drawingml/2006/main" name="Віхоть">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2881</TotalTime>
  <Words>2264</Words>
  <Application>Microsoft Office PowerPoint</Application>
  <PresentationFormat>Широкий екран</PresentationFormat>
  <Paragraphs>259</Paragraphs>
  <Slides>37</Slides>
  <Notes>0</Notes>
  <HiddenSlides>2</HiddenSlides>
  <MMClips>0</MMClips>
  <ScaleCrop>false</ScaleCrop>
  <HeadingPairs>
    <vt:vector size="6" baseType="variant">
      <vt:variant>
        <vt:lpstr>Використані шрифти</vt:lpstr>
      </vt:variant>
      <vt:variant>
        <vt:i4>7</vt:i4>
      </vt:variant>
      <vt:variant>
        <vt:lpstr>Тема</vt:lpstr>
      </vt:variant>
      <vt:variant>
        <vt:i4>1</vt:i4>
      </vt:variant>
      <vt:variant>
        <vt:lpstr>Заголовки слайдів</vt:lpstr>
      </vt:variant>
      <vt:variant>
        <vt:i4>37</vt:i4>
      </vt:variant>
    </vt:vector>
  </HeadingPairs>
  <TitlesOfParts>
    <vt:vector size="45" baseType="lpstr">
      <vt:lpstr>Arial</vt:lpstr>
      <vt:lpstr>Bookman Old Style</vt:lpstr>
      <vt:lpstr>Calibri</vt:lpstr>
      <vt:lpstr>Cambria Math</vt:lpstr>
      <vt:lpstr>Century Gothic</vt:lpstr>
      <vt:lpstr>Georgia</vt:lpstr>
      <vt:lpstr>Wingdings 3</vt:lpstr>
      <vt:lpstr>Віхоть</vt:lpstr>
      <vt:lpstr>ЕГЭ. Математика. (Профильный уровень. Задание 4 Базовый уровень. Задание 10)</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Марина Павленко</dc:creator>
  <cp:lastModifiedBy>Марина Павленко</cp:lastModifiedBy>
  <cp:revision>195</cp:revision>
  <cp:lastPrinted>2019-11-10T07:51:03Z</cp:lastPrinted>
  <dcterms:created xsi:type="dcterms:W3CDTF">2018-09-01T14:42:22Z</dcterms:created>
  <dcterms:modified xsi:type="dcterms:W3CDTF">2019-11-15T17:19:58Z</dcterms:modified>
</cp:coreProperties>
</file>