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6"/>
  </p:notesMasterIdLst>
  <p:sldIdLst>
    <p:sldId id="256" r:id="rId2"/>
    <p:sldId id="260" r:id="rId3"/>
    <p:sldId id="257" r:id="rId4"/>
    <p:sldId id="258" r:id="rId5"/>
    <p:sldId id="265" r:id="rId6"/>
    <p:sldId id="266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7" autoAdjust="0"/>
    <p:restoredTop sz="86357" autoAdjust="0"/>
  </p:normalViewPr>
  <p:slideViewPr>
    <p:cSldViewPr>
      <p:cViewPr varScale="1">
        <p:scale>
          <a:sx n="68" d="100"/>
          <a:sy n="68" d="100"/>
        </p:scale>
        <p:origin x="-120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06E906-3718-4112-BF37-8C42D22C08D2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E4107-74E3-4AFE-AF92-AD282122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58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E4107-74E3-4AFE-AF92-AD282122D0A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417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6B05-87EF-42D6-B580-7D5B5197E0B8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74DD7-58EF-4F1F-942E-FCD0E980AC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6B05-87EF-42D6-B580-7D5B5197E0B8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74DD7-58EF-4F1F-942E-FCD0E980AC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6B05-87EF-42D6-B580-7D5B5197E0B8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74DD7-58EF-4F1F-942E-FCD0E980AC84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6B05-87EF-42D6-B580-7D5B5197E0B8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74DD7-58EF-4F1F-942E-FCD0E980AC8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6B05-87EF-42D6-B580-7D5B5197E0B8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74DD7-58EF-4F1F-942E-FCD0E980AC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6B05-87EF-42D6-B580-7D5B5197E0B8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74DD7-58EF-4F1F-942E-FCD0E980AC8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6B05-87EF-42D6-B580-7D5B5197E0B8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74DD7-58EF-4F1F-942E-FCD0E980AC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6B05-87EF-42D6-B580-7D5B5197E0B8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74DD7-58EF-4F1F-942E-FCD0E980AC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6B05-87EF-42D6-B580-7D5B5197E0B8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74DD7-58EF-4F1F-942E-FCD0E980AC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6B05-87EF-42D6-B580-7D5B5197E0B8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74DD7-58EF-4F1F-942E-FCD0E980AC84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6B05-87EF-42D6-B580-7D5B5197E0B8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74DD7-58EF-4F1F-942E-FCD0E980AC84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CDB86B05-87EF-42D6-B580-7D5B5197E0B8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06374DD7-58EF-4F1F-942E-FCD0E980AC84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700808"/>
            <a:ext cx="7772400" cy="1780108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Исследовательская деятельность средней группы № 5</a:t>
            </a:r>
            <a:br>
              <a:rPr lang="ru-RU" dirty="0">
                <a:solidFill>
                  <a:schemeClr val="tx1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«У каждой профессии </a:t>
            </a:r>
            <a:br>
              <a:rPr lang="ru-RU" b="1" dirty="0">
                <a:solidFill>
                  <a:schemeClr val="tx1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запах особый....»</a:t>
            </a:r>
            <a:endParaRPr lang="ru-RU" dirty="0">
              <a:solidFill>
                <a:schemeClr val="tx1"/>
              </a:solidFill>
              <a:latin typeface="Segoe Script" panose="020B05040200000000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ru-RU" dirty="0" smtClean="0">
                <a:solidFill>
                  <a:schemeClr val="tx1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Подготовил</a:t>
            </a:r>
            <a:r>
              <a:rPr lang="ru-RU" dirty="0">
                <a:solidFill>
                  <a:schemeClr val="tx1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а</a:t>
            </a:r>
            <a:r>
              <a:rPr lang="ru-RU" dirty="0" smtClean="0">
                <a:solidFill>
                  <a:schemeClr val="tx1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 воспитатель : </a:t>
            </a:r>
            <a:endParaRPr lang="ru-RU" dirty="0">
              <a:solidFill>
                <a:schemeClr val="tx1"/>
              </a:solidFill>
              <a:latin typeface="Segoe Script" panose="020B0504020000000003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dirty="0" smtClean="0">
                <a:solidFill>
                  <a:schemeClr val="tx1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Школы №1413 До №5 -  </a:t>
            </a:r>
            <a:r>
              <a:rPr lang="ru-RU" dirty="0">
                <a:solidFill>
                  <a:schemeClr val="tx1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Е.И. Гусева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9754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Оформление группы</a:t>
            </a:r>
            <a:endParaRPr lang="ru-RU" b="1" dirty="0">
              <a:solidFill>
                <a:schemeClr val="tx1"/>
              </a:solidFill>
              <a:latin typeface="Segoe Script" panose="020B0504020000000003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636912"/>
            <a:ext cx="3888432" cy="3888432"/>
          </a:xfrm>
        </p:spPr>
      </p:pic>
    </p:spTree>
    <p:extLst>
      <p:ext uri="{BB962C8B-B14F-4D97-AF65-F5344CB8AC3E}">
        <p14:creationId xmlns:p14="http://schemas.microsoft.com/office/powerpoint/2010/main" val="489490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Чтение художественной литературы</a:t>
            </a:r>
            <a:endParaRPr lang="ru-RU" b="1" dirty="0">
              <a:solidFill>
                <a:schemeClr val="tx1"/>
              </a:solidFill>
              <a:latin typeface="Segoe Script" panose="020B0504020000000003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4262" b="14719"/>
          <a:stretch/>
        </p:blipFill>
        <p:spPr>
          <a:xfrm>
            <a:off x="2699792" y="2564904"/>
            <a:ext cx="3816424" cy="413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051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Практическая деятельность детей</a:t>
            </a:r>
            <a:endParaRPr lang="ru-RU" b="1" dirty="0">
              <a:solidFill>
                <a:schemeClr val="tx1"/>
              </a:solidFill>
              <a:latin typeface="Segoe Script" panose="020B05040200000000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259632" y="2276872"/>
            <a:ext cx="1835720" cy="4351338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4572000" y="2924944"/>
            <a:ext cx="38862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684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5076056" y="1772816"/>
            <a:ext cx="2518144" cy="4476156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827584" y="1196752"/>
            <a:ext cx="2886876" cy="513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656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Segoe Script" panose="020B0504020000000003" pitchFamily="34" charset="0"/>
              </a:rPr>
              <a:t> Спасибо за внимание!</a:t>
            </a:r>
            <a:endParaRPr lang="ru-RU" dirty="0">
              <a:solidFill>
                <a:schemeClr val="tx1"/>
              </a:solidFill>
              <a:latin typeface="Segoe Script" panose="020B0504020000000003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213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564904"/>
            <a:ext cx="7992888" cy="4104456"/>
          </a:xfrm>
        </p:spPr>
        <p:txBody>
          <a:bodyPr>
            <a:normAutofit fontScale="85000" lnSpcReduction="20000"/>
          </a:bodyPr>
          <a:lstStyle/>
          <a:p>
            <a:pPr marL="0" indent="0" algn="just"/>
            <a:r>
              <a:rPr lang="ru-RU" i="1" dirty="0">
                <a:latin typeface="Segoe Script" panose="020B0504020000000003" pitchFamily="34" charset="0"/>
                <a:cs typeface="Times New Roman" panose="02020603050405020304" pitchFamily="18" charset="0"/>
              </a:rPr>
              <a:t>Задачи: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>
                <a:latin typeface="Segoe Script" panose="020B0504020000000003" pitchFamily="34" charset="0"/>
                <a:cs typeface="Times New Roman" panose="02020603050405020304" pitchFamily="18" charset="0"/>
              </a:rPr>
              <a:t> расширять кругозор детей представлениями о некоторых профессиях, особенностях работы людей данных профессий, атрибутах, характерных для определенной профессии;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>
                <a:latin typeface="Segoe Script" panose="020B0504020000000003" pitchFamily="34" charset="0"/>
                <a:cs typeface="Times New Roman" panose="02020603050405020304" pitchFamily="18" charset="0"/>
              </a:rPr>
              <a:t>уточнять представления воспитанников о роде деятельности родителей;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>
                <a:latin typeface="Segoe Script" panose="020B0504020000000003" pitchFamily="34" charset="0"/>
                <a:cs typeface="Times New Roman" panose="02020603050405020304" pitchFamily="18" charset="0"/>
              </a:rPr>
              <a:t>познакомить детей со способами добывания информации по теме;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>
                <a:latin typeface="Segoe Script" panose="020B0504020000000003" pitchFamily="34" charset="0"/>
                <a:cs typeface="Times New Roman" panose="02020603050405020304" pitchFamily="18" charset="0"/>
              </a:rPr>
              <a:t>ввести в активную речь дошкольников слова, обозначающие название и характерные особенности профессий и орудия труда;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>
                <a:latin typeface="Segoe Script" panose="020B0504020000000003" pitchFamily="34" charset="0"/>
                <a:cs typeface="Times New Roman" panose="02020603050405020304" pitchFamily="18" charset="0"/>
              </a:rPr>
              <a:t>прививать детям желание к получению новых знаний о профессиях.</a:t>
            </a:r>
            <a:endParaRPr lang="ru-RU" dirty="0">
              <a:latin typeface="Segoe Script" panose="020B0504020000000003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980728"/>
            <a:ext cx="8640960" cy="548640"/>
          </a:xfrm>
        </p:spPr>
        <p:txBody>
          <a:bodyPr>
            <a:noAutofit/>
          </a:bodyPr>
          <a:lstStyle/>
          <a:p>
            <a:r>
              <a:rPr lang="ru-RU" sz="3200" b="1" i="1" dirty="0">
                <a:solidFill>
                  <a:schemeClr val="tx1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Цель:</a:t>
            </a:r>
            <a:r>
              <a:rPr lang="ru-RU" sz="3200" dirty="0">
                <a:solidFill>
                  <a:schemeClr val="tx1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 развивать познавательную активность детей на материале ознакомления с профессиями.</a:t>
            </a:r>
            <a:r>
              <a:rPr lang="ru-RU" sz="3600" dirty="0">
                <a:solidFill>
                  <a:schemeClr val="tx1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chemeClr val="tx1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</a:br>
            <a:endParaRPr lang="ru-RU" sz="3600" dirty="0">
              <a:solidFill>
                <a:schemeClr val="tx1"/>
              </a:solidFill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339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916832"/>
            <a:ext cx="7920880" cy="4680520"/>
          </a:xfrm>
        </p:spPr>
        <p:txBody>
          <a:bodyPr>
            <a:normAutofit fontScale="55000" lnSpcReduction="20000"/>
          </a:bodyPr>
          <a:lstStyle/>
          <a:p>
            <a:pPr marL="0" lvl="0" indent="0" algn="just"/>
            <a:r>
              <a:rPr lang="ru-RU" sz="4600" i="1" dirty="0">
                <a:solidFill>
                  <a:prstClr val="black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Этапы проекта: </a:t>
            </a:r>
          </a:p>
          <a:p>
            <a:pPr marL="0" lvl="0" indent="0" algn="just"/>
            <a:r>
              <a:rPr lang="ru-RU" sz="4600" i="1" dirty="0">
                <a:solidFill>
                  <a:prstClr val="black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Подготовительный этап:</a:t>
            </a:r>
          </a:p>
          <a:p>
            <a:pPr lvl="0" algn="just">
              <a:buFontTx/>
              <a:buChar char="-"/>
            </a:pPr>
            <a:r>
              <a:rPr lang="ru-RU" sz="4600" dirty="0">
                <a:solidFill>
                  <a:prstClr val="black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изучение уровня представлений о профессиях у дошкольников.</a:t>
            </a:r>
          </a:p>
          <a:p>
            <a:pPr marL="0" lvl="0" indent="0" algn="just"/>
            <a:r>
              <a:rPr lang="ru-RU" sz="4600" i="1" dirty="0">
                <a:solidFill>
                  <a:prstClr val="black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Основной этап:</a:t>
            </a:r>
          </a:p>
          <a:p>
            <a:pPr marL="0" lvl="0" indent="0" algn="just"/>
            <a:r>
              <a:rPr lang="ru-RU" sz="4600" dirty="0">
                <a:solidFill>
                  <a:prstClr val="black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- обогащение представлений детей о некоторых профессиях;</a:t>
            </a:r>
          </a:p>
          <a:p>
            <a:pPr lvl="0" algn="just">
              <a:buFontTx/>
              <a:buChar char="-"/>
            </a:pPr>
            <a:r>
              <a:rPr lang="ru-RU" sz="4600" dirty="0">
                <a:solidFill>
                  <a:prstClr val="black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развитие игровых действий;</a:t>
            </a:r>
          </a:p>
          <a:p>
            <a:pPr marL="0" lvl="0" indent="0" algn="just"/>
            <a:r>
              <a:rPr lang="ru-RU" sz="4600" i="1" dirty="0">
                <a:solidFill>
                  <a:prstClr val="black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Заключительный этап:</a:t>
            </a:r>
          </a:p>
          <a:p>
            <a:pPr marL="0" lvl="0" indent="0" algn="just"/>
            <a:r>
              <a:rPr lang="ru-RU" sz="4600" dirty="0">
                <a:solidFill>
                  <a:prstClr val="black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- беседы по итогам работы  </a:t>
            </a:r>
          </a:p>
          <a:p>
            <a:pPr lvl="0" algn="just">
              <a:buFontTx/>
              <a:buChar char="-"/>
            </a:pPr>
            <a:r>
              <a:rPr lang="ru-RU" sz="4600" dirty="0">
                <a:solidFill>
                  <a:prstClr val="black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обсуждение полученных впечатлений, отраженных в практической деятельности детей.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908720"/>
            <a:ext cx="7520940" cy="548640"/>
          </a:xfrm>
        </p:spPr>
        <p:txBody>
          <a:bodyPr>
            <a:noAutofit/>
          </a:bodyPr>
          <a:lstStyle/>
          <a:p>
            <a:pPr marL="0" lvl="0" indent="0"/>
            <a:r>
              <a:rPr lang="ru-RU" sz="2400" b="1" i="1" dirty="0">
                <a:solidFill>
                  <a:prstClr val="black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Участники проекта: </a:t>
            </a:r>
            <a:r>
              <a:rPr lang="ru-RU" sz="2400" dirty="0">
                <a:solidFill>
                  <a:prstClr val="black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дети, родители и педагоги средней группы № 5 </a:t>
            </a:r>
            <a:br>
              <a:rPr lang="ru-RU" sz="2400" dirty="0">
                <a:solidFill>
                  <a:prstClr val="black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prstClr val="black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Время проведения проекта: </a:t>
            </a:r>
            <a:r>
              <a:rPr lang="ru-RU" sz="2400" dirty="0">
                <a:solidFill>
                  <a:prstClr val="black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январь – февраль 2019</a:t>
            </a:r>
            <a:br>
              <a:rPr lang="ru-RU" sz="2400" dirty="0">
                <a:solidFill>
                  <a:prstClr val="black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</a:br>
            <a:endParaRPr lang="ru-RU" sz="2400" dirty="0"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841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36712"/>
            <a:ext cx="9143999" cy="54864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prstClr val="black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Подготовка сообщений о профессии родителей воспитанников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4" name="Объект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2446698"/>
            <a:ext cx="2432494" cy="432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837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680" y="2564904"/>
            <a:ext cx="5544616" cy="415846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48680"/>
            <a:ext cx="7520940" cy="54864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Экскурсия на пищеблок</a:t>
            </a:r>
            <a:endParaRPr lang="ru-RU" b="1" dirty="0">
              <a:solidFill>
                <a:schemeClr val="tx1"/>
              </a:solidFill>
              <a:latin typeface="Segoe Script" panose="020B05040200000000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468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1760" y="2564904"/>
            <a:ext cx="4104456" cy="410445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Посещение медицинского кабинета</a:t>
            </a:r>
            <a:endParaRPr lang="ru-RU" b="1" dirty="0">
              <a:solidFill>
                <a:schemeClr val="tx1"/>
              </a:solidFill>
              <a:latin typeface="Segoe Script" panose="020B05040200000000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070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Дидактические игры</a:t>
            </a:r>
            <a:endParaRPr lang="ru-RU" b="1" dirty="0">
              <a:solidFill>
                <a:schemeClr val="tx1"/>
              </a:solidFill>
              <a:latin typeface="Segoe Script" panose="020B0504020000000003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467544" y="2420888"/>
            <a:ext cx="3886200" cy="3886200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sz="half" idx="4294967295"/>
          </p:nvPr>
        </p:nvSpPr>
        <p:spPr>
          <a:xfrm>
            <a:off x="4644008" y="2636912"/>
            <a:ext cx="3672408" cy="3847282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r>
              <a:rPr lang="ru-RU" sz="3200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Профессии;</a:t>
            </a:r>
          </a:p>
          <a:p>
            <a:r>
              <a:rPr lang="ru-RU" sz="3200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Найди пару;</a:t>
            </a:r>
          </a:p>
          <a:p>
            <a:r>
              <a:rPr lang="ru-RU" sz="3200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Кому нужно это орудие труда;</a:t>
            </a:r>
          </a:p>
          <a:p>
            <a:r>
              <a:rPr lang="ru-RU" sz="3200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Четвертый лишний;</a:t>
            </a:r>
          </a:p>
          <a:p>
            <a:r>
              <a:rPr lang="ru-RU" sz="3200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Что перепутал художник и др.</a:t>
            </a:r>
            <a:endParaRPr lang="ru-RU" sz="3200" dirty="0">
              <a:latin typeface="Segoe Script" panose="020B05040200000000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828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Сюжетно-ролевые игры</a:t>
            </a:r>
            <a:endParaRPr lang="ru-RU" b="1" dirty="0">
              <a:solidFill>
                <a:schemeClr val="tx1"/>
              </a:solidFill>
              <a:latin typeface="Segoe Script" panose="020B0504020000000003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3648" y="2204864"/>
            <a:ext cx="1896044" cy="44943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2627556"/>
            <a:ext cx="1728192" cy="409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173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115617" y="1187383"/>
            <a:ext cx="2304255" cy="54612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053" y="1772816"/>
            <a:ext cx="2036989" cy="482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013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21</TotalTime>
  <Words>208</Words>
  <Application>Microsoft Office PowerPoint</Application>
  <PresentationFormat>Экран (4:3)</PresentationFormat>
  <Paragraphs>35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Волна</vt:lpstr>
      <vt:lpstr>Исследовательская деятельность средней группы № 5 «У каждой профессии  запах особый....»</vt:lpstr>
      <vt:lpstr>Цель: развивать познавательную активность детей на материале ознакомления с профессиями. </vt:lpstr>
      <vt:lpstr>Участники проекта: дети, родители и педагоги средней группы № 5  Время проведения проекта: январь – февраль 2019 </vt:lpstr>
      <vt:lpstr>Подготовка сообщений о профессии родителей воспитанников </vt:lpstr>
      <vt:lpstr>Экскурсия на пищеблок</vt:lpstr>
      <vt:lpstr>Посещение медицинского кабинета</vt:lpstr>
      <vt:lpstr>Дидактические игры</vt:lpstr>
      <vt:lpstr>Сюжетно-ролевые игры</vt:lpstr>
      <vt:lpstr>Презентация PowerPoint</vt:lpstr>
      <vt:lpstr>Оформление группы</vt:lpstr>
      <vt:lpstr>Чтение художественной литературы</vt:lpstr>
      <vt:lpstr>Практическая деятельность детей</vt:lpstr>
      <vt:lpstr>Презентация PowerPoint</vt:lpstr>
      <vt:lpstr> 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Исследовательская деятельность средней группы № 5 «У каждой профессии  запах особый....»</dc:title>
  <dc:creator>Дима</dc:creator>
  <cp:lastModifiedBy>Дима</cp:lastModifiedBy>
  <cp:revision>4</cp:revision>
  <dcterms:created xsi:type="dcterms:W3CDTF">2019-11-05T07:10:01Z</dcterms:created>
  <dcterms:modified xsi:type="dcterms:W3CDTF">2019-11-05T07:32:26Z</dcterms:modified>
</cp:coreProperties>
</file>