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6" r:id="rId3"/>
    <p:sldId id="284" r:id="rId4"/>
    <p:sldId id="292" r:id="rId5"/>
    <p:sldId id="288" r:id="rId6"/>
    <p:sldId id="287" r:id="rId7"/>
    <p:sldId id="294" r:id="rId8"/>
    <p:sldId id="290" r:id="rId9"/>
    <p:sldId id="257" r:id="rId10"/>
    <p:sldId id="258" r:id="rId11"/>
    <p:sldId id="259" r:id="rId12"/>
    <p:sldId id="260" r:id="rId13"/>
    <p:sldId id="265" r:id="rId14"/>
    <p:sldId id="266" r:id="rId15"/>
    <p:sldId id="267" r:id="rId16"/>
    <p:sldId id="268" r:id="rId17"/>
    <p:sldId id="269" r:id="rId18"/>
    <p:sldId id="270" r:id="rId19"/>
    <p:sldId id="262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947"/>
    <a:srgbClr val="FF0066"/>
    <a:srgbClr val="EE4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89728-F99E-4519-9455-072AA79F19B3}" v="9" dt="2019-09-14T10:57:06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2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5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A3D4-5795-46CF-AC83-042E006F00F3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DA4C-159D-40C5-96D1-31D9A3E9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79572" y="2421228"/>
            <a:ext cx="5679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        </a:t>
            </a:r>
            <a:r>
              <a:rPr lang="ru-RU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Презентация </a:t>
            </a:r>
          </a:p>
          <a:p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ru-RU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«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Present Continuous</a:t>
            </a:r>
            <a:r>
              <a:rPr lang="ru-RU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87396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63061" cy="69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6072" y="128788"/>
            <a:ext cx="107762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          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  C </a:t>
            </a:r>
            <a:r>
              <a:rPr lang="ru-RU" sz="3600" b="1" dirty="0">
                <a:solidFill>
                  <a:srgbClr val="C00000"/>
                </a:solidFill>
              </a:rPr>
              <a:t>глаголами </a:t>
            </a:r>
            <a:r>
              <a:rPr lang="en-US" sz="3600" b="1" dirty="0">
                <a:solidFill>
                  <a:srgbClr val="C00000"/>
                </a:solidFill>
              </a:rPr>
              <a:t>love, like, hate, don’t like </a:t>
            </a:r>
            <a:r>
              <a:rPr lang="en-US" sz="3600" b="1" dirty="0">
                <a:solidFill>
                  <a:srgbClr val="002060"/>
                </a:solidFill>
              </a:rPr>
              <a:t>+ doing                                        something.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7030A0"/>
                </a:solidFill>
              </a:rPr>
              <a:t>I hate going to the dentist.</a:t>
            </a:r>
            <a:r>
              <a:rPr lang="ru-RU" sz="3600" b="1" dirty="0">
                <a:solidFill>
                  <a:srgbClr val="7030A0"/>
                </a:solidFill>
              </a:rPr>
              <a:t>                      </a:t>
            </a:r>
            <a:endParaRPr lang="en-US" sz="3600" b="1" dirty="0">
              <a:solidFill>
                <a:srgbClr val="7030A0"/>
              </a:solidFill>
            </a:endParaRP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7030A0"/>
                </a:solidFill>
              </a:rPr>
              <a:t>I love eating ice-cream.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7030A0"/>
                </a:solidFill>
              </a:rPr>
              <a:t>I don’t like washing the dishes.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7030A0"/>
                </a:solidFill>
              </a:rPr>
              <a:t>I like reading books.</a:t>
            </a:r>
          </a:p>
          <a:p>
            <a:pPr marL="742950" indent="-742950">
              <a:buAutoNum type="arabicPeriod"/>
            </a:pPr>
            <a:endParaRPr lang="en-US" sz="3600" b="1" dirty="0">
              <a:solidFill>
                <a:srgbClr val="7030A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54" t="5416" r="16539" b="-5416"/>
          <a:stretch/>
        </p:blipFill>
        <p:spPr>
          <a:xfrm>
            <a:off x="9585707" y="1309975"/>
            <a:ext cx="2835965" cy="2691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330" y="4136231"/>
            <a:ext cx="2781788" cy="28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7285" y="90153"/>
            <a:ext cx="104147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                              </a:t>
            </a:r>
            <a:r>
              <a:rPr lang="ru-RU" sz="3600" b="1" dirty="0">
                <a:solidFill>
                  <a:srgbClr val="C00000"/>
                </a:solidFill>
              </a:rPr>
              <a:t>С глаголом </a:t>
            </a:r>
            <a:r>
              <a:rPr lang="en-US" sz="3600" b="1" dirty="0">
                <a:solidFill>
                  <a:srgbClr val="C00000"/>
                </a:solidFill>
              </a:rPr>
              <a:t>Have 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pPr algn="just"/>
            <a:r>
              <a:rPr lang="ru-RU" sz="3200" b="1" dirty="0"/>
              <a:t>Если глагол </a:t>
            </a:r>
            <a:r>
              <a:rPr lang="en-US" sz="3200" b="1" dirty="0"/>
              <a:t>have </a:t>
            </a:r>
            <a:r>
              <a:rPr lang="ru-RU" sz="3200" b="1" dirty="0"/>
              <a:t>употребляется в форме </a:t>
            </a:r>
            <a:r>
              <a:rPr lang="en-US" sz="3200" b="1" dirty="0"/>
              <a:t>Present Continuous,</a:t>
            </a:r>
            <a:r>
              <a:rPr lang="ru-RU" sz="3200" b="1" dirty="0"/>
              <a:t> он выражает действие, а не принадлежность.</a:t>
            </a:r>
            <a:endParaRPr lang="en-US" sz="3200" b="1" dirty="0"/>
          </a:p>
          <a:p>
            <a:pPr algn="just"/>
            <a:endParaRPr lang="ru-RU" sz="3200" b="1" dirty="0"/>
          </a:p>
          <a:p>
            <a:pPr marL="514350" indent="-514350" algn="just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I’m having a bath. </a:t>
            </a:r>
            <a:r>
              <a:rPr lang="ru-RU" sz="3200" b="1" dirty="0">
                <a:solidFill>
                  <a:srgbClr val="7030A0"/>
                </a:solidFill>
              </a:rPr>
              <a:t>( Я принимаю ванну).</a:t>
            </a:r>
          </a:p>
          <a:p>
            <a:pPr marL="514350" indent="-514350" algn="just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I’m having a shower. </a:t>
            </a:r>
            <a:r>
              <a:rPr lang="ru-RU" sz="3200" b="1" dirty="0">
                <a:solidFill>
                  <a:srgbClr val="7030A0"/>
                </a:solidFill>
              </a:rPr>
              <a:t>( Я принимаю душ).</a:t>
            </a:r>
          </a:p>
          <a:p>
            <a:pPr marL="514350" indent="-514350" algn="just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I’m having a lesson. </a:t>
            </a:r>
            <a:r>
              <a:rPr lang="ru-RU" sz="3200" b="1" dirty="0">
                <a:solidFill>
                  <a:srgbClr val="7030A0"/>
                </a:solidFill>
              </a:rPr>
              <a:t>(Я делаю уроки).</a:t>
            </a:r>
          </a:p>
          <a:p>
            <a:pPr marL="514350" indent="-514350" algn="just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I’m having breakfast/lunch/dinner/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49" y="4182269"/>
            <a:ext cx="3382851" cy="24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558" y="141668"/>
            <a:ext cx="1016143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Put the verbs into the Present Simple or the Present          Continuous</a:t>
            </a:r>
          </a:p>
          <a:p>
            <a:pPr marL="514350" indent="-514350">
              <a:buAutoNum type="arabicPeriod"/>
            </a:pPr>
            <a:r>
              <a:rPr lang="en-US" sz="5400" b="1" dirty="0">
                <a:solidFill>
                  <a:srgbClr val="7030A0"/>
                </a:solidFill>
              </a:rPr>
              <a:t>Bob………..(wash) his car at the moment.</a:t>
            </a:r>
          </a:p>
          <a:p>
            <a:pPr marL="514350" indent="-514350">
              <a:buAutoNum type="arabicPeriod"/>
            </a:pPr>
            <a:r>
              <a:rPr lang="en-US" sz="5400" b="1" dirty="0">
                <a:solidFill>
                  <a:srgbClr val="7030A0"/>
                </a:solidFill>
              </a:rPr>
              <a:t>My sister………..(eat) her dinner now.</a:t>
            </a:r>
          </a:p>
          <a:p>
            <a:pPr marL="514350" indent="-514350">
              <a:buAutoNum type="arabicPeriod"/>
            </a:pPr>
            <a:r>
              <a:rPr lang="en-US" sz="5400" b="1" dirty="0">
                <a:solidFill>
                  <a:srgbClr val="7030A0"/>
                </a:solidFill>
              </a:rPr>
              <a:t>I always…………(do) my homework in the evening.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651" y="0"/>
            <a:ext cx="9878095" cy="6555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4.Mother usually………….(do) the housework at the weekend.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5.Kate………..(tidy) his room now.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6.They usually……………(go) on holiday in August.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7.Jane always………….. (go) to the bed early.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8.He……………(write) an email at present.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9362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296215"/>
            <a:ext cx="10658341" cy="5795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          </a:t>
            </a:r>
            <a:r>
              <a:rPr lang="en-US" sz="4900" b="1" dirty="0">
                <a:solidFill>
                  <a:srgbClr val="C00000"/>
                </a:solidFill>
                <a:latin typeface="+mn-lt"/>
              </a:rPr>
              <a:t>Present Simple or Present Continuous</a:t>
            </a:r>
            <a:endParaRPr lang="ru-RU" sz="49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8"/>
          <a:stretch/>
        </p:blipFill>
        <p:spPr>
          <a:xfrm>
            <a:off x="0" y="1780502"/>
            <a:ext cx="3206824" cy="2929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3513"/>
          <a:stretch/>
        </p:blipFill>
        <p:spPr>
          <a:xfrm>
            <a:off x="8525815" y="1461751"/>
            <a:ext cx="3666186" cy="3567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8203" y="1081825"/>
            <a:ext cx="65510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Zoe’s dad usually ……. his car to work (drive). 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Today he ……. his bike (ride).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5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87123"/>
            <a:ext cx="3940935" cy="3513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997" y="1651250"/>
            <a:ext cx="3473003" cy="2882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1081" y="953037"/>
            <a:ext cx="58083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Brian usually ……. an apple for breakfast (eat).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Today he…….. a banana(eat).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7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194"/>
            <a:ext cx="3374265" cy="369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1064"/>
          <a:stretch/>
        </p:blipFill>
        <p:spPr>
          <a:xfrm>
            <a:off x="9298546" y="2016497"/>
            <a:ext cx="2893454" cy="2967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4265" y="476519"/>
            <a:ext cx="5795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Zoe and Vicky usually……. jeans (wear).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 Today they……..dresses (wear).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751527"/>
            <a:ext cx="3245475" cy="3142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11024"/>
          <a:stretch/>
        </p:blipFill>
        <p:spPr>
          <a:xfrm>
            <a:off x="8770513" y="1751527"/>
            <a:ext cx="3309869" cy="3300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6686" y="296214"/>
            <a:ext cx="57826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Zoe usually ……. orange juice in the afternoon (drink).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Today she ………. milk (drink).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 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2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008"/>
          <a:stretch/>
        </p:blipFill>
        <p:spPr>
          <a:xfrm>
            <a:off x="115910" y="1764406"/>
            <a:ext cx="3374264" cy="3168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496" y="2010028"/>
            <a:ext cx="2923504" cy="2922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0174" y="1365161"/>
            <a:ext cx="58856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The boys usually .… football (play). </a:t>
            </a:r>
          </a:p>
          <a:p>
            <a:r>
              <a:rPr lang="en-US" sz="6000" b="1" dirty="0">
                <a:solidFill>
                  <a:srgbClr val="002060"/>
                </a:solidFill>
              </a:rPr>
              <a:t>Today they ……. tennis (play).</a:t>
            </a:r>
          </a:p>
          <a:p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2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3657" y="1825625"/>
            <a:ext cx="7791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C00000"/>
              </a:solidFill>
            </a:endParaRPr>
          </a:p>
          <a:p>
            <a:r>
              <a:rPr lang="en-US" sz="5400" b="1" dirty="0">
                <a:solidFill>
                  <a:srgbClr val="C00000"/>
                </a:solidFill>
              </a:rPr>
              <a:t>Thank you for the lesson!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6074" y="90152"/>
            <a:ext cx="10109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       Present Continuous </a:t>
            </a:r>
            <a:r>
              <a:rPr lang="ru-RU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употребляется: </a:t>
            </a:r>
          </a:p>
          <a:p>
            <a:pPr marL="742950" indent="-742950">
              <a:buAutoNum type="arabicPeriod"/>
            </a:pPr>
            <a:r>
              <a:rPr lang="ru-RU" sz="4000" b="1" dirty="0">
                <a:solidFill>
                  <a:srgbClr val="7030A0"/>
                </a:solidFill>
              </a:rPr>
              <a:t>Для выражения действий, </a:t>
            </a:r>
          </a:p>
          <a:p>
            <a:r>
              <a:rPr lang="ru-RU" sz="4000" b="1" dirty="0">
                <a:solidFill>
                  <a:srgbClr val="7030A0"/>
                </a:solidFill>
              </a:rPr>
              <a:t>происходящих в момент речи: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They are working in the park now.</a:t>
            </a:r>
          </a:p>
          <a:p>
            <a:endParaRPr lang="ru-RU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2.  </a:t>
            </a:r>
            <a:r>
              <a:rPr lang="ru-RU" sz="4000" b="1" dirty="0">
                <a:solidFill>
                  <a:srgbClr val="7030A0"/>
                </a:solidFill>
              </a:rPr>
              <a:t>Для выражения действий в процессе: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It is raining.</a:t>
            </a:r>
            <a:endParaRPr lang="ru-RU" sz="4000" b="1" dirty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879" y="712783"/>
            <a:ext cx="2851111" cy="2258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390"/>
          <a:stretch/>
        </p:blipFill>
        <p:spPr>
          <a:xfrm>
            <a:off x="5335963" y="3793835"/>
            <a:ext cx="4000232" cy="28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3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37" y="-1846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0163" y="2001975"/>
            <a:ext cx="690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http://marya.info/photo/IMG_0620.jpg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0163" y="1478755"/>
            <a:ext cx="761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http://cdn.bolshoyvopros.ru/files/users/images/88/6c/886cc6ddaaf1759bbd06154d3b33e2c9.jpg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0163" y="2337020"/>
            <a:ext cx="843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http://iledebeaute.ru/files/images/pub/part_3/60015/src/lori-0011170654-smallwww.jpg?434_288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0163" y="2983352"/>
            <a:ext cx="924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http://xn----8sbaabynedfc7bjr3anx9e2i.xn--p1ai/wp-content/uploads/2014/03/motto.net_.ua-57605.jpg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0163" y="3629683"/>
            <a:ext cx="9563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http://www.weekend.com.ua/old_photos/articles/8/86/86054/01-c1_tanty.jpg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797674" y="4058986"/>
            <a:ext cx="9381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http://super-mens.ru/images/stories/1a-jenshina-rabotaet.jpg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7676" y="888345"/>
            <a:ext cx="734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https://encrypted-tbn3.gstatic.com/images?q=tbn:ANd9GcTdu2-tJhnFZ5q1ewDLj94ND0htD8I8vabKd4nCJi8Ik_gOVMJJ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34862" y="365125"/>
            <a:ext cx="875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          </a:t>
            </a:r>
            <a:r>
              <a:rPr lang="ru-RU" sz="2400" b="1" dirty="0"/>
              <a:t>Список использованных </a:t>
            </a:r>
            <a:r>
              <a:rPr lang="ru-RU" sz="2400" b="1" dirty="0" err="1"/>
              <a:t>интернет-ресурсов</a:t>
            </a:r>
            <a:r>
              <a:rPr lang="ru-RU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701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7893" y="270456"/>
            <a:ext cx="909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Образование </a:t>
            </a:r>
            <a:r>
              <a:rPr lang="en-US" sz="4800" b="1" dirty="0">
                <a:solidFill>
                  <a:srgbClr val="C00000"/>
                </a:solidFill>
              </a:rPr>
              <a:t> Present Continuous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72744" y="1326524"/>
            <a:ext cx="1068946" cy="868006"/>
          </a:xfrm>
          <a:prstGeom prst="roundRect">
            <a:avLst/>
          </a:prstGeom>
          <a:solidFill>
            <a:srgbClr val="EE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2744" y="2550017"/>
            <a:ext cx="1068946" cy="1451277"/>
          </a:xfrm>
          <a:prstGeom prst="roundRect">
            <a:avLst/>
          </a:prstGeom>
          <a:solidFill>
            <a:srgbClr val="EE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She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It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2744" y="4505136"/>
            <a:ext cx="1107583" cy="1643600"/>
          </a:xfrm>
          <a:prstGeom prst="roundRect">
            <a:avLst/>
          </a:prstGeom>
          <a:solidFill>
            <a:srgbClr val="EE4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You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They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41690" y="1466578"/>
            <a:ext cx="1197735" cy="579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41690" y="3000777"/>
            <a:ext cx="1197735" cy="56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80327" y="5075798"/>
            <a:ext cx="1159098" cy="526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64110" y="1223684"/>
            <a:ext cx="1854558" cy="1068946"/>
          </a:xfrm>
          <a:prstGeom prst="ellipse">
            <a:avLst/>
          </a:prstGeom>
          <a:solidFill>
            <a:srgbClr val="F73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am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39425" y="2704562"/>
            <a:ext cx="1790163" cy="1159099"/>
          </a:xfrm>
          <a:prstGeom prst="ellipse">
            <a:avLst/>
          </a:prstGeom>
          <a:solidFill>
            <a:srgbClr val="F73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63036" y="4810248"/>
            <a:ext cx="1792310" cy="1101165"/>
          </a:xfrm>
          <a:prstGeom prst="ellipse">
            <a:avLst/>
          </a:prstGeom>
          <a:solidFill>
            <a:srgbClr val="F73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are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8745" y="2055813"/>
            <a:ext cx="4837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rgbClr val="002060"/>
                </a:solidFill>
              </a:rPr>
              <a:t>V - </a:t>
            </a:r>
            <a:r>
              <a:rPr lang="en-US" sz="14000" dirty="0" err="1">
                <a:solidFill>
                  <a:srgbClr val="002060"/>
                </a:solidFill>
              </a:rPr>
              <a:t>ing</a:t>
            </a:r>
            <a:endParaRPr lang="ru-RU" sz="1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9793264"/>
              </p:ext>
            </p:extLst>
          </p:nvPr>
        </p:nvGraphicFramePr>
        <p:xfrm>
          <a:off x="838200" y="1825625"/>
          <a:ext cx="5181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6704758"/>
              </p:ext>
            </p:extLst>
          </p:nvPr>
        </p:nvGraphicFramePr>
        <p:xfrm>
          <a:off x="2125012" y="769441"/>
          <a:ext cx="92287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860">
                <a:tc>
                  <a:txBody>
                    <a:bodyPr/>
                    <a:lstStyle/>
                    <a:p>
                      <a:r>
                        <a:rPr lang="en-US" dirty="0" err="1"/>
                        <a:t>si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713" y="0"/>
            <a:ext cx="8809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                   Правописание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09378"/>
              </p:ext>
            </p:extLst>
          </p:nvPr>
        </p:nvGraphicFramePr>
        <p:xfrm>
          <a:off x="2125011" y="824248"/>
          <a:ext cx="9955372" cy="30175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1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789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Sing +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</a:rPr>
                        <a:t>ing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/>
                        <a:t>=</a:t>
                      </a:r>
                    </a:p>
                    <a:p>
                      <a:r>
                        <a:rPr lang="en-US" sz="3600" b="1" dirty="0">
                          <a:solidFill>
                            <a:srgbClr val="F73947"/>
                          </a:solidFill>
                        </a:rPr>
                        <a:t>singing</a:t>
                      </a:r>
                      <a:endParaRPr lang="ru-RU" sz="3600" b="1" dirty="0">
                        <a:solidFill>
                          <a:srgbClr val="F73947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Run + n +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</a:rPr>
                        <a:t>ing</a:t>
                      </a:r>
                      <a:r>
                        <a:rPr lang="en-US" sz="3600" dirty="0"/>
                        <a:t> =</a:t>
                      </a:r>
                    </a:p>
                    <a:p>
                      <a:r>
                        <a:rPr lang="en-US" sz="3600" b="1" dirty="0">
                          <a:solidFill>
                            <a:srgbClr val="F73947"/>
                          </a:solidFill>
                        </a:rPr>
                        <a:t>running</a:t>
                      </a:r>
                      <a:endParaRPr lang="ru-RU" sz="3600" b="1" dirty="0">
                        <a:solidFill>
                          <a:srgbClr val="F73947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89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89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77846"/>
              </p:ext>
            </p:extLst>
          </p:nvPr>
        </p:nvGraphicFramePr>
        <p:xfrm>
          <a:off x="4778063" y="824247"/>
          <a:ext cx="2653048" cy="174305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65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Make +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</a:rPr>
                        <a:t>ing</a:t>
                      </a:r>
                      <a:r>
                        <a:rPr lang="en-US" dirty="0"/>
                        <a:t> </a:t>
                      </a:r>
                      <a:r>
                        <a:rPr lang="en-US" sz="3600" b="1" dirty="0"/>
                        <a:t>=  </a:t>
                      </a:r>
                      <a:r>
                        <a:rPr lang="en-US" sz="3600" b="1" dirty="0">
                          <a:solidFill>
                            <a:srgbClr val="F73947"/>
                          </a:solidFill>
                        </a:rPr>
                        <a:t>making</a:t>
                      </a:r>
                      <a:endParaRPr lang="ru-RU" sz="3600" b="1" dirty="0">
                        <a:solidFill>
                          <a:srgbClr val="F73947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5731099" y="940158"/>
            <a:ext cx="167425" cy="560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31110" y="818551"/>
            <a:ext cx="2408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Lie + y + </a:t>
            </a:r>
            <a:r>
              <a:rPr lang="en-US" sz="3600" b="1" dirty="0" err="1">
                <a:solidFill>
                  <a:srgbClr val="0070C0"/>
                </a:solidFill>
              </a:rPr>
              <a:t>ing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/>
              <a:t>= </a:t>
            </a:r>
            <a:r>
              <a:rPr lang="en-US" dirty="0"/>
              <a:t> </a:t>
            </a:r>
            <a:r>
              <a:rPr lang="en-US" sz="3600" b="1" dirty="0">
                <a:solidFill>
                  <a:srgbClr val="F73947"/>
                </a:solidFill>
              </a:rPr>
              <a:t>lying</a:t>
            </a:r>
            <a:endParaRPr lang="ru-RU" sz="3600" b="1" dirty="0">
              <a:solidFill>
                <a:srgbClr val="F73947"/>
              </a:solidFill>
            </a:endParaRPr>
          </a:p>
          <a:p>
            <a:endParaRPr lang="en-US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675808" y="940158"/>
            <a:ext cx="463640" cy="5608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20539"/>
              </p:ext>
            </p:extLst>
          </p:nvPr>
        </p:nvGraphicFramePr>
        <p:xfrm>
          <a:off x="4778062" y="2588653"/>
          <a:ext cx="2665927" cy="1249250"/>
        </p:xfrm>
        <a:graphic>
          <a:graphicData uri="http://schemas.openxmlformats.org/drawingml/2006/table">
            <a:tbl>
              <a:tblPr/>
              <a:tblGrid>
                <a:gridCol w="266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9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70468" y="3976705"/>
            <a:ext cx="99553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Добавьте к этим глаголам -</a:t>
            </a:r>
            <a:r>
              <a:rPr lang="en-US" sz="2400" b="1" dirty="0" err="1"/>
              <a:t>ing</a:t>
            </a:r>
            <a:r>
              <a:rPr lang="en-US" sz="2400" b="1" dirty="0"/>
              <a:t> </a:t>
            </a:r>
            <a:r>
              <a:rPr lang="ru-RU" sz="2400" b="1" dirty="0"/>
              <a:t>и впишите их в соответствующую графу в таблице: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Watch, sit, buy, come, carry, put, wear, start, write,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die, stop, look, play, see, begin, study, smoke, type, drink, listen, work, take, shop, cut, done.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9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5305" y="0"/>
            <a:ext cx="10336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</a:rPr>
              <a:t>Указатели времени в </a:t>
            </a:r>
            <a:r>
              <a:rPr lang="en-US" sz="4400" b="1" dirty="0">
                <a:solidFill>
                  <a:srgbClr val="C00000"/>
                </a:solidFill>
              </a:rPr>
              <a:t>Present Continuous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53" y="904378"/>
            <a:ext cx="9807547" cy="2427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97009" y="3105835"/>
            <a:ext cx="2464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7030A0"/>
                </a:solidFill>
              </a:rPr>
              <a:t>these days.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011" y="3139471"/>
            <a:ext cx="3058598" cy="20390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79" y="3321305"/>
            <a:ext cx="3055531" cy="227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009" y="4468969"/>
            <a:ext cx="2619375" cy="18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3346" y="1"/>
            <a:ext cx="102086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Вставьте глаголы в </a:t>
            </a:r>
            <a:r>
              <a:rPr lang="en-US" sz="4800" b="1" dirty="0">
                <a:solidFill>
                  <a:srgbClr val="C00000"/>
                </a:solidFill>
              </a:rPr>
              <a:t>Present Continuous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1. He  ……. </a:t>
            </a:r>
            <a:r>
              <a:rPr lang="en-US" sz="4400" b="1" i="1" dirty="0">
                <a:solidFill>
                  <a:srgbClr val="7030A0"/>
                </a:solidFill>
              </a:rPr>
              <a:t>is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i="1" dirty="0">
                <a:solidFill>
                  <a:srgbClr val="7030A0"/>
                </a:solidFill>
              </a:rPr>
              <a:t>sitting</a:t>
            </a:r>
            <a:r>
              <a:rPr lang="en-US" sz="4400" b="1" i="1" dirty="0">
                <a:solidFill>
                  <a:srgbClr val="002060"/>
                </a:solidFill>
              </a:rPr>
              <a:t>……..</a:t>
            </a:r>
            <a:r>
              <a:rPr lang="en-US" sz="4400" b="1" dirty="0">
                <a:solidFill>
                  <a:srgbClr val="002060"/>
                </a:solidFill>
              </a:rPr>
              <a:t> (sit) at the desk.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2. She ……………… (eat) dinner.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3. The dog …………….(sleep).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4. Tony …………………(write) a letter.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5. The birds ………………….(sing).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6. I …………………(watch) TV.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7. Mum ……………(make) a cake.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8. Ann ………….(swim) now.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5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Track 4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7288"/>
            <a:ext cx="609600" cy="609600"/>
          </a:xfrm>
        </p:spPr>
      </p:pic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3020" y="227135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564" y="154546"/>
            <a:ext cx="838414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Listen to the music and find verbs in </a:t>
            </a:r>
            <a:r>
              <a:rPr lang="en-US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Present Continuous</a:t>
            </a:r>
            <a:endParaRPr lang="ru-RU" sz="4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5452" r="1340" b="6064"/>
          <a:stretch/>
        </p:blipFill>
        <p:spPr>
          <a:xfrm>
            <a:off x="2367669" y="3695700"/>
            <a:ext cx="9057936" cy="31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4863" y="2"/>
            <a:ext cx="989097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Put the words in the correct order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1. Coming/the train/is</a:t>
            </a:r>
            <a:r>
              <a:rPr lang="ru-RU" sz="4800" b="1" dirty="0">
                <a:solidFill>
                  <a:srgbClr val="002060"/>
                </a:solidFill>
              </a:rPr>
              <a:t>?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2. </a:t>
            </a:r>
            <a:r>
              <a:rPr lang="en-US" sz="4800" b="1" dirty="0">
                <a:solidFill>
                  <a:srgbClr val="002060"/>
                </a:solidFill>
              </a:rPr>
              <a:t>Why/is barking/the dog</a:t>
            </a:r>
            <a:r>
              <a:rPr lang="ru-RU" sz="4800" b="1" dirty="0">
                <a:solidFill>
                  <a:srgbClr val="002060"/>
                </a:solidFill>
              </a:rPr>
              <a:t>?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>
                <a:solidFill>
                  <a:srgbClr val="002060"/>
                </a:solidFill>
              </a:rPr>
              <a:t>Suitcases/are/packing/they/their.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4. Where/your/staying/are/friends</a:t>
            </a:r>
            <a:r>
              <a:rPr lang="ru-RU" sz="4800" b="1" dirty="0">
                <a:solidFill>
                  <a:srgbClr val="002060"/>
                </a:solidFill>
              </a:rPr>
              <a:t>?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5. </a:t>
            </a:r>
            <a:r>
              <a:rPr lang="en-US" sz="4800" b="1" dirty="0">
                <a:solidFill>
                  <a:srgbClr val="002060"/>
                </a:solidFill>
              </a:rPr>
              <a:t>You/going/shops/are/to/the</a:t>
            </a:r>
            <a:r>
              <a:rPr lang="ru-RU" sz="4800" b="1" dirty="0">
                <a:solidFill>
                  <a:srgbClr val="002060"/>
                </a:solidFill>
              </a:rPr>
              <a:t>?</a:t>
            </a:r>
            <a:endParaRPr lang="en-US" sz="4800" b="1" dirty="0">
              <a:solidFill>
                <a:srgbClr val="002060"/>
              </a:solidFill>
            </a:endParaRPr>
          </a:p>
          <a:p>
            <a:r>
              <a:rPr lang="en-US" sz="4800" b="1" dirty="0">
                <a:solidFill>
                  <a:srgbClr val="002060"/>
                </a:solidFill>
              </a:rPr>
              <a:t>6. Learning/am/at the moment/play/I/to/golf.</a:t>
            </a:r>
          </a:p>
          <a:p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7589" y="103031"/>
            <a:ext cx="1008415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Write questions. Then match them to the answers.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(Tom/study)……for the history test.       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A. Yes, I am.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(Mum/work)……..today</a:t>
            </a:r>
            <a:r>
              <a:rPr lang="ru-RU" sz="3200" b="1" dirty="0">
                <a:solidFill>
                  <a:srgbClr val="7030A0"/>
                </a:solidFill>
              </a:rPr>
              <a:t>?                          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B. Yes, he is.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(You/write)…….a letter</a:t>
            </a:r>
            <a:r>
              <a:rPr lang="ru-RU" sz="3200" b="1" dirty="0">
                <a:solidFill>
                  <a:srgbClr val="7030A0"/>
                </a:solidFill>
              </a:rPr>
              <a:t>?                      </a:t>
            </a:r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С.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No, they aren’t.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(They/laugh)………..</a:t>
            </a:r>
            <a:r>
              <a:rPr lang="ru-RU" sz="3200" b="1" dirty="0">
                <a:solidFill>
                  <a:srgbClr val="7030A0"/>
                </a:solidFill>
              </a:rPr>
              <a:t>?                               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D. Yes, you are.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(It/rain). The sky is grey</a:t>
            </a:r>
            <a:r>
              <a:rPr lang="ru-RU" sz="3200" b="1" dirty="0">
                <a:solidFill>
                  <a:srgbClr val="7030A0"/>
                </a:solidFill>
              </a:rPr>
              <a:t>?                  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E. No, she isn’t.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</a:rPr>
              <a:t>(I/sit)………..on the your chair</a:t>
            </a:r>
            <a:r>
              <a:rPr lang="ru-RU" sz="3200" b="1" dirty="0">
                <a:solidFill>
                  <a:srgbClr val="7030A0"/>
                </a:solidFill>
              </a:rPr>
              <a:t>?      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F. Yes, it is.</a:t>
            </a:r>
          </a:p>
          <a:p>
            <a:pPr marL="514350" indent="-514350">
              <a:buAutoNum type="arabicPeriod"/>
            </a:pP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864</Words>
  <Application>Microsoft Office PowerPoint</Application>
  <PresentationFormat>Широкоэкранный</PresentationFormat>
  <Paragraphs>109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Present Simple or Present Continuous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Анисимов</dc:creator>
  <cp:lastModifiedBy>Максим</cp:lastModifiedBy>
  <cp:revision>42</cp:revision>
  <dcterms:created xsi:type="dcterms:W3CDTF">2016-01-30T07:47:14Z</dcterms:created>
  <dcterms:modified xsi:type="dcterms:W3CDTF">2019-10-22T16:43:08Z</dcterms:modified>
</cp:coreProperties>
</file>