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Default Extension="wdp" ContentType="image/vnd.ms-photo"/>
  <Default Extension="gif" ContentType="image/gi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2"/>
  </p:notesMasterIdLst>
  <p:sldIdLst>
    <p:sldId id="259" r:id="rId2"/>
    <p:sldId id="265" r:id="rId3"/>
    <p:sldId id="266" r:id="rId4"/>
    <p:sldId id="267" r:id="rId5"/>
    <p:sldId id="268" r:id="rId6"/>
    <p:sldId id="269" r:id="rId7"/>
    <p:sldId id="270" r:id="rId8"/>
    <p:sldId id="271" r:id="rId9"/>
    <p:sldId id="287" r:id="rId10"/>
    <p:sldId id="273" r:id="rId11"/>
    <p:sldId id="274" r:id="rId12"/>
    <p:sldId id="275" r:id="rId13"/>
    <p:sldId id="277" r:id="rId14"/>
    <p:sldId id="278" r:id="rId15"/>
    <p:sldId id="279" r:id="rId16"/>
    <p:sldId id="280" r:id="rId17"/>
    <p:sldId id="281" r:id="rId18"/>
    <p:sldId id="282" r:id="rId19"/>
    <p:sldId id="284" r:id="rId20"/>
    <p:sldId id="288" r:id="rId21"/>
    <p:sldId id="285" r:id="rId22"/>
    <p:sldId id="286" r:id="rId23"/>
    <p:sldId id="289" r:id="rId24"/>
    <p:sldId id="290" r:id="rId25"/>
    <p:sldId id="291" r:id="rId26"/>
    <p:sldId id="292" r:id="rId27"/>
    <p:sldId id="294" r:id="rId28"/>
    <p:sldId id="295" r:id="rId29"/>
    <p:sldId id="296" r:id="rId30"/>
    <p:sldId id="297" r:id="rId31"/>
    <p:sldId id="298" r:id="rId32"/>
    <p:sldId id="299" r:id="rId33"/>
    <p:sldId id="301" r:id="rId34"/>
    <p:sldId id="302" r:id="rId35"/>
    <p:sldId id="303" r:id="rId36"/>
    <p:sldId id="304" r:id="rId37"/>
    <p:sldId id="305" r:id="rId38"/>
    <p:sldId id="306" r:id="rId39"/>
    <p:sldId id="307" r:id="rId40"/>
    <p:sldId id="308" r:id="rId41"/>
    <p:sldId id="310" r:id="rId42"/>
    <p:sldId id="311" r:id="rId43"/>
    <p:sldId id="314" r:id="rId44"/>
    <p:sldId id="315" r:id="rId45"/>
    <p:sldId id="316" r:id="rId46"/>
    <p:sldId id="317" r:id="rId47"/>
    <p:sldId id="318" r:id="rId48"/>
    <p:sldId id="319" r:id="rId49"/>
    <p:sldId id="320" r:id="rId50"/>
    <p:sldId id="321" r:id="rId51"/>
  </p:sldIdLst>
  <p:sldSz cx="9144000" cy="6858000" type="screen4x3"/>
  <p:notesSz cx="6858000" cy="9947275"/>
  <p:custDataLst>
    <p:tags r:id="rId53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70A83"/>
    <a:srgbClr val="1F08C6"/>
    <a:srgbClr val="1508C4"/>
    <a:srgbClr val="002E8A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588" autoAdjust="0"/>
    <p:restoredTop sz="94671" autoAdjust="0"/>
  </p:normalViewPr>
  <p:slideViewPr>
    <p:cSldViewPr>
      <p:cViewPr>
        <p:scale>
          <a:sx n="72" d="100"/>
          <a:sy n="72" d="100"/>
        </p:scale>
        <p:origin x="-456" y="-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2B4DA6-D526-4718-88DE-56577490007F}" type="datetimeFigureOut">
              <a:rPr lang="ru-RU" smtClean="0"/>
              <a:pPr/>
              <a:t>26.03.2019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42975" y="746125"/>
            <a:ext cx="4972050" cy="3730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724956"/>
            <a:ext cx="5486400" cy="447627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8185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9448185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F2BCD6-C583-4A56-86EC-4380C69A8E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626692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F2BCD6-C583-4A56-86EC-4380C69A8EF0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526124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Автор шаблона </a:t>
            </a:r>
            <a:r>
              <a:rPr lang="ru-RU" dirty="0" err="1" smtClean="0"/>
              <a:t>Салиш</a:t>
            </a:r>
            <a:r>
              <a:rPr lang="ru-RU" dirty="0" smtClean="0"/>
              <a:t> С.С., учитель начальных классов СШ №53 г. Актобе.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F2BCD6-C583-4A56-86EC-4380C69A8EF0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147721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F2BCD6-C583-4A56-86EC-4380C69A8EF0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429997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6" Type="http://schemas.openxmlformats.org/officeDocument/2006/relationships/audio" Target="../media/audio11.wav"/><Relationship Id="rId5" Type="http://schemas.openxmlformats.org/officeDocument/2006/relationships/hyperlink" Target="http://sun-shine-kz.ucoz.ru/" TargetMode="External"/><Relationship Id="rId4" Type="http://schemas.openxmlformats.org/officeDocument/2006/relationships/image" Target="../media/image2.gif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3.wav"/><Relationship Id="rId6" Type="http://schemas.openxmlformats.org/officeDocument/2006/relationships/audio" Target="../media/audio31.wav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3" cstate="print">
            <a:lum/>
          </a:blip>
          <a:srcRect/>
          <a:stretch>
            <a:fillRect l="-9000" r="-11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026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496" y="4462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7529" y="47144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87534" y="49639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17613" y="4462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42022" y="33564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77853" y="4462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7187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49453" y="8222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21462" y="425495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07896" y="18864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609693" y="8222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3185" y="1124792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45731" y="89195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55712" y="96047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13957" y="730296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74197" y="730296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992" y="1372479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3025" y="1799302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18792" y="170210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46948" y="1372479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23030" y="1824245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53109" y="1372479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77518" y="166350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47656" y="149972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56958" y="175335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14158" y="1338071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43392" y="1516495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63307" y="1876535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91208" y="228832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14779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6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13349" y="222242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66057" y="1954852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8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49453" y="2058151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78662" y="1986143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609693" y="2058151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3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6488" y="2734530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6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54288" y="3064154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7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82444" y="2734530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9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88605" y="2734530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1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17814" y="2706228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87008" y="307780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4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83152" y="286177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8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8888" y="287854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1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4177" y="381469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3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16723" y="358185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6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88605" y="3296443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8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21729" y="331375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48845" y="3584475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3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40054" y="366620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4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14158" y="334819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7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7587" y="4087032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0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35387" y="441665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2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39625" y="453879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3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69704" y="4087032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4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94113" y="437805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5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98913" y="4058730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0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73553" y="446790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2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59987" y="423104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4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091" y="473510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0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69704" y="4648945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1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42041" y="497420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4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29944" y="4936977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6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66048" y="477270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8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95257" y="4700696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0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626288" y="477270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3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23120" y="5423177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5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46948" y="5423177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9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82318" y="5394875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0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51512" y="576644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2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47656" y="5550424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4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56958" y="580404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5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14158" y="5388769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8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496" y="6071249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9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88681" y="6503345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1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81227" y="6270504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75992" y="6042947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5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25446" y="631035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8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13349" y="6273122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0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49453" y="6108849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3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07896" y="627727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4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609693" y="6108849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Текст 8"/>
          <p:cNvSpPr>
            <a:spLocks noGrp="1"/>
          </p:cNvSpPr>
          <p:nvPr>
            <p:ph type="body" sz="quarter" idx="13" hasCustomPrompt="1"/>
          </p:nvPr>
        </p:nvSpPr>
        <p:spPr>
          <a:xfrm>
            <a:off x="1331913" y="4508276"/>
            <a:ext cx="6840537" cy="1296988"/>
          </a:xfrm>
        </p:spPr>
        <p:txBody>
          <a:bodyPr>
            <a:normAutofit/>
          </a:bodyPr>
          <a:lstStyle>
            <a:lvl5pPr marL="174625" indent="0">
              <a:buNone/>
              <a:defRPr sz="32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</a:lstStyle>
          <a:p>
            <a:pPr lvl="4"/>
            <a:r>
              <a:rPr lang="ru-RU" dirty="0" smtClean="0"/>
              <a:t>Ваши данные</a:t>
            </a:r>
          </a:p>
        </p:txBody>
      </p:sp>
      <p:sp>
        <p:nvSpPr>
          <p:cNvPr id="195" name="TextBox 194" hidden="1"/>
          <p:cNvSpPr txBox="1"/>
          <p:nvPr userDrawn="1"/>
        </p:nvSpPr>
        <p:spPr>
          <a:xfrm>
            <a:off x="35496" y="539969"/>
            <a:ext cx="90993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АВТОР ШАБЛОНА САЛИШ САЛТАНАТ САЛИШЕВНА</a:t>
            </a:r>
            <a:endParaRPr lang="ru-RU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Прямоугольник 1"/>
          <p:cNvSpPr/>
          <p:nvPr userDrawn="1"/>
        </p:nvSpPr>
        <p:spPr>
          <a:xfrm>
            <a:off x="-36512" y="-27384"/>
            <a:ext cx="168187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smtClean="0">
                <a:hlinkClick r:id="rId5"/>
              </a:rPr>
              <a:t>http://sun-shine-kz.ucoz.ru/</a:t>
            </a:r>
            <a:r>
              <a:rPr lang="ru-RU" sz="1000" dirty="0" smtClean="0"/>
              <a:t> </a:t>
            </a:r>
            <a:endParaRPr lang="ru-RU" sz="1000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-15712" y="6669360"/>
            <a:ext cx="163538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 smtClean="0">
                <a:solidFill>
                  <a:schemeClr val="bg1"/>
                </a:solidFill>
              </a:rPr>
              <a:t>Автор шаблона </a:t>
            </a:r>
            <a:r>
              <a:rPr lang="ru-RU" sz="1000" dirty="0" err="1" smtClean="0">
                <a:solidFill>
                  <a:schemeClr val="bg1"/>
                </a:solidFill>
              </a:rPr>
              <a:t>Салиш</a:t>
            </a:r>
            <a:r>
              <a:rPr lang="ru-RU" sz="1000" dirty="0" smtClean="0">
                <a:solidFill>
                  <a:schemeClr val="bg1"/>
                </a:solidFill>
              </a:rPr>
              <a:t> С.С.</a:t>
            </a:r>
            <a:endParaRPr lang="ru-RU" sz="1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sndAc>
          <p:stSnd>
            <p:snd r:embed="rId6" name="Svoya_igra_-_Zastavka_2013.wav"/>
          </p:stSnd>
        </p:sndAc>
      </p:transition>
    </mc:Choice>
    <mc:Fallback>
      <p:transition spd="slow">
        <p:sndAc>
          <p:stSnd>
            <p:snd r:embed="rId1" name="Svoya_igra_-_Zastavka_2013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bg>
      <p:bgPr>
        <a:gradFill flip="none" rotWithShape="1">
          <a:gsLst>
            <a:gs pos="0">
              <a:srgbClr val="070A83"/>
            </a:gs>
            <a:gs pos="39999">
              <a:srgbClr val="0A128C"/>
            </a:gs>
            <a:gs pos="70000">
              <a:srgbClr val="181CC7"/>
            </a:gs>
            <a:gs pos="88000">
              <a:srgbClr val="1508C4"/>
            </a:gs>
            <a:gs pos="100000">
              <a:srgbClr val="1F08C6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7211144" cy="1143000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Категория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 hasCustomPrompt="1"/>
          </p:nvPr>
        </p:nvSpPr>
        <p:spPr>
          <a:xfrm>
            <a:off x="457200" y="1600200"/>
            <a:ext cx="8229600" cy="4493095"/>
          </a:xfrm>
        </p:spPr>
        <p:txBody>
          <a:bodyPr/>
          <a:lstStyle>
            <a:lvl1pPr>
              <a:defRPr sz="4000" baseline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5pPr marL="1828800" indent="0">
              <a:buNone/>
              <a:defRPr/>
            </a:lvl5pPr>
          </a:lstStyle>
          <a:p>
            <a:pPr lvl="0"/>
            <a:r>
              <a:rPr lang="ru-RU" dirty="0" smtClean="0"/>
              <a:t>Ваш вопрос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26.03.2019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TextBox 10">
            <a:hlinkClick r:id="" action="ppaction://hlinkshowjump?jump=nextslide">
              <a:snd r:embed="rId2" name="восходящий ряд.wav"/>
            </a:hlinkClick>
          </p:cNvPr>
          <p:cNvSpPr txBox="1"/>
          <p:nvPr userDrawn="1"/>
        </p:nvSpPr>
        <p:spPr>
          <a:xfrm>
            <a:off x="3923928" y="6093296"/>
            <a:ext cx="1298561" cy="646331"/>
          </a:xfrm>
          <a:prstGeom prst="rect">
            <a:avLst/>
          </a:prstGeom>
          <a:solidFill>
            <a:srgbClr val="070A83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rtlCol="0">
            <a:spAutoFit/>
          </a:bodyPr>
          <a:lstStyle/>
          <a:p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Ответ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Заголовок и объект">
    <p:bg>
      <p:bgPr>
        <a:gradFill flip="none" rotWithShape="1">
          <a:gsLst>
            <a:gs pos="0">
              <a:srgbClr val="070A83"/>
            </a:gs>
            <a:gs pos="39999">
              <a:srgbClr val="0A128C"/>
            </a:gs>
            <a:gs pos="70000">
              <a:srgbClr val="181CC7"/>
            </a:gs>
            <a:gs pos="88000">
              <a:srgbClr val="1508C4"/>
            </a:gs>
            <a:gs pos="100000">
              <a:srgbClr val="1F08C6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26.03.2019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TextBox 10">
            <a:hlinkClick r:id="" action="ppaction://hlinkshowjump?jump=nextslide">
              <a:snd r:embed="rId3" name="восходящий ряд.wav"/>
            </a:hlinkClick>
          </p:cNvPr>
          <p:cNvSpPr txBox="1"/>
          <p:nvPr userDrawn="1"/>
        </p:nvSpPr>
        <p:spPr>
          <a:xfrm>
            <a:off x="3779912" y="6093296"/>
            <a:ext cx="1601721" cy="646331"/>
          </a:xfrm>
          <a:prstGeom prst="rect">
            <a:avLst/>
          </a:prstGeom>
          <a:solidFill>
            <a:srgbClr val="070A83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rtlCol="0">
            <a:spAutoFit/>
          </a:bodyPr>
          <a:lstStyle/>
          <a:p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Вопрос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2" descr="https://festival.1september.ru/articles/604377/presentation/14.jpg"/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20694" b="79306" l="22604" r="8197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270" t="20969" r="17247" b="21612"/>
          <a:stretch/>
        </p:blipFill>
        <p:spPr bwMode="auto">
          <a:xfrm>
            <a:off x="1849666" y="2060848"/>
            <a:ext cx="5530646" cy="3937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 userDrawn="1"/>
        </p:nvSpPr>
        <p:spPr>
          <a:xfrm>
            <a:off x="411496" y="332656"/>
            <a:ext cx="380046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Кот в мешке</a:t>
            </a:r>
            <a:endParaRPr lang="ru-RU" sz="54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248628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sndAc>
          <p:stSnd>
            <p:snd r:embed="rId6" name="Svoya_igra_-_Kot_v_Meshke.wav"/>
          </p:stSnd>
        </p:sndAc>
      </p:transition>
    </mc:Choice>
    <mc:Fallback>
      <p:transition spd="slow">
        <p:sndAc>
          <p:stSnd>
            <p:snd r:embed="rId1" name="Svoya_igra_-_Kot_v_Meshk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7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Заголовок и объект">
    <p:bg>
      <p:bgPr>
        <a:gradFill flip="none" rotWithShape="1">
          <a:gsLst>
            <a:gs pos="0">
              <a:srgbClr val="070A83"/>
            </a:gs>
            <a:gs pos="39999">
              <a:srgbClr val="0A128C"/>
            </a:gs>
            <a:gs pos="70000">
              <a:srgbClr val="181CC7"/>
            </a:gs>
            <a:gs pos="88000">
              <a:srgbClr val="1508C4"/>
            </a:gs>
            <a:gs pos="100000">
              <a:srgbClr val="1F08C6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7211144" cy="1143000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Категория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 hasCustomPrompt="1"/>
          </p:nvPr>
        </p:nvSpPr>
        <p:spPr>
          <a:xfrm>
            <a:off x="457200" y="1600200"/>
            <a:ext cx="8229600" cy="4493095"/>
          </a:xfrm>
        </p:spPr>
        <p:txBody>
          <a:bodyPr/>
          <a:lstStyle>
            <a:lvl1pPr>
              <a:defRPr sz="4000" baseline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5pPr marL="1828800" indent="0">
              <a:buNone/>
              <a:defRPr/>
            </a:lvl5pPr>
          </a:lstStyle>
          <a:p>
            <a:pPr lvl="0"/>
            <a:r>
              <a:rPr lang="ru-RU" dirty="0" smtClean="0"/>
              <a:t>Ваш ответ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26.03.2019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8" name="Picture 4">
            <a:hlinkClick r:id="rId2" action="ppaction://hlinksldjump"/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7884368" y="5930946"/>
            <a:ext cx="1080121" cy="810090"/>
          </a:xfrm>
          <a:prstGeom prst="rect">
            <a:avLst/>
          </a:prstGeom>
          <a:noFill/>
          <a:ln w="12700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062515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bg>
      <p:bgPr>
        <a:gradFill flip="none" rotWithShape="1">
          <a:gsLst>
            <a:gs pos="0">
              <a:srgbClr val="070A83"/>
            </a:gs>
            <a:gs pos="39999">
              <a:srgbClr val="0A128C"/>
            </a:gs>
            <a:gs pos="70000">
              <a:srgbClr val="181CC7"/>
            </a:gs>
            <a:gs pos="88000">
              <a:srgbClr val="1508C4"/>
            </a:gs>
            <a:gs pos="100000">
              <a:srgbClr val="1F08C6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84949" y="92017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14158" y="848166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63307" y="1386630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609693" y="1568246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45731" y="40204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55712" y="47056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17613" y="116632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77853" y="40466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74197" y="240391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992" y="88257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82318" y="854272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Тема 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26.03.2019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2" name="Рисунок 21"/>
          <p:cNvSpPr>
            <a:spLocks noGrp="1"/>
          </p:cNvSpPr>
          <p:nvPr>
            <p:ph type="pic" sz="quarter" idx="13"/>
          </p:nvPr>
        </p:nvSpPr>
        <p:spPr>
          <a:xfrm>
            <a:off x="514826" y="1616804"/>
            <a:ext cx="8094868" cy="440448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936015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головок и объект">
    <p:bg>
      <p:bgPr>
        <a:gradFill flip="none" rotWithShape="1">
          <a:gsLst>
            <a:gs pos="0">
              <a:srgbClr val="070A83"/>
            </a:gs>
            <a:gs pos="39999">
              <a:srgbClr val="0A128C"/>
            </a:gs>
            <a:gs pos="70000">
              <a:srgbClr val="181CC7"/>
            </a:gs>
            <a:gs pos="88000">
              <a:srgbClr val="1508C4"/>
            </a:gs>
            <a:gs pos="100000">
              <a:srgbClr val="1F08C6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84949" y="92017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14158" y="848166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63307" y="1386630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609693" y="1568246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45731" y="40204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55712" y="47056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17613" y="116632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77853" y="40466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74197" y="240391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992" y="88257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82318" y="854272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Категория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26.03.2019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899991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26.03.2019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26.03.2019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26.03.2019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3" r:id="rId3"/>
    <p:sldLayoutId id="2147483662" r:id="rId4"/>
    <p:sldLayoutId id="2147483660" r:id="rId5"/>
    <p:sldLayoutId id="2147483661" r:id="rId6"/>
    <p:sldLayoutId id="2147483654" r:id="rId7"/>
    <p:sldLayoutId id="2147483655" r:id="rId8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1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audio" Target="../media/audio2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41.wav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41.wav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41.wav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41.wav"/><Relationship Id="rId5" Type="http://schemas.microsoft.com/office/2007/relationships/hdphoto" Target="../media/hdphoto2.wdp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1.wav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13" Type="http://schemas.openxmlformats.org/officeDocument/2006/relationships/slide" Target="slide21.xml"/><Relationship Id="rId18" Type="http://schemas.openxmlformats.org/officeDocument/2006/relationships/slide" Target="slide33.xml"/><Relationship Id="rId26" Type="http://schemas.openxmlformats.org/officeDocument/2006/relationships/slide" Target="slide45.xml"/><Relationship Id="rId3" Type="http://schemas.openxmlformats.org/officeDocument/2006/relationships/slide" Target="slide3.xml"/><Relationship Id="rId21" Type="http://schemas.openxmlformats.org/officeDocument/2006/relationships/slide" Target="slide35.xml"/><Relationship Id="rId7" Type="http://schemas.openxmlformats.org/officeDocument/2006/relationships/slide" Target="slide11.xml"/><Relationship Id="rId12" Type="http://schemas.openxmlformats.org/officeDocument/2006/relationships/slide" Target="slide19.xml"/><Relationship Id="rId17" Type="http://schemas.openxmlformats.org/officeDocument/2006/relationships/slide" Target="slide29.xml"/><Relationship Id="rId25" Type="http://schemas.openxmlformats.org/officeDocument/2006/relationships/slide" Target="slide48.xml"/><Relationship Id="rId2" Type="http://schemas.openxmlformats.org/officeDocument/2006/relationships/notesSlide" Target="../notesSlides/notesSlide2.xml"/><Relationship Id="rId16" Type="http://schemas.openxmlformats.org/officeDocument/2006/relationships/slide" Target="slide27.xml"/><Relationship Id="rId20" Type="http://schemas.openxmlformats.org/officeDocument/2006/relationships/slide" Target="slide37.xml"/><Relationship Id="rId29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6" Type="http://schemas.openxmlformats.org/officeDocument/2006/relationships/slide" Target="slide9.xml"/><Relationship Id="rId11" Type="http://schemas.openxmlformats.org/officeDocument/2006/relationships/slide" Target="slide17.xml"/><Relationship Id="rId24" Type="http://schemas.openxmlformats.org/officeDocument/2006/relationships/slide" Target="slide43.xml"/><Relationship Id="rId5" Type="http://schemas.openxmlformats.org/officeDocument/2006/relationships/slide" Target="slide7.xml"/><Relationship Id="rId15" Type="http://schemas.openxmlformats.org/officeDocument/2006/relationships/slide" Target="slide25.xml"/><Relationship Id="rId23" Type="http://schemas.openxmlformats.org/officeDocument/2006/relationships/slide" Target="slide41.xml"/><Relationship Id="rId28" Type="http://schemas.openxmlformats.org/officeDocument/2006/relationships/slide" Target="slide49.xml"/><Relationship Id="rId10" Type="http://schemas.openxmlformats.org/officeDocument/2006/relationships/slide" Target="slide18.xml"/><Relationship Id="rId19" Type="http://schemas.openxmlformats.org/officeDocument/2006/relationships/slide" Target="slide31.xml"/><Relationship Id="rId4" Type="http://schemas.openxmlformats.org/officeDocument/2006/relationships/slide" Target="slide5.xml"/><Relationship Id="rId9" Type="http://schemas.openxmlformats.org/officeDocument/2006/relationships/slide" Target="slide15.xml"/><Relationship Id="rId14" Type="http://schemas.openxmlformats.org/officeDocument/2006/relationships/slide" Target="slide23.xml"/><Relationship Id="rId22" Type="http://schemas.openxmlformats.org/officeDocument/2006/relationships/slide" Target="slide39.xml"/><Relationship Id="rId27" Type="http://schemas.openxmlformats.org/officeDocument/2006/relationships/slide" Target="slide4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audio21.wav"/><Relationship Id="rId3" Type="http://schemas.openxmlformats.org/officeDocument/2006/relationships/audio" Target="../media/audio2.wav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slide" Target="slide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41.wav"/><Relationship Id="rId4" Type="http://schemas.openxmlformats.org/officeDocument/2006/relationships/image" Target="../media/image2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41.wav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41.wav"/><Relationship Id="rId4" Type="http://schemas.openxmlformats.org/officeDocument/2006/relationships/image" Target="../media/image30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1.wav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1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41.wav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slide" Target="slide3.xml"/><Relationship Id="rId7" Type="http://schemas.openxmlformats.org/officeDocument/2006/relationships/image" Target="../media/image36.jpeg"/><Relationship Id="rId12" Type="http://schemas.openxmlformats.org/officeDocument/2006/relationships/audio" Target="../media/audio2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jpeg"/><Relationship Id="rId11" Type="http://schemas.openxmlformats.org/officeDocument/2006/relationships/image" Target="../media/image40.png"/><Relationship Id="rId5" Type="http://schemas.openxmlformats.org/officeDocument/2006/relationships/image" Target="../media/image34.jpeg"/><Relationship Id="rId10" Type="http://schemas.openxmlformats.org/officeDocument/2006/relationships/image" Target="../media/image39.png"/><Relationship Id="rId4" Type="http://schemas.openxmlformats.org/officeDocument/2006/relationships/image" Target="../media/image33.gif"/><Relationship Id="rId9" Type="http://schemas.openxmlformats.org/officeDocument/2006/relationships/image" Target="../media/image3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41.wav"/><Relationship Id="rId4" Type="http://schemas.openxmlformats.org/officeDocument/2006/relationships/image" Target="../media/image4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audio" Target="../media/audio41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1.wav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41.wav"/><Relationship Id="rId4" Type="http://schemas.openxmlformats.org/officeDocument/2006/relationships/image" Target="../media/image49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41.wav"/><Relationship Id="rId4" Type="http://schemas.openxmlformats.org/officeDocument/2006/relationships/image" Target="../media/image5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4" Type="http://schemas.openxmlformats.org/officeDocument/2006/relationships/audio" Target="../media/audio21.wav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41.wav"/><Relationship Id="rId4" Type="http://schemas.openxmlformats.org/officeDocument/2006/relationships/image" Target="../media/image55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41.wav"/><Relationship Id="rId5" Type="http://schemas.microsoft.com/office/2007/relationships/hdphoto" Target="../media/hdphoto3.wdp"/><Relationship Id="rId4" Type="http://schemas.openxmlformats.org/officeDocument/2006/relationships/image" Target="../media/image6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2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41.wav"/><Relationship Id="rId4" Type="http://schemas.openxmlformats.org/officeDocument/2006/relationships/image" Target="../media/image6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1.wav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41.wav"/><Relationship Id="rId4" Type="http://schemas.openxmlformats.org/officeDocument/2006/relationships/image" Target="../media/image6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41.wav"/><Relationship Id="rId4" Type="http://schemas.openxmlformats.org/officeDocument/2006/relationships/image" Target="../media/image7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5" Type="http://schemas.openxmlformats.org/officeDocument/2006/relationships/audio" Target="../media/audio21.wav"/><Relationship Id="rId4" Type="http://schemas.openxmlformats.org/officeDocument/2006/relationships/image" Target="../media/image6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41.wav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>
          <a:xfrm>
            <a:off x="899593" y="4508276"/>
            <a:ext cx="7272858" cy="2017068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>
                <a:solidFill>
                  <a:schemeClr val="bg1"/>
                </a:solidFill>
                <a:latin typeface="Arial Black" pitchFamily="34" charset="0"/>
              </a:rPr>
              <a:t>Периодическая система</a:t>
            </a:r>
          </a:p>
          <a:p>
            <a:pPr marL="0" indent="0" algn="ctr">
              <a:buNone/>
            </a:pPr>
            <a:r>
              <a:rPr lang="ru-RU" b="1" dirty="0">
                <a:solidFill>
                  <a:schemeClr val="bg1"/>
                </a:solidFill>
                <a:latin typeface="Arial Black" pitchFamily="34" charset="0"/>
              </a:rPr>
              <a:t>химических элементов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293519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sndAc>
          <p:stSnd>
            <p:snd r:embed="rId4" name="Svoya_igra_-_Zastavka_2013.wav"/>
          </p:stSnd>
        </p:sndAc>
      </p:transition>
    </mc:Choice>
    <mc:Fallback>
      <p:transition spd="slow">
        <p:sndAc>
          <p:stSnd>
            <p:snd r:embed="rId3" name="Svoya_igra_-_Zastavka_2013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211144" cy="922114"/>
          </a:xfrm>
        </p:spPr>
        <p:txBody>
          <a:bodyPr/>
          <a:lstStyle/>
          <a:p>
            <a:r>
              <a:rPr lang="ru-RU" dirty="0" smtClean="0"/>
              <a:t>Категория </a:t>
            </a:r>
            <a:r>
              <a:rPr lang="en-US" dirty="0"/>
              <a:t>A</a:t>
            </a:r>
            <a:endParaRPr lang="ru-RU" dirty="0"/>
          </a:p>
        </p:txBody>
      </p:sp>
      <p:sp>
        <p:nvSpPr>
          <p:cNvPr id="5" name="Прямоугольник 4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 smtClean="0"/>
              <a:t>2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539552" y="1196752"/>
            <a:ext cx="814724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/>
              <a:t>Скандий – Скандинавские полуострова; медь – остров Кипр; </a:t>
            </a:r>
            <a:r>
              <a:rPr lang="ru-RU" sz="2400" dirty="0" err="1"/>
              <a:t>галий</a:t>
            </a:r>
            <a:r>
              <a:rPr lang="ru-RU" sz="2400" dirty="0"/>
              <a:t> – Галлий – латинское название Франции; рутений – Россия; гафний – старое название Копенгагена; тулий – древнее название Скандинавии; </a:t>
            </a:r>
            <a:r>
              <a:rPr lang="ru-RU" sz="2400" dirty="0" err="1"/>
              <a:t>лютений</a:t>
            </a:r>
            <a:r>
              <a:rPr lang="ru-RU" sz="2400" dirty="0"/>
              <a:t> – древнее название Парижа; полоний – Польша; </a:t>
            </a:r>
            <a:r>
              <a:rPr lang="ru-RU" sz="2400" dirty="0" err="1"/>
              <a:t>франций</a:t>
            </a:r>
            <a:r>
              <a:rPr lang="ru-RU" sz="2400" dirty="0"/>
              <a:t>  – Франция; америций – Америка; калифорний – штат Калифорнии в США</a:t>
            </a:r>
          </a:p>
        </p:txBody>
      </p:sp>
      <p:pic>
        <p:nvPicPr>
          <p:cNvPr id="7" name="Picture 2" descr="ÐÐ°ÑÑÐ¸Ð½ÐºÐ¸ Ð¿Ð¾ Ð·Ð°Ð¿ÑÐ¾ÑÑ ÑÐºÐ°Ð½Ð´Ð¸Ð½Ð°Ð²ÑÐºÐ¸Ð¹ Ð¿Ð¾Ð»ÑÐ¾ÑÑÑÐ¾Ð²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51920" y="4388440"/>
            <a:ext cx="1593351" cy="1985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ÐÐ°ÑÑÐ¸Ð½ÐºÐ¸ Ð¿Ð¾ Ð·Ð°Ð¿ÑÐ¾ÑÑ ÑÑÐ°Ð½ÑÐ¸Ñ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7352" y="4221088"/>
            <a:ext cx="2608875" cy="173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ÐÐ°ÑÑÐ¸Ð½ÐºÐ¸ Ð¿Ð¾ Ð·Ð°Ð¿ÑÐ¾ÑÑ ÑÐ¾ÑÑÐ¸Ñ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12160" y="4077072"/>
            <a:ext cx="2996940" cy="1684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3082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sndAc>
          <p:stSnd>
            <p:snd r:embed="rId7" name="восходящий ряд.wav"/>
          </p:stSnd>
        </p:sndAc>
      </p:transition>
    </mc:Choice>
    <mc:Fallback>
      <p:transition spd="slow">
        <p:sndAc>
          <p:stSnd>
            <p:snd r:embed="rId2" name="восходящий ряд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Категория </a:t>
            </a:r>
            <a:r>
              <a:rPr lang="en-US" dirty="0" smtClean="0"/>
              <a:t>F</a:t>
            </a:r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 smtClean="0"/>
              <a:t>5</a:t>
            </a:r>
            <a:endParaRPr lang="ru-RU" sz="3600" b="1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0" indent="0" algn="ctr">
              <a:buNone/>
            </a:pPr>
            <a:r>
              <a:rPr lang="ru-RU" sz="3600" dirty="0"/>
              <a:t>От  какого металла нужно отрезать одну треть, чтобы получить известную кость скелета животного или человека?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827584" y="3732150"/>
            <a:ext cx="2008190" cy="2289137"/>
          </a:xfrm>
          <a:prstGeom prst="rect">
            <a:avLst/>
          </a:prstGeom>
          <a:solidFill>
            <a:srgbClr val="B7FD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600" dirty="0">
                <a:solidFill>
                  <a:schemeClr val="tx1"/>
                </a:solidFill>
              </a:rPr>
              <a:t>?</a:t>
            </a:r>
          </a:p>
        </p:txBody>
      </p:sp>
      <p:pic>
        <p:nvPicPr>
          <p:cNvPr id="7" name="Picture 7" descr="C:\Documents and Settings\Admin\Рабочий стол\img-fbyhnR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2066" y="3857628"/>
            <a:ext cx="2393423" cy="200026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7708412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>
        <p:sndAc>
          <p:stSnd loop="1">
            <p:snd r:embed="rId5" name="svoya_igra_1.wav"/>
          </p:stSnd>
        </p:sndAc>
      </p:transition>
    </mc:Choice>
    <mc:Fallback>
      <p:transition spd="slow" advClick="0">
        <p:sndAc>
          <p:stSnd loop="1">
            <p:snd r:embed="rId2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Категория </a:t>
            </a:r>
            <a:r>
              <a:rPr lang="en-US" dirty="0" smtClean="0"/>
              <a:t>F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b="1" dirty="0"/>
              <a:t>Се</a:t>
            </a:r>
            <a:r>
              <a:rPr lang="ru-RU" b="1" u="sng" dirty="0"/>
              <a:t>ребро</a:t>
            </a:r>
          </a:p>
          <a:p>
            <a:endParaRPr lang="ru-RU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 smtClean="0"/>
              <a:t>5</a:t>
            </a:r>
            <a:endParaRPr lang="ru-RU" sz="3600" b="1" dirty="0"/>
          </a:p>
        </p:txBody>
      </p:sp>
      <p:pic>
        <p:nvPicPr>
          <p:cNvPr id="5" name="Picture 2" descr="C:\Users\EKATERINA\Desktop\raw-silver-crystal-98955646-58b5e2f63df78cdcd8ec64d0.jpg"/>
          <p:cNvPicPr>
            <a:picLocks noChangeAspect="1" noChangeArrowheads="1"/>
          </p:cNvPicPr>
          <p:nvPr/>
        </p:nvPicPr>
        <p:blipFill>
          <a:blip r:embed="rId3" cstate="print"/>
          <a:srcRect l="21155" t="14628" r="10921" b="11232"/>
          <a:stretch>
            <a:fillRect/>
          </a:stretch>
        </p:blipFill>
        <p:spPr bwMode="auto">
          <a:xfrm>
            <a:off x="1223864" y="3061717"/>
            <a:ext cx="2743200" cy="2419927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5004048" y="3068960"/>
            <a:ext cx="2520280" cy="259228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47</a:t>
            </a:r>
            <a:endParaRPr lang="en-US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7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Ag</a:t>
            </a:r>
          </a:p>
          <a:p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1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СЕРЕБРО</a:t>
            </a:r>
          </a:p>
          <a:p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18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107,868</a:t>
            </a:r>
          </a:p>
          <a:p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8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endParaRPr lang="ru-RU" sz="1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</a:t>
            </a: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ru-RU" sz="1600" baseline="30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1600" baseline="30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ru-RU" sz="1600" baseline="30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308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Категория </a:t>
            </a:r>
            <a:r>
              <a:rPr lang="en-US" dirty="0"/>
              <a:t>B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896543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/>
              <a:t>Какой элемент  вращается вокруг </a:t>
            </a:r>
            <a:r>
              <a:rPr lang="ru-RU" dirty="0" smtClean="0"/>
              <a:t>Солнца?</a:t>
            </a:r>
            <a:endParaRPr lang="en-US" dirty="0" smtClean="0"/>
          </a:p>
          <a:p>
            <a:pPr algn="ctr"/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 smtClean="0"/>
              <a:t>5</a:t>
            </a:r>
            <a:endParaRPr lang="ru-RU" sz="3600" b="1" dirty="0"/>
          </a:p>
        </p:txBody>
      </p:sp>
      <p:pic>
        <p:nvPicPr>
          <p:cNvPr id="5" name="Picture 2" descr="ÐÐ°ÑÑÐ¸Ð½ÐºÐ¸ Ð¿Ð¾ Ð·Ð°Ð¿ÑÐ¾ÑÑ ÑÐ¾Ð»Ð½ÑÐµ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62692" y="2531547"/>
            <a:ext cx="3528392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845222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>
        <p:sndAc>
          <p:stSnd loop="1">
            <p:snd r:embed="rId5" name="svoya_igra_1.wav"/>
          </p:stSnd>
        </p:sndAc>
      </p:transition>
    </mc:Choice>
    <mc:Fallback>
      <p:transition spd="slow" advClick="0">
        <p:sndAc>
          <p:stSnd loop="1">
            <p:snd r:embed="rId2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Категория </a:t>
            </a:r>
            <a:r>
              <a:rPr lang="en-US" dirty="0" smtClean="0"/>
              <a:t>B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i="1" dirty="0"/>
              <a:t>Уран,</a:t>
            </a:r>
            <a:r>
              <a:rPr lang="ru-RU" b="1" dirty="0"/>
              <a:t> </a:t>
            </a:r>
            <a:r>
              <a:rPr lang="ru-RU" b="1" i="1" dirty="0" err="1"/>
              <a:t>Ура́н</a:t>
            </a:r>
            <a:r>
              <a:rPr lang="ru-RU" i="1" dirty="0"/>
              <a:t> — планета Солнечной системы, названа в честь греческого бога неба Урана</a:t>
            </a:r>
            <a:endParaRPr lang="ru-RU" dirty="0"/>
          </a:p>
          <a:p>
            <a:endParaRPr lang="ru-RU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 smtClean="0"/>
              <a:t>5</a:t>
            </a:r>
            <a:endParaRPr lang="ru-RU" sz="3600" b="1" dirty="0"/>
          </a:p>
        </p:txBody>
      </p:sp>
      <p:pic>
        <p:nvPicPr>
          <p:cNvPr id="5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15044" y="3723823"/>
            <a:ext cx="4299081" cy="2868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55889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964" y="0"/>
            <a:ext cx="7211144" cy="1143000"/>
          </a:xfrm>
        </p:spPr>
        <p:txBody>
          <a:bodyPr/>
          <a:lstStyle/>
          <a:p>
            <a:r>
              <a:rPr lang="ru-RU" dirty="0" smtClean="0"/>
              <a:t>Категория </a:t>
            </a:r>
            <a:r>
              <a:rPr lang="en-US" dirty="0" smtClean="0"/>
              <a:t>B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196753"/>
            <a:ext cx="8496944" cy="266429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dirty="0"/>
              <a:t>«Имя» одного химического элемента совпадает с названием страны, занимающей второе место в мире по численности </a:t>
            </a:r>
            <a:r>
              <a:rPr lang="ru-RU" dirty="0" smtClean="0"/>
              <a:t>населения</a:t>
            </a:r>
            <a:r>
              <a:rPr lang="en-US" dirty="0" smtClean="0"/>
              <a:t>.</a:t>
            </a:r>
            <a:r>
              <a:rPr lang="ru-RU" dirty="0" smtClean="0"/>
              <a:t> </a:t>
            </a:r>
            <a:r>
              <a:rPr lang="ru-RU" dirty="0"/>
              <a:t>Назовите этот </a:t>
            </a:r>
            <a:r>
              <a:rPr lang="ru-RU" dirty="0" smtClean="0"/>
              <a:t>элемент</a:t>
            </a:r>
            <a:r>
              <a:rPr lang="en-US" dirty="0"/>
              <a:t>.</a:t>
            </a:r>
            <a:endParaRPr lang="ru-RU" dirty="0"/>
          </a:p>
          <a:p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 smtClean="0"/>
              <a:t>1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pic>
        <p:nvPicPr>
          <p:cNvPr id="5" name="Picture 2" descr="ÐÐ°ÑÑÐ¸Ð½ÐºÐ¸ Ð¿Ð¾ Ð·Ð°Ð¿ÑÐ¾ÑÑ ÐÐÐÐÐ¯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55776" y="3441037"/>
            <a:ext cx="4761332" cy="2380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9463667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>
        <p:sndAc>
          <p:stSnd loop="1">
            <p:snd r:embed="rId5" name="svoya_igra_1.wav"/>
          </p:stSnd>
        </p:sndAc>
      </p:transition>
    </mc:Choice>
    <mc:Fallback>
      <p:transition spd="slow" advClick="0">
        <p:sndAc>
          <p:stSnd loop="1">
            <p:snd r:embed="rId2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Категория </a:t>
            </a:r>
            <a:r>
              <a:rPr lang="en-US" dirty="0" smtClean="0"/>
              <a:t>B</a:t>
            </a:r>
            <a:endParaRPr lang="ru-RU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 smtClean="0"/>
              <a:t>1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2699792" y="1340768"/>
            <a:ext cx="2696572" cy="21236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6000" dirty="0" smtClean="0"/>
              <a:t>Индий</a:t>
            </a:r>
            <a:endParaRPr lang="en-US" sz="6000" dirty="0"/>
          </a:p>
          <a:p>
            <a:endParaRPr lang="ru-RU" sz="60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755576" y="2996952"/>
            <a:ext cx="2520280" cy="292895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49</a:t>
            </a:r>
          </a:p>
          <a:p>
            <a:pPr algn="ctr"/>
            <a:r>
              <a:rPr lang="en-US" sz="7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In</a:t>
            </a:r>
          </a:p>
          <a:p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3</a:t>
            </a:r>
          </a:p>
          <a:p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18  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ИНДИЙ</a:t>
            </a:r>
            <a:endParaRPr lang="en-US" sz="1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18 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114,82</a:t>
            </a:r>
          </a:p>
          <a:p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endParaRPr lang="ru-RU" sz="1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s25p1</a:t>
            </a:r>
            <a:endParaRPr lang="ru-R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C:\Users\EKATERINA\Desktop\indium-111 (1).jpg"/>
          <p:cNvPicPr>
            <a:picLocks noChangeAspect="1" noChangeArrowheads="1"/>
          </p:cNvPicPr>
          <p:nvPr/>
        </p:nvPicPr>
        <p:blipFill>
          <a:blip r:embed="rId3" cstate="print"/>
          <a:srcRect l="14707" t="17302" r="38575" b="25598"/>
          <a:stretch>
            <a:fillRect/>
          </a:stretch>
        </p:blipFill>
        <p:spPr bwMode="auto">
          <a:xfrm>
            <a:off x="4427984" y="2968496"/>
            <a:ext cx="2664296" cy="28083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895172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Категория </a:t>
            </a:r>
            <a:r>
              <a:rPr lang="en-US" dirty="0" smtClean="0"/>
              <a:t>B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dirty="0"/>
              <a:t>Какой элемент входит в состав хлорофилла,</a:t>
            </a:r>
            <a:r>
              <a:rPr lang="ru-RU" b="1" dirty="0"/>
              <a:t>  </a:t>
            </a:r>
            <a:r>
              <a:rPr lang="ru-RU" dirty="0"/>
              <a:t>который участвует в процессе фотосинтеза.</a:t>
            </a:r>
          </a:p>
          <a:p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 smtClean="0"/>
              <a:t>1</a:t>
            </a:r>
            <a:r>
              <a:rPr lang="ru-RU" sz="3600" b="1" dirty="0" smtClean="0"/>
              <a:t>5</a:t>
            </a:r>
            <a:endParaRPr lang="ru-RU" sz="3600" b="1" dirty="0"/>
          </a:p>
        </p:txBody>
      </p:sp>
      <p:pic>
        <p:nvPicPr>
          <p:cNvPr id="5" name="Picture 2" descr="ÐÐ°ÑÑÐ¸Ð½ÐºÐ¸ Ð¿Ð¾ Ð·Ð°Ð¿ÑÐ¾ÑÑ Ð¥ÐÐÐ ÐÐÐÐÐ¡Ð¢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0" b="98500" l="278" r="98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93504" y="3861048"/>
            <a:ext cx="3429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892226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>
        <p:sndAc>
          <p:stSnd loop="1">
            <p:snd r:embed="rId6" name="svoya_igra_1.wav"/>
          </p:stSnd>
        </p:sndAc>
      </p:transition>
    </mc:Choice>
    <mc:Fallback>
      <p:transition spd="slow" advClick="0">
        <p:sndAc>
          <p:stSnd loop="1">
            <p:snd r:embed="rId2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Категория </a:t>
            </a:r>
            <a:r>
              <a:rPr lang="en-US" dirty="0" smtClean="0"/>
              <a:t>B</a:t>
            </a:r>
            <a:endParaRPr lang="ru-RU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 smtClean="0"/>
              <a:t>1</a:t>
            </a:r>
            <a:r>
              <a:rPr lang="ru-RU" sz="3600" b="1" dirty="0" smtClean="0"/>
              <a:t>5</a:t>
            </a:r>
            <a:endParaRPr lang="ru-RU" sz="3600" b="1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23945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ru-RU" sz="4400" i="1" dirty="0"/>
              <a:t>Магний,</a:t>
            </a:r>
          </a:p>
          <a:p>
            <a:pPr marL="0" indent="0" algn="ctr">
              <a:buNone/>
            </a:pPr>
            <a:r>
              <a:rPr lang="ru-RU" sz="4400" i="1" dirty="0"/>
              <a:t> формула хлорофилла: </a:t>
            </a:r>
          </a:p>
          <a:p>
            <a:pPr marL="0" indent="0" algn="ctr">
              <a:buNone/>
            </a:pPr>
            <a:r>
              <a:rPr lang="ru-RU" sz="4400" dirty="0"/>
              <a:t> C</a:t>
            </a:r>
            <a:r>
              <a:rPr lang="ru-RU" sz="4400" baseline="-25000" dirty="0"/>
              <a:t>55</a:t>
            </a:r>
            <a:r>
              <a:rPr lang="ru-RU" sz="4400" dirty="0"/>
              <a:t>H</a:t>
            </a:r>
            <a:r>
              <a:rPr lang="ru-RU" sz="4400" baseline="-25000" dirty="0"/>
              <a:t>72</a:t>
            </a:r>
            <a:r>
              <a:rPr lang="ru-RU" sz="4400" dirty="0"/>
              <a:t>O</a:t>
            </a:r>
            <a:r>
              <a:rPr lang="ru-RU" sz="4400" baseline="-25000" dirty="0"/>
              <a:t>5</a:t>
            </a:r>
            <a:r>
              <a:rPr lang="ru-RU" sz="4400" dirty="0"/>
              <a:t>N</a:t>
            </a:r>
            <a:r>
              <a:rPr lang="ru-RU" sz="4400" baseline="-25000" dirty="0"/>
              <a:t>4</a:t>
            </a:r>
            <a:r>
              <a:rPr lang="ru-RU" sz="4400" dirty="0"/>
              <a:t>Mg </a:t>
            </a:r>
          </a:p>
        </p:txBody>
      </p:sp>
      <p:pic>
        <p:nvPicPr>
          <p:cNvPr id="6" name="Picture 1" descr="C:\Users\EKATERINA\Desktop\Captura de pantalla 2011-08-06 a las 19.09.1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4437112"/>
            <a:ext cx="3315338" cy="2016224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4788024" y="4221088"/>
            <a:ext cx="2728324" cy="242262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12</a:t>
            </a:r>
          </a:p>
          <a:p>
            <a:pPr algn="ctr"/>
            <a:r>
              <a:rPr lang="en-US" sz="6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Mg</a:t>
            </a:r>
          </a:p>
          <a:p>
            <a:r>
              <a:rPr lang="en-US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r>
              <a:rPr lang="en-US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   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МАГНИЙ</a:t>
            </a:r>
            <a:endParaRPr lang="en-US" sz="1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8 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24,305</a:t>
            </a:r>
            <a:endParaRPr lang="ru-RU" sz="1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endParaRPr lang="ru-RU" sz="1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	       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1600" baseline="30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ru-RU" sz="1600" baseline="30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3798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Категория </a:t>
            </a:r>
            <a:r>
              <a:rPr lang="en-US" dirty="0" smtClean="0"/>
              <a:t>B</a:t>
            </a:r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 smtClean="0"/>
              <a:t>2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500034" y="2643182"/>
            <a:ext cx="82296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0" indent="0" algn="ctr">
              <a:buNone/>
            </a:pPr>
            <a:r>
              <a:rPr lang="ru-RU" sz="4800" dirty="0"/>
              <a:t>Какие химические  элементы названы в честь ученых?</a:t>
            </a:r>
          </a:p>
        </p:txBody>
      </p:sp>
    </p:spTree>
    <p:extLst>
      <p:ext uri="{BB962C8B-B14F-4D97-AF65-F5344CB8AC3E}">
        <p14:creationId xmlns:p14="http://schemas.microsoft.com/office/powerpoint/2010/main" xmlns="" val="14633804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sndAc>
          <p:stSnd>
            <p:snd r:embed="rId4" name="svoya_igra_1.wav"/>
          </p:stSnd>
        </p:sndAc>
      </p:transition>
    </mc:Choice>
    <mc:Fallback>
      <p:transition spd="slow">
        <p:sndAc>
          <p:stSnd>
            <p:snd r:embed="rId2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hlinkClick r:id="rId3" action="ppaction://hlinksldjump"/>
          </p:cNvPr>
          <p:cNvSpPr/>
          <p:nvPr/>
        </p:nvSpPr>
        <p:spPr>
          <a:xfrm>
            <a:off x="3888432" y="1254971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 smtClean="0"/>
              <a:t>5</a:t>
            </a:r>
            <a:endParaRPr lang="ru-RU" sz="3600" b="1" dirty="0"/>
          </a:p>
        </p:txBody>
      </p:sp>
      <p:sp>
        <p:nvSpPr>
          <p:cNvPr id="7" name="Прямоугольник 6">
            <a:hlinkClick r:id="rId4" action="ppaction://hlinksldjump"/>
          </p:cNvPr>
          <p:cNvSpPr/>
          <p:nvPr/>
        </p:nvSpPr>
        <p:spPr>
          <a:xfrm>
            <a:off x="4850496" y="1254971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 smtClean="0"/>
              <a:t>10</a:t>
            </a:r>
            <a:endParaRPr lang="ru-RU" sz="3600" b="1" dirty="0"/>
          </a:p>
        </p:txBody>
      </p:sp>
      <p:sp>
        <p:nvSpPr>
          <p:cNvPr id="8" name="Прямоугольник 7">
            <a:hlinkClick r:id="rId5" action="ppaction://hlinksldjump"/>
          </p:cNvPr>
          <p:cNvSpPr/>
          <p:nvPr/>
        </p:nvSpPr>
        <p:spPr>
          <a:xfrm>
            <a:off x="5904656" y="1254971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 smtClean="0"/>
              <a:t>1</a:t>
            </a:r>
            <a:r>
              <a:rPr lang="ru-RU" sz="3600" b="1" dirty="0" smtClean="0"/>
              <a:t>5</a:t>
            </a:r>
            <a:endParaRPr lang="ru-RU" sz="3600" b="1" dirty="0"/>
          </a:p>
        </p:txBody>
      </p:sp>
      <p:sp>
        <p:nvSpPr>
          <p:cNvPr id="9" name="Прямоугольник 8">
            <a:hlinkClick r:id="rId6" action="ppaction://hlinksldjump"/>
          </p:cNvPr>
          <p:cNvSpPr/>
          <p:nvPr/>
        </p:nvSpPr>
        <p:spPr>
          <a:xfrm>
            <a:off x="6952544" y="1254971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 smtClean="0"/>
              <a:t>20</a:t>
            </a:r>
            <a:endParaRPr lang="ru-RU" sz="3600" b="1" dirty="0"/>
          </a:p>
        </p:txBody>
      </p:sp>
      <p:sp>
        <p:nvSpPr>
          <p:cNvPr id="10" name="Прямоугольник 9">
            <a:hlinkClick r:id="rId7" action="ppaction://hlinksldjump"/>
          </p:cNvPr>
          <p:cNvSpPr/>
          <p:nvPr/>
        </p:nvSpPr>
        <p:spPr>
          <a:xfrm>
            <a:off x="3888432" y="5877272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 smtClean="0"/>
              <a:t>5</a:t>
            </a:r>
            <a:endParaRPr lang="ru-RU" sz="3600" b="1" dirty="0"/>
          </a:p>
        </p:txBody>
      </p:sp>
      <p:sp>
        <p:nvSpPr>
          <p:cNvPr id="11" name="Прямоугольник 10">
            <a:hlinkClick r:id="rId8" action="ppaction://hlinksldjump"/>
          </p:cNvPr>
          <p:cNvSpPr/>
          <p:nvPr/>
        </p:nvSpPr>
        <p:spPr>
          <a:xfrm>
            <a:off x="3916560" y="22048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 smtClean="0"/>
              <a:t>5</a:t>
            </a:r>
            <a:endParaRPr lang="ru-RU" sz="3600" b="1" dirty="0"/>
          </a:p>
        </p:txBody>
      </p:sp>
      <p:sp>
        <p:nvSpPr>
          <p:cNvPr id="12" name="Прямоугольник 11">
            <a:hlinkClick r:id="rId9" action="ppaction://hlinksldjump"/>
          </p:cNvPr>
          <p:cNvSpPr/>
          <p:nvPr/>
        </p:nvSpPr>
        <p:spPr>
          <a:xfrm>
            <a:off x="4891136" y="22048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 smtClean="0"/>
              <a:t>10</a:t>
            </a:r>
            <a:endParaRPr lang="ru-RU" sz="3600" b="1" dirty="0"/>
          </a:p>
        </p:txBody>
      </p:sp>
      <p:sp>
        <p:nvSpPr>
          <p:cNvPr id="13" name="Прямоугольник 12">
            <a:hlinkClick r:id="rId10" action="ppaction://hlinksldjump"/>
          </p:cNvPr>
          <p:cNvSpPr/>
          <p:nvPr/>
        </p:nvSpPr>
        <p:spPr>
          <a:xfrm>
            <a:off x="5904656" y="22048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 smtClean="0">
                <a:solidFill>
                  <a:schemeClr val="bg1"/>
                </a:solidFill>
                <a:hlinkClick r:id="rId11" action="ppaction://hlinksldjump"/>
              </a:rPr>
              <a:t>1</a:t>
            </a:r>
            <a:r>
              <a:rPr lang="ru-RU" sz="3600" b="1" dirty="0" smtClean="0">
                <a:solidFill>
                  <a:schemeClr val="bg1"/>
                </a:solidFill>
                <a:hlinkClick r:id="rId11" action="ppaction://hlinksldjump"/>
              </a:rPr>
              <a:t>5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14" name="Прямоугольник 13">
            <a:hlinkClick r:id="rId12" action="ppaction://hlinksldjump"/>
          </p:cNvPr>
          <p:cNvSpPr/>
          <p:nvPr/>
        </p:nvSpPr>
        <p:spPr>
          <a:xfrm>
            <a:off x="6912768" y="22048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 smtClean="0"/>
              <a:t>20</a:t>
            </a:r>
            <a:endParaRPr lang="ru-RU" sz="3600" b="1" dirty="0"/>
          </a:p>
        </p:txBody>
      </p:sp>
      <p:sp>
        <p:nvSpPr>
          <p:cNvPr id="15" name="Прямоугольник 14">
            <a:hlinkClick r:id="rId13" action="ppaction://hlinksldjump"/>
          </p:cNvPr>
          <p:cNvSpPr/>
          <p:nvPr/>
        </p:nvSpPr>
        <p:spPr>
          <a:xfrm>
            <a:off x="4899681" y="5877272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 smtClean="0"/>
              <a:t>10</a:t>
            </a:r>
            <a:endParaRPr lang="ru-RU" sz="3600" b="1" dirty="0"/>
          </a:p>
        </p:txBody>
      </p:sp>
      <p:sp>
        <p:nvSpPr>
          <p:cNvPr id="16" name="Прямоугольник 15">
            <a:hlinkClick r:id="rId14" action="ppaction://hlinksldjump"/>
          </p:cNvPr>
          <p:cNvSpPr/>
          <p:nvPr/>
        </p:nvSpPr>
        <p:spPr>
          <a:xfrm>
            <a:off x="3889320" y="3141667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 smtClean="0"/>
              <a:t>5</a:t>
            </a:r>
            <a:endParaRPr lang="ru-RU" sz="3600" b="1" dirty="0"/>
          </a:p>
        </p:txBody>
      </p:sp>
      <p:sp>
        <p:nvSpPr>
          <p:cNvPr id="17" name="Прямоугольник 16">
            <a:hlinkClick r:id="rId15" action="ppaction://hlinksldjump"/>
          </p:cNvPr>
          <p:cNvSpPr/>
          <p:nvPr/>
        </p:nvSpPr>
        <p:spPr>
          <a:xfrm>
            <a:off x="4884136" y="3140968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 smtClean="0"/>
              <a:t>10</a:t>
            </a:r>
            <a:endParaRPr lang="ru-RU" sz="3600" b="1" dirty="0"/>
          </a:p>
        </p:txBody>
      </p:sp>
      <p:sp>
        <p:nvSpPr>
          <p:cNvPr id="18" name="Прямоугольник 17">
            <a:hlinkClick r:id="rId16" action="ppaction://hlinksldjump"/>
          </p:cNvPr>
          <p:cNvSpPr/>
          <p:nvPr/>
        </p:nvSpPr>
        <p:spPr>
          <a:xfrm>
            <a:off x="5801281" y="3140968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 smtClean="0"/>
              <a:t>1</a:t>
            </a:r>
            <a:r>
              <a:rPr lang="ru-RU" sz="3600" b="1" dirty="0" smtClean="0"/>
              <a:t>5</a:t>
            </a:r>
            <a:endParaRPr lang="ru-RU" sz="3600" b="1" dirty="0"/>
          </a:p>
        </p:txBody>
      </p:sp>
      <p:sp>
        <p:nvSpPr>
          <p:cNvPr id="19" name="Прямоугольник 18">
            <a:hlinkClick r:id="rId17" action="ppaction://hlinksldjump"/>
          </p:cNvPr>
          <p:cNvSpPr/>
          <p:nvPr/>
        </p:nvSpPr>
        <p:spPr>
          <a:xfrm>
            <a:off x="6912768" y="3164403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 smtClean="0"/>
              <a:t>2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sp>
        <p:nvSpPr>
          <p:cNvPr id="20" name="Прямоугольник 19">
            <a:hlinkClick r:id="rId18" action="ppaction://hlinksldjump"/>
          </p:cNvPr>
          <p:cNvSpPr/>
          <p:nvPr/>
        </p:nvSpPr>
        <p:spPr>
          <a:xfrm>
            <a:off x="5850720" y="5877272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 smtClean="0">
                <a:hlinkClick r:id="rId19" action="ppaction://hlinksldjump"/>
              </a:rPr>
              <a:t>1</a:t>
            </a:r>
            <a:r>
              <a:rPr lang="ru-RU" sz="3600" b="1" dirty="0" smtClean="0"/>
              <a:t>5</a:t>
            </a:r>
            <a:endParaRPr lang="ru-RU" sz="3600" b="1" dirty="0"/>
          </a:p>
        </p:txBody>
      </p:sp>
      <p:sp>
        <p:nvSpPr>
          <p:cNvPr id="21" name="Прямоугольник 20">
            <a:hlinkClick r:id="rId20" action="ppaction://hlinksldjump"/>
          </p:cNvPr>
          <p:cNvSpPr/>
          <p:nvPr/>
        </p:nvSpPr>
        <p:spPr>
          <a:xfrm>
            <a:off x="3888432" y="4068055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 smtClean="0">
                <a:hlinkClick r:id="rId18" action="ppaction://hlinksldjump"/>
              </a:rPr>
              <a:t>5</a:t>
            </a:r>
            <a:endParaRPr lang="ru-RU" sz="3600" b="1" dirty="0"/>
          </a:p>
        </p:txBody>
      </p:sp>
      <p:sp>
        <p:nvSpPr>
          <p:cNvPr id="22" name="Прямоугольник 21">
            <a:hlinkClick r:id="rId21" action="ppaction://hlinksldjump"/>
          </p:cNvPr>
          <p:cNvSpPr/>
          <p:nvPr/>
        </p:nvSpPr>
        <p:spPr>
          <a:xfrm>
            <a:off x="4896544" y="4070138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 smtClean="0"/>
              <a:t>10</a:t>
            </a:r>
            <a:endParaRPr lang="ru-RU" sz="3600" b="1" dirty="0"/>
          </a:p>
        </p:txBody>
      </p:sp>
      <p:sp>
        <p:nvSpPr>
          <p:cNvPr id="23" name="Прямоугольник 22">
            <a:hlinkClick r:id="rId20" action="ppaction://hlinksldjump"/>
          </p:cNvPr>
          <p:cNvSpPr/>
          <p:nvPr/>
        </p:nvSpPr>
        <p:spPr>
          <a:xfrm>
            <a:off x="5850720" y="4068055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 smtClean="0"/>
              <a:t>1</a:t>
            </a:r>
            <a:r>
              <a:rPr lang="ru-RU" sz="3600" b="1" dirty="0" smtClean="0"/>
              <a:t>5</a:t>
            </a:r>
            <a:endParaRPr lang="ru-RU" sz="3600" b="1" dirty="0"/>
          </a:p>
        </p:txBody>
      </p:sp>
      <p:sp>
        <p:nvSpPr>
          <p:cNvPr id="24" name="Прямоугольник 23">
            <a:hlinkClick r:id="rId22" action="ppaction://hlinksldjump"/>
          </p:cNvPr>
          <p:cNvSpPr/>
          <p:nvPr/>
        </p:nvSpPr>
        <p:spPr>
          <a:xfrm>
            <a:off x="6893936" y="4070138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 smtClean="0"/>
              <a:t>2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sp>
        <p:nvSpPr>
          <p:cNvPr id="25" name="Прямоугольник 24">
            <a:hlinkClick r:id="rId23" action="ppaction://hlinksldjump"/>
          </p:cNvPr>
          <p:cNvSpPr/>
          <p:nvPr/>
        </p:nvSpPr>
        <p:spPr>
          <a:xfrm>
            <a:off x="6935464" y="5877272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 smtClean="0"/>
              <a:t>2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sp>
        <p:nvSpPr>
          <p:cNvPr id="26" name="Прямоугольник 25">
            <a:hlinkClick r:id="rId24" action="ppaction://hlinksldjump"/>
          </p:cNvPr>
          <p:cNvSpPr/>
          <p:nvPr/>
        </p:nvSpPr>
        <p:spPr>
          <a:xfrm>
            <a:off x="3888432" y="4941168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 smtClean="0"/>
              <a:t>5</a:t>
            </a:r>
            <a:endParaRPr lang="ru-RU" sz="3600" b="1" dirty="0"/>
          </a:p>
        </p:txBody>
      </p:sp>
      <p:sp>
        <p:nvSpPr>
          <p:cNvPr id="27" name="Прямоугольник 26">
            <a:hlinkClick r:id="rId25" action="ppaction://hlinksldjump"/>
          </p:cNvPr>
          <p:cNvSpPr/>
          <p:nvPr/>
        </p:nvSpPr>
        <p:spPr>
          <a:xfrm>
            <a:off x="4884136" y="4932699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 smtClean="0">
                <a:hlinkClick r:id="rId26" action="ppaction://hlinksldjump"/>
              </a:rPr>
              <a:t>10</a:t>
            </a:r>
            <a:endParaRPr lang="ru-RU" sz="3600" b="1" dirty="0"/>
          </a:p>
        </p:txBody>
      </p:sp>
      <p:sp>
        <p:nvSpPr>
          <p:cNvPr id="28" name="Прямоугольник 27">
            <a:hlinkClick r:id="rId27" action="ppaction://hlinksldjump"/>
          </p:cNvPr>
          <p:cNvSpPr/>
          <p:nvPr/>
        </p:nvSpPr>
        <p:spPr>
          <a:xfrm>
            <a:off x="5850720" y="4941168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 smtClean="0"/>
              <a:t>1</a:t>
            </a:r>
            <a:r>
              <a:rPr lang="ru-RU" sz="3600" b="1" dirty="0" smtClean="0"/>
              <a:t>5</a:t>
            </a:r>
            <a:endParaRPr lang="ru-RU" sz="3600" b="1" dirty="0"/>
          </a:p>
        </p:txBody>
      </p:sp>
      <p:sp>
        <p:nvSpPr>
          <p:cNvPr id="29" name="Прямоугольник 28">
            <a:hlinkClick r:id="rId28" action="ppaction://hlinksldjump"/>
          </p:cNvPr>
          <p:cNvSpPr/>
          <p:nvPr/>
        </p:nvSpPr>
        <p:spPr>
          <a:xfrm>
            <a:off x="6893936" y="4944831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 smtClean="0"/>
              <a:t>2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sp>
        <p:nvSpPr>
          <p:cNvPr id="31" name="Прямоугольник 30"/>
          <p:cNvSpPr/>
          <p:nvPr/>
        </p:nvSpPr>
        <p:spPr>
          <a:xfrm>
            <a:off x="329352" y="1202102"/>
            <a:ext cx="3240360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 smtClean="0"/>
              <a:t>Категория </a:t>
            </a:r>
            <a:r>
              <a:rPr lang="en-US" sz="3600" b="1" dirty="0"/>
              <a:t>A</a:t>
            </a:r>
            <a:endParaRPr lang="ru-RU" sz="3600" dirty="0"/>
          </a:p>
        </p:txBody>
      </p:sp>
      <p:sp>
        <p:nvSpPr>
          <p:cNvPr id="32" name="Прямоугольник 31"/>
          <p:cNvSpPr/>
          <p:nvPr/>
        </p:nvSpPr>
        <p:spPr>
          <a:xfrm>
            <a:off x="382816" y="2204864"/>
            <a:ext cx="3240360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 smtClean="0"/>
              <a:t>Категория </a:t>
            </a:r>
            <a:r>
              <a:rPr lang="en-US" sz="3600" b="1" dirty="0"/>
              <a:t>B</a:t>
            </a:r>
            <a:endParaRPr lang="ru-RU" sz="3600" dirty="0"/>
          </a:p>
        </p:txBody>
      </p:sp>
      <p:sp>
        <p:nvSpPr>
          <p:cNvPr id="33" name="Прямоугольник 32"/>
          <p:cNvSpPr/>
          <p:nvPr/>
        </p:nvSpPr>
        <p:spPr>
          <a:xfrm>
            <a:off x="333584" y="3140968"/>
            <a:ext cx="3240360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 smtClean="0"/>
              <a:t>Категория </a:t>
            </a:r>
            <a:r>
              <a:rPr lang="en-US" sz="3600" b="1" dirty="0" smtClean="0"/>
              <a:t>C</a:t>
            </a:r>
            <a:endParaRPr lang="ru-RU" sz="3600" dirty="0"/>
          </a:p>
        </p:txBody>
      </p:sp>
      <p:sp>
        <p:nvSpPr>
          <p:cNvPr id="34" name="Прямоугольник 33"/>
          <p:cNvSpPr/>
          <p:nvPr/>
        </p:nvSpPr>
        <p:spPr>
          <a:xfrm>
            <a:off x="321648" y="4005064"/>
            <a:ext cx="3240360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 smtClean="0"/>
              <a:t>Категория </a:t>
            </a:r>
            <a:r>
              <a:rPr lang="en-US" sz="3600" b="1" dirty="0" smtClean="0"/>
              <a:t>D</a:t>
            </a:r>
            <a:endParaRPr lang="ru-RU" sz="3600" b="1" dirty="0"/>
          </a:p>
        </p:txBody>
      </p:sp>
      <p:sp>
        <p:nvSpPr>
          <p:cNvPr id="35" name="Прямоугольник 34"/>
          <p:cNvSpPr/>
          <p:nvPr/>
        </p:nvSpPr>
        <p:spPr>
          <a:xfrm>
            <a:off x="365840" y="4860143"/>
            <a:ext cx="3240360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3600" b="1" dirty="0" smtClean="0"/>
              <a:t>Категория </a:t>
            </a:r>
            <a:r>
              <a:rPr lang="en-US" sz="3600" b="1" dirty="0" smtClean="0"/>
              <a:t>E</a:t>
            </a:r>
            <a:endParaRPr lang="ru-RU" sz="360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09231" y="7536"/>
            <a:ext cx="2454546" cy="1247435"/>
          </a:xfrm>
          <a:prstGeom prst="rect">
            <a:avLst/>
          </a:prstGeom>
        </p:spPr>
      </p:pic>
      <p:sp>
        <p:nvSpPr>
          <p:cNvPr id="36" name="Прямоугольник 35"/>
          <p:cNvSpPr/>
          <p:nvPr/>
        </p:nvSpPr>
        <p:spPr>
          <a:xfrm>
            <a:off x="365840" y="5744701"/>
            <a:ext cx="3240360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 smtClean="0"/>
              <a:t>Категория </a:t>
            </a:r>
            <a:r>
              <a:rPr lang="en-US" sz="3600" b="1" dirty="0" smtClean="0"/>
              <a:t>F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xmlns="" val="17108095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" fill="hold">
                      <p:stCondLst>
                        <p:cond delay="0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8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6" fill="hold">
                      <p:stCondLst>
                        <p:cond delay="0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9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" fill="hold">
                      <p:stCondLst>
                        <p:cond delay="0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9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8" fill="hold">
                      <p:stCondLst>
                        <p:cond delay="0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0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4" fill="hold">
                      <p:stCondLst>
                        <p:cond delay="0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0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0" fill="hold">
                      <p:stCondLst>
                        <p:cond delay="0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1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6" fill="hold">
                      <p:stCondLst>
                        <p:cond delay="0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2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2" fill="hold">
                      <p:stCondLst>
                        <p:cond delay="0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2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8" fill="hold">
                      <p:stCondLst>
                        <p:cond delay="0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3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4" fill="hold">
                      <p:stCondLst>
                        <p:cond delay="0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3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0" fill="hold">
                      <p:stCondLst>
                        <p:cond delay="0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4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6" fill="hold">
                      <p:stCondLst>
                        <p:cond delay="0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5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2" fill="hold">
                      <p:stCondLst>
                        <p:cond delay="0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5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8" fill="hold">
                      <p:stCondLst>
                        <p:cond delay="0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6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4" fill="hold">
                      <p:stCondLst>
                        <p:cond delay="0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6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0" fill="hold">
                      <p:stCondLst>
                        <p:cond delay="0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7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6" fill="hold">
                      <p:stCondLst>
                        <p:cond delay="0"/>
                      </p:stCondLst>
                      <p:childTnLst>
                        <p:par>
                          <p:cTn id="277" fill="hold">
                            <p:stCondLst>
                              <p:cond delay="0"/>
                            </p:stCondLst>
                            <p:childTnLst>
                              <p:par>
                                <p:cTn id="27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8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2" fill="hold">
                      <p:stCondLst>
                        <p:cond delay="0"/>
                      </p:stCondLst>
                      <p:childTnLst>
                        <p:par>
                          <p:cTn id="283" fill="hold">
                            <p:stCondLst>
                              <p:cond delay="0"/>
                            </p:stCondLst>
                            <p:childTnLst>
                              <p:par>
                                <p:cTn id="28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8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8" fill="hold">
                      <p:stCondLst>
                        <p:cond delay="0"/>
                      </p:stCondLst>
                      <p:childTnLst>
                        <p:par>
                          <p:cTn id="289" fill="hold">
                            <p:stCondLst>
                              <p:cond delay="0"/>
                            </p:stCondLst>
                            <p:childTnLst>
                              <p:par>
                                <p:cTn id="29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9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4" fill="hold">
                      <p:stCondLst>
                        <p:cond delay="0"/>
                      </p:stCondLst>
                      <p:childTnLst>
                        <p:par>
                          <p:cTn id="295" fill="hold">
                            <p:stCondLst>
                              <p:cond delay="0"/>
                            </p:stCondLst>
                            <p:childTnLst>
                              <p:par>
                                <p:cTn id="29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211144" cy="70609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Категория </a:t>
            </a:r>
            <a:r>
              <a:rPr lang="en-US" dirty="0" smtClean="0"/>
              <a:t>B</a:t>
            </a:r>
            <a:endParaRPr lang="ru-RU" dirty="0"/>
          </a:p>
        </p:txBody>
      </p:sp>
      <p:sp>
        <p:nvSpPr>
          <p:cNvPr id="4" name="Прямоугольник 3">
            <a:hlinkClick r:id="rId4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 smtClean="0"/>
              <a:t>2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323528" y="1052736"/>
            <a:ext cx="82296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2400" i="1" dirty="0" smtClean="0"/>
              <a:t>Гадолиний</a:t>
            </a:r>
            <a:r>
              <a:rPr lang="ru-RU" sz="2400" dirty="0" smtClean="0"/>
              <a:t> </a:t>
            </a:r>
            <a:r>
              <a:rPr lang="ru-RU" sz="2400" dirty="0"/>
              <a:t>в честь</a:t>
            </a:r>
            <a:r>
              <a:rPr lang="ru-RU" sz="2400" i="1" dirty="0"/>
              <a:t> – </a:t>
            </a:r>
            <a:r>
              <a:rPr lang="ru-RU" sz="2400" i="1" dirty="0" err="1"/>
              <a:t>Юхана</a:t>
            </a:r>
            <a:r>
              <a:rPr lang="ru-RU" sz="2400" i="1" dirty="0"/>
              <a:t>  </a:t>
            </a:r>
            <a:r>
              <a:rPr lang="ru-RU" sz="2400" i="1" dirty="0" err="1"/>
              <a:t>Гадолина</a:t>
            </a:r>
            <a:r>
              <a:rPr lang="ru-RU" sz="2400" i="1" dirty="0"/>
              <a:t>; </a:t>
            </a:r>
            <a:r>
              <a:rPr lang="ru-RU" sz="2400" i="1" dirty="0" smtClean="0"/>
              <a:t>фермий – Э. Ферми; кюрий </a:t>
            </a:r>
            <a:r>
              <a:rPr lang="ru-RU" sz="2400" dirty="0"/>
              <a:t>в честь </a:t>
            </a:r>
            <a:r>
              <a:rPr lang="ru-RU" sz="2400" i="1" dirty="0"/>
              <a:t>– Марии Кюри; эйнштейний – </a:t>
            </a:r>
            <a:r>
              <a:rPr lang="ru-RU" sz="2400" dirty="0"/>
              <a:t> в честь</a:t>
            </a:r>
            <a:r>
              <a:rPr lang="ru-RU" sz="2400" i="1" dirty="0"/>
              <a:t> А. Эйнштейна; фермий – Э. Ферми; </a:t>
            </a:r>
            <a:r>
              <a:rPr lang="ru-RU" sz="2400" i="1" dirty="0" smtClean="0"/>
              <a:t>Самарий  -</a:t>
            </a:r>
            <a:r>
              <a:rPr lang="ru-RU" sz="2400" dirty="0" smtClean="0"/>
              <a:t> в честь </a:t>
            </a:r>
            <a:r>
              <a:rPr lang="ru-RU" sz="2400" i="1" dirty="0" smtClean="0"/>
              <a:t>В.И. Самарского; менделевий </a:t>
            </a:r>
            <a:r>
              <a:rPr lang="ru-RU" sz="2400" i="1" dirty="0"/>
              <a:t>– </a:t>
            </a:r>
            <a:r>
              <a:rPr lang="ru-RU" sz="2400" dirty="0"/>
              <a:t> в честь </a:t>
            </a:r>
            <a:r>
              <a:rPr lang="ru-RU" sz="2400" i="1" dirty="0"/>
              <a:t>Д.И. Менделеева; </a:t>
            </a:r>
            <a:r>
              <a:rPr lang="ru-RU" sz="2400" i="1" dirty="0" err="1"/>
              <a:t>лоуренсий</a:t>
            </a:r>
            <a:r>
              <a:rPr lang="ru-RU" sz="2400" i="1" dirty="0"/>
              <a:t> – </a:t>
            </a:r>
            <a:r>
              <a:rPr lang="ru-RU" sz="2400" dirty="0"/>
              <a:t> в честь </a:t>
            </a:r>
            <a:r>
              <a:rPr lang="ru-RU" sz="2400" i="1" dirty="0"/>
              <a:t>Э. Лоуренса; </a:t>
            </a:r>
            <a:r>
              <a:rPr lang="ru-RU" sz="2400" i="1" dirty="0" err="1"/>
              <a:t>курчатовий</a:t>
            </a:r>
            <a:r>
              <a:rPr lang="ru-RU" sz="2400" i="1" dirty="0"/>
              <a:t> –</a:t>
            </a:r>
            <a:r>
              <a:rPr lang="ru-RU" sz="2400" dirty="0"/>
              <a:t>– в честь </a:t>
            </a:r>
            <a:r>
              <a:rPr lang="ru-RU" sz="2400" i="1" dirty="0"/>
              <a:t>И.В. Курчатова; </a:t>
            </a:r>
            <a:r>
              <a:rPr lang="ru-RU" sz="2400" i="1" dirty="0" err="1"/>
              <a:t>нильсборий</a:t>
            </a:r>
            <a:r>
              <a:rPr lang="ru-RU" sz="2400" i="1" dirty="0"/>
              <a:t> –</a:t>
            </a:r>
            <a:r>
              <a:rPr lang="ru-RU" sz="2400" dirty="0"/>
              <a:t>– в честь</a:t>
            </a:r>
            <a:r>
              <a:rPr lang="ru-RU" sz="2400" i="1" dirty="0"/>
              <a:t> Нильса Бора</a:t>
            </a:r>
            <a:endParaRPr lang="ru-RU" sz="2400" dirty="0"/>
          </a:p>
        </p:txBody>
      </p:sp>
      <p:pic>
        <p:nvPicPr>
          <p:cNvPr id="6" name="Picture 2" descr="ÐÐ°ÑÑÐ¸Ð½ÐºÐ¸ Ð¿Ð¾ Ð·Ð°Ð¿ÑÐ¾ÑÑ Ð®ÑÐ°Ð½Ð°  ÐÐ°Ð´Ð¾Ð»Ð¸Ð½Ð° ÑÑÐµÐ½ÑÐ¹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3757289"/>
            <a:ext cx="1656184" cy="2161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84132" y="6023628"/>
            <a:ext cx="248837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i="1" dirty="0" err="1">
                <a:solidFill>
                  <a:schemeClr val="bg1"/>
                </a:solidFill>
              </a:rPr>
              <a:t>Юхан</a:t>
            </a:r>
            <a:r>
              <a:rPr lang="ru-RU" sz="2800" b="1" i="1" dirty="0">
                <a:solidFill>
                  <a:schemeClr val="bg1"/>
                </a:solidFill>
              </a:rPr>
              <a:t>  </a:t>
            </a:r>
            <a:r>
              <a:rPr lang="ru-RU" sz="2800" b="1" i="1" dirty="0" err="1">
                <a:solidFill>
                  <a:schemeClr val="bg1"/>
                </a:solidFill>
              </a:rPr>
              <a:t>Гадолин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8" name="Picture 6" descr="ÐÐ°ÑÑÐ¸Ð½ÐºÐ¸ Ð¿Ð¾ Ð·Ð°Ð¿ÑÐ¾ÑÑ Ð­. Ð¤ÐµÑÐ¼Ð¸ ÑÑÐµÐ½ÑÐ¹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94132" y="3625663"/>
            <a:ext cx="1939786" cy="2403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3482810" y="6083468"/>
            <a:ext cx="16189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i="1" dirty="0">
                <a:solidFill>
                  <a:schemeClr val="bg1"/>
                </a:solidFill>
              </a:rPr>
              <a:t>Э. Ферми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10" name="Picture 4" descr="ÐÐ°ÑÑÐ¸Ð½ÐºÐ¸ Ð¿Ð¾ Ð·Ð°Ð¿ÑÐ¾ÑÑ ÐÐ°ÑÐ¸Ð¸ ÐÑÑÐ¸ ÑÑÐµÐ½ÑÐ¹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89168" y="3963445"/>
            <a:ext cx="2590264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5895700" y="5869740"/>
            <a:ext cx="217719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i="1" dirty="0">
                <a:solidFill>
                  <a:schemeClr val="bg1"/>
                </a:solidFill>
              </a:rPr>
              <a:t>Мария Кюри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485671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sndAc>
          <p:stSnd>
            <p:snd r:embed="rId8" name="восходящий ряд.wav"/>
          </p:stSnd>
        </p:sndAc>
      </p:transition>
    </mc:Choice>
    <mc:Fallback>
      <p:transition spd="slow">
        <p:sndAc>
          <p:stSnd>
            <p:snd r:embed="rId3" name="восходящий ряд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Категория </a:t>
            </a:r>
            <a:r>
              <a:rPr lang="en-US" dirty="0" smtClean="0"/>
              <a:t>F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6856" y="1216655"/>
            <a:ext cx="8229600" cy="4493095"/>
          </a:xfrm>
        </p:spPr>
        <p:txBody>
          <a:bodyPr/>
          <a:lstStyle/>
          <a:p>
            <a:pPr marL="0" lvl="0" indent="0" algn="ctr">
              <a:buNone/>
            </a:pPr>
            <a:r>
              <a:rPr lang="ru-RU" dirty="0"/>
              <a:t>Какой элемент входит в состав бенгальских огней или применяется в свето-осветительной технике? </a:t>
            </a:r>
          </a:p>
          <a:p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 smtClean="0"/>
              <a:t>1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pic>
        <p:nvPicPr>
          <p:cNvPr id="5" name="Picture 2" descr="ÐÐ°ÑÑÐ¸Ð½ÐºÐ¸ Ð¿Ð¾ Ð·Ð°Ð¿ÑÐ¾ÑÑ ÐÐÐÐÐÐÐ¬Ð¡ÐÐÐ ÐÐÐÐ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71800" y="3238112"/>
            <a:ext cx="3710308" cy="2471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428898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>
        <p:sndAc>
          <p:stSnd loop="1">
            <p:snd r:embed="rId5" name="svoya_igra_1.wav"/>
          </p:stSnd>
        </p:sndAc>
      </p:transition>
    </mc:Choice>
    <mc:Fallback>
      <p:transition spd="slow" advClick="0">
        <p:sndAc>
          <p:stSnd loop="1">
            <p:snd r:embed="rId2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Категория </a:t>
            </a:r>
            <a:r>
              <a:rPr lang="en-US" dirty="0" smtClean="0"/>
              <a:t>F</a:t>
            </a:r>
            <a:endParaRPr lang="ru-RU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 smtClean="0"/>
              <a:t>1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2915816" y="1412776"/>
            <a:ext cx="2972289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>
              <a:buNone/>
            </a:pPr>
            <a:r>
              <a:rPr lang="ru-RU" sz="6600" dirty="0"/>
              <a:t>Магний</a:t>
            </a:r>
          </a:p>
        </p:txBody>
      </p:sp>
      <p:pic>
        <p:nvPicPr>
          <p:cNvPr id="6" name="Picture 2" descr="C:\Users\EKATERINA\Desktop\Mg-SE-2.jpg"/>
          <p:cNvPicPr>
            <a:picLocks noChangeAspect="1" noChangeArrowheads="1"/>
          </p:cNvPicPr>
          <p:nvPr/>
        </p:nvPicPr>
        <p:blipFill>
          <a:blip r:embed="rId3" cstate="print"/>
          <a:srcRect l="23540" t="9681" r="25431" b="18500"/>
          <a:stretch>
            <a:fillRect/>
          </a:stretch>
        </p:blipFill>
        <p:spPr bwMode="auto">
          <a:xfrm>
            <a:off x="1403648" y="2744454"/>
            <a:ext cx="2397283" cy="2530466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5148064" y="2770742"/>
            <a:ext cx="2664296" cy="253046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12</a:t>
            </a:r>
          </a:p>
          <a:p>
            <a:pPr algn="ctr"/>
            <a:r>
              <a:rPr lang="en-US" sz="6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Mg</a:t>
            </a:r>
          </a:p>
          <a:p>
            <a:r>
              <a:rPr lang="en-US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r>
              <a:rPr lang="en-US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   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МАГНИЙ</a:t>
            </a:r>
            <a:endParaRPr lang="en-US" sz="1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8 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24,305</a:t>
            </a:r>
            <a:endParaRPr lang="ru-RU" sz="1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endParaRPr lang="ru-RU" sz="1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	       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1600" baseline="30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ru-RU" sz="1600" baseline="30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84324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Категория </a:t>
            </a:r>
            <a:r>
              <a:rPr lang="en-US" dirty="0" smtClean="0"/>
              <a:t>C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896543"/>
          </a:xfrm>
        </p:spPr>
        <p:txBody>
          <a:bodyPr/>
          <a:lstStyle/>
          <a:p>
            <a:pPr marL="0" lvl="0" indent="0">
              <a:buNone/>
            </a:pPr>
            <a:r>
              <a:rPr lang="ru-RU" dirty="0"/>
              <a:t>Актиния – </a:t>
            </a:r>
            <a:r>
              <a:rPr lang="ru-RU" dirty="0" err="1"/>
              <a:t>лучеподобное</a:t>
            </a:r>
            <a:r>
              <a:rPr lang="ru-RU" dirty="0"/>
              <a:t> морское животное. Объясните, почему этим «именем» назван элемент №89</a:t>
            </a:r>
            <a:r>
              <a:rPr lang="ru-RU" dirty="0" smtClean="0"/>
              <a:t>.</a:t>
            </a:r>
            <a:endParaRPr lang="en-US" dirty="0" smtClean="0"/>
          </a:p>
          <a:p>
            <a:pPr marL="0" lvl="0" indent="0">
              <a:buNone/>
            </a:pPr>
            <a:endParaRPr lang="ru-RU" dirty="0"/>
          </a:p>
          <a:p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 smtClean="0"/>
              <a:t>5</a:t>
            </a:r>
            <a:endParaRPr lang="ru-RU" sz="3600" b="1" dirty="0"/>
          </a:p>
        </p:txBody>
      </p:sp>
      <p:pic>
        <p:nvPicPr>
          <p:cNvPr id="5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592" y="3212976"/>
            <a:ext cx="3744416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ÐÐ°ÑÑÐ¸Ð½ÐºÐ¸ Ð¿Ð¾ Ð·Ð°Ð¿ÑÐ¾ÑÑ ÐÐÐ¢ÐÐÐÐ ÐÐ¡ÐÐ£Ð¡ÐÐÐ®Ð©ÐÐ ÐÐ£Ð§Ð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692" r="15688" b="6470"/>
          <a:stretch/>
        </p:blipFill>
        <p:spPr bwMode="auto">
          <a:xfrm>
            <a:off x="5148064" y="3212976"/>
            <a:ext cx="2794265" cy="2808312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641556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>
        <p:sndAc>
          <p:stSnd loop="1">
            <p:snd r:embed="rId6" name="svoya_igra_1.wav"/>
          </p:stSnd>
        </p:sndAc>
      </p:transition>
    </mc:Choice>
    <mc:Fallback>
      <p:transition spd="slow" advClick="0">
        <p:sndAc>
          <p:stSnd loop="1">
            <p:snd r:embed="rId2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Категория </a:t>
            </a:r>
            <a:r>
              <a:rPr lang="en-US" dirty="0" smtClean="0"/>
              <a:t>C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2132856"/>
            <a:ext cx="8229600" cy="4493095"/>
          </a:xfrm>
        </p:spPr>
        <p:txBody>
          <a:bodyPr/>
          <a:lstStyle/>
          <a:p>
            <a:pPr marL="0" indent="0" algn="ctr">
              <a:buNone/>
            </a:pPr>
            <a:r>
              <a:rPr lang="ru-RU" b="1" i="1" dirty="0"/>
              <a:t>Элемент №89 (актиний) назван так за его  способность испускать лучи</a:t>
            </a:r>
            <a:endParaRPr lang="ru-RU" b="1" dirty="0"/>
          </a:p>
          <a:p>
            <a:endParaRPr lang="ru-RU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 smtClean="0"/>
              <a:t>5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xmlns="" val="3091391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Категория </a:t>
            </a:r>
            <a:r>
              <a:rPr lang="en-US" dirty="0" smtClean="0"/>
              <a:t>C</a:t>
            </a:r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 smtClean="0"/>
              <a:t>1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0" indent="0" algn="ctr">
              <a:buNone/>
            </a:pPr>
            <a:r>
              <a:rPr lang="ru-RU" sz="3600" dirty="0"/>
              <a:t>Почему бериллий называют «прочным элементом»?</a:t>
            </a:r>
          </a:p>
        </p:txBody>
      </p:sp>
      <p:pic>
        <p:nvPicPr>
          <p:cNvPr id="6" name="Picture 2" descr="ÐÐ°ÑÑÐ¸Ð½ÐºÐ¸ Ð¿Ð¾ Ð·Ð°Ð¿ÑÐ¾ÑÑ ÐÐÐ ÐÐÐÐÐ ÐÐÐ¢ÐÐÐ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77836" y="2852936"/>
            <a:ext cx="3570644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753025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>
        <p:sndAc>
          <p:stSnd loop="1">
            <p:snd r:embed="rId5" name="svoya_igra_1.wav"/>
          </p:stSnd>
        </p:sndAc>
      </p:transition>
    </mc:Choice>
    <mc:Fallback>
      <p:transition spd="slow" advClick="0">
        <p:sndAc>
          <p:stSnd loop="1">
            <p:snd r:embed="rId2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Категория </a:t>
            </a:r>
            <a:r>
              <a:rPr lang="en-US" dirty="0" smtClean="0"/>
              <a:t>C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ru-RU" b="1" dirty="0"/>
              <a:t>Прочным элементом называют, потому что этот элемент образует со многими металлами сплавы, обладающие твердостью, прочностью, жаростойкостью и коррозийной стойкостью. Он сохраняет радиационную стойкость при очень  высокой температуре</a:t>
            </a:r>
          </a:p>
          <a:p>
            <a:endParaRPr lang="ru-RU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 smtClean="0"/>
              <a:t>1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xmlns="" val="1900998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Категория </a:t>
            </a:r>
            <a:r>
              <a:rPr lang="en-US" dirty="0" smtClean="0"/>
              <a:t>C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dirty="0"/>
              <a:t>Какой химический элемент называют «элементом жизни и мысли»?</a:t>
            </a:r>
          </a:p>
          <a:p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 smtClean="0"/>
              <a:t>1</a:t>
            </a:r>
            <a:r>
              <a:rPr lang="ru-RU" sz="3600" b="1" dirty="0" smtClean="0"/>
              <a:t>5</a:t>
            </a:r>
            <a:endParaRPr lang="ru-RU" sz="36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635896" y="3933056"/>
            <a:ext cx="1656184" cy="194421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dirty="0">
                <a:solidFill>
                  <a:schemeClr val="tx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xmlns="" val="26393598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>
        <p:sndAc>
          <p:stSnd loop="1">
            <p:snd r:embed="rId4" name="svoya_igra_1.wav"/>
          </p:stSnd>
        </p:sndAc>
      </p:transition>
    </mc:Choice>
    <mc:Fallback>
      <p:transition spd="slow" advClick="0">
        <p:sndAc>
          <p:stSnd loop="1">
            <p:snd r:embed="rId2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211144" cy="70609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Категория </a:t>
            </a:r>
            <a:r>
              <a:rPr lang="en-US" dirty="0" smtClean="0"/>
              <a:t>C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052736"/>
            <a:ext cx="8579296" cy="5040559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3200" dirty="0" smtClean="0"/>
              <a:t>	Фосфор</a:t>
            </a:r>
            <a:r>
              <a:rPr lang="ru-RU" sz="3200" dirty="0"/>
              <a:t>. Потому что он содержится  в мозге человека, а также фосфор необходим для жизнедеятельности растений и животных. В связи с этим знаменитый советский геохимик и минеролог академик А.Е. Ферсман назвал фосфор «элементом жизни и мысли»</a:t>
            </a:r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 smtClean="0"/>
              <a:t>1</a:t>
            </a:r>
            <a:r>
              <a:rPr lang="ru-RU" sz="3600" b="1" dirty="0" smtClean="0"/>
              <a:t>5</a:t>
            </a:r>
            <a:endParaRPr lang="ru-RU" sz="3600" b="1" dirty="0"/>
          </a:p>
        </p:txBody>
      </p:sp>
      <p:pic>
        <p:nvPicPr>
          <p:cNvPr id="5" name="Picture 1" descr="C:\Users\EKATERINA\Desktop\dc8pMo6oi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4077072"/>
            <a:ext cx="2448272" cy="2315022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3059832" y="4149080"/>
            <a:ext cx="2304256" cy="252028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6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6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endParaRPr lang="en-US" sz="66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r>
              <a:rPr lang="en-US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   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ФОСФОР</a:t>
            </a:r>
            <a:endParaRPr lang="en-US" sz="1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8 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30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,973</a:t>
            </a:r>
            <a:endParaRPr lang="ru-RU" sz="1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endParaRPr lang="ru-RU" sz="1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	       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1600" baseline="30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sz="1600" baseline="30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ru-RU" sz="1600" baseline="30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4" descr="C:\Users\EKATERINA\Desktop\detskie-raskraski-golova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80112" y="4221088"/>
            <a:ext cx="2232248" cy="23042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163896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Категория </a:t>
            </a:r>
            <a:r>
              <a:rPr lang="en-US" dirty="0" smtClean="0"/>
              <a:t>C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28596" y="2071678"/>
            <a:ext cx="8229600" cy="4493095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 smtClean="0"/>
              <a:t>Назовите элементы, </a:t>
            </a:r>
            <a:r>
              <a:rPr lang="ru-RU" b="1" dirty="0"/>
              <a:t>существование которых предсказал Д.И. Менделеев</a:t>
            </a:r>
          </a:p>
          <a:p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 smtClean="0"/>
              <a:t>2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xmlns="" val="10578380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sndAc>
          <p:stSnd>
            <p:snd r:embed="rId4" name="svoya_igra_1.wav"/>
          </p:stSnd>
        </p:sndAc>
      </p:transition>
    </mc:Choice>
    <mc:Fallback>
      <p:transition spd="slow">
        <p:sndAc>
          <p:stSnd>
            <p:snd r:embed="rId2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Категория </a:t>
            </a:r>
            <a:r>
              <a:rPr lang="en-US" dirty="0"/>
              <a:t>A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dirty="0"/>
              <a:t>Имеет ли химический элемент индий отношение к Индии?</a:t>
            </a:r>
          </a:p>
          <a:p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789192" y="443372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/>
              <a:t>5</a:t>
            </a:r>
            <a:endParaRPr lang="ru-RU" sz="3600" b="1" dirty="0"/>
          </a:p>
        </p:txBody>
      </p:sp>
      <p:pic>
        <p:nvPicPr>
          <p:cNvPr id="5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05789" y="2996952"/>
            <a:ext cx="3686809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572132" y="3500438"/>
            <a:ext cx="2071702" cy="250033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49</a:t>
            </a:r>
          </a:p>
          <a:p>
            <a:pPr algn="ctr"/>
            <a:r>
              <a:rPr lang="en-US" sz="6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In</a:t>
            </a:r>
          </a:p>
          <a:p>
            <a:r>
              <a:rPr lang="en-US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3</a:t>
            </a:r>
          </a:p>
          <a:p>
            <a:r>
              <a:rPr lang="en-US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18 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ИНДИЙ</a:t>
            </a:r>
            <a:endParaRPr lang="en-US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18 </a:t>
            </a:r>
            <a:r>
              <a:rPr lang="en-US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114,82</a:t>
            </a:r>
          </a:p>
          <a:p>
            <a:r>
              <a:rPr lang="en-US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r>
              <a:rPr lang="en-US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endParaRPr lang="ru-RU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en-US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s25p1</a:t>
            </a: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801799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>
        <p:sndAc>
          <p:stSnd loop="1">
            <p:snd r:embed="rId5" name="svoya_igra_1.wav"/>
          </p:stSnd>
        </p:sndAc>
      </p:transition>
    </mc:Choice>
    <mc:Fallback>
      <p:transition spd="slow" advClick="0">
        <p:sndAc>
          <p:stSnd loop="1">
            <p:snd r:embed="rId2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Категория </a:t>
            </a:r>
            <a:r>
              <a:rPr lang="en-US" dirty="0" smtClean="0"/>
              <a:t>C</a:t>
            </a:r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 smtClean="0"/>
              <a:t>2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sp>
        <p:nvSpPr>
          <p:cNvPr id="5" name="Объект 4"/>
          <p:cNvSpPr txBox="1">
            <a:spLocks noGrp="1"/>
          </p:cNvSpPr>
          <p:nvPr>
            <p:ph idx="1"/>
          </p:nvPr>
        </p:nvSpPr>
        <p:spPr>
          <a:xfrm>
            <a:off x="249785" y="1178744"/>
            <a:ext cx="82296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ru-RU" sz="4000" dirty="0" err="1"/>
              <a:t>Галий</a:t>
            </a:r>
            <a:r>
              <a:rPr lang="ru-RU" sz="4000" dirty="0"/>
              <a:t>, скандий, германий, рений, полоний, протактиний, радий и </a:t>
            </a:r>
            <a:r>
              <a:rPr lang="ru-RU" sz="4000" dirty="0" smtClean="0"/>
              <a:t>актиний</a:t>
            </a:r>
            <a:endParaRPr lang="en-US" sz="4000" dirty="0" smtClean="0"/>
          </a:p>
          <a:p>
            <a:pPr marL="0" indent="0" algn="ctr">
              <a:buNone/>
            </a:pPr>
            <a:endParaRPr lang="ru-RU" sz="4000" dirty="0">
              <a:solidFill>
                <a:srgbClr val="FF0000"/>
              </a:solidFill>
            </a:endParaRPr>
          </a:p>
        </p:txBody>
      </p:sp>
      <p:pic>
        <p:nvPicPr>
          <p:cNvPr id="6" name="Picture 2" descr="https://azbukametalla.ru/images/martens/G/Galliy/Galliy_0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4348" y="3071810"/>
            <a:ext cx="1480369" cy="1650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://www.metalinfo.ru/ru/news/4293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1472" y="4929198"/>
            <a:ext cx="1403246" cy="1571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ttps://sdelanounas.ru/i/d/2/v/d2ViZWxlbS5ydS9lbGVtZW50cy9waWNzL1JlLmpwZz9fX2lkPTkyMjY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71736" y="3143248"/>
            <a:ext cx="1463752" cy="1629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http://s0alex.ru/img30/ab15-266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6248" y="3143248"/>
            <a:ext cx="1489879" cy="1658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http://s0alex.ru/img1/ab1-176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00760" y="3143248"/>
            <a:ext cx="1491070" cy="167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ÐÐ°ÑÑÐ¸Ð½ÐºÐ¸ Ð¿Ð¾ Ð·Ð°Ð¿ÑÐ¾ÑÑ ÑÐºÐ°Ð½Ð´Ð¸Ð¹ ÑÐ»ÐµÐ¼ÐµÐ½Ñ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57422" y="4929198"/>
            <a:ext cx="1454260" cy="1618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43372" y="4929198"/>
            <a:ext cx="1518254" cy="1618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EKATERINA\Desktop\0009-006-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000760" y="4929197"/>
            <a:ext cx="1428760" cy="159007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8454552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sndAc>
          <p:stSnd>
            <p:snd r:embed="rId12" name="восходящий ряд.wav"/>
          </p:stSnd>
        </p:sndAc>
      </p:transition>
    </mc:Choice>
    <mc:Fallback>
      <p:transition spd="slow">
        <p:sndAc>
          <p:stSnd>
            <p:snd r:embed="rId2" name="восходящий ряд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Категория </a:t>
            </a:r>
            <a:r>
              <a:rPr lang="en-US" dirty="0" smtClean="0"/>
              <a:t>F</a:t>
            </a:r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 smtClean="0"/>
              <a:t>1</a:t>
            </a:r>
            <a:r>
              <a:rPr lang="ru-RU" sz="3600" b="1" dirty="0" smtClean="0"/>
              <a:t>5</a:t>
            </a:r>
            <a:endParaRPr lang="ru-RU" sz="3600" b="1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ru-RU" sz="4000" dirty="0"/>
              <a:t>Назовите металл, вызывающий “лихорадку у взрослых”? </a:t>
            </a:r>
          </a:p>
        </p:txBody>
      </p:sp>
      <p:pic>
        <p:nvPicPr>
          <p:cNvPr id="6" name="Picture 1" descr="C:\Documents and Settings\Admin\Рабочий стол\05134f546fedf0345.jpg"/>
          <p:cNvPicPr>
            <a:picLocks noChangeAspect="1" noChangeArrowheads="1"/>
          </p:cNvPicPr>
          <p:nvPr/>
        </p:nvPicPr>
        <p:blipFill>
          <a:blip r:embed="rId4" cstate="print"/>
          <a:srcRect r="168" b="13208"/>
          <a:stretch>
            <a:fillRect/>
          </a:stretch>
        </p:blipFill>
        <p:spPr bwMode="auto">
          <a:xfrm>
            <a:off x="2267744" y="2924944"/>
            <a:ext cx="5094553" cy="294947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5381264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>
        <p:sndAc>
          <p:stSnd loop="1">
            <p:snd r:embed="rId5" name="svoya_igra_1.wav"/>
          </p:stSnd>
        </p:sndAc>
      </p:transition>
    </mc:Choice>
    <mc:Fallback>
      <p:transition spd="slow" advClick="0">
        <p:sndAc>
          <p:stSnd loop="1">
            <p:snd r:embed="rId2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Категория </a:t>
            </a:r>
            <a:r>
              <a:rPr lang="en-US" dirty="0" smtClean="0"/>
              <a:t>F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dirty="0"/>
              <a:t>Золото</a:t>
            </a:r>
          </a:p>
          <a:p>
            <a:endParaRPr lang="ru-RU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 smtClean="0"/>
              <a:t>1</a:t>
            </a:r>
            <a:r>
              <a:rPr lang="ru-RU" sz="3600" b="1" dirty="0" smtClean="0"/>
              <a:t>5</a:t>
            </a:r>
            <a:endParaRPr lang="ru-RU" sz="3600" b="1" dirty="0"/>
          </a:p>
        </p:txBody>
      </p:sp>
      <p:pic>
        <p:nvPicPr>
          <p:cNvPr id="7" name="Picture 2" descr="Похожее изображение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27784" y="2571744"/>
            <a:ext cx="4387952" cy="292895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437162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7211144" cy="1143000"/>
          </a:xfrm>
        </p:spPr>
        <p:txBody>
          <a:bodyPr/>
          <a:lstStyle/>
          <a:p>
            <a:r>
              <a:rPr lang="ru-RU" dirty="0" smtClean="0"/>
              <a:t>Категория </a:t>
            </a:r>
            <a:r>
              <a:rPr lang="en-US" dirty="0" smtClean="0"/>
              <a:t>D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158" y="928670"/>
            <a:ext cx="8208912" cy="252027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dirty="0"/>
              <a:t>Самый распространенный химический элемент, который занимает второе место после кислорода. </a:t>
            </a:r>
            <a:endParaRPr lang="en-US" sz="3600" dirty="0" smtClean="0"/>
          </a:p>
          <a:p>
            <a:pPr marL="0" indent="0" algn="ctr">
              <a:buNone/>
            </a:pPr>
            <a:r>
              <a:rPr lang="ru-RU" sz="3600" dirty="0" smtClean="0"/>
              <a:t>Царь </a:t>
            </a:r>
            <a:r>
              <a:rPr lang="ru-RU" sz="3600" dirty="0"/>
              <a:t>неживой природы</a:t>
            </a:r>
            <a:r>
              <a:rPr lang="ru-RU" sz="3600" i="1" dirty="0"/>
              <a:t>. </a:t>
            </a:r>
            <a:endParaRPr lang="ru-RU" sz="3600" dirty="0"/>
          </a:p>
          <a:p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 smtClean="0"/>
              <a:t>5</a:t>
            </a:r>
            <a:endParaRPr lang="ru-RU" sz="3600" b="1" dirty="0"/>
          </a:p>
        </p:txBody>
      </p:sp>
      <p:pic>
        <p:nvPicPr>
          <p:cNvPr id="6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57488" y="3357562"/>
            <a:ext cx="3371160" cy="2758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143240" y="3929066"/>
            <a:ext cx="985177" cy="114526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dirty="0">
                <a:solidFill>
                  <a:schemeClr val="tx1"/>
                </a:solidFill>
              </a:rPr>
              <a:t>?</a:t>
            </a:r>
          </a:p>
        </p:txBody>
      </p:sp>
      <p:pic>
        <p:nvPicPr>
          <p:cNvPr id="8" name="Picture 4" descr="ÐÐ°ÑÑÐ¸Ð½ÐºÐ¸ Ð¿Ð¾ Ð·Ð°Ð¿ÑÐ¾ÑÑ ÐÐÐ¡ÐÐÐ ÐÐ Ð­ÐÐÐÐÐÐ¢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71934" y="3786190"/>
            <a:ext cx="1003413" cy="1260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ÐÐ°ÑÑÐ¸Ð½ÐºÐ¸ Ð¿Ð¾ Ð·Ð°Ð¿ÑÐ¾ÑÑ ÐÐÐÐÐ ÐÐ Ð­ÐÐÐÐÐÐ¢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72066" y="4071942"/>
            <a:ext cx="868795" cy="1115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685344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>
        <p:sndAc>
          <p:stSnd loop="1">
            <p:snd r:embed="rId7" name="svoya_igra_1.wav"/>
          </p:stSnd>
        </p:sndAc>
      </p:transition>
    </mc:Choice>
    <mc:Fallback>
      <p:transition spd="slow" advClick="0">
        <p:sndAc>
          <p:stSnd loop="1">
            <p:snd r:embed="rId2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Категория </a:t>
            </a:r>
            <a:r>
              <a:rPr lang="en-US" dirty="0" smtClean="0"/>
              <a:t>D</a:t>
            </a:r>
            <a:endParaRPr lang="ru-RU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 smtClean="0"/>
              <a:t>5</a:t>
            </a:r>
            <a:endParaRPr lang="ru-RU" sz="3600" b="1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ru-RU" sz="2800" b="1" dirty="0"/>
              <a:t>Кремний. Принадлежит к числу наиболее распространенных элементов в земной коре. Огромное количество горных пород (глины, пески, граниты, гнейсы и т. д.) состоят из соединений кремния. </a:t>
            </a:r>
          </a:p>
        </p:txBody>
      </p:sp>
      <p:pic>
        <p:nvPicPr>
          <p:cNvPr id="6" name="Picture 2" descr="C:\Users\EKATERINA\Documents\505832210_w640_h640_cid2850798_pid332516609-e4cf2e3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8410" y="3645024"/>
            <a:ext cx="4073550" cy="3212976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4860032" y="3919364"/>
            <a:ext cx="2520280" cy="2592288"/>
          </a:xfrm>
          <a:prstGeom prst="rect">
            <a:avLst/>
          </a:prstGeom>
          <a:solidFill>
            <a:srgbClr val="FC96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14</a:t>
            </a:r>
          </a:p>
          <a:p>
            <a:pPr algn="ctr"/>
            <a:r>
              <a:rPr lang="en-US" sz="6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Si</a:t>
            </a:r>
          </a:p>
          <a:p>
            <a:r>
              <a:rPr lang="en-US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r>
              <a:rPr lang="en-US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4  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КРЕМНИЙ</a:t>
            </a:r>
            <a:endParaRPr lang="en-US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8 </a:t>
            </a:r>
            <a:r>
              <a:rPr lang="en-US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28,085</a:t>
            </a:r>
            <a:endParaRPr lang="ru-RU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endParaRPr lang="ru-RU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	    </a:t>
            </a:r>
            <a:r>
              <a:rPr lang="en-US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s23p2</a:t>
            </a: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31955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Категория </a:t>
            </a:r>
            <a:r>
              <a:rPr lang="en-US" dirty="0" smtClean="0"/>
              <a:t>D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484784"/>
            <a:ext cx="8352928" cy="4493095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/>
              <a:t>Какой металл по древнегреческой мифологии  «обречен» на вечные муки? </a:t>
            </a:r>
          </a:p>
          <a:p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 smtClean="0"/>
              <a:t>1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684752" y="3714740"/>
            <a:ext cx="1630479" cy="1944216"/>
          </a:xfrm>
          <a:prstGeom prst="rect">
            <a:avLst/>
          </a:prstGeom>
          <a:solidFill>
            <a:srgbClr val="B7FD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600" dirty="0">
                <a:solidFill>
                  <a:schemeClr val="tx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xmlns="" val="7627767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>
        <p:sndAc>
          <p:stSnd loop="1">
            <p:snd r:embed="rId4" name="svoya_igra_1.wav"/>
          </p:stSnd>
        </p:sndAc>
      </p:transition>
    </mc:Choice>
    <mc:Fallback>
      <p:transition spd="slow" advClick="0">
        <p:sndAc>
          <p:stSnd loop="1">
            <p:snd r:embed="rId2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211144" cy="778098"/>
          </a:xfrm>
        </p:spPr>
        <p:txBody>
          <a:bodyPr/>
          <a:lstStyle/>
          <a:p>
            <a:r>
              <a:rPr lang="ru-RU" dirty="0" smtClean="0"/>
              <a:t>Категория </a:t>
            </a:r>
            <a:r>
              <a:rPr lang="en-US" dirty="0" smtClean="0"/>
              <a:t>D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980728"/>
            <a:ext cx="8229600" cy="4334779"/>
          </a:xfrm>
        </p:spPr>
        <p:txBody>
          <a:bodyPr/>
          <a:lstStyle/>
          <a:p>
            <a:pPr marL="0" indent="0" algn="ctr">
              <a:buNone/>
            </a:pPr>
            <a:r>
              <a:rPr lang="ru-RU" sz="3600" dirty="0"/>
              <a:t>Тантал. Так как этот элемент назвали в честь мифологического царя </a:t>
            </a:r>
            <a:r>
              <a:rPr lang="ru-RU" sz="3600" b="1" dirty="0"/>
              <a:t>Тантала</a:t>
            </a:r>
            <a:r>
              <a:rPr lang="ru-RU" sz="3600" dirty="0"/>
              <a:t>, обреченного </a:t>
            </a:r>
            <a:r>
              <a:rPr lang="ru-RU" sz="3600" b="1" dirty="0"/>
              <a:t>на вечные</a:t>
            </a:r>
            <a:r>
              <a:rPr lang="ru-RU" sz="3600" dirty="0"/>
              <a:t> </a:t>
            </a:r>
            <a:r>
              <a:rPr lang="ru-RU" sz="3600" b="1" dirty="0"/>
              <a:t>муки</a:t>
            </a:r>
            <a:r>
              <a:rPr lang="ru-RU" sz="3600" dirty="0"/>
              <a:t>. Был отвергнут Богами за то, что осмелился разгласить их тайны</a:t>
            </a:r>
            <a:r>
              <a:rPr lang="ru-RU" dirty="0"/>
              <a:t>. </a:t>
            </a:r>
          </a:p>
          <a:p>
            <a:endParaRPr lang="ru-RU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 smtClean="0"/>
              <a:t>1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pic>
        <p:nvPicPr>
          <p:cNvPr id="5" name="Picture 2" descr="C:\Users\EKATERINA\Desktop\0007-007- (2).png"/>
          <p:cNvPicPr>
            <a:picLocks noChangeAspect="1" noChangeArrowheads="1"/>
          </p:cNvPicPr>
          <p:nvPr/>
        </p:nvPicPr>
        <p:blipFill>
          <a:blip r:embed="rId3" cstate="print"/>
          <a:srcRect l="3571" t="2125" r="7143" b="4382"/>
          <a:stretch>
            <a:fillRect/>
          </a:stretch>
        </p:blipFill>
        <p:spPr bwMode="auto">
          <a:xfrm>
            <a:off x="611560" y="3767899"/>
            <a:ext cx="1513805" cy="2664296"/>
          </a:xfrm>
          <a:prstGeom prst="rect">
            <a:avLst/>
          </a:prstGeom>
          <a:noFill/>
        </p:spPr>
      </p:pic>
      <p:pic>
        <p:nvPicPr>
          <p:cNvPr id="6" name="Picture 2" descr="ÐÐ°ÑÑÐ¸Ð½ÐºÐ¸ Ð¿Ð¾ Ð·Ð°Ð¿ÑÐ¾ÑÑ Ð¢ÐÐÐ¢ÐÐ Ð­ÐÐÐÐÐÐ¢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861048"/>
            <a:ext cx="2294569" cy="2553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41476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Категория </a:t>
            </a:r>
            <a:r>
              <a:rPr lang="en-US" dirty="0" smtClean="0"/>
              <a:t>D</a:t>
            </a:r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 smtClean="0"/>
              <a:t>1</a:t>
            </a:r>
            <a:r>
              <a:rPr lang="ru-RU" sz="3600" b="1" dirty="0" smtClean="0"/>
              <a:t>5</a:t>
            </a:r>
            <a:endParaRPr lang="ru-RU" sz="3600" b="1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ru-RU" sz="3600" b="1" dirty="0" smtClean="0"/>
              <a:t>К</a:t>
            </a:r>
            <a:r>
              <a:rPr lang="ru-RU" sz="3600" b="1" dirty="0" smtClean="0"/>
              <a:t>акие </a:t>
            </a:r>
            <a:r>
              <a:rPr lang="ru-RU" sz="3600" b="1" dirty="0"/>
              <a:t>металлы поступают в </a:t>
            </a:r>
            <a:r>
              <a:rPr lang="ru-RU" sz="3600" b="1" dirty="0" smtClean="0"/>
              <a:t>организм </a:t>
            </a:r>
            <a:r>
              <a:rPr lang="ru-RU" sz="3600" b="1" dirty="0" smtClean="0"/>
              <a:t>при </a:t>
            </a:r>
            <a:r>
              <a:rPr lang="ru-RU" sz="3600" b="1" dirty="0" smtClean="0"/>
              <a:t>активном и пассивном </a:t>
            </a:r>
            <a:r>
              <a:rPr lang="ru-RU" sz="3600" b="1" dirty="0" smtClean="0"/>
              <a:t>курении? </a:t>
            </a:r>
            <a:endParaRPr lang="ru-RU" sz="3600" b="1" dirty="0"/>
          </a:p>
        </p:txBody>
      </p:sp>
      <p:pic>
        <p:nvPicPr>
          <p:cNvPr id="6" name="Picture 2" descr="ÐÐ°ÑÑÐ¸Ð½ÐºÐ¸ Ð¿Ð¾ Ð·Ð°Ð¿ÑÐ¾ÑÑ ÐÐ£Ð ÐÐÐÐ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27783" y="3212976"/>
            <a:ext cx="3888432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172995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>
        <p:sndAc>
          <p:stSnd loop="1">
            <p:snd r:embed="rId5" name="svoya_igra_1.wav"/>
          </p:stSnd>
        </p:sndAc>
      </p:transition>
    </mc:Choice>
    <mc:Fallback>
      <p:transition spd="slow" advClick="0">
        <p:sndAc>
          <p:stSnd loop="1">
            <p:snd r:embed="rId2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Категория </a:t>
            </a:r>
            <a:r>
              <a:rPr lang="en-US" dirty="0" smtClean="0"/>
              <a:t>D</a:t>
            </a:r>
            <a:endParaRPr lang="ru-RU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 smtClean="0"/>
              <a:t>1</a:t>
            </a:r>
            <a:r>
              <a:rPr lang="ru-RU" sz="3600" b="1" dirty="0" smtClean="0"/>
              <a:t>5</a:t>
            </a:r>
            <a:endParaRPr lang="ru-RU" sz="3600" b="1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62056" y="1196752"/>
            <a:ext cx="8229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ru-RU" sz="3600" dirty="0"/>
              <a:t>При курении в организм поступают металлы</a:t>
            </a:r>
            <a:r>
              <a:rPr lang="ru-RU" sz="3600" dirty="0" smtClean="0"/>
              <a:t>: никель</a:t>
            </a:r>
            <a:r>
              <a:rPr lang="ru-RU" sz="3600" dirty="0"/>
              <a:t>, ртуть, свинец, кадмий</a:t>
            </a:r>
          </a:p>
        </p:txBody>
      </p:sp>
      <p:pic>
        <p:nvPicPr>
          <p:cNvPr id="6" name="Picture 1" descr="C:\Users\EKATERINA\Desktop\11040_html_54dbec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27784" y="2708920"/>
            <a:ext cx="3855198" cy="2232248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395536" y="2780928"/>
            <a:ext cx="1872208" cy="2160240"/>
          </a:xfrm>
          <a:prstGeom prst="rect">
            <a:avLst/>
          </a:prstGeom>
          <a:solidFill>
            <a:srgbClr val="B7FD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28</a:t>
            </a:r>
          </a:p>
          <a:p>
            <a:pPr algn="ctr"/>
            <a:r>
              <a:rPr lang="en-US" sz="6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6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Ni</a:t>
            </a:r>
          </a:p>
          <a:p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16  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НИКЕЛЬ</a:t>
            </a:r>
            <a:endParaRPr lang="en-US" sz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8 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58,69</a:t>
            </a:r>
          </a:p>
          <a:p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endParaRPr lang="ru-RU" sz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	      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4s2</a:t>
            </a:r>
            <a:endParaRPr lang="ru-RU" sz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 descr="http://900igr.net/datai/khimija/Metally-drevnosti/0011-013-Rtu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11760" y="4977172"/>
            <a:ext cx="1771650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876" r="4699"/>
          <a:stretch/>
        </p:blipFill>
        <p:spPr bwMode="auto">
          <a:xfrm>
            <a:off x="5086289" y="4977172"/>
            <a:ext cx="1782912" cy="1728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8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397" r="4292"/>
          <a:stretch/>
        </p:blipFill>
        <p:spPr bwMode="auto">
          <a:xfrm>
            <a:off x="6864761" y="2780928"/>
            <a:ext cx="1826895" cy="1584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16938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211144" cy="778098"/>
          </a:xfrm>
        </p:spPr>
        <p:txBody>
          <a:bodyPr/>
          <a:lstStyle/>
          <a:p>
            <a:r>
              <a:rPr lang="ru-RU" dirty="0" smtClean="0"/>
              <a:t>Категория </a:t>
            </a:r>
            <a:r>
              <a:rPr lang="en-US" dirty="0" smtClean="0"/>
              <a:t>D</a:t>
            </a:r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 smtClean="0"/>
              <a:t>2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251520" y="1210112"/>
            <a:ext cx="82296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ru-RU" sz="2800" b="1" dirty="0"/>
              <a:t>Зеленые части растений содержат хлорофилл, который и участвует в процессе фотосинтеза. Хлор – очень ядовитый газ, убивающий все живое. И все-таки хлорофилл и хлор имеют что-то общее! Что именно</a:t>
            </a:r>
            <a:r>
              <a:rPr lang="ru-RU" sz="2800" b="1" i="1" dirty="0"/>
              <a:t>?</a:t>
            </a:r>
            <a:endParaRPr lang="ru-RU" sz="2800" b="1" dirty="0"/>
          </a:p>
        </p:txBody>
      </p:sp>
      <p:pic>
        <p:nvPicPr>
          <p:cNvPr id="7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27784" y="3469524"/>
            <a:ext cx="4276548" cy="2496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2422116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sndAc>
          <p:stSnd>
            <p:snd r:embed="rId5" name="svoya_igra_1.wav"/>
          </p:stSnd>
        </p:sndAc>
      </p:transition>
    </mc:Choice>
    <mc:Fallback>
      <p:transition spd="slow">
        <p:sndAc>
          <p:stSnd>
            <p:snd r:embed="rId2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Категория </a:t>
            </a:r>
            <a:r>
              <a:rPr lang="en-US" dirty="0" smtClean="0"/>
              <a:t>A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b="1" i="1" dirty="0"/>
              <a:t>Нет, не имеет. Индий был открыт в остатках от переработки цинковой обманки спектроскопическим методом по характерной индиго-синей линии. По цвету этой линии он и получил название</a:t>
            </a:r>
            <a:endParaRPr lang="ru-RU" b="1" dirty="0"/>
          </a:p>
          <a:p>
            <a:endParaRPr lang="ru-RU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 smtClean="0"/>
              <a:t>5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xmlns="" val="4111126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Категория </a:t>
            </a:r>
            <a:r>
              <a:rPr lang="en-US" dirty="0" smtClean="0"/>
              <a:t>D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i="1" dirty="0"/>
              <a:t>И хлорофилл, и хлор окрашены в зеленый цвет. Название и того, и другого происходит от греческого слова «</a:t>
            </a:r>
            <a:r>
              <a:rPr lang="ru-RU" i="1" dirty="0" err="1"/>
              <a:t>хлорос</a:t>
            </a:r>
            <a:r>
              <a:rPr lang="ru-RU" i="1" dirty="0"/>
              <a:t>», которое означает зеленый</a:t>
            </a:r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 smtClean="0"/>
              <a:t>2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xmlns="" val="12077517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sndAc>
          <p:stSnd>
            <p:snd r:embed="rId4" name="восходящий ряд.wav"/>
          </p:stSnd>
        </p:sndAc>
      </p:transition>
    </mc:Choice>
    <mc:Fallback>
      <p:transition spd="slow">
        <p:sndAc>
          <p:stSnd>
            <p:snd r:embed="rId2" name="восходящий ряд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Категория </a:t>
            </a:r>
            <a:r>
              <a:rPr lang="en-US" dirty="0" smtClean="0"/>
              <a:t>F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1897" y="1196752"/>
            <a:ext cx="8229600" cy="4493095"/>
          </a:xfrm>
        </p:spPr>
        <p:txBody>
          <a:bodyPr/>
          <a:lstStyle/>
          <a:p>
            <a:pPr>
              <a:buNone/>
            </a:pPr>
            <a:r>
              <a:rPr lang="ru-RU" sz="3200" b="1" dirty="0" smtClean="0"/>
              <a:t>	Назовите </a:t>
            </a:r>
            <a:r>
              <a:rPr lang="ru-RU" sz="3200" b="1" dirty="0" smtClean="0"/>
              <a:t>ученых - предшественников Д.И. Менделеева, которые принимали участие в создании Периодической системы.</a:t>
            </a:r>
            <a:endParaRPr lang="ru-RU" sz="3200" dirty="0" smtClean="0"/>
          </a:p>
          <a:p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 smtClean="0"/>
              <a:t>2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pic>
        <p:nvPicPr>
          <p:cNvPr id="5" name="Picture 2" descr="https://pp.userapi.com/c851436/v851436976/bc314/H7zFNUi_xiI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780928"/>
            <a:ext cx="4259849" cy="3161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604462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>
        <p:sndAc>
          <p:stSnd loop="1">
            <p:snd r:embed="rId5" name="svoya_igra_1.wav"/>
          </p:stSnd>
        </p:sndAc>
      </p:transition>
    </mc:Choice>
    <mc:Fallback>
      <p:transition spd="slow" advClick="0">
        <p:sndAc>
          <p:stSnd loop="1">
            <p:snd r:embed="rId2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Категория </a:t>
            </a:r>
            <a:r>
              <a:rPr lang="en-US" dirty="0" smtClean="0"/>
              <a:t>F</a:t>
            </a:r>
            <a:endParaRPr lang="ru-RU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 smtClean="0"/>
              <a:t>2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sp>
        <p:nvSpPr>
          <p:cNvPr id="5" name="Объект 4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Й. Берцелиус, И.В. </a:t>
            </a:r>
            <a:r>
              <a:rPr lang="ru-RU" sz="2400" dirty="0" err="1"/>
              <a:t>Деберейнер</a:t>
            </a:r>
            <a:r>
              <a:rPr lang="ru-RU" sz="2400" dirty="0"/>
              <a:t>, Л. Мейер, Д.А.Р. </a:t>
            </a:r>
            <a:r>
              <a:rPr lang="ru-RU" sz="2400" dirty="0" err="1"/>
              <a:t>Ньюлендс</a:t>
            </a:r>
            <a:endParaRPr lang="ru-RU" sz="2400" dirty="0"/>
          </a:p>
        </p:txBody>
      </p:sp>
      <p:pic>
        <p:nvPicPr>
          <p:cNvPr id="6" name="Picture 2" descr="https://pp.userapi.com/c848532/v848532566/13260f/5F-sgD1Ztuw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7146" y="2348880"/>
            <a:ext cx="2152605" cy="2675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s://pp.userapi.com/c845124/v845124566/1af776/ZWjt3m721t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90786" y="3573311"/>
            <a:ext cx="2187187" cy="2901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ttps://pp.userapi.com/c844721/v844721566/1a7388/Pw4eIG7xq6Q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93461" y="3573312"/>
            <a:ext cx="2043769" cy="2901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https://pp.userapi.com/c850632/v850632976/bbecb/S589D-qddoM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99227" y="2207666"/>
            <a:ext cx="2246650" cy="3055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85432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Категория </a:t>
            </a:r>
            <a:r>
              <a:rPr lang="en-US" dirty="0" smtClean="0"/>
              <a:t>E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b="1" dirty="0"/>
              <a:t>Какие химические элементы состоят из троек?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 smtClean="0"/>
              <a:t>5</a:t>
            </a:r>
            <a:endParaRPr lang="ru-RU" sz="3600" b="1" dirty="0"/>
          </a:p>
        </p:txBody>
      </p:sp>
      <p:pic>
        <p:nvPicPr>
          <p:cNvPr id="5" name="Picture 2" descr="ÐÐ°ÑÑÐ¸Ð½ÐºÐ¸ Ð¿Ð¾ Ð·Ð°Ð¿ÑÐ¾ÑÑ Ð¢Ð ÐÐÐÐ Ð¦ÐÐ¤Ð Ð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9857" b="92637" l="9916" r="9596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13913" y="2859326"/>
            <a:ext cx="2116171" cy="2994649"/>
          </a:xfrm>
          <a:prstGeom prst="rect">
            <a:avLst/>
          </a:prstGeom>
          <a:solidFill>
            <a:schemeClr val="bg1"/>
          </a:solidFill>
          <a:extLst/>
        </p:spPr>
      </p:pic>
    </p:spTree>
    <p:extLst>
      <p:ext uri="{BB962C8B-B14F-4D97-AF65-F5344CB8AC3E}">
        <p14:creationId xmlns:p14="http://schemas.microsoft.com/office/powerpoint/2010/main" xmlns="" val="34148339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>
        <p:sndAc>
          <p:stSnd loop="1">
            <p:snd r:embed="rId6" name="svoya_igra_1.wav"/>
          </p:stSnd>
        </p:sndAc>
      </p:transition>
    </mc:Choice>
    <mc:Fallback>
      <p:transition spd="slow" advClick="0">
        <p:sndAc>
          <p:stSnd loop="1">
            <p:snd r:embed="rId2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Категория </a:t>
            </a:r>
            <a:r>
              <a:rPr lang="en-US" dirty="0" smtClean="0"/>
              <a:t>E</a:t>
            </a:r>
            <a:endParaRPr lang="ru-RU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 smtClean="0"/>
              <a:t>5</a:t>
            </a:r>
            <a:endParaRPr lang="ru-RU" sz="3600" b="1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1475656" y="3513584"/>
            <a:ext cx="2036760" cy="248775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en-US" sz="6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Na</a:t>
            </a:r>
          </a:p>
          <a:p>
            <a:pPr marL="0" indent="0">
              <a:buNone/>
            </a:pPr>
            <a:r>
              <a:rPr lang="en-US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marL="0" indent="0">
              <a:buNone/>
            </a:pPr>
            <a:r>
              <a:rPr lang="en-US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1  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НАТРИЙ</a:t>
            </a:r>
            <a:endParaRPr lang="en-US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8 </a:t>
            </a:r>
            <a:r>
              <a:rPr lang="en-US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2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2,989</a:t>
            </a:r>
          </a:p>
          <a:p>
            <a:pPr marL="0" indent="0">
              <a:buNone/>
            </a:pPr>
            <a:r>
              <a:rPr lang="en-US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endParaRPr lang="ru-RU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	      </a:t>
            </a:r>
            <a:r>
              <a:rPr lang="en-US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391224" y="1484784"/>
            <a:ext cx="427020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>
                <a:solidFill>
                  <a:schemeClr val="bg1"/>
                </a:solidFill>
              </a:rPr>
              <a:t>На</a:t>
            </a:r>
            <a:r>
              <a:rPr lang="ru-RU" sz="4800" b="1" u="sng" dirty="0">
                <a:solidFill>
                  <a:schemeClr val="bg1"/>
                </a:solidFill>
              </a:rPr>
              <a:t>три</a:t>
            </a:r>
            <a:r>
              <a:rPr lang="ru-RU" sz="4800" b="1" dirty="0">
                <a:solidFill>
                  <a:schemeClr val="bg1"/>
                </a:solidFill>
              </a:rPr>
              <a:t>й, ит</a:t>
            </a:r>
            <a:r>
              <a:rPr lang="ru-RU" sz="4800" b="1" u="sng" dirty="0">
                <a:solidFill>
                  <a:schemeClr val="bg1"/>
                </a:solidFill>
              </a:rPr>
              <a:t>три</a:t>
            </a:r>
            <a:r>
              <a:rPr lang="ru-RU" sz="4800" b="1" dirty="0">
                <a:solidFill>
                  <a:schemeClr val="bg1"/>
                </a:solidFill>
              </a:rPr>
              <a:t>й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932040" y="3501008"/>
            <a:ext cx="2071702" cy="250033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9</a:t>
            </a:r>
          </a:p>
          <a:p>
            <a:pPr algn="ctr"/>
            <a:r>
              <a:rPr lang="en-US" sz="6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Y</a:t>
            </a:r>
          </a:p>
          <a:p>
            <a:r>
              <a:rPr lang="en-US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2</a:t>
            </a:r>
          </a:p>
          <a:p>
            <a:r>
              <a:rPr lang="en-US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9 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</a:t>
            </a:r>
            <a:r>
              <a:rPr lang="ru-RU" sz="14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ИТТРИЙ</a:t>
            </a:r>
            <a:endParaRPr lang="en-US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18</a:t>
            </a:r>
            <a:r>
              <a:rPr lang="en-US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88,905</a:t>
            </a:r>
            <a:endParaRPr lang="ru-RU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r>
              <a:rPr lang="en-US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endParaRPr lang="ru-RU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en-US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4d15s2</a:t>
            </a: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 descr="C:\Users\EKATERINA\Desktop\ittrij-metall_2018-01-16-17-05-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21048" y="1484784"/>
            <a:ext cx="1728192" cy="1728192"/>
          </a:xfrm>
          <a:prstGeom prst="rect">
            <a:avLst/>
          </a:prstGeom>
          <a:noFill/>
        </p:spPr>
      </p:pic>
      <p:pic>
        <p:nvPicPr>
          <p:cNvPr id="9" name="Picture 1" descr="C:\Users\EKATERINA\Desktop\p1.jpg"/>
          <p:cNvPicPr>
            <a:picLocks noChangeAspect="1" noChangeArrowheads="1"/>
          </p:cNvPicPr>
          <p:nvPr/>
        </p:nvPicPr>
        <p:blipFill>
          <a:blip r:embed="rId4" cstate="print"/>
          <a:srcRect l="18036" t="32237" r="12519" b="19410"/>
          <a:stretch>
            <a:fillRect/>
          </a:stretch>
        </p:blipFill>
        <p:spPr bwMode="auto">
          <a:xfrm>
            <a:off x="323528" y="1412776"/>
            <a:ext cx="1800200" cy="15121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282872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Категория </a:t>
            </a:r>
            <a:r>
              <a:rPr lang="en-US" dirty="0" smtClean="0"/>
              <a:t>E</a:t>
            </a:r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 smtClean="0"/>
              <a:t>1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ru-RU" sz="3600" b="1" dirty="0"/>
              <a:t>В состав названия какого металла входит дерево?</a:t>
            </a:r>
          </a:p>
        </p:txBody>
      </p:sp>
      <p:pic>
        <p:nvPicPr>
          <p:cNvPr id="6" name="Picture 2" descr="ÐÐ°ÑÑÐ¸Ð½ÐºÐ¸ Ð¿Ð¾ Ð·Ð°Ð¿ÑÐ¾ÑÑ ÐÐÐ ÐÐÐ ÐÐÐ Ð¢ÐÐÐÐ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99792" y="3501008"/>
            <a:ext cx="3897412" cy="2387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9134923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>
        <p:sndAc>
          <p:stSnd loop="1">
            <p:snd r:embed="rId5" name="svoya_igra_1.wav"/>
          </p:stSnd>
        </p:sndAc>
      </p:transition>
    </mc:Choice>
    <mc:Fallback>
      <p:transition spd="slow" advClick="0">
        <p:sndAc>
          <p:stSnd loop="1">
            <p:snd r:embed="rId2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Категория </a:t>
            </a:r>
            <a:r>
              <a:rPr lang="en-US" dirty="0" smtClean="0"/>
              <a:t>E</a:t>
            </a:r>
            <a:endParaRPr lang="ru-RU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 smtClean="0"/>
              <a:t>1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3618855" y="1600200"/>
            <a:ext cx="190629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 algn="ctr">
              <a:buNone/>
            </a:pPr>
            <a:r>
              <a:rPr lang="ru-RU" sz="4000" b="1" i="1" dirty="0"/>
              <a:t>Ник</a:t>
            </a:r>
            <a:r>
              <a:rPr lang="ru-RU" sz="4000" b="1" i="1" u="sng" dirty="0"/>
              <a:t>ель</a:t>
            </a:r>
            <a:r>
              <a:rPr lang="ru-RU" sz="4000" b="1" i="1" dirty="0"/>
              <a:t>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043608" y="2714620"/>
            <a:ext cx="2814012" cy="3018636"/>
          </a:xfrm>
          <a:prstGeom prst="rect">
            <a:avLst/>
          </a:prstGeom>
          <a:solidFill>
            <a:srgbClr val="84FC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28</a:t>
            </a:r>
          </a:p>
          <a:p>
            <a:pPr algn="ctr"/>
            <a:r>
              <a:rPr lang="en-US" sz="6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Ni</a:t>
            </a:r>
          </a:p>
          <a:p>
            <a:r>
              <a:rPr lang="en-US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16 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НИКЕЛЬ</a:t>
            </a:r>
            <a:endParaRPr lang="en-US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8 </a:t>
            </a:r>
            <a:r>
              <a:rPr lang="en-US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58,69</a:t>
            </a:r>
          </a:p>
          <a:p>
            <a:r>
              <a:rPr lang="en-US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endParaRPr lang="ru-RU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	        </a:t>
            </a:r>
            <a:r>
              <a:rPr lang="en-US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ru-RU" sz="1400" baseline="30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r>
              <a:rPr lang="en-US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4s</a:t>
            </a:r>
            <a:r>
              <a:rPr lang="en-US" sz="1400" baseline="30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ru-RU" sz="1400" baseline="30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5" descr="C:\Documents and Settings\Admin\Рабочий стол\Ель-обычна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58484" y="2714620"/>
            <a:ext cx="2810219" cy="28746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839142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Категория </a:t>
            </a:r>
            <a:r>
              <a:rPr lang="en-US" dirty="0" smtClean="0"/>
              <a:t>E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 algn="ctr">
              <a:buNone/>
            </a:pPr>
            <a:r>
              <a:rPr lang="ru-RU" dirty="0"/>
              <a:t>Какой химический элемент пригоден для  непрерывного нагревания или кипячения воды?</a:t>
            </a:r>
          </a:p>
          <a:p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 smtClean="0"/>
              <a:t>1</a:t>
            </a:r>
            <a:r>
              <a:rPr lang="ru-RU" sz="3600" b="1" dirty="0" smtClean="0"/>
              <a:t>5</a:t>
            </a:r>
            <a:endParaRPr lang="ru-RU" sz="36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707904" y="3789040"/>
            <a:ext cx="1648507" cy="1944216"/>
          </a:xfrm>
          <a:prstGeom prst="rect">
            <a:avLst/>
          </a:prstGeom>
          <a:solidFill>
            <a:srgbClr val="B7FD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600" dirty="0">
                <a:solidFill>
                  <a:schemeClr val="tx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xmlns="" val="19480297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>
        <p:sndAc>
          <p:stSnd loop="1">
            <p:snd r:embed="rId4" name="svoya_igra_1.wav"/>
          </p:stSnd>
        </p:sndAc>
      </p:transition>
    </mc:Choice>
    <mc:Fallback>
      <p:transition spd="slow" advClick="0">
        <p:sndAc>
          <p:stSnd loop="1">
            <p:snd r:embed="rId2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Категория </a:t>
            </a:r>
            <a:r>
              <a:rPr lang="en-US" dirty="0" smtClean="0"/>
              <a:t>E</a:t>
            </a:r>
            <a:endParaRPr lang="ru-RU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 smtClean="0"/>
              <a:t>1</a:t>
            </a:r>
            <a:r>
              <a:rPr lang="ru-RU" sz="3600" b="1" dirty="0" smtClean="0"/>
              <a:t>5</a:t>
            </a:r>
            <a:endParaRPr lang="ru-RU" sz="3600" b="1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3059832" y="1556792"/>
            <a:ext cx="199856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 algn="ctr">
              <a:buNone/>
            </a:pPr>
            <a:r>
              <a:rPr lang="ru-RU" sz="6000" dirty="0"/>
              <a:t>Титан</a:t>
            </a:r>
          </a:p>
        </p:txBody>
      </p:sp>
      <p:pic>
        <p:nvPicPr>
          <p:cNvPr id="6" name="Picture 1" descr="C:\Users\EKATERINA\Desktop\титан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2924944"/>
            <a:ext cx="3149182" cy="260040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5004048" y="2780928"/>
            <a:ext cx="2304256" cy="2357454"/>
          </a:xfrm>
          <a:prstGeom prst="rect">
            <a:avLst/>
          </a:prstGeom>
          <a:solidFill>
            <a:srgbClr val="84FC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22</a:t>
            </a:r>
          </a:p>
          <a:p>
            <a:pPr algn="ctr"/>
            <a:r>
              <a:rPr lang="en-US" sz="6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Ti</a:t>
            </a:r>
          </a:p>
          <a:p>
            <a:r>
              <a:rPr lang="en-US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ТИТАН</a:t>
            </a:r>
            <a:endParaRPr lang="en-US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8 </a:t>
            </a:r>
            <a:r>
              <a:rPr lang="en-US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47,88</a:t>
            </a:r>
            <a:endParaRPr lang="ru-RU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endParaRPr lang="ru-RU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	        </a:t>
            </a:r>
            <a:r>
              <a:rPr lang="en-US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1400" baseline="30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4s</a:t>
            </a:r>
            <a:r>
              <a:rPr lang="en-US" sz="1400" baseline="30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ru-RU" sz="1400" baseline="30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83678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Категория </a:t>
            </a:r>
            <a:r>
              <a:rPr lang="en-US" dirty="0" smtClean="0"/>
              <a:t>E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dirty="0"/>
              <a:t>Почему  плачем при резке лука</a:t>
            </a:r>
            <a:r>
              <a:rPr lang="ru-RU" dirty="0" smtClean="0"/>
              <a:t>?</a:t>
            </a:r>
            <a:endParaRPr lang="en-US" dirty="0" smtClean="0"/>
          </a:p>
          <a:p>
            <a:pPr marL="0" indent="0" algn="ctr">
              <a:buNone/>
            </a:pP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 smtClean="0"/>
              <a:t>2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pic>
        <p:nvPicPr>
          <p:cNvPr id="6" name="Picture 2" descr="https://sunduchok.pw/wp-content/uploads/2018/01/whydoonionsm.jpg"/>
          <p:cNvPicPr>
            <a:picLocks noChangeAspect="1" noChangeArrowheads="1"/>
          </p:cNvPicPr>
          <p:nvPr/>
        </p:nvPicPr>
        <p:blipFill>
          <a:blip r:embed="rId4" cstate="print"/>
          <a:srcRect l="26858" t="1890" r="8485" b="24401"/>
          <a:stretch>
            <a:fillRect/>
          </a:stretch>
        </p:blipFill>
        <p:spPr bwMode="auto">
          <a:xfrm>
            <a:off x="1979712" y="2708920"/>
            <a:ext cx="5184576" cy="311074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5407198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sndAc>
          <p:stSnd>
            <p:snd r:embed="rId5" name="svoya_igra_1.wav"/>
          </p:stSnd>
        </p:sndAc>
      </p:transition>
    </mc:Choice>
    <mc:Fallback>
      <p:transition spd="slow">
        <p:sndAc>
          <p:stSnd>
            <p:snd r:embed="rId2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Категория </a:t>
            </a:r>
            <a:r>
              <a:rPr lang="en-US" dirty="0"/>
              <a:t>A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dirty="0"/>
              <a:t>Почему элемент №22 назван титаном?</a:t>
            </a:r>
          </a:p>
          <a:p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 smtClean="0"/>
              <a:t>10</a:t>
            </a:r>
            <a:endParaRPr lang="ru-RU" sz="36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571604" y="3214686"/>
            <a:ext cx="2071702" cy="2357454"/>
          </a:xfrm>
          <a:prstGeom prst="rect">
            <a:avLst/>
          </a:prstGeom>
          <a:solidFill>
            <a:srgbClr val="84FC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22</a:t>
            </a:r>
          </a:p>
          <a:p>
            <a:pPr algn="ctr"/>
            <a:r>
              <a:rPr lang="en-US" sz="6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Ti</a:t>
            </a:r>
          </a:p>
          <a:p>
            <a:r>
              <a:rPr lang="en-US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ТИТАН</a:t>
            </a:r>
            <a:endParaRPr lang="en-US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8 </a:t>
            </a:r>
            <a:r>
              <a:rPr lang="en-US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47,88</a:t>
            </a:r>
            <a:endParaRPr lang="ru-RU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endParaRPr lang="ru-RU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	        </a:t>
            </a:r>
            <a:r>
              <a:rPr lang="en-US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1400" baseline="30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4s</a:t>
            </a:r>
            <a:r>
              <a:rPr lang="en-US" sz="1400" baseline="30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ru-RU" sz="1400" baseline="30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4" descr="ÐÐ°ÑÑÐ¸Ð½ÐºÐ¸ Ð¿Ð¾ Ð·Ð°Ð¿ÑÐ¾ÑÑ Ð¢ÐÐ¢ÐÐ ÐÐÐ¢ÐÐÐ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253898"/>
            <a:ext cx="2243863" cy="2243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750818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>
        <p:sndAc>
          <p:stSnd loop="1">
            <p:snd r:embed="rId5" name="svoya_igra_1.wav"/>
          </p:stSnd>
        </p:sndAc>
      </p:transition>
    </mc:Choice>
    <mc:Fallback>
      <p:transition spd="slow" advClick="0">
        <p:sndAc>
          <p:stSnd loop="1">
            <p:snd r:embed="rId2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Категория </a:t>
            </a:r>
            <a:r>
              <a:rPr lang="en-US" dirty="0" smtClean="0"/>
              <a:t>E</a:t>
            </a:r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 smtClean="0"/>
              <a:t>2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46856" y="1268760"/>
            <a:ext cx="8229600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ru-RU" sz="4000" dirty="0"/>
              <a:t>Слезы при резке лука – заслуга серы (</a:t>
            </a:r>
            <a:r>
              <a:rPr lang="en-US" sz="4000" dirty="0"/>
              <a:t>S</a:t>
            </a:r>
            <a:r>
              <a:rPr lang="ru-RU" sz="4000" dirty="0"/>
              <a:t>). Растение поглощают серу из почвы и при нарезке выделяет летучее </a:t>
            </a:r>
            <a:r>
              <a:rPr lang="ru-RU" sz="4000" dirty="0" smtClean="0"/>
              <a:t>вещество </a:t>
            </a:r>
            <a:r>
              <a:rPr lang="ru-RU" sz="4000" dirty="0"/>
              <a:t>– </a:t>
            </a:r>
            <a:r>
              <a:rPr lang="ru-RU" sz="4000" dirty="0" smtClean="0"/>
              <a:t>лакриматор</a:t>
            </a:r>
            <a:r>
              <a:rPr lang="en-US" dirty="0" smtClean="0"/>
              <a:t>.</a:t>
            </a:r>
          </a:p>
          <a:p>
            <a:pPr marL="0" indent="0" algn="ctr">
              <a:buNone/>
            </a:pPr>
            <a:r>
              <a:rPr lang="ru-RU" sz="4000" dirty="0" smtClean="0"/>
              <a:t> </a:t>
            </a:r>
            <a:endParaRPr lang="ru-RU" sz="4000" dirty="0"/>
          </a:p>
        </p:txBody>
      </p:sp>
      <p:pic>
        <p:nvPicPr>
          <p:cNvPr id="6" name="Picture 2" descr="ÐÐ°ÑÑÐ¸Ð½ÐºÐ¸ Ð¿Ð¾ Ð·Ð°Ð¿ÑÐ¾ÑÑ Ð»ÑÐº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99760" y="4126246"/>
            <a:ext cx="3024336" cy="2263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555551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sndAc>
          <p:stSnd>
            <p:snd r:embed="rId5" name="восходящий ряд.wav"/>
          </p:stSnd>
        </p:sndAc>
      </p:transition>
    </mc:Choice>
    <mc:Fallback>
      <p:transition spd="slow">
        <p:sndAc>
          <p:stSnd>
            <p:snd r:embed="rId2" name="восходящий ряд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3752"/>
            <a:ext cx="7211144" cy="1143000"/>
          </a:xfrm>
        </p:spPr>
        <p:txBody>
          <a:bodyPr/>
          <a:lstStyle/>
          <a:p>
            <a:r>
              <a:rPr lang="ru-RU" dirty="0" smtClean="0"/>
              <a:t>Категория </a:t>
            </a:r>
            <a:r>
              <a:rPr lang="en-US" dirty="0" smtClean="0"/>
              <a:t>A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40559"/>
          </a:xfrm>
        </p:spPr>
        <p:txBody>
          <a:bodyPr/>
          <a:lstStyle/>
          <a:p>
            <a:r>
              <a:rPr lang="ru-RU" sz="3200" i="1" dirty="0"/>
              <a:t>Название элемента произошло от имени фантастической царицы </a:t>
            </a:r>
            <a:r>
              <a:rPr lang="ru-RU" sz="3200" i="1" dirty="0" err="1"/>
              <a:t>Титании</a:t>
            </a:r>
            <a:r>
              <a:rPr lang="ru-RU" sz="3200" i="1" dirty="0"/>
              <a:t>, в честь которой немецкий химик М. </a:t>
            </a:r>
            <a:r>
              <a:rPr lang="ru-RU" sz="3200" i="1" dirty="0" err="1"/>
              <a:t>Клапорт</a:t>
            </a:r>
            <a:r>
              <a:rPr lang="ru-RU" sz="3200" i="1" dirty="0"/>
              <a:t> назвал отрытый им химический элемент</a:t>
            </a:r>
            <a:endParaRPr lang="ru-RU" sz="3200" dirty="0"/>
          </a:p>
          <a:p>
            <a:endParaRPr lang="ru-RU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 smtClean="0"/>
              <a:t>1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83768" y="3517328"/>
            <a:ext cx="4536504" cy="3147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94911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Категория </a:t>
            </a:r>
            <a:r>
              <a:rPr lang="en-US" dirty="0" smtClean="0"/>
              <a:t>A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896543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/>
              <a:t>В состав названия какого  благородного металла входят </a:t>
            </a:r>
            <a:r>
              <a:rPr lang="ru-RU" b="1" dirty="0" smtClean="0"/>
              <a:t>болотные </a:t>
            </a:r>
            <a:r>
              <a:rPr lang="ru-RU" b="1" dirty="0"/>
              <a:t>водоросли</a:t>
            </a:r>
            <a:r>
              <a:rPr lang="ru-RU" b="1" dirty="0" smtClean="0"/>
              <a:t>?</a:t>
            </a:r>
            <a:endParaRPr lang="en-US" b="1" dirty="0" smtClean="0"/>
          </a:p>
          <a:p>
            <a:pPr algn="ctr"/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 smtClean="0"/>
              <a:t>1</a:t>
            </a:r>
            <a:r>
              <a:rPr lang="ru-RU" sz="3600" b="1" dirty="0" smtClean="0"/>
              <a:t>5</a:t>
            </a:r>
            <a:endParaRPr lang="ru-RU" sz="3600" b="1" dirty="0"/>
          </a:p>
        </p:txBody>
      </p:sp>
      <p:pic>
        <p:nvPicPr>
          <p:cNvPr id="5" name="Picture 2" descr="ÐÐ°ÑÑÐ¸Ð½ÐºÐ¸ Ð¿Ð¾ Ð·Ð°Ð¿ÑÐ¾ÑÑ ÐÐÐÐÐ¢ÐÐ«Ð ÐÐÐÐÐ ÐÐ¡ÐÐ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83768" y="3284984"/>
            <a:ext cx="3810000" cy="2533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7708412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>
        <p:sndAc>
          <p:stSnd loop="1">
            <p:snd r:embed="rId5" name="svoya_igra_1.wav"/>
          </p:stSnd>
        </p:sndAc>
      </p:transition>
    </mc:Choice>
    <mc:Fallback>
      <p:transition spd="slow" advClick="0">
        <p:sndAc>
          <p:stSnd loop="1">
            <p:snd r:embed="rId2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Категория </a:t>
            </a:r>
            <a:r>
              <a:rPr lang="en-US" dirty="0" smtClean="0"/>
              <a:t>A</a:t>
            </a:r>
            <a:endParaRPr lang="ru-RU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 smtClean="0"/>
              <a:t>1</a:t>
            </a:r>
            <a:r>
              <a:rPr lang="ru-RU" sz="3600" b="1" dirty="0" smtClean="0"/>
              <a:t>5</a:t>
            </a:r>
            <a:endParaRPr lang="ru-RU" sz="3600" b="1" dirty="0"/>
          </a:p>
        </p:txBody>
      </p:sp>
      <p:pic>
        <p:nvPicPr>
          <p:cNvPr id="5" name="Picture 1" descr="C:\Users\EKATERINA\Desktop\c4cy2nye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659" y="1290975"/>
            <a:ext cx="3196125" cy="2231777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6192180" y="1506528"/>
            <a:ext cx="2376264" cy="201622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78</a:t>
            </a:r>
            <a:endParaRPr lang="en-US" sz="1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Pt</a:t>
            </a:r>
          </a:p>
          <a:p>
            <a:r>
              <a:rPr lang="en-US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r>
              <a:rPr lang="en-US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</a:t>
            </a:r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ПЛАТИНА</a:t>
            </a:r>
            <a:endParaRPr lang="en-US" sz="1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32 </a:t>
            </a:r>
            <a:r>
              <a:rPr lang="en-US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195,08</a:t>
            </a:r>
          </a:p>
          <a:p>
            <a:r>
              <a:rPr lang="en-US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18</a:t>
            </a:r>
            <a:r>
              <a:rPr lang="en-US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endParaRPr lang="ru-RU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en-US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1400" baseline="30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r>
              <a:rPr lang="en-US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6s</a:t>
            </a:r>
            <a:r>
              <a:rPr lang="en-US" sz="1400" baseline="30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ru-RU" sz="1400" baseline="30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C:\Users\EKATERINA\Desktop\1503411326_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44215" y="3789040"/>
            <a:ext cx="4457907" cy="2664296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3419872" y="1916831"/>
            <a:ext cx="259462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>
                <a:solidFill>
                  <a:schemeClr val="bg1"/>
                </a:solidFill>
              </a:rPr>
              <a:t>Пла</a:t>
            </a:r>
            <a:r>
              <a:rPr lang="ru-RU" sz="4400" b="1" u="sng" dirty="0">
                <a:solidFill>
                  <a:schemeClr val="bg1"/>
                </a:solidFill>
              </a:rPr>
              <a:t>тина</a:t>
            </a:r>
          </a:p>
        </p:txBody>
      </p:sp>
    </p:spTree>
    <p:extLst>
      <p:ext uri="{BB962C8B-B14F-4D97-AF65-F5344CB8AC3E}">
        <p14:creationId xmlns:p14="http://schemas.microsoft.com/office/powerpoint/2010/main" xmlns="" val="24308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Категория </a:t>
            </a:r>
            <a:r>
              <a:rPr lang="en-US" dirty="0" smtClean="0"/>
              <a:t>A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 algn="ctr">
              <a:buNone/>
            </a:pPr>
            <a:r>
              <a:rPr lang="ru-RU" sz="4400" b="1" dirty="0"/>
              <a:t>Название каких химических элементов связаны с географией их открытия?</a:t>
            </a:r>
          </a:p>
          <a:p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 smtClean="0"/>
              <a:t>2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xmlns="" val="17146302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>
        <p:sndAc>
          <p:stSnd loop="1">
            <p:snd r:embed="rId4" name="svoya_igra_1.wav"/>
          </p:stSnd>
        </p:sndAc>
      </p:transition>
    </mc:Choice>
    <mc:Fallback>
      <p:transition spd="slow" advClick="0">
        <p:sndAc>
          <p:stSnd loop="1">
            <p:snd r:embed="rId2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eedaf4c57429c1d422f38c566ca989c97b173e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336</TotalTime>
  <Words>1079</Words>
  <Application>Microsoft Office PowerPoint</Application>
  <PresentationFormat>Экран (4:3)</PresentationFormat>
  <Paragraphs>293</Paragraphs>
  <Slides>50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50</vt:i4>
      </vt:variant>
    </vt:vector>
  </HeadingPairs>
  <TitlesOfParts>
    <vt:vector size="51" baseType="lpstr">
      <vt:lpstr>Тема Office</vt:lpstr>
      <vt:lpstr>Слайд 1</vt:lpstr>
      <vt:lpstr>Слайд 2</vt:lpstr>
      <vt:lpstr>Категория A</vt:lpstr>
      <vt:lpstr>Категория A</vt:lpstr>
      <vt:lpstr>Категория A</vt:lpstr>
      <vt:lpstr>Категория A</vt:lpstr>
      <vt:lpstr>Категория A</vt:lpstr>
      <vt:lpstr>Категория A</vt:lpstr>
      <vt:lpstr>Категория A</vt:lpstr>
      <vt:lpstr>Категория A</vt:lpstr>
      <vt:lpstr>Категория F</vt:lpstr>
      <vt:lpstr>Категория F</vt:lpstr>
      <vt:lpstr>Категория B</vt:lpstr>
      <vt:lpstr>Категория B</vt:lpstr>
      <vt:lpstr>Категория B</vt:lpstr>
      <vt:lpstr>Категория B</vt:lpstr>
      <vt:lpstr>Категория B</vt:lpstr>
      <vt:lpstr>Категория B</vt:lpstr>
      <vt:lpstr>Категория B</vt:lpstr>
      <vt:lpstr>Категория B</vt:lpstr>
      <vt:lpstr>Категория F</vt:lpstr>
      <vt:lpstr>Категория F</vt:lpstr>
      <vt:lpstr>Категория C</vt:lpstr>
      <vt:lpstr>Категория C</vt:lpstr>
      <vt:lpstr>Категория C</vt:lpstr>
      <vt:lpstr>Категория C</vt:lpstr>
      <vt:lpstr>Категория C</vt:lpstr>
      <vt:lpstr>Категория C</vt:lpstr>
      <vt:lpstr>Категория C</vt:lpstr>
      <vt:lpstr>Категория C</vt:lpstr>
      <vt:lpstr>Категория F</vt:lpstr>
      <vt:lpstr>Категория F</vt:lpstr>
      <vt:lpstr>Категория D</vt:lpstr>
      <vt:lpstr>Категория D</vt:lpstr>
      <vt:lpstr>Категория D</vt:lpstr>
      <vt:lpstr>Категория D</vt:lpstr>
      <vt:lpstr>Категория D</vt:lpstr>
      <vt:lpstr>Категория D</vt:lpstr>
      <vt:lpstr>Категория D</vt:lpstr>
      <vt:lpstr>Категория D</vt:lpstr>
      <vt:lpstr>Категория F</vt:lpstr>
      <vt:lpstr>Категория F</vt:lpstr>
      <vt:lpstr>Категория E</vt:lpstr>
      <vt:lpstr>Категория E</vt:lpstr>
      <vt:lpstr>Категория E</vt:lpstr>
      <vt:lpstr>Категория E</vt:lpstr>
      <vt:lpstr>Категория E</vt:lpstr>
      <vt:lpstr>Категория E</vt:lpstr>
      <vt:lpstr>Категория E</vt:lpstr>
      <vt:lpstr>Категория 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Салтанат</dc:creator>
  <cp:lastModifiedBy>Admin</cp:lastModifiedBy>
  <cp:revision>75</cp:revision>
  <cp:lastPrinted>2019-02-27T08:59:21Z</cp:lastPrinted>
  <dcterms:created xsi:type="dcterms:W3CDTF">2014-05-16T09:35:17Z</dcterms:created>
  <dcterms:modified xsi:type="dcterms:W3CDTF">2019-03-26T15:01:13Z</dcterms:modified>
</cp:coreProperties>
</file>