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553657-2E81-45C9-B53A-9A15635BD56C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93C42A-C430-4AD1-9DBC-9FC18A2BF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_zjthAH9ND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85860"/>
            <a:ext cx="7767662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000" dirty="0" smtClean="0">
                <a:latin typeface="Monotype Corsiva" pitchFamily="66" charset="0"/>
              </a:rPr>
              <a:t>Тема </a:t>
            </a:r>
            <a:r>
              <a:rPr lang="ru-RU" sz="5000" dirty="0">
                <a:latin typeface="Monotype Corsiva" pitchFamily="66" charset="0"/>
              </a:rPr>
              <a:t>урока: </a:t>
            </a:r>
            <a:r>
              <a:rPr lang="ru-RU" sz="5000" dirty="0" smtClean="0">
                <a:latin typeface="Monotype Corsiva" pitchFamily="66" charset="0"/>
              </a:rPr>
              <a:t/>
            </a:r>
            <a:br>
              <a:rPr lang="ru-RU" sz="5000" dirty="0" smtClean="0">
                <a:latin typeface="Monotype Corsiva" pitchFamily="66" charset="0"/>
              </a:rPr>
            </a:br>
            <a:r>
              <a:rPr lang="ru-RU" sz="5000" dirty="0" smtClean="0">
                <a:latin typeface="Monotype Corsiva" pitchFamily="66" charset="0"/>
              </a:rPr>
              <a:t>«</a:t>
            </a:r>
            <a:r>
              <a:rPr lang="ru-RU" sz="5000" dirty="0">
                <a:latin typeface="Monotype Corsiva" pitchFamily="66" charset="0"/>
              </a:rPr>
              <a:t>Как появляется музыка</a:t>
            </a:r>
            <a:r>
              <a:rPr lang="ru-RU" sz="5000" dirty="0" smtClean="0">
                <a:latin typeface="Monotype Corsiva" pitchFamily="66" charset="0"/>
              </a:rPr>
              <a:t>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786182" y="4714884"/>
            <a:ext cx="5143536" cy="928694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Разработала</a:t>
            </a:r>
            <a:r>
              <a:rPr lang="ru-RU" dirty="0" smtClean="0">
                <a:latin typeface="Monotype Corsiva" pitchFamily="66" charset="0"/>
              </a:rPr>
              <a:t>: </a:t>
            </a:r>
            <a:r>
              <a:rPr lang="ru-RU" smtClean="0">
                <a:latin typeface="Monotype Corsiva" pitchFamily="66" charset="0"/>
              </a:rPr>
              <a:t>учитель </a:t>
            </a:r>
            <a:r>
              <a:rPr lang="ru-RU" smtClean="0">
                <a:latin typeface="Monotype Corsiva" pitchFamily="66" charset="0"/>
              </a:rPr>
              <a:t>музыки Мартиросян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Карине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Размиковна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chajjkovskijj-shhelkunchik-marsh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7356" y="42148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Физкультминутка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fizk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616" y="1285860"/>
            <a:ext cx="6209766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Мы – композиторы!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350046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Апрель, апрель!</a:t>
            </a:r>
          </a:p>
          <a:p>
            <a:pPr>
              <a:buNone/>
            </a:pPr>
            <a:r>
              <a:rPr lang="ru-RU" b="1" dirty="0"/>
              <a:t>На дворе звенит капель,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По </a:t>
            </a:r>
            <a:r>
              <a:rPr lang="ru-RU" b="1" dirty="0"/>
              <a:t>полям бегут </a:t>
            </a:r>
            <a:r>
              <a:rPr lang="ru-RU" b="1" dirty="0" smtClean="0"/>
              <a:t>ручьи,</a:t>
            </a:r>
          </a:p>
          <a:p>
            <a:pPr>
              <a:buNone/>
            </a:pPr>
            <a:r>
              <a:rPr lang="ru-RU" b="1" dirty="0" smtClean="0"/>
              <a:t>На </a:t>
            </a:r>
            <a:r>
              <a:rPr lang="ru-RU" b="1" dirty="0"/>
              <a:t>дорогах лужи,</a:t>
            </a:r>
          </a:p>
          <a:p>
            <a:pPr>
              <a:buNone/>
            </a:pPr>
            <a:r>
              <a:rPr lang="ru-RU" b="1" dirty="0"/>
              <a:t>Скоро выйдут муравьи</a:t>
            </a:r>
          </a:p>
          <a:p>
            <a:pPr>
              <a:buNone/>
            </a:pPr>
            <a:r>
              <a:rPr lang="ru-RU" b="1" dirty="0"/>
              <a:t>После зимней стужи.</a:t>
            </a:r>
          </a:p>
          <a:p>
            <a:pPr>
              <a:buNone/>
            </a:pPr>
            <a:r>
              <a:rPr lang="ru-RU" b="1" dirty="0"/>
              <a:t>Пробирается медведь</a:t>
            </a:r>
          </a:p>
          <a:p>
            <a:pPr>
              <a:buNone/>
            </a:pPr>
            <a:r>
              <a:rPr lang="ru-RU" b="1" dirty="0"/>
              <a:t>Сквозь лесной валежник,</a:t>
            </a:r>
          </a:p>
          <a:p>
            <a:pPr>
              <a:buNone/>
            </a:pPr>
            <a:r>
              <a:rPr lang="ru-RU" b="1" dirty="0"/>
              <a:t>Стали птицы песни петь</a:t>
            </a:r>
          </a:p>
          <a:p>
            <a:pPr>
              <a:buNone/>
            </a:pPr>
            <a:r>
              <a:rPr lang="ru-RU" b="1" dirty="0"/>
              <a:t>И расцвел подснежник.</a:t>
            </a:r>
          </a:p>
          <a:p>
            <a:pPr>
              <a:buNone/>
            </a:pPr>
            <a:r>
              <a:rPr lang="ru-RU" b="1" dirty="0"/>
              <a:t>          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/>
              <a:t>С. Маршак.</a:t>
            </a:r>
          </a:p>
          <a:p>
            <a:endParaRPr lang="ru-RU" dirty="0"/>
          </a:p>
        </p:txBody>
      </p:sp>
      <p:pic>
        <p:nvPicPr>
          <p:cNvPr id="4" name="Рисунок 3" descr="рисун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500174"/>
            <a:ext cx="4857784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Дидактическая игра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7615262" cy="44116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 smtClean="0">
                <a:latin typeface="Monotype Corsiva" pitchFamily="66" charset="0"/>
              </a:rPr>
              <a:t>Игра №1. «Какой колокольчик высоко звучит?»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000" dirty="0" smtClean="0">
                <a:latin typeface="Monotype Corsiva" pitchFamily="66" charset="0"/>
                <a:ea typeface="Calibri"/>
                <a:cs typeface="Times New Roman"/>
              </a:rPr>
              <a:t>Игра № </a:t>
            </a:r>
            <a:r>
              <a:rPr lang="ru-RU" sz="3000" dirty="0">
                <a:latin typeface="Monotype Corsiva" pitchFamily="66" charset="0"/>
                <a:ea typeface="Calibri"/>
                <a:cs typeface="Times New Roman"/>
              </a:rPr>
              <a:t>2. «</a:t>
            </a:r>
            <a:r>
              <a:rPr lang="ru-RU" sz="3000" dirty="0" smtClean="0">
                <a:latin typeface="Monotype Corsiva" pitchFamily="66" charset="0"/>
                <a:ea typeface="Calibri"/>
                <a:cs typeface="Times New Roman"/>
              </a:rPr>
              <a:t>Постучи, </a:t>
            </a:r>
            <a:r>
              <a:rPr lang="ru-RU" sz="3000" dirty="0">
                <a:latin typeface="Monotype Corsiva" pitchFamily="66" charset="0"/>
                <a:ea typeface="Calibri"/>
                <a:cs typeface="Times New Roman"/>
              </a:rPr>
              <a:t>как я». </a:t>
            </a:r>
            <a:endParaRPr lang="ru-RU" sz="3000" dirty="0" smtClean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Итог урока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Музыка появляется, если: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6063c17cde9d247bd5a51f32fc93543.png"/>
          <p:cNvPicPr>
            <a:picLocks noChangeAspect="1"/>
          </p:cNvPicPr>
          <p:nvPr/>
        </p:nvPicPr>
        <p:blipFill>
          <a:blip r:embed="rId2"/>
          <a:srcRect t="14545" b="14545"/>
          <a:stretch>
            <a:fillRect/>
          </a:stretch>
        </p:blipFill>
        <p:spPr>
          <a:xfrm>
            <a:off x="1071538" y="2786058"/>
            <a:ext cx="2286016" cy="1928826"/>
          </a:xfrm>
          <a:prstGeom prst="rect">
            <a:avLst/>
          </a:prstGeom>
        </p:spPr>
      </p:pic>
      <p:pic>
        <p:nvPicPr>
          <p:cNvPr id="5" name="Содержимое 5" descr="3acc14a9567c9655f323c3a84fde02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214554"/>
            <a:ext cx="1714512" cy="2738961"/>
          </a:xfrm>
          <a:prstGeom prst="rect">
            <a:avLst/>
          </a:prstGeom>
        </p:spPr>
      </p:pic>
      <p:pic>
        <p:nvPicPr>
          <p:cNvPr id="6" name="Содержимое 4" descr="d3ec729c72df41a1c120215a33e58e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214554"/>
            <a:ext cx="1785950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3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214290"/>
            <a:ext cx="8715436" cy="5500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786454"/>
            <a:ext cx="8501122" cy="714380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chemeClr val="tx1"/>
                </a:solidFill>
                <a:latin typeface="Monotype Corsiva" pitchFamily="66" charset="0"/>
              </a:rPr>
              <a:t>«С </a:t>
            </a:r>
            <a: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  <a:t>чего начинается и как </a:t>
            </a:r>
            <a:r>
              <a:rPr lang="ru-RU" sz="3500" dirty="0" smtClean="0">
                <a:solidFill>
                  <a:schemeClr val="tx1"/>
                </a:solidFill>
                <a:latin typeface="Monotype Corsiva" pitchFamily="66" charset="0"/>
              </a:rPr>
              <a:t>появляется </a:t>
            </a:r>
            <a:r>
              <a:rPr lang="ru-RU" sz="3500" dirty="0">
                <a:solidFill>
                  <a:schemeClr val="tx1"/>
                </a:solidFill>
                <a:latin typeface="Monotype Corsiva" pitchFamily="66" charset="0"/>
              </a:rPr>
              <a:t>музыка?»</a:t>
            </a:r>
          </a:p>
          <a:p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063c17cde9d247bd5a51f32fc9354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545" b="14545"/>
          <a:stretch>
            <a:fillRect/>
          </a:stretch>
        </p:blipFill>
        <p:spPr>
          <a:xfrm>
            <a:off x="838200" y="1143003"/>
            <a:ext cx="4419600" cy="4143385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5857892"/>
          <a:ext cx="54292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9"/>
                <a:gridCol w="542929"/>
                <a:gridCol w="542929"/>
                <a:gridCol w="542929"/>
                <a:gridCol w="542929"/>
                <a:gridCol w="542929"/>
                <a:gridCol w="542929"/>
                <a:gridCol w="542929"/>
                <a:gridCol w="542929"/>
                <a:gridCol w="54292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69c54085aef961abe927bed760b21f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571480"/>
            <a:ext cx="2571768" cy="4525963"/>
          </a:xfrm>
        </p:spPr>
      </p:pic>
      <p:pic>
        <p:nvPicPr>
          <p:cNvPr id="6" name="Содержимое 5" descr="3acc14a9567c9655f323c3a84fde025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714356"/>
            <a:ext cx="2357454" cy="4383087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85920" y="5577220"/>
          <a:ext cx="495299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272"/>
                <a:gridCol w="450272"/>
                <a:gridCol w="450272"/>
                <a:gridCol w="450272"/>
                <a:gridCol w="450272"/>
                <a:gridCol w="450272"/>
                <a:gridCol w="450272"/>
                <a:gridCol w="450272"/>
                <a:gridCol w="450272"/>
                <a:gridCol w="450272"/>
                <a:gridCol w="450272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10977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495" y="0"/>
            <a:ext cx="3102505" cy="50006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224" y="50720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5072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43834" y="5000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3ec729c72df41a1c120215a33e58e0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500042"/>
            <a:ext cx="3318402" cy="4577271"/>
          </a:xfrm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2571736" y="5429264"/>
          <a:ext cx="4786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16"/>
                <a:gridCol w="531816"/>
                <a:gridCol w="531816"/>
                <a:gridCol w="531816"/>
                <a:gridCol w="531816"/>
                <a:gridCol w="531816"/>
                <a:gridCol w="531816"/>
                <a:gridCol w="531816"/>
                <a:gridCol w="53181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3f19ec4d16e363c9ca2d826b4665ac2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71480"/>
            <a:ext cx="3929066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00768"/>
            <a:ext cx="8229600" cy="571496"/>
          </a:xfrm>
        </p:spPr>
        <p:txBody>
          <a:bodyPr>
            <a:normAutofit/>
          </a:bodyPr>
          <a:lstStyle/>
          <a:p>
            <a:r>
              <a:rPr lang="en-US" sz="1500" dirty="0" smtClean="0">
                <a:hlinkClick r:id="rId2"/>
              </a:rPr>
              <a:t>https://www.youtube.com/watch?v=_zjthAH9NDg</a:t>
            </a:r>
            <a:r>
              <a:rPr lang="ru-RU" sz="1500" dirty="0" smtClean="0"/>
              <a:t/>
            </a:r>
            <a:br>
              <a:rPr lang="ru-RU" sz="1500" dirty="0" smtClean="0"/>
            </a:br>
            <a:endParaRPr lang="ru-RU" sz="1500" dirty="0"/>
          </a:p>
        </p:txBody>
      </p:sp>
      <p:pic>
        <p:nvPicPr>
          <p:cNvPr id="4" name="Содержимое 3" descr="Про козли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9278" y="116632"/>
            <a:ext cx="7500990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500" dirty="0" smtClean="0">
                <a:latin typeface="Monotype Corsiva" pitchFamily="66" charset="0"/>
              </a:rPr>
              <a:t>Про кого это песня? </a:t>
            </a:r>
          </a:p>
          <a:p>
            <a:r>
              <a:rPr lang="ru-RU" sz="3500" dirty="0" smtClean="0">
                <a:latin typeface="Monotype Corsiva" pitchFamily="66" charset="0"/>
              </a:rPr>
              <a:t>Кого </a:t>
            </a:r>
            <a:r>
              <a:rPr lang="ru-RU" sz="3500" dirty="0">
                <a:latin typeface="Monotype Corsiva" pitchFamily="66" charset="0"/>
              </a:rPr>
              <a:t>искал козлик?</a:t>
            </a:r>
          </a:p>
          <a:p>
            <a:r>
              <a:rPr lang="ru-RU" sz="3500" dirty="0" smtClean="0">
                <a:latin typeface="Monotype Corsiva" pitchFamily="66" charset="0"/>
              </a:rPr>
              <a:t>С какими другими мамами он встретился на лугу?</a:t>
            </a:r>
          </a:p>
          <a:p>
            <a:r>
              <a:rPr lang="ru-RU" sz="3500" dirty="0" smtClean="0">
                <a:latin typeface="Monotype Corsiva" pitchFamily="66" charset="0"/>
              </a:rPr>
              <a:t>Песня </a:t>
            </a:r>
            <a:r>
              <a:rPr lang="ru-RU" sz="3500" dirty="0">
                <a:latin typeface="Monotype Corsiva" pitchFamily="66" charset="0"/>
              </a:rPr>
              <a:t>веселая или грустная?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900" dirty="0">
                <a:latin typeface="Monotype Corsiva" pitchFamily="66" charset="0"/>
              </a:rPr>
              <a:t>«Смелый наездник» (музыка Р. Шумана</a:t>
            </a:r>
            <a:r>
              <a:rPr lang="ru-RU" sz="3900" dirty="0" smtClean="0">
                <a:latin typeface="Monotype Corsiva" pitchFamily="66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Смелый наезд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857232"/>
            <a:ext cx="7215238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500" dirty="0" smtClean="0">
                <a:latin typeface="Monotype Corsiva" pitchFamily="66" charset="0"/>
              </a:rPr>
              <a:t>Как </a:t>
            </a:r>
            <a:r>
              <a:rPr lang="ru-RU" sz="3500" dirty="0">
                <a:latin typeface="Monotype Corsiva" pitchFamily="66" charset="0"/>
              </a:rPr>
              <a:t>звучит в начале, в первой части музыка?</a:t>
            </a:r>
          </a:p>
          <a:p>
            <a:r>
              <a:rPr lang="ru-RU" sz="3500" dirty="0" smtClean="0">
                <a:latin typeface="Monotype Corsiva" pitchFamily="66" charset="0"/>
              </a:rPr>
              <a:t>Что </a:t>
            </a:r>
            <a:r>
              <a:rPr lang="ru-RU" sz="3500" dirty="0">
                <a:latin typeface="Monotype Corsiva" pitchFamily="66" charset="0"/>
              </a:rPr>
              <a:t>изменилась  во второй части музыки?</a:t>
            </a:r>
          </a:p>
          <a:p>
            <a:r>
              <a:rPr lang="ru-RU" sz="3500" dirty="0" smtClean="0">
                <a:latin typeface="Monotype Corsiva" pitchFamily="66" charset="0"/>
              </a:rPr>
              <a:t>Какой </a:t>
            </a:r>
            <a:r>
              <a:rPr lang="ru-RU" sz="3500" dirty="0">
                <a:latin typeface="Monotype Corsiva" pitchFamily="66" charset="0"/>
              </a:rPr>
              <a:t>опять стала музыка в третьей части?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1184</TotalTime>
  <Words>161</Words>
  <Application>Microsoft Office PowerPoint</Application>
  <PresentationFormat>Экран (4:3)</PresentationFormat>
  <Paragraphs>35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Тема урока:  «Как появляется музыка?» </vt:lpstr>
      <vt:lpstr>Слайд 2</vt:lpstr>
      <vt:lpstr>Слайд 3</vt:lpstr>
      <vt:lpstr>Слайд 4</vt:lpstr>
      <vt:lpstr>Слайд 5</vt:lpstr>
      <vt:lpstr>https://www.youtube.com/watch?v=_zjthAH9NDg </vt:lpstr>
      <vt:lpstr>Слайд 7</vt:lpstr>
      <vt:lpstr>«Смелый наездник» (музыка Р. Шумана) </vt:lpstr>
      <vt:lpstr>Слайд 9</vt:lpstr>
      <vt:lpstr>Физкультминутка</vt:lpstr>
      <vt:lpstr>Мы – композиторы!</vt:lpstr>
      <vt:lpstr>Дидактическая игра </vt:lpstr>
      <vt:lpstr>Итог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«Как появляется музыка?» </dc:title>
  <dc:creator>hnikin</dc:creator>
  <cp:lastModifiedBy>hnikin</cp:lastModifiedBy>
  <cp:revision>47</cp:revision>
  <dcterms:created xsi:type="dcterms:W3CDTF">2019-03-16T13:47:37Z</dcterms:created>
  <dcterms:modified xsi:type="dcterms:W3CDTF">2019-10-13T06:29:35Z</dcterms:modified>
</cp:coreProperties>
</file>