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26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 vertBarState="minimized" horzBarState="maximized">
    <p:restoredLeft sz="20738"/>
    <p:restoredTop sz="94651"/>
  </p:normalViewPr>
  <p:slideViewPr>
    <p:cSldViewPr>
      <p:cViewPr>
        <p:scale>
          <a:sx n="100" d="100"/>
          <a:sy n="100" d="100"/>
        </p:scale>
        <p:origin x="-2592" y="-606"/>
      </p:cViewPr>
      <p:guideLst>
        <p:guide orient="horz" pos="21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100" d="100"/>
          <a:sy n="100" d="100"/>
        </p:scale>
        <p:origin x="0" y="0"/>
      </p:cViewPr>
      <p:guideLst>
        <p:guide orient="horz" pos="2878"/>
        <p:guide pos="2158"/>
      </p:guideLst>
    </p:cSldViewPr>
  </p:notes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presProps" Target="presProps.xml"  /><Relationship Id="rId32" Type="http://schemas.openxmlformats.org/officeDocument/2006/relationships/viewProps" Target="viewProps.xml"  /><Relationship Id="rId33" Type="http://schemas.openxmlformats.org/officeDocument/2006/relationships/theme" Target="theme/theme1.xml"  /><Relationship Id="rId34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3FA7565-757D-40C5-A5AB-AFE1E53A3BF0}" type="datetime1">
              <a:rPr lang="ru-RU"/>
              <a:pPr lvl="0">
                <a:defRPr/>
              </a:pPr>
              <a:t>12-10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C29B088-2D3C-4661-B09C-021732AAD94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Заметки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C29B088-2D3C-4661-B09C-021732AAD940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C29B088-2D3C-4661-B09C-021732AAD940}" type="slidenum">
              <a:rPr lang="en-US"/>
              <a:pPr lvl="0">
                <a:defRPr/>
              </a:pPr>
              <a:t>13</a:t>
            </a:fld>
            <a:endParaRPr 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373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373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3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373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373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37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374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4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1BA67E-AF9E-4406-8E64-FC97DE609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909EF-D309-477E-B647-48FA8E3A0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EFC10-09D4-4774-B482-06D7151A0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511DDE-CDCA-42B4-94A6-A1865A633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5278F4-1652-4E72-9B76-ED3FA4C0E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CF0F49-8242-421A-802C-799ED28FC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41E6-3353-4973-BE39-26DC8C4BE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A8B40-E3D9-4EBA-B2ED-B8BFC9E280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A993A-6A04-47E8-A7D1-1F9270C522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A3AD9-D5B5-4E5A-9ED1-178FC4C9C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99E6-62CA-4CC6-BAB3-8D577B74B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BB2C2-A431-41E6-87BB-1A2B8C061F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8B7C-849A-43DA-ACEE-0CD6FBA0F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9A851-EDA3-4023-9A95-EA16B292C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0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27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7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27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27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84CE351-A2B4-44EA-845C-80C4A157817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Relationship Id="rId4" Type="http://schemas.openxmlformats.org/officeDocument/2006/relationships/image" Target="../media/image4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Relationship Id="rId4" Type="http://schemas.openxmlformats.org/officeDocument/2006/relationships/image" Target="../media/image11.jpeg"  /><Relationship Id="rId5" Type="http://schemas.openxmlformats.org/officeDocument/2006/relationships/image" Target="../media/image12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13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4.gif"  /><Relationship Id="rId3" Type="http://schemas.openxmlformats.org/officeDocument/2006/relationships/image" Target="../media/image15.jpeg"  /><Relationship Id="rId4" Type="http://schemas.openxmlformats.org/officeDocument/2006/relationships/image" Target="../media/image16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7.jpeg"  /><Relationship Id="rId3" Type="http://schemas.openxmlformats.org/officeDocument/2006/relationships/image" Target="../media/image18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9.jpeg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Relationship Id="rId5" Type="http://schemas.openxmlformats.org/officeDocument/2006/relationships/image" Target="../media/image22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4.jpeg"  /><Relationship Id="rId3" Type="http://schemas.openxmlformats.org/officeDocument/2006/relationships/image" Target="../media/image25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jpeg"  /><Relationship Id="rId3" Type="http://schemas.openxmlformats.org/officeDocument/2006/relationships/image" Target="../media/image27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8.png"  /><Relationship Id="rId3" Type="http://schemas.openxmlformats.org/officeDocument/2006/relationships/image" Target="../media/image29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0.jpeg"  /><Relationship Id="rId3" Type="http://schemas.openxmlformats.org/officeDocument/2006/relationships/image" Target="../media/image31.jpeg"  /><Relationship Id="rId4" Type="http://schemas.openxmlformats.org/officeDocument/2006/relationships/image" Target="../media/image32.jpeg"  /><Relationship Id="rId5" Type="http://schemas.openxmlformats.org/officeDocument/2006/relationships/image" Target="../media/image33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4.jpeg"  /><Relationship Id="rId3" Type="http://schemas.openxmlformats.org/officeDocument/2006/relationships/image" Target="../media/image32.jpeg"  /><Relationship Id="rId4" Type="http://schemas.openxmlformats.org/officeDocument/2006/relationships/image" Target="../media/image35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7400" y="1997075"/>
            <a:ext cx="7086600" cy="1431925"/>
          </a:xfrm>
        </p:spPr>
        <p:txBody>
          <a:bodyPr/>
          <a:lstStyle/>
          <a:p>
            <a:pPr lvl="0">
              <a:defRPr/>
            </a:pPr>
            <a:r>
              <a:rPr lang="ru-RU" sz="4000">
                <a:solidFill>
                  <a:schemeClr val="hlink"/>
                </a:solidFill>
              </a:rPr>
              <a:t>«Развитие речи дошкольников в играх и упражнениях»</a:t>
            </a:r>
            <a:endParaRPr lang="ru-RU" sz="4000">
              <a:solidFill>
                <a:schemeClr val="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4953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/>
              <a:t>        Подготовила: воспитатель первой</a:t>
            </a:r>
            <a:endParaRPr lang="ru-RU" sz="2400"/>
          </a:p>
          <a:p>
            <a:pPr>
              <a:lnSpc>
                <a:spcPct val="90000"/>
              </a:lnSpc>
              <a:defRPr/>
            </a:pPr>
            <a:r>
              <a:rPr lang="ru-RU" sz="2400"/>
              <a:t>        классификационной категории</a:t>
            </a:r>
            <a:endParaRPr lang="ru-RU" sz="2400"/>
          </a:p>
          <a:p>
            <a:pPr>
              <a:lnSpc>
                <a:spcPct val="90000"/>
              </a:lnSpc>
              <a:defRPr/>
            </a:pPr>
            <a:r>
              <a:rPr lang="ru-RU" sz="2400"/>
              <a:t>        Кистерёва Людмила</a:t>
            </a:r>
            <a:r>
              <a:rPr lang="ru-RU" altLang="en-US" sz="2400"/>
              <a:t> </a:t>
            </a:r>
            <a:r>
              <a:rPr lang="ru-RU" sz="2400"/>
              <a:t>Васильевна                                  </a:t>
            </a:r>
            <a:endParaRPr lang="ru-RU" sz="2400"/>
          </a:p>
        </p:txBody>
      </p:sp>
      <p:pic>
        <p:nvPicPr>
          <p:cNvPr id="5125" name="Picture 5" descr="Obobshhenie-pedagogicheskogo-opyta-po-teme-«Razvitie-rechi-v-doshkolnom-vozraste»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91200" y="2971800"/>
            <a:ext cx="2514600" cy="1825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457200"/>
            <a:ext cx="777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/>
              <a:t>   ГБОУ города Москвы Школа № 1583 имени К.А. Керимова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58" name="Group 26"/>
          <p:cNvGraphicFramePr>
            <a:graphicFrameLocks noGrp="1"/>
          </p:cNvGraphicFramePr>
          <p:nvPr/>
        </p:nvGraphicFramePr>
        <p:xfrm>
          <a:off x="685800" y="381000"/>
          <a:ext cx="7772400" cy="588264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Игры и упражнения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направленные на: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Название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Уточнение представления о звуковой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слоговой и смысловой стороне слова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«Что такое звук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слово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предложение?»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«Едем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летим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плывём»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«Найди слова»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«Картина- корзина»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Обогащение словарного запаса (подбор синонимов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антонимов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сходных по звучанию слов)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«Что вы видите вокруг?»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«Скажи какое»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«Найди точное слово»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«Это правда или нет?»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«Назови одним словом»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«Высокий - низкий»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Формирование грамматического строя речи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 у кого»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«Один-много»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Развитие связной речи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«Составь описание»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«Придумай рассказ»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«Скажи точнее»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Использование мнемотехники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для развития связной речи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          дошкольников</a:t>
            </a:r>
            <a:r>
              <a:rPr lang="ru-RU" sz="360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3300"/>
                </a:solidFill>
              </a:rPr>
              <a:t>Мнемотехника</a:t>
            </a:r>
            <a:r>
              <a:rPr lang="ru-RU" sz="2400"/>
              <a:t> – это система методов и приёмов</a:t>
            </a:r>
            <a:r>
              <a:rPr lang="en-US" sz="2400"/>
              <a:t>,</a:t>
            </a:r>
            <a:r>
              <a:rPr lang="ru-RU" sz="2400"/>
              <a:t> обеспечивающих эффективное запоминание</a:t>
            </a:r>
            <a:r>
              <a:rPr lang="en-US" sz="2400"/>
              <a:t>,</a:t>
            </a: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    сохранение и воспроизведение информации.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Использование мнемотехники сокращает время обучения и одновременно решает следующие речевые задачи: обогащение словарного запаса</a:t>
            </a:r>
            <a:r>
              <a:rPr lang="en-US" sz="2400"/>
              <a:t>,</a:t>
            </a:r>
            <a:r>
              <a:rPr lang="ru-RU" sz="2400"/>
              <a:t> составление рассказов</a:t>
            </a:r>
            <a:r>
              <a:rPr lang="en-US" sz="2400"/>
              <a:t>,</a:t>
            </a:r>
            <a:r>
              <a:rPr lang="ru-RU" sz="2400"/>
              <a:t> пересказ худ. литературы</a:t>
            </a:r>
            <a:r>
              <a:rPr lang="en-US" sz="2400"/>
              <a:t>,</a:t>
            </a:r>
            <a:r>
              <a:rPr lang="ru-RU" sz="2400"/>
              <a:t> отгадывание и загадывание загадок</a:t>
            </a:r>
            <a:r>
              <a:rPr lang="en-US" sz="2400"/>
              <a:t>,</a:t>
            </a:r>
            <a:r>
              <a:rPr lang="ru-RU" sz="2400"/>
              <a:t> заучивание стихов.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20299106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0" y="609600"/>
            <a:ext cx="3792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1520298416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5600"/>
            <a:ext cx="51054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15202976903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708000" cy="2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   Театрализованная деятельность как</a:t>
            </a:r>
            <a:br>
              <a:rPr lang="ru-RU" sz="2800">
                <a:solidFill>
                  <a:srgbClr val="FF3300"/>
                </a:solidFill>
              </a:rPr>
            </a:br>
            <a:r>
              <a:rPr lang="ru-RU" sz="2800">
                <a:solidFill>
                  <a:srgbClr val="FF3300"/>
                </a:solidFill>
              </a:rPr>
              <a:t>       средство развития речи детей</a:t>
            </a:r>
            <a:br>
              <a:rPr lang="ru-RU" sz="2800">
                <a:solidFill>
                  <a:srgbClr val="FF3300"/>
                </a:solidFill>
              </a:rPr>
            </a:br>
            <a:r>
              <a:rPr lang="ru-RU" sz="2800">
                <a:solidFill>
                  <a:srgbClr val="FF3300"/>
                </a:solidFill>
              </a:rPr>
              <a:t>              дошкольного возраста</a:t>
            </a:r>
          </a:p>
        </p:txBody>
      </p:sp>
      <p:sp>
        <p:nvSpPr>
          <p:cNvPr id="109582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1066800" y="19050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/>
              <a:t>Театрализованные игры способствуют усвоению элементов речевого общения (мимика</a:t>
            </a:r>
            <a:r>
              <a:rPr lang="en-US" sz="1800"/>
              <a:t>,</a:t>
            </a:r>
            <a:r>
              <a:rPr lang="ru-RU" sz="1800"/>
              <a:t> жест</a:t>
            </a:r>
            <a:r>
              <a:rPr lang="en-US" sz="1800"/>
              <a:t>,</a:t>
            </a:r>
            <a:r>
              <a:rPr lang="ru-RU" sz="1800"/>
              <a:t> поза</a:t>
            </a:r>
            <a:r>
              <a:rPr lang="en-US" sz="1800"/>
              <a:t>,</a:t>
            </a:r>
            <a:r>
              <a:rPr lang="ru-RU" sz="1800"/>
              <a:t> интонация</a:t>
            </a:r>
            <a:r>
              <a:rPr lang="en-US" sz="1800"/>
              <a:t>,</a:t>
            </a:r>
            <a:r>
              <a:rPr lang="ru-RU" sz="1800"/>
              <a:t> модуляция голоса). Театрализованная деятельность – это не просто игра</a:t>
            </a:r>
            <a:r>
              <a:rPr lang="en-US" sz="1800"/>
              <a:t>,</a:t>
            </a:r>
            <a:r>
              <a:rPr lang="ru-RU" sz="1800"/>
              <a:t> а ещё и прекрасное средство для интенсивного развития речи детей</a:t>
            </a:r>
            <a:r>
              <a:rPr lang="en-US" sz="1800"/>
              <a:t>,</a:t>
            </a:r>
            <a:r>
              <a:rPr lang="ru-RU" sz="1800"/>
              <a:t> обогащение словаря</a:t>
            </a:r>
            <a:r>
              <a:rPr lang="en-US" sz="1800"/>
              <a:t>,</a:t>
            </a:r>
            <a:r>
              <a:rPr lang="ru-RU" sz="1800"/>
              <a:t> а так же развития мышления</a:t>
            </a:r>
            <a:r>
              <a:rPr lang="en-US" sz="1800"/>
              <a:t>,</a:t>
            </a:r>
            <a:r>
              <a:rPr lang="ru-RU" sz="1800"/>
              <a:t> воображения</a:t>
            </a:r>
            <a:r>
              <a:rPr lang="en-US" sz="1800"/>
              <a:t>,</a:t>
            </a:r>
            <a:r>
              <a:rPr lang="ru-RU" sz="1800"/>
              <a:t> внимания и памяти</a:t>
            </a:r>
            <a:r>
              <a:rPr lang="en-US" sz="1800"/>
              <a:t>,</a:t>
            </a:r>
            <a:r>
              <a:rPr lang="ru-RU" sz="1800"/>
              <a:t> что является психологической основой правильной речи.</a:t>
            </a:r>
          </a:p>
        </p:txBody>
      </p:sp>
      <p:pic>
        <p:nvPicPr>
          <p:cNvPr id="1026" name="Picture 2" descr="C:\Users\Ольга\Desktop\1524743587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91823"/>
            <a:ext cx="2340000" cy="311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ьга\Desktop\CAM024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r="10217"/>
          <a:stretch/>
        </p:blipFill>
        <p:spPr bwMode="auto">
          <a:xfrm>
            <a:off x="533400" y="3706377"/>
            <a:ext cx="316787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</a:t>
            </a:r>
            <a:r>
              <a:rPr lang="ru-RU" sz="4000">
                <a:solidFill>
                  <a:srgbClr val="FF3300"/>
                </a:solidFill>
              </a:rPr>
              <a:t>Музыкальные занятия и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   развитие речи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17526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/>
              <a:t>Музыкальное воспитание в детском саду имеет большое значение для развития речи детей. Основополагающий принцип проведения музыкальных занятий является взаимосвязь речи</a:t>
            </a:r>
            <a:r>
              <a:rPr lang="en-US" sz="1800" dirty="0"/>
              <a:t>,</a:t>
            </a:r>
            <a:r>
              <a:rPr lang="ru-RU" sz="1800" dirty="0"/>
              <a:t> музыки и движения. Чёткое произношение ритмического текста и стихов под музыку развивает музыкальный слух</a:t>
            </a:r>
            <a:r>
              <a:rPr lang="en-US" sz="1800" dirty="0"/>
              <a:t>,</a:t>
            </a:r>
            <a:r>
              <a:rPr lang="ru-RU" sz="1800" dirty="0"/>
              <a:t> воображение</a:t>
            </a:r>
            <a:r>
              <a:rPr lang="en-US" sz="1800" dirty="0"/>
              <a:t>,</a:t>
            </a:r>
            <a:r>
              <a:rPr lang="ru-RU" sz="1800" dirty="0"/>
              <a:t> чувства слова. Каждое слово</a:t>
            </a:r>
            <a:r>
              <a:rPr lang="en-US" sz="1800" dirty="0"/>
              <a:t>,</a:t>
            </a:r>
            <a:r>
              <a:rPr lang="ru-RU" sz="1800" dirty="0"/>
              <a:t> слог</a:t>
            </a:r>
            <a:r>
              <a:rPr lang="en-US" sz="1800" dirty="0"/>
              <a:t>,</a:t>
            </a:r>
            <a:r>
              <a:rPr lang="ru-RU" sz="1800" dirty="0"/>
              <a:t> звук произносятся осмысленно</a:t>
            </a:r>
            <a:r>
              <a:rPr lang="en-US" sz="1800" dirty="0"/>
              <a:t>,</a:t>
            </a:r>
            <a:r>
              <a:rPr lang="ru-RU" sz="1800" dirty="0"/>
              <a:t> с искренним отношением.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1"/>
            <a:ext cx="3924300" cy="293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33" y="3657602"/>
            <a:ext cx="39243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</a:rPr>
              <a:t>Художественное творчество </a:t>
            </a:r>
            <a:r>
              <a:rPr lang="ru-RU" sz="4000" dirty="0" smtClean="0">
                <a:solidFill>
                  <a:srgbClr val="FF3300"/>
                </a:solidFill>
              </a:rPr>
              <a:t>и развитие речи</a:t>
            </a:r>
            <a:endParaRPr lang="ru-RU" sz="4000" dirty="0">
              <a:solidFill>
                <a:srgbClr val="FF33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69923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0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   Художественное </a:t>
            </a:r>
            <a:r>
              <a:rPr lang="ru-RU" sz="2800" dirty="0">
                <a:latin typeface="Arial" charset="0"/>
              </a:rPr>
              <a:t>творчество – уникальное средство для развития мелкой моторики и речи в их единстве и взаимосвязи. Дети учатся анализировать формы, наблюдать, сравнивать, выделять черты сходства и различия предметов.</a:t>
            </a:r>
          </a:p>
          <a:p>
            <a:pPr>
              <a:buFont typeface="Wingdings" pitchFamily="2" charset="2"/>
              <a:buNone/>
            </a:pPr>
            <a:endParaRPr lang="ru-RU" sz="24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1536298510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80" y="493200"/>
            <a:ext cx="3468916" cy="26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1492435411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5763"/>
            <a:ext cx="3886200" cy="29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14923285951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39" y="3665763"/>
            <a:ext cx="3886199" cy="29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\Desktop\CAM02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0200"/>
            <a:ext cx="23622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543800" cy="143192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Влияние оригами на развитие             речи дошкольников</a:t>
            </a:r>
            <a:r>
              <a:rPr lang="ru-RU" sz="3600" dirty="0"/>
              <a:t> 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914400"/>
            <a:ext cx="4991100" cy="4167555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Оригами («ори» - </a:t>
            </a:r>
            <a:r>
              <a:rPr lang="ru-RU" sz="2800" dirty="0" smtClean="0"/>
              <a:t>сгибать, «</a:t>
            </a:r>
            <a:r>
              <a:rPr lang="ru-RU" sz="2800" dirty="0" err="1" smtClean="0"/>
              <a:t>гам</a:t>
            </a:r>
            <a:r>
              <a:rPr lang="ru-RU" dirty="0" err="1" smtClean="0"/>
              <a:t>и</a:t>
            </a:r>
            <a:r>
              <a:rPr lang="ru-RU" sz="2400" dirty="0"/>
              <a:t>» </a:t>
            </a:r>
            <a:r>
              <a:rPr lang="ru-RU" sz="3600" dirty="0"/>
              <a:t>-</a:t>
            </a:r>
            <a:r>
              <a:rPr lang="ru-RU" sz="4000" dirty="0"/>
              <a:t> </a:t>
            </a:r>
            <a:r>
              <a:rPr lang="ru-RU" sz="2800" dirty="0"/>
              <a:t>бумага</a:t>
            </a:r>
            <a:r>
              <a:rPr lang="ru-RU" sz="2000" dirty="0"/>
              <a:t>) японское искусство складывания из бумаги</a:t>
            </a:r>
            <a:r>
              <a:rPr lang="en-US" sz="2000" dirty="0"/>
              <a:t>,</a:t>
            </a:r>
            <a:r>
              <a:rPr lang="ru-RU" sz="2000" dirty="0"/>
              <a:t> пользуется большой популярностью</a:t>
            </a:r>
            <a:r>
              <a:rPr lang="en-US" sz="2000" dirty="0"/>
              <a:t>,</a:t>
            </a:r>
            <a:r>
              <a:rPr lang="ru-RU" sz="2000" dirty="0"/>
              <a:t> благодаря своим </a:t>
            </a:r>
            <a:r>
              <a:rPr lang="ru-RU" sz="2000" dirty="0" smtClean="0"/>
              <a:t>занимательным </a:t>
            </a:r>
            <a:r>
              <a:rPr lang="ru-RU" sz="2000" dirty="0"/>
              <a:t>и развивающим возможностям. В процессе складывания </a:t>
            </a:r>
            <a:r>
              <a:rPr lang="ru-RU" sz="2000" dirty="0" err="1" smtClean="0"/>
              <a:t>фигуроригами</a:t>
            </a:r>
            <a:r>
              <a:rPr lang="ru-RU" sz="2000" dirty="0" smtClean="0"/>
              <a:t> </a:t>
            </a:r>
            <a:r>
              <a:rPr lang="ru-RU" sz="2000" dirty="0"/>
              <a:t>дети знакомятся с основными геометрическими понятиями</a:t>
            </a:r>
            <a:r>
              <a:rPr lang="en-US" sz="2000" dirty="0"/>
              <a:t>,</a:t>
            </a:r>
            <a:r>
              <a:rPr lang="ru-RU" sz="2000" dirty="0"/>
              <a:t> одновременно происходит обогащение словаря специальными терминами. Оригами способствует концентрации внимания</a:t>
            </a:r>
            <a:r>
              <a:rPr lang="en-US" sz="2000" dirty="0"/>
              <a:t>,</a:t>
            </a:r>
            <a:r>
              <a:rPr lang="ru-RU" sz="2000" dirty="0"/>
              <a:t> имеет огромное значение в развитии конструктивного мышления детей</a:t>
            </a:r>
            <a:r>
              <a:rPr lang="en-US" sz="2000" dirty="0"/>
              <a:t>,</a:t>
            </a:r>
            <a:r>
              <a:rPr lang="ru-RU" sz="2000" dirty="0"/>
              <a:t> их творческого воображения. Оригами стимулирует развитие речи</a:t>
            </a:r>
            <a:r>
              <a:rPr lang="en-US" sz="2000" dirty="0"/>
              <a:t>,</a:t>
            </a:r>
            <a:r>
              <a:rPr lang="ru-RU" sz="2000" dirty="0"/>
              <a:t> памяти .</a:t>
            </a:r>
          </a:p>
        </p:txBody>
      </p:sp>
      <p:pic>
        <p:nvPicPr>
          <p:cNvPr id="1026" name="Picture 2" descr="C:\Users\Ольга\Desktop\CAM022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26982" r="11383" b="616"/>
          <a:stretch/>
        </p:blipFill>
        <p:spPr bwMode="auto">
          <a:xfrm>
            <a:off x="485469" y="2286000"/>
            <a:ext cx="2638730" cy="37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4033838"/>
            <a:ext cx="9525" cy="95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8600"/>
            <a:ext cx="3352801" cy="4484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1483"/>
            <a:ext cx="4326083" cy="44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7543800" cy="143192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Основные виды дидактических игр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-228600"/>
            <a:ext cx="8839200" cy="3886200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 smtClean="0"/>
              <a:t>                   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>
              <a:buFontTx/>
              <a:buChar char="-"/>
            </a:pPr>
            <a:r>
              <a:rPr lang="ru-RU" sz="2400" dirty="0" smtClean="0"/>
              <a:t>Настольно-печатные  игры</a:t>
            </a:r>
          </a:p>
          <a:p>
            <a:pPr>
              <a:buFontTx/>
              <a:buChar char="-"/>
            </a:pPr>
            <a:r>
              <a:rPr lang="ru-RU" sz="2400" dirty="0" smtClean="0"/>
              <a:t>Игры  с  предметами  ( игрушки, природный материал и т.д.)</a:t>
            </a:r>
          </a:p>
          <a:p>
            <a:pPr>
              <a:buFontTx/>
              <a:buChar char="-"/>
            </a:pPr>
            <a:r>
              <a:rPr lang="ru-RU" sz="2400" dirty="0" smtClean="0"/>
              <a:t>Словесные игры</a:t>
            </a:r>
            <a:endParaRPr lang="ru-RU" sz="2400" dirty="0"/>
          </a:p>
        </p:txBody>
      </p:sp>
      <p:pic>
        <p:nvPicPr>
          <p:cNvPr id="2051" name="Picture 3" descr="C:\Users\Ольга\Desktop\CAM02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4" y="3048000"/>
            <a:ext cx="4593601" cy="34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14239265069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8" t="-626" r="-3468" b="-626"/>
          <a:stretch/>
        </p:blipFill>
        <p:spPr bwMode="auto">
          <a:xfrm>
            <a:off x="5005716" y="3048000"/>
            <a:ext cx="413828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57200"/>
            <a:ext cx="8686800" cy="601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>
                <a:solidFill>
                  <a:srgbClr val="FF3300"/>
                </a:solidFill>
              </a:rPr>
              <a:t>Хорошая речь</a:t>
            </a:r>
            <a:r>
              <a:rPr lang="ru-RU" sz="2600"/>
              <a:t> – важное условие развития личности ребенка. Чем богаче и правильнее у ребенка речь</a:t>
            </a:r>
            <a:r>
              <a:rPr lang="en-US" sz="2600"/>
              <a:t>,</a:t>
            </a:r>
            <a:r>
              <a:rPr lang="ru-RU" sz="2600"/>
              <a:t> тем легче высказывать ему свои мысли</a:t>
            </a:r>
            <a:r>
              <a:rPr lang="en-US" sz="2600"/>
              <a:t>,</a:t>
            </a:r>
            <a:r>
              <a:rPr lang="ru-RU" sz="2600"/>
              <a:t> тем шире его возможности познания окружающего мира</a:t>
            </a:r>
            <a:r>
              <a:rPr lang="en-US" sz="2600"/>
              <a:t>,</a:t>
            </a:r>
            <a:r>
              <a:rPr lang="ru-RU" sz="2600"/>
              <a:t> тем активнее осуществляется его психическое развитие. Но речь ребенка не является врожденной функцией. Она развивается постепенно</a:t>
            </a:r>
            <a:r>
              <a:rPr lang="en-US" sz="2600"/>
              <a:t>,</a:t>
            </a:r>
            <a:r>
              <a:rPr lang="ru-RU" sz="2600"/>
              <a:t> вместе с его ростом и развитием. Речь необходима формировать и развивать в комплексе с общим развитием ребенка.</a:t>
            </a:r>
          </a:p>
          <a:p>
            <a:pPr>
              <a:buFont typeface="Wingdings" pitchFamily="2" charset="2"/>
              <a:buNone/>
            </a:pPr>
            <a:r>
              <a:rPr lang="ru-RU" sz="2600"/>
              <a:t>Гораздно успешнее это осуществлять</a:t>
            </a:r>
            <a:r>
              <a:rPr lang="en-US" sz="2600"/>
              <a:t>,</a:t>
            </a:r>
            <a:r>
              <a:rPr lang="ru-RU" sz="2600"/>
              <a:t> используя игры. Так как </a:t>
            </a:r>
            <a:r>
              <a:rPr lang="ru-RU" sz="2600">
                <a:solidFill>
                  <a:srgbClr val="FF3300"/>
                </a:solidFill>
              </a:rPr>
              <a:t>в дошкольном возрасте</a:t>
            </a:r>
            <a:r>
              <a:rPr lang="ru-RU" sz="2600"/>
              <a:t> </a:t>
            </a:r>
            <a:r>
              <a:rPr lang="ru-RU" sz="2600">
                <a:solidFill>
                  <a:srgbClr val="FF3300"/>
                </a:solidFill>
              </a:rPr>
              <a:t>игровая деятельность</a:t>
            </a:r>
            <a:r>
              <a:rPr lang="ru-RU" sz="2600"/>
              <a:t> </a:t>
            </a:r>
            <a:r>
              <a:rPr lang="ru-RU" sz="2600">
                <a:solidFill>
                  <a:srgbClr val="FF3300"/>
                </a:solidFill>
              </a:rPr>
              <a:t>является ведущей.</a:t>
            </a:r>
            <a:r>
              <a:rPr lang="ru-RU" sz="2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1423926507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62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esktop\1525419296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9" y="2734180"/>
            <a:ext cx="2997001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CAM02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16" y="86188"/>
            <a:ext cx="3949083" cy="29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\Desktop\CAM017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99" y="3759130"/>
            <a:ext cx="3936001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Пальчиковые игры как </a:t>
            </a:r>
            <a:r>
              <a:rPr lang="ru-RU" sz="3600" dirty="0" smtClean="0">
                <a:solidFill>
                  <a:srgbClr val="FF3300"/>
                </a:solidFill>
              </a:rPr>
              <a:t>способ развития </a:t>
            </a:r>
            <a:r>
              <a:rPr lang="ru-RU" sz="3600" dirty="0">
                <a:solidFill>
                  <a:srgbClr val="FF3300"/>
                </a:solidFill>
              </a:rPr>
              <a:t>речи детей </a:t>
            </a:r>
            <a:r>
              <a:rPr lang="ru-RU" sz="3600" dirty="0" smtClean="0">
                <a:solidFill>
                  <a:srgbClr val="FF3300"/>
                </a:solidFill>
              </a:rPr>
              <a:t> </a:t>
            </a:r>
            <a:r>
              <a:rPr lang="ru-RU" sz="3600" dirty="0">
                <a:solidFill>
                  <a:srgbClr val="FF3300"/>
                </a:solidFill>
              </a:rPr>
              <a:t>дошкольного возраста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6200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«</a:t>
            </a:r>
            <a:r>
              <a:rPr lang="ru-RU" dirty="0"/>
              <a:t>Ум </a:t>
            </a:r>
            <a:r>
              <a:rPr lang="ru-RU" dirty="0" err="1" smtClean="0"/>
              <a:t>Ум</a:t>
            </a:r>
            <a:r>
              <a:rPr lang="ru-RU" dirty="0" smtClean="0"/>
              <a:t> ребенка </a:t>
            </a:r>
            <a:r>
              <a:rPr lang="ru-RU" dirty="0"/>
              <a:t>находится на </a:t>
            </a:r>
            <a:r>
              <a:rPr lang="ru-RU" dirty="0" smtClean="0"/>
              <a:t>                     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        кончиках </a:t>
            </a:r>
            <a:r>
              <a:rPr lang="ru-RU" dirty="0"/>
              <a:t>его пальцев</a:t>
            </a:r>
            <a:r>
              <a:rPr lang="ru-RU" sz="2400" dirty="0"/>
              <a:t>»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               В.А. Сухомлинский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Словесная </a:t>
            </a:r>
            <a:r>
              <a:rPr lang="ru-RU" sz="2400" dirty="0"/>
              <a:t>речь ребенка начинается</a:t>
            </a:r>
            <a:r>
              <a:rPr lang="en-US" sz="2400" dirty="0"/>
              <a:t>,</a:t>
            </a:r>
            <a:r>
              <a:rPr lang="ru-RU" sz="2400" dirty="0"/>
              <a:t>  когда движения его пальчиков достигают достаточной точности. Руки ребенка как бы подготавливают почву для последующего развития речи. Игры с пальчиками развивают мозг ребенка</a:t>
            </a:r>
            <a:r>
              <a:rPr lang="en-US" sz="2400" dirty="0"/>
              <a:t>,</a:t>
            </a:r>
            <a:r>
              <a:rPr lang="ru-RU" sz="2400" dirty="0"/>
              <a:t> творческие способности</a:t>
            </a:r>
            <a:r>
              <a:rPr lang="en-US" sz="2400" dirty="0"/>
              <a:t>,</a:t>
            </a:r>
            <a:r>
              <a:rPr lang="ru-RU" sz="2400" dirty="0"/>
              <a:t> фантазию малыша. Это не только</a:t>
            </a:r>
            <a:r>
              <a:rPr lang="ru-RU" sz="1800" dirty="0"/>
              <a:t> </a:t>
            </a:r>
            <a:r>
              <a:rPr lang="ru-RU" sz="2400" dirty="0"/>
              <a:t>стимул для развития речи и мелкой моторики</a:t>
            </a:r>
            <a:r>
              <a:rPr lang="en-US" sz="2400" dirty="0"/>
              <a:t>,</a:t>
            </a:r>
            <a:r>
              <a:rPr lang="ru-RU" sz="2400" dirty="0"/>
              <a:t> но и один из вариантов радостного общения</a:t>
            </a:r>
            <a:r>
              <a:rPr lang="ru-RU" sz="1800" dirty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5" y="1238250"/>
            <a:ext cx="1893307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5" y="1238250"/>
            <a:ext cx="189330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838200"/>
            <a:ext cx="7543800" cy="1431925"/>
          </a:xfrm>
        </p:spPr>
        <p:txBody>
          <a:bodyPr/>
          <a:lstStyle/>
          <a:p>
            <a:r>
              <a:rPr lang="ru-RU" sz="2400" dirty="0" smtClean="0"/>
              <a:t>Пальчиковые игры, сопровождаемые речью, превращаются  в мини спектакли. Они увлекают детей и приносят  им  радость. Дети могут многое запомнить и воспроизвести.</a:t>
            </a:r>
            <a:endParaRPr lang="ru-RU" sz="2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0"/>
            <a:ext cx="3630613" cy="271462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529012" cy="2638425"/>
          </a:xfrm>
        </p:spPr>
      </p:pic>
    </p:spTree>
    <p:extLst>
      <p:ext uri="{BB962C8B-B14F-4D97-AF65-F5344CB8AC3E}">
        <p14:creationId xmlns:p14="http://schemas.microsoft.com/office/powerpoint/2010/main" val="2870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3048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FF3300"/>
                </a:solidFill>
              </a:rPr>
              <a:t>Сюжетно-ролевая игра</a:t>
            </a:r>
            <a:r>
              <a:rPr lang="ru-RU" sz="3600" dirty="0"/>
              <a:t> </a:t>
            </a:r>
            <a:r>
              <a:rPr lang="ru-RU" sz="2600" dirty="0"/>
              <a:t>оказывает положительное влияние на развитие речи. В ходе игры ребенок вслух разговаривает с игрушкой, говорит и за себя, и за неё, подражает гудению самолета, голосам зверей и т. д.. Развивается диалогическая речь.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29000"/>
            <a:ext cx="2221637" cy="2971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9950"/>
            <a:ext cx="222163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7" y="10886"/>
            <a:ext cx="7543800" cy="14319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</a:rPr>
              <a:t>Подвижные игры в речевом развитии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45720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В</a:t>
            </a:r>
            <a:r>
              <a:rPr lang="ru-RU" sz="2800" dirty="0" smtClean="0"/>
              <a:t>о</a:t>
            </a:r>
            <a:r>
              <a:rPr lang="ru-RU" sz="2400" dirty="0" smtClean="0"/>
              <a:t> </a:t>
            </a:r>
            <a:r>
              <a:rPr lang="ru-RU" sz="2400" dirty="0"/>
              <a:t>время игры педагог </a:t>
            </a:r>
            <a:r>
              <a:rPr lang="ru-RU" sz="2400" dirty="0" smtClean="0"/>
              <a:t>стремится к расширению объёма  понимания речи детей, словарного речевого запаса, к подражательной деятельности. </a:t>
            </a:r>
            <a:r>
              <a:rPr lang="ru-RU" sz="2400" dirty="0"/>
              <a:t>Это достигается путем проговаривания вместе с педагогом  </a:t>
            </a:r>
            <a:r>
              <a:rPr lang="ru-RU" sz="2400" dirty="0" err="1"/>
              <a:t>потешек</a:t>
            </a:r>
            <a:r>
              <a:rPr lang="en-US" sz="2400" dirty="0"/>
              <a:t>,</a:t>
            </a:r>
            <a:r>
              <a:rPr lang="ru-RU" sz="2400" dirty="0"/>
              <a:t> стихотворений</a:t>
            </a:r>
            <a:r>
              <a:rPr lang="en-US" sz="2400" dirty="0"/>
              <a:t>,</a:t>
            </a:r>
            <a:r>
              <a:rPr lang="ru-RU" sz="2400" dirty="0"/>
              <a:t> словесного сопровождения подвижных игр.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62400"/>
            <a:ext cx="3429000" cy="2547938"/>
          </a:xfrm>
          <a:prstGeom prst="rect">
            <a:avLst/>
          </a:prstGeom>
          <a:noFill/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3429000" cy="257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906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Предметно развивающая среда в группе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391400" cy="365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dirty="0"/>
              <a:t>«</a:t>
            </a:r>
            <a:r>
              <a:rPr lang="ru-RU" sz="2400" dirty="0"/>
              <a:t>В пустых стенах ребенок не заговорит</a:t>
            </a:r>
            <a:r>
              <a:rPr lang="ru-RU" sz="1600" dirty="0"/>
              <a:t>…»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Е.И. Тихеева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400" dirty="0" smtClean="0"/>
              <a:t>Насыщая </a:t>
            </a:r>
            <a:r>
              <a:rPr lang="ru-RU" sz="2400" dirty="0"/>
              <a:t>групповое пространство</a:t>
            </a:r>
            <a:r>
              <a:rPr lang="en-US" sz="2400" dirty="0"/>
              <a:t>,</a:t>
            </a:r>
            <a:r>
              <a:rPr lang="ru-RU" sz="2400" dirty="0"/>
              <a:t> воспитатели заботятся в первую очередь о том</a:t>
            </a:r>
            <a:r>
              <a:rPr lang="en-US" sz="2400" dirty="0"/>
              <a:t>,</a:t>
            </a:r>
            <a:r>
              <a:rPr lang="ru-RU" sz="2400" dirty="0"/>
              <a:t> чтобы дети могли в группе удовлетворить свои важные жизненные потребности в познании</a:t>
            </a:r>
            <a:r>
              <a:rPr lang="en-US" sz="2400" dirty="0"/>
              <a:t>,</a:t>
            </a:r>
            <a:r>
              <a:rPr lang="ru-RU" sz="2400" dirty="0"/>
              <a:t> движении и в общении. Группы должны </a:t>
            </a:r>
            <a:r>
              <a:rPr lang="ru-RU" sz="2400" dirty="0" smtClean="0"/>
              <a:t>быть </a:t>
            </a:r>
            <a:r>
              <a:rPr lang="ru-RU" sz="2400" dirty="0"/>
              <a:t>оснащены современным </a:t>
            </a:r>
            <a:r>
              <a:rPr lang="ru-RU" sz="2400" dirty="0" smtClean="0"/>
              <a:t>игровым </a:t>
            </a:r>
            <a:r>
              <a:rPr lang="ru-RU" sz="2400" dirty="0"/>
              <a:t>оборудованием</a:t>
            </a:r>
            <a:r>
              <a:rPr lang="en-US" sz="2400" dirty="0"/>
              <a:t>,</a:t>
            </a:r>
            <a:r>
              <a:rPr lang="ru-RU" sz="2400" dirty="0"/>
              <a:t> которое включает наглядный</a:t>
            </a:r>
            <a:r>
              <a:rPr lang="en-US" sz="2400" dirty="0"/>
              <a:t>,</a:t>
            </a:r>
            <a:r>
              <a:rPr lang="ru-RU" sz="2400" dirty="0"/>
              <a:t> игровой и демонстрационный материал</a:t>
            </a:r>
            <a:r>
              <a:rPr lang="en-US" sz="2400" dirty="0"/>
              <a:t>,</a:t>
            </a:r>
            <a:r>
              <a:rPr lang="ru-RU" sz="2400" dirty="0"/>
              <a:t> обеспечивающий более высокий уровень познавательного </a:t>
            </a:r>
            <a:r>
              <a:rPr lang="ru-RU" sz="2400" dirty="0" smtClean="0"/>
              <a:t>развития детей </a:t>
            </a:r>
            <a:r>
              <a:rPr lang="ru-RU" sz="2400" dirty="0"/>
              <a:t>и провоцирующий речевую активность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ru-RU" sz="1800" dirty="0"/>
          </a:p>
          <a:p>
            <a:pPr>
              <a:buFont typeface="Wingdings" pitchFamily="2" charset="2"/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1506079673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6" y="983006"/>
            <a:ext cx="2577446" cy="343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70600"/>
            <a:ext cx="385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Мини-музей</a:t>
            </a:r>
          </a:p>
          <a:p>
            <a:r>
              <a:rPr lang="ru-RU" sz="2000" dirty="0" smtClean="0"/>
              <a:t>  «Хоровод матрёшек»   </a:t>
            </a:r>
            <a:endParaRPr lang="ru-RU" sz="2000" dirty="0"/>
          </a:p>
        </p:txBody>
      </p:sp>
      <p:pic>
        <p:nvPicPr>
          <p:cNvPr id="1028" name="Picture 4" descr="C:\Users\Ольга\Desktop\CAM00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54" y="1051321"/>
            <a:ext cx="2510143" cy="33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1400" y="70600"/>
            <a:ext cx="511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Уголок нравственно-Патриотического</a:t>
            </a:r>
          </a:p>
          <a:p>
            <a:r>
              <a:rPr lang="ru-RU" sz="2000" dirty="0" smtClean="0"/>
              <a:t>                   воспитания</a:t>
            </a:r>
            <a:endParaRPr lang="ru-RU" sz="2000" dirty="0"/>
          </a:p>
        </p:txBody>
      </p:sp>
      <p:pic>
        <p:nvPicPr>
          <p:cNvPr id="4098" name="Picture 2" descr="C:\Users\Ольга\Desktop\15107268002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405492"/>
            <a:ext cx="2505745" cy="33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ьга\Desktop\CAM00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99" y="1051321"/>
            <a:ext cx="2526209" cy="33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CAM00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9" y="609600"/>
            <a:ext cx="3659211" cy="2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0"/>
            <a:ext cx="389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Уголок по ПДД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7411" y="-80074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о</a:t>
            </a:r>
            <a:endParaRPr lang="ru-RU" dirty="0"/>
          </a:p>
        </p:txBody>
      </p:sp>
      <p:pic>
        <p:nvPicPr>
          <p:cNvPr id="7" name="Picture 2" descr="C:\Users\Ольга\Desktop\1510726800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82" y="628649"/>
            <a:ext cx="2044018" cy="27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61" y="609600"/>
            <a:ext cx="2808237" cy="27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>
                <a:solidFill>
                  <a:srgbClr val="FF3300"/>
                </a:solidFill>
              </a:rPr>
              <a:t>Спасибо за внимание!</a:t>
            </a:r>
          </a:p>
        </p:txBody>
      </p:sp>
      <p:pic>
        <p:nvPicPr>
          <p:cNvPr id="123908" name="Picture 4" descr="razvitie-rechi-detej-doshkolnogo-vozrasta-cherez-teatralizovannuyu-deyatelnost-opyt-raboty-chubukovoj-e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3171825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0772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 dirty="0">
                <a:solidFill>
                  <a:srgbClr val="FF3300"/>
                </a:solidFill>
              </a:rPr>
              <a:t>Игровой метод</a:t>
            </a:r>
            <a:r>
              <a:rPr lang="ru-RU" sz="2200" dirty="0"/>
              <a:t> обучения способствует созданию заинтересованной</a:t>
            </a:r>
            <a:r>
              <a:rPr lang="en-US" sz="2200" dirty="0"/>
              <a:t>,</a:t>
            </a:r>
            <a:r>
              <a:rPr lang="ru-RU" sz="2200" dirty="0"/>
              <a:t> непринуждённой обстановки; повышает речевую мотивацию; побуждает детей к общению друг с другом; процесс мышления протекает быстрее</a:t>
            </a:r>
            <a:r>
              <a:rPr lang="en-US" sz="2200" dirty="0"/>
              <a:t>,</a:t>
            </a:r>
            <a:r>
              <a:rPr lang="ru-RU" sz="2200" dirty="0"/>
              <a:t> новые навыки усваиваются </a:t>
            </a:r>
            <a:r>
              <a:rPr lang="ru-RU" sz="2200" dirty="0" smtClean="0"/>
              <a:t>прочнее.</a:t>
            </a:r>
          </a:p>
          <a:p>
            <a:pPr>
              <a:buFont typeface="Wingdings" pitchFamily="2" charset="2"/>
              <a:buNone/>
            </a:pPr>
            <a:r>
              <a:rPr lang="ru-RU" sz="2200" dirty="0" smtClean="0">
                <a:solidFill>
                  <a:srgbClr val="FF3300"/>
                </a:solidFill>
              </a:rPr>
              <a:t>Дидактическая </a:t>
            </a:r>
            <a:r>
              <a:rPr lang="ru-RU" sz="2200" dirty="0">
                <a:solidFill>
                  <a:srgbClr val="FF3300"/>
                </a:solidFill>
              </a:rPr>
              <a:t>игра</a:t>
            </a:r>
            <a:r>
              <a:rPr lang="ru-RU" sz="2200" dirty="0"/>
              <a:t> – прекрасное средство обучения и развития</a:t>
            </a:r>
            <a:r>
              <a:rPr lang="en-US" sz="2200" dirty="0"/>
              <a:t>,</a:t>
            </a:r>
            <a:r>
              <a:rPr lang="ru-RU" sz="2200" dirty="0"/>
              <a:t>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</a:t>
            </a:r>
            <a:r>
              <a:rPr lang="en-US" sz="2200" dirty="0"/>
              <a:t>,</a:t>
            </a:r>
            <a:r>
              <a:rPr lang="ru-RU" sz="2200" dirty="0"/>
              <a:t> формировать грамматические категории</a:t>
            </a:r>
            <a:r>
              <a:rPr lang="en-US" sz="2200" dirty="0"/>
              <a:t>,</a:t>
            </a:r>
            <a:r>
              <a:rPr lang="ru-RU" sz="2200" dirty="0"/>
              <a:t> развивать связную речь</a:t>
            </a:r>
            <a:r>
              <a:rPr lang="en-US" sz="2200" dirty="0"/>
              <a:t>,</a:t>
            </a:r>
            <a:r>
              <a:rPr lang="ru-RU" sz="2200" dirty="0"/>
              <a:t> расширять знания об окружающем мире</a:t>
            </a:r>
            <a:r>
              <a:rPr lang="en-US" sz="2200" dirty="0"/>
              <a:t>,</a:t>
            </a:r>
            <a:r>
              <a:rPr lang="ru-RU" sz="2200" dirty="0"/>
              <a:t> развивать словесное творчество</a:t>
            </a:r>
            <a:r>
              <a:rPr lang="en-US" sz="2200" dirty="0"/>
              <a:t>,</a:t>
            </a:r>
            <a:r>
              <a:rPr lang="ru-RU" sz="2200" dirty="0"/>
              <a:t> развивать коммуникативные навыки.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     </a:t>
            </a:r>
            <a:r>
              <a:rPr lang="ru-RU" sz="4000">
                <a:solidFill>
                  <a:srgbClr val="FF3300"/>
                </a:solidFill>
              </a:rPr>
              <a:t>Основные задачи             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речевого развития</a:t>
            </a:r>
            <a:r>
              <a:rPr lang="ru-RU" sz="400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Развитие звуковой культуры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Формирование грамматического строя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Обогащение словарного запаса;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Развитие связной речи.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Речь ребенка формируется поэтапно и на каждом возрастном этапе решаются свои задачи речевого развития ребенка.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543800" cy="1431925"/>
          </a:xfrm>
        </p:spPr>
        <p:txBody>
          <a:bodyPr/>
          <a:lstStyle/>
          <a:p>
            <a:r>
              <a:rPr lang="ru-RU" sz="4000"/>
              <a:t>    </a:t>
            </a:r>
            <a:r>
              <a:rPr lang="ru-RU" sz="4000">
                <a:solidFill>
                  <a:srgbClr val="FF3300"/>
                </a:solidFill>
              </a:rPr>
              <a:t>Игры и упражнения для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     развития речи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младших дошкольников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Ведущая линия развития речи детей 3-4 лет – это воспитание звуковой культуры речи</a:t>
            </a:r>
            <a:r>
              <a:rPr lang="en-US" sz="2800"/>
              <a:t>,</a:t>
            </a:r>
            <a:r>
              <a:rPr lang="ru-RU" sz="2800"/>
              <a:t> обучение правильному звукопроизношению</a:t>
            </a:r>
            <a:r>
              <a:rPr lang="en-US" sz="2800"/>
              <a:t>,</a:t>
            </a:r>
            <a:r>
              <a:rPr lang="ru-RU" sz="2800"/>
              <a:t> формирование грамматического строя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350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97687"/>
              </p:ext>
            </p:extLst>
          </p:nvPr>
        </p:nvGraphicFramePr>
        <p:xfrm>
          <a:off x="381000" y="304800"/>
          <a:ext cx="8305800" cy="6367526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             Игры и упражнения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              направленные на: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     Название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Звукоподражание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«Чей это голос?»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как говорит»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Нахождение предмета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ориентируясь на его признаки и действия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«Угадай игрушку»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«Про кого я говорю»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Выделение и обозначение признаков предмета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«Скажи какой»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«Исправь ошибку»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больше увидит и назовёт»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«Что напутал Буратино»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«Какая кукла»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Соотношение предметов с разными характеристиками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«Сравни кукол»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«Сравни медвежат»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«Сравни разных зверят»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лучше похвалит»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Ознакомление с противоположностями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«Куклы рисуют и гуляют»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«Куклы: веселая и грустная»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Закрепление представления об обобщающих словах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«Назови одним словом»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Образование форм род. падежа мн. числа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существительных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«Чего не стало?»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«Прятки»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Подбор глаголов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что умеет делать?»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«Где что можно делать? 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«Закончи предложение»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«Оркестр»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«Добавь слово»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назовёт больше действий»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Придумывание окончания рассказа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нового окончания знакомой сказки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«Расскажи про Олю и зайчика»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«Козлята и зайчик»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Игры – инсценировки с игрушками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 сказкам: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Заюшкина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избушка»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«Теремок»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 Маша и медведь»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     </a:t>
            </a:r>
            <a:r>
              <a:rPr lang="ru-RU" sz="3600">
                <a:solidFill>
                  <a:srgbClr val="FF3300"/>
                </a:solidFill>
              </a:rPr>
              <a:t>ИГРЫ И УПРАЖНЕНИЯ           ДЛЯ РАЗВИТИЯ РЕЧИ ДЕТЕЙ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   ПЯТОГО ГОДА ЖИЗНИ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Ведущая линия развития детей данного возраста – обогащение словарного запаса. Продолжается работа по воспитанию звуковой культуры речи (формирование правильного звукопроизношения</a:t>
            </a:r>
            <a:r>
              <a:rPr lang="en-US" sz="2400"/>
              <a:t>,</a:t>
            </a:r>
            <a:r>
              <a:rPr lang="ru-RU" sz="2400"/>
              <a:t> развитие фонематического восприятия</a:t>
            </a:r>
            <a:r>
              <a:rPr lang="en-US" sz="2400"/>
              <a:t>, </a:t>
            </a:r>
            <a:r>
              <a:rPr lang="ru-RU" sz="2400"/>
              <a:t>голосового аппарата</a:t>
            </a:r>
            <a:r>
              <a:rPr lang="en-US" sz="2400"/>
              <a:t>,</a:t>
            </a:r>
            <a:r>
              <a:rPr lang="ru-RU" sz="2400"/>
              <a:t> речевого дыхания</a:t>
            </a:r>
            <a:r>
              <a:rPr lang="en-US" sz="2400"/>
              <a:t>,</a:t>
            </a:r>
            <a:r>
              <a:rPr lang="ru-RU" sz="2400"/>
              <a:t> умения пользоваться умеренным темпом речи и интонационными средствами выразительности).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Дети знакомятся с новыми терминами «звук»</a:t>
            </a:r>
            <a:r>
              <a:rPr lang="en-US" sz="2400"/>
              <a:t>,</a:t>
            </a:r>
            <a:r>
              <a:rPr lang="ru-RU" sz="2400"/>
              <a:t> «слово».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30" name="Group 46"/>
          <p:cNvGraphicFramePr>
            <a:graphicFrameLocks noGrp="1"/>
          </p:cNvGraphicFramePr>
          <p:nvPr/>
        </p:nvGraphicFramePr>
        <p:xfrm>
          <a:off x="457200" y="304800"/>
          <a:ext cx="8153400" cy="5709222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Игры и упражнения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направленные на: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    Название игры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Развитие слухового восприятия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интонационной выразительности речи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«Найди первый звук»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 слово звучит»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«Громко-шепотом»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 говорит Таня?»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Обогащение словарного запаса (подбор синонимов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однокоренных слов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многозначных слов)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 больше слов скажет»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заблудился?»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«Кого можно гладить»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«Шишка»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«Ручка-ножка»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 сказать по-другому»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Формирование грамматического строя речи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 это ползёт»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«Какие бывают иголки»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Развитие связной речи (составление сказки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совместного рассказа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творческого рассказа)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«Приключения Маши в лесу»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«Расскажем про белочку»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«В гостях у лесника»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  </a:t>
            </a:r>
            <a:r>
              <a:rPr lang="ru-RU" sz="3200">
                <a:solidFill>
                  <a:srgbClr val="FF3300"/>
                </a:solidFill>
              </a:rPr>
              <a:t>Игры и упражнения по развитию</a:t>
            </a:r>
            <a:br>
              <a:rPr lang="ru-RU" sz="3200">
                <a:solidFill>
                  <a:srgbClr val="FF3300"/>
                </a:solidFill>
              </a:rPr>
            </a:br>
            <a:r>
              <a:rPr lang="ru-RU" sz="3200">
                <a:solidFill>
                  <a:srgbClr val="FF3300"/>
                </a:solidFill>
              </a:rPr>
              <a:t>        речи для детей старшего дошкольного  возраста (6-7 лет)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Основной задачей работы с детьми старшего дошкольного возраста является развитие связной речи</a:t>
            </a:r>
            <a:r>
              <a:rPr lang="en-US" sz="2400"/>
              <a:t>,</a:t>
            </a:r>
            <a:r>
              <a:rPr lang="ru-RU" sz="2400"/>
              <a:t> усвоение фонетической стороны речи. Проводится работа по дальнейшему совершенствованию речевого слуха</a:t>
            </a:r>
            <a:r>
              <a:rPr lang="en-US" sz="2400"/>
              <a:t>,</a:t>
            </a:r>
            <a:r>
              <a:rPr lang="ru-RU" sz="2400"/>
              <a:t> закрепление навыков чёткой</a:t>
            </a:r>
            <a:r>
              <a:rPr lang="en-US" sz="2400"/>
              <a:t>,</a:t>
            </a:r>
            <a:r>
              <a:rPr lang="ru-RU" sz="2400"/>
              <a:t> правильной</a:t>
            </a:r>
            <a:r>
              <a:rPr lang="en-US" sz="2400"/>
              <a:t>,</a:t>
            </a:r>
            <a:r>
              <a:rPr lang="ru-RU" sz="2400"/>
              <a:t> выразительной речи. Дети дифференцируют</a:t>
            </a:r>
            <a:r>
              <a:rPr lang="en-US" sz="2400"/>
              <a:t>,</a:t>
            </a: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    что такое звук</a:t>
            </a:r>
            <a:r>
              <a:rPr lang="en-US" sz="2400"/>
              <a:t>,</a:t>
            </a:r>
            <a:r>
              <a:rPr lang="ru-RU" sz="2400"/>
              <a:t> слово</a:t>
            </a:r>
            <a:r>
              <a:rPr lang="en-US" sz="2400"/>
              <a:t>,</a:t>
            </a:r>
            <a:r>
              <a:rPr lang="ru-RU" sz="2400"/>
              <a:t> предложение.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1141</ep:Words>
  <ep:PresentationFormat>Экран (4:3)</ep:PresentationFormat>
  <ep:Paragraphs>60</ep:Paragraphs>
  <ep:Slides>28</ep:Slides>
  <ep:Notes>2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28</vt:i4>
      </vt:variant>
    </vt:vector>
  </ep:HeadingPairs>
  <ep:TitlesOfParts>
    <vt:vector size="29" baseType="lpstr">
      <vt:lpstr>Сумерки</vt:lpstr>
      <vt:lpstr>«Развитие речи дошкольников в играх и упражнениях»</vt:lpstr>
      <vt:lpstr>Слайд 2</vt:lpstr>
      <vt:lpstr>Слайд 3</vt:lpstr>
      <vt:lpstr>Основные задачи                    речевого развития</vt:lpstr>
      <vt:lpstr>Игры и упражнения для            развития речи     младших дошкольников</vt:lpstr>
      <vt:lpstr>Слайд 6</vt:lpstr>
      <vt:lpstr>ИГРЫ И УПРАЖНЕНИЯ           ДЛЯ РАЗВИТИЯ РЕЧИ ДЕТЕЙ      ПЯТОГО ГОДА ЖИЗНИ</vt:lpstr>
      <vt:lpstr>Слайд 8</vt:lpstr>
      <vt:lpstr>Игры и упражнения по развитию         речи для детей старшего дошкольного  возраста (6-7 лет)</vt:lpstr>
      <vt:lpstr>Слайд 10</vt:lpstr>
      <vt:lpstr>Использование мнемотехники   для развития связной речи             дошкольников</vt:lpstr>
      <vt:lpstr>Слайд 12</vt:lpstr>
      <vt:lpstr>Театрализованная деятельность как        средство развития речи детей               дошкольного возраста</vt:lpstr>
      <vt:lpstr>Музыкальные занятия и          развитие речи</vt:lpstr>
      <vt:lpstr>Художественное творчество и развитие речи</vt:lpstr>
      <vt:lpstr>Слайд 16</vt:lpstr>
      <vt:lpstr>Влияние оригами на развитие             речи дошкольников</vt:lpstr>
      <vt:lpstr>Слайд 18</vt:lpstr>
      <vt:lpstr>Основные виды дидактических игр</vt:lpstr>
      <vt:lpstr>Слайд 20</vt:lpstr>
      <vt:lpstr>Пальчиковые игры как способ развития речи детей  дошкольного возраста</vt:lpstr>
      <vt:lpstr>Пальчиковые игры, сопровождаемые речью, превращаются  в мини спектакли. Они увлекают детей и приносят  им  радость. Дети могут многое запомнить и воспроизвести.</vt:lpstr>
      <vt:lpstr>Слайд 23</vt:lpstr>
      <vt:lpstr>Подвижные игры в речевом развитии</vt:lpstr>
      <vt:lpstr>Предметно развивающая среда в группе</vt:lpstr>
      <vt:lpstr>Слайд 26</vt:lpstr>
      <vt:lpstr>Слайд 27</vt:lpstr>
      <vt:lpstr>Слайд 28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2015-03-28T18:49:20.000</dcterms:created>
  <dc:creator>Влад</dc:creator>
  <cp:keywords>речь</cp:keywords>
  <cp:lastModifiedBy>330-15IKB(81DC00LPRU</cp:lastModifiedBy>
  <dcterms:modified xsi:type="dcterms:W3CDTF">2019-10-12T08:56:01.993</dcterms:modified>
  <cp:revision>72</cp:revision>
  <dc:title>PowerPoint Presentation</dc:title>
  <cp:version>0906.0100.01</cp:version>
</cp:coreProperties>
</file>