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Lst>
  <p:notesMasterIdLst>
    <p:notesMasterId r:id="rId65"/>
  </p:notesMasterIdLst>
  <p:handoutMasterIdLst>
    <p:handoutMasterId r:id="rId66"/>
  </p:handoutMasterIdLst>
  <p:sldIdLst>
    <p:sldId id="257" r:id="rId13"/>
    <p:sldId id="256" r:id="rId14"/>
    <p:sldId id="259" r:id="rId15"/>
    <p:sldId id="260" r:id="rId16"/>
    <p:sldId id="258"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4" r:id="rId30"/>
    <p:sldId id="275" r:id="rId31"/>
    <p:sldId id="276" r:id="rId32"/>
    <p:sldId id="303" r:id="rId33"/>
    <p:sldId id="277" r:id="rId34"/>
    <p:sldId id="304" r:id="rId35"/>
    <p:sldId id="281" r:id="rId36"/>
    <p:sldId id="305" r:id="rId37"/>
    <p:sldId id="282" r:id="rId38"/>
    <p:sldId id="283" r:id="rId39"/>
    <p:sldId id="279" r:id="rId40"/>
    <p:sldId id="306" r:id="rId41"/>
    <p:sldId id="278" r:id="rId42"/>
    <p:sldId id="284" r:id="rId43"/>
    <p:sldId id="273" r:id="rId44"/>
    <p:sldId id="280" r:id="rId45"/>
    <p:sldId id="285" r:id="rId46"/>
    <p:sldId id="307" r:id="rId47"/>
    <p:sldId id="286" r:id="rId48"/>
    <p:sldId id="308" r:id="rId49"/>
    <p:sldId id="289" r:id="rId50"/>
    <p:sldId id="288" r:id="rId51"/>
    <p:sldId id="290" r:id="rId52"/>
    <p:sldId id="287" r:id="rId53"/>
    <p:sldId id="300" r:id="rId54"/>
    <p:sldId id="301" r:id="rId55"/>
    <p:sldId id="292" r:id="rId56"/>
    <p:sldId id="298" r:id="rId57"/>
    <p:sldId id="297" r:id="rId58"/>
    <p:sldId id="291" r:id="rId59"/>
    <p:sldId id="295" r:id="rId60"/>
    <p:sldId id="296" r:id="rId61"/>
    <p:sldId id="293" r:id="rId62"/>
    <p:sldId id="294" r:id="rId63"/>
    <p:sldId id="299" r:id="rId6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3333FF"/>
    <a:srgbClr val="FFF0E1"/>
    <a:srgbClr val="FFC489"/>
    <a:srgbClr val="FFCC99"/>
    <a:srgbClr val="EFEFE1"/>
    <a:srgbClr val="DDDDC1"/>
    <a:srgbClr val="FDD0CB"/>
    <a:srgbClr val="FCE9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0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BB4749-9B21-4546-9A49-971D12487716}" type="datetimeFigureOut">
              <a:rPr lang="ru-RU" smtClean="0"/>
              <a:t>10.10.2019</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6B46EFF-61AC-4CCB-A174-2062CBD38216}" type="slidenum">
              <a:rPr lang="ru-RU" smtClean="0"/>
              <a:t>‹#›</a:t>
            </a:fld>
            <a:endParaRPr lang="ru-RU"/>
          </a:p>
        </p:txBody>
      </p:sp>
    </p:spTree>
    <p:extLst>
      <p:ext uri="{BB962C8B-B14F-4D97-AF65-F5344CB8AC3E}">
        <p14:creationId xmlns:p14="http://schemas.microsoft.com/office/powerpoint/2010/main" val="33290428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EBDDC7-ECE6-4CD1-99A1-29A030337A80}" type="datetimeFigureOut">
              <a:rPr lang="ru-RU" smtClean="0"/>
              <a:t>10.10.2019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864B39-CEA8-49F7-A1E3-EE07BAE604C3}" type="slidenum">
              <a:rPr lang="ru-RU" smtClean="0"/>
              <a:t>‹#›</a:t>
            </a:fld>
            <a:endParaRPr lang="ru-RU"/>
          </a:p>
        </p:txBody>
      </p:sp>
    </p:spTree>
    <p:extLst>
      <p:ext uri="{BB962C8B-B14F-4D97-AF65-F5344CB8AC3E}">
        <p14:creationId xmlns:p14="http://schemas.microsoft.com/office/powerpoint/2010/main" val="1020488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a:t>
            </a:fld>
            <a:endParaRPr lang="ru-RU"/>
          </a:p>
        </p:txBody>
      </p:sp>
    </p:spTree>
    <p:extLst>
      <p:ext uri="{BB962C8B-B14F-4D97-AF65-F5344CB8AC3E}">
        <p14:creationId xmlns:p14="http://schemas.microsoft.com/office/powerpoint/2010/main" val="254002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10</a:t>
            </a:fld>
            <a:endParaRPr lang="ru-RU"/>
          </a:p>
        </p:txBody>
      </p:sp>
    </p:spTree>
    <p:extLst>
      <p:ext uri="{BB962C8B-B14F-4D97-AF65-F5344CB8AC3E}">
        <p14:creationId xmlns:p14="http://schemas.microsoft.com/office/powerpoint/2010/main" val="3601708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11</a:t>
            </a:fld>
            <a:endParaRPr lang="ru-RU"/>
          </a:p>
        </p:txBody>
      </p:sp>
    </p:spTree>
    <p:extLst>
      <p:ext uri="{BB962C8B-B14F-4D97-AF65-F5344CB8AC3E}">
        <p14:creationId xmlns:p14="http://schemas.microsoft.com/office/powerpoint/2010/main" val="651034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12</a:t>
            </a:fld>
            <a:endParaRPr lang="ru-RU"/>
          </a:p>
        </p:txBody>
      </p:sp>
    </p:spTree>
    <p:extLst>
      <p:ext uri="{BB962C8B-B14F-4D97-AF65-F5344CB8AC3E}">
        <p14:creationId xmlns:p14="http://schemas.microsoft.com/office/powerpoint/2010/main" val="2591742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13</a:t>
            </a:fld>
            <a:endParaRPr lang="ru-RU"/>
          </a:p>
        </p:txBody>
      </p:sp>
    </p:spTree>
    <p:extLst>
      <p:ext uri="{BB962C8B-B14F-4D97-AF65-F5344CB8AC3E}">
        <p14:creationId xmlns:p14="http://schemas.microsoft.com/office/powerpoint/2010/main" val="3112327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14</a:t>
            </a:fld>
            <a:endParaRPr lang="ru-RU"/>
          </a:p>
        </p:txBody>
      </p:sp>
    </p:spTree>
    <p:extLst>
      <p:ext uri="{BB962C8B-B14F-4D97-AF65-F5344CB8AC3E}">
        <p14:creationId xmlns:p14="http://schemas.microsoft.com/office/powerpoint/2010/main" val="3531966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15</a:t>
            </a:fld>
            <a:endParaRPr lang="ru-RU"/>
          </a:p>
        </p:txBody>
      </p:sp>
    </p:spTree>
    <p:extLst>
      <p:ext uri="{BB962C8B-B14F-4D97-AF65-F5344CB8AC3E}">
        <p14:creationId xmlns:p14="http://schemas.microsoft.com/office/powerpoint/2010/main" val="2242220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16</a:t>
            </a:fld>
            <a:endParaRPr lang="ru-RU"/>
          </a:p>
        </p:txBody>
      </p:sp>
    </p:spTree>
    <p:extLst>
      <p:ext uri="{BB962C8B-B14F-4D97-AF65-F5344CB8AC3E}">
        <p14:creationId xmlns:p14="http://schemas.microsoft.com/office/powerpoint/2010/main" val="2670641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17</a:t>
            </a:fld>
            <a:endParaRPr lang="ru-RU"/>
          </a:p>
        </p:txBody>
      </p:sp>
    </p:spTree>
    <p:extLst>
      <p:ext uri="{BB962C8B-B14F-4D97-AF65-F5344CB8AC3E}">
        <p14:creationId xmlns:p14="http://schemas.microsoft.com/office/powerpoint/2010/main" val="3731696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18</a:t>
            </a:fld>
            <a:endParaRPr lang="ru-RU"/>
          </a:p>
        </p:txBody>
      </p:sp>
    </p:spTree>
    <p:extLst>
      <p:ext uri="{BB962C8B-B14F-4D97-AF65-F5344CB8AC3E}">
        <p14:creationId xmlns:p14="http://schemas.microsoft.com/office/powerpoint/2010/main" val="3148314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19</a:t>
            </a:fld>
            <a:endParaRPr lang="ru-RU"/>
          </a:p>
        </p:txBody>
      </p:sp>
    </p:spTree>
    <p:extLst>
      <p:ext uri="{BB962C8B-B14F-4D97-AF65-F5344CB8AC3E}">
        <p14:creationId xmlns:p14="http://schemas.microsoft.com/office/powerpoint/2010/main" val="1555161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a:t>
            </a:fld>
            <a:endParaRPr lang="ru-RU"/>
          </a:p>
        </p:txBody>
      </p:sp>
    </p:spTree>
    <p:extLst>
      <p:ext uri="{BB962C8B-B14F-4D97-AF65-F5344CB8AC3E}">
        <p14:creationId xmlns:p14="http://schemas.microsoft.com/office/powerpoint/2010/main" val="959367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B864B39-CEA8-49F7-A1E3-EE07BAE604C3}" type="slidenum">
              <a:rPr lang="ru-RU" smtClean="0"/>
              <a:t>20</a:t>
            </a:fld>
            <a:endParaRPr lang="ru-RU"/>
          </a:p>
        </p:txBody>
      </p:sp>
    </p:spTree>
    <p:extLst>
      <p:ext uri="{BB962C8B-B14F-4D97-AF65-F5344CB8AC3E}">
        <p14:creationId xmlns:p14="http://schemas.microsoft.com/office/powerpoint/2010/main" val="2965462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21</a:t>
            </a:fld>
            <a:endParaRPr lang="ru-RU">
              <a:solidFill>
                <a:prstClr val="black"/>
              </a:solidFill>
            </a:endParaRPr>
          </a:p>
        </p:txBody>
      </p:sp>
    </p:spTree>
    <p:extLst>
      <p:ext uri="{BB962C8B-B14F-4D97-AF65-F5344CB8AC3E}">
        <p14:creationId xmlns:p14="http://schemas.microsoft.com/office/powerpoint/2010/main" val="2965462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22</a:t>
            </a:fld>
            <a:endParaRPr lang="ru-RU"/>
          </a:p>
        </p:txBody>
      </p:sp>
    </p:spTree>
    <p:extLst>
      <p:ext uri="{BB962C8B-B14F-4D97-AF65-F5344CB8AC3E}">
        <p14:creationId xmlns:p14="http://schemas.microsoft.com/office/powerpoint/2010/main" val="3730708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23</a:t>
            </a:fld>
            <a:endParaRPr lang="ru-RU">
              <a:solidFill>
                <a:prstClr val="black"/>
              </a:solidFill>
            </a:endParaRPr>
          </a:p>
        </p:txBody>
      </p:sp>
    </p:spTree>
    <p:extLst>
      <p:ext uri="{BB962C8B-B14F-4D97-AF65-F5344CB8AC3E}">
        <p14:creationId xmlns:p14="http://schemas.microsoft.com/office/powerpoint/2010/main" val="3730708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24</a:t>
            </a:fld>
            <a:endParaRPr lang="ru-RU"/>
          </a:p>
        </p:txBody>
      </p:sp>
    </p:spTree>
    <p:extLst>
      <p:ext uri="{BB962C8B-B14F-4D97-AF65-F5344CB8AC3E}">
        <p14:creationId xmlns:p14="http://schemas.microsoft.com/office/powerpoint/2010/main" val="1105679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25</a:t>
            </a:fld>
            <a:endParaRPr lang="ru-RU">
              <a:solidFill>
                <a:prstClr val="black"/>
              </a:solidFill>
            </a:endParaRPr>
          </a:p>
        </p:txBody>
      </p:sp>
    </p:spTree>
    <p:extLst>
      <p:ext uri="{BB962C8B-B14F-4D97-AF65-F5344CB8AC3E}">
        <p14:creationId xmlns:p14="http://schemas.microsoft.com/office/powerpoint/2010/main" val="1105679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26</a:t>
            </a:fld>
            <a:endParaRPr lang="ru-RU"/>
          </a:p>
        </p:txBody>
      </p:sp>
    </p:spTree>
    <p:extLst>
      <p:ext uri="{BB962C8B-B14F-4D97-AF65-F5344CB8AC3E}">
        <p14:creationId xmlns:p14="http://schemas.microsoft.com/office/powerpoint/2010/main" val="3297100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27</a:t>
            </a:fld>
            <a:endParaRPr lang="ru-RU"/>
          </a:p>
        </p:txBody>
      </p:sp>
    </p:spTree>
    <p:extLst>
      <p:ext uri="{BB962C8B-B14F-4D97-AF65-F5344CB8AC3E}">
        <p14:creationId xmlns:p14="http://schemas.microsoft.com/office/powerpoint/2010/main" val="1625691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28</a:t>
            </a:fld>
            <a:endParaRPr lang="ru-RU"/>
          </a:p>
        </p:txBody>
      </p:sp>
    </p:spTree>
    <p:extLst>
      <p:ext uri="{BB962C8B-B14F-4D97-AF65-F5344CB8AC3E}">
        <p14:creationId xmlns:p14="http://schemas.microsoft.com/office/powerpoint/2010/main" val="37933865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29</a:t>
            </a:fld>
            <a:endParaRPr lang="ru-RU">
              <a:solidFill>
                <a:prstClr val="black"/>
              </a:solidFill>
            </a:endParaRPr>
          </a:p>
        </p:txBody>
      </p:sp>
    </p:spTree>
    <p:extLst>
      <p:ext uri="{BB962C8B-B14F-4D97-AF65-F5344CB8AC3E}">
        <p14:creationId xmlns:p14="http://schemas.microsoft.com/office/powerpoint/2010/main" val="301034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B864B39-CEA8-49F7-A1E3-EE07BAE604C3}" type="slidenum">
              <a:rPr lang="ru-RU" smtClean="0"/>
              <a:t>3</a:t>
            </a:fld>
            <a:endParaRPr lang="ru-RU" dirty="0"/>
          </a:p>
        </p:txBody>
      </p:sp>
    </p:spTree>
    <p:extLst>
      <p:ext uri="{BB962C8B-B14F-4D97-AF65-F5344CB8AC3E}">
        <p14:creationId xmlns:p14="http://schemas.microsoft.com/office/powerpoint/2010/main" val="3149981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30</a:t>
            </a:fld>
            <a:endParaRPr lang="ru-RU"/>
          </a:p>
        </p:txBody>
      </p:sp>
    </p:spTree>
    <p:extLst>
      <p:ext uri="{BB962C8B-B14F-4D97-AF65-F5344CB8AC3E}">
        <p14:creationId xmlns:p14="http://schemas.microsoft.com/office/powerpoint/2010/main" val="301034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31</a:t>
            </a:fld>
            <a:endParaRPr lang="ru-RU"/>
          </a:p>
        </p:txBody>
      </p:sp>
    </p:spTree>
    <p:extLst>
      <p:ext uri="{BB962C8B-B14F-4D97-AF65-F5344CB8AC3E}">
        <p14:creationId xmlns:p14="http://schemas.microsoft.com/office/powerpoint/2010/main" val="2125307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32</a:t>
            </a:fld>
            <a:endParaRPr lang="ru-RU"/>
          </a:p>
        </p:txBody>
      </p:sp>
    </p:spTree>
    <p:extLst>
      <p:ext uri="{BB962C8B-B14F-4D97-AF65-F5344CB8AC3E}">
        <p14:creationId xmlns:p14="http://schemas.microsoft.com/office/powerpoint/2010/main" val="13523692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33</a:t>
            </a:fld>
            <a:endParaRPr lang="ru-RU"/>
          </a:p>
        </p:txBody>
      </p:sp>
    </p:spTree>
    <p:extLst>
      <p:ext uri="{BB962C8B-B14F-4D97-AF65-F5344CB8AC3E}">
        <p14:creationId xmlns:p14="http://schemas.microsoft.com/office/powerpoint/2010/main" val="2143005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34</a:t>
            </a:fld>
            <a:endParaRPr lang="ru-RU"/>
          </a:p>
        </p:txBody>
      </p:sp>
    </p:spTree>
    <p:extLst>
      <p:ext uri="{BB962C8B-B14F-4D97-AF65-F5344CB8AC3E}">
        <p14:creationId xmlns:p14="http://schemas.microsoft.com/office/powerpoint/2010/main" val="241939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35</a:t>
            </a:fld>
            <a:endParaRPr lang="ru-RU">
              <a:solidFill>
                <a:prstClr val="black"/>
              </a:solidFill>
            </a:endParaRPr>
          </a:p>
        </p:txBody>
      </p:sp>
    </p:spTree>
    <p:extLst>
      <p:ext uri="{BB962C8B-B14F-4D97-AF65-F5344CB8AC3E}">
        <p14:creationId xmlns:p14="http://schemas.microsoft.com/office/powerpoint/2010/main" val="24193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36</a:t>
            </a:fld>
            <a:endParaRPr lang="ru-RU"/>
          </a:p>
        </p:txBody>
      </p:sp>
    </p:spTree>
    <p:extLst>
      <p:ext uri="{BB962C8B-B14F-4D97-AF65-F5344CB8AC3E}">
        <p14:creationId xmlns:p14="http://schemas.microsoft.com/office/powerpoint/2010/main" val="37199380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solidFill>
                  <a:prstClr val="black"/>
                </a:solidFill>
              </a:rPr>
              <a:pPr/>
              <a:t>37</a:t>
            </a:fld>
            <a:endParaRPr lang="ru-RU">
              <a:solidFill>
                <a:prstClr val="black"/>
              </a:solidFill>
            </a:endParaRPr>
          </a:p>
        </p:txBody>
      </p:sp>
    </p:spTree>
    <p:extLst>
      <p:ext uri="{BB962C8B-B14F-4D97-AF65-F5344CB8AC3E}">
        <p14:creationId xmlns:p14="http://schemas.microsoft.com/office/powerpoint/2010/main" val="37199380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38</a:t>
            </a:fld>
            <a:endParaRPr lang="ru-RU"/>
          </a:p>
        </p:txBody>
      </p:sp>
    </p:spTree>
    <p:extLst>
      <p:ext uri="{BB962C8B-B14F-4D97-AF65-F5344CB8AC3E}">
        <p14:creationId xmlns:p14="http://schemas.microsoft.com/office/powerpoint/2010/main" val="27705960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39</a:t>
            </a:fld>
            <a:endParaRPr lang="ru-RU"/>
          </a:p>
        </p:txBody>
      </p:sp>
    </p:spTree>
    <p:extLst>
      <p:ext uri="{BB962C8B-B14F-4D97-AF65-F5344CB8AC3E}">
        <p14:creationId xmlns:p14="http://schemas.microsoft.com/office/powerpoint/2010/main" val="355058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a:t>
            </a:fld>
            <a:endParaRPr lang="ru-RU"/>
          </a:p>
        </p:txBody>
      </p:sp>
    </p:spTree>
    <p:extLst>
      <p:ext uri="{BB962C8B-B14F-4D97-AF65-F5344CB8AC3E}">
        <p14:creationId xmlns:p14="http://schemas.microsoft.com/office/powerpoint/2010/main" val="2911556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40</a:t>
            </a:fld>
            <a:endParaRPr lang="ru-RU"/>
          </a:p>
        </p:txBody>
      </p:sp>
    </p:spTree>
    <p:extLst>
      <p:ext uri="{BB962C8B-B14F-4D97-AF65-F5344CB8AC3E}">
        <p14:creationId xmlns:p14="http://schemas.microsoft.com/office/powerpoint/2010/main" val="207514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41</a:t>
            </a:fld>
            <a:endParaRPr lang="ru-RU"/>
          </a:p>
        </p:txBody>
      </p:sp>
    </p:spTree>
    <p:extLst>
      <p:ext uri="{BB962C8B-B14F-4D97-AF65-F5344CB8AC3E}">
        <p14:creationId xmlns:p14="http://schemas.microsoft.com/office/powerpoint/2010/main" val="18352082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42</a:t>
            </a:fld>
            <a:endParaRPr lang="ru-RU"/>
          </a:p>
        </p:txBody>
      </p:sp>
    </p:spTree>
    <p:extLst>
      <p:ext uri="{BB962C8B-B14F-4D97-AF65-F5344CB8AC3E}">
        <p14:creationId xmlns:p14="http://schemas.microsoft.com/office/powerpoint/2010/main" val="19163907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43</a:t>
            </a:fld>
            <a:endParaRPr lang="ru-RU"/>
          </a:p>
        </p:txBody>
      </p:sp>
    </p:spTree>
    <p:extLst>
      <p:ext uri="{BB962C8B-B14F-4D97-AF65-F5344CB8AC3E}">
        <p14:creationId xmlns:p14="http://schemas.microsoft.com/office/powerpoint/2010/main" val="20635649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44</a:t>
            </a:fld>
            <a:endParaRPr lang="ru-RU"/>
          </a:p>
        </p:txBody>
      </p:sp>
    </p:spTree>
    <p:extLst>
      <p:ext uri="{BB962C8B-B14F-4D97-AF65-F5344CB8AC3E}">
        <p14:creationId xmlns:p14="http://schemas.microsoft.com/office/powerpoint/2010/main" val="8753700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45</a:t>
            </a:fld>
            <a:endParaRPr lang="ru-RU"/>
          </a:p>
        </p:txBody>
      </p:sp>
    </p:spTree>
    <p:extLst>
      <p:ext uri="{BB962C8B-B14F-4D97-AF65-F5344CB8AC3E}">
        <p14:creationId xmlns:p14="http://schemas.microsoft.com/office/powerpoint/2010/main" val="32749175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46</a:t>
            </a:fld>
            <a:endParaRPr lang="ru-RU"/>
          </a:p>
        </p:txBody>
      </p:sp>
    </p:spTree>
    <p:extLst>
      <p:ext uri="{BB962C8B-B14F-4D97-AF65-F5344CB8AC3E}">
        <p14:creationId xmlns:p14="http://schemas.microsoft.com/office/powerpoint/2010/main" val="23420612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B864B39-CEA8-49F7-A1E3-EE07BAE604C3}" type="slidenum">
              <a:rPr lang="ru-RU" smtClean="0"/>
              <a:t>47</a:t>
            </a:fld>
            <a:endParaRPr lang="ru-RU"/>
          </a:p>
        </p:txBody>
      </p:sp>
    </p:spTree>
    <p:extLst>
      <p:ext uri="{BB962C8B-B14F-4D97-AF65-F5344CB8AC3E}">
        <p14:creationId xmlns:p14="http://schemas.microsoft.com/office/powerpoint/2010/main" val="31882044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48</a:t>
            </a:fld>
            <a:endParaRPr lang="ru-RU"/>
          </a:p>
        </p:txBody>
      </p:sp>
    </p:spTree>
    <p:extLst>
      <p:ext uri="{BB962C8B-B14F-4D97-AF65-F5344CB8AC3E}">
        <p14:creationId xmlns:p14="http://schemas.microsoft.com/office/powerpoint/2010/main" val="26194518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49</a:t>
            </a:fld>
            <a:endParaRPr lang="ru-RU"/>
          </a:p>
        </p:txBody>
      </p:sp>
    </p:spTree>
    <p:extLst>
      <p:ext uri="{BB962C8B-B14F-4D97-AF65-F5344CB8AC3E}">
        <p14:creationId xmlns:p14="http://schemas.microsoft.com/office/powerpoint/2010/main" val="2883764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5</a:t>
            </a:fld>
            <a:endParaRPr lang="ru-RU"/>
          </a:p>
        </p:txBody>
      </p:sp>
    </p:spTree>
    <p:extLst>
      <p:ext uri="{BB962C8B-B14F-4D97-AF65-F5344CB8AC3E}">
        <p14:creationId xmlns:p14="http://schemas.microsoft.com/office/powerpoint/2010/main" val="15829523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50</a:t>
            </a:fld>
            <a:endParaRPr lang="ru-RU"/>
          </a:p>
        </p:txBody>
      </p:sp>
    </p:spTree>
    <p:extLst>
      <p:ext uri="{BB962C8B-B14F-4D97-AF65-F5344CB8AC3E}">
        <p14:creationId xmlns:p14="http://schemas.microsoft.com/office/powerpoint/2010/main" val="28394337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51</a:t>
            </a:fld>
            <a:endParaRPr lang="ru-RU"/>
          </a:p>
        </p:txBody>
      </p:sp>
    </p:spTree>
    <p:extLst>
      <p:ext uri="{BB962C8B-B14F-4D97-AF65-F5344CB8AC3E}">
        <p14:creationId xmlns:p14="http://schemas.microsoft.com/office/powerpoint/2010/main" val="24235526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52</a:t>
            </a:fld>
            <a:endParaRPr lang="ru-RU"/>
          </a:p>
        </p:txBody>
      </p:sp>
    </p:spTree>
    <p:extLst>
      <p:ext uri="{BB962C8B-B14F-4D97-AF65-F5344CB8AC3E}">
        <p14:creationId xmlns:p14="http://schemas.microsoft.com/office/powerpoint/2010/main" val="368309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6</a:t>
            </a:fld>
            <a:endParaRPr lang="ru-RU"/>
          </a:p>
        </p:txBody>
      </p:sp>
    </p:spTree>
    <p:extLst>
      <p:ext uri="{BB962C8B-B14F-4D97-AF65-F5344CB8AC3E}">
        <p14:creationId xmlns:p14="http://schemas.microsoft.com/office/powerpoint/2010/main" val="679954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7</a:t>
            </a:fld>
            <a:endParaRPr lang="ru-RU"/>
          </a:p>
        </p:txBody>
      </p:sp>
    </p:spTree>
    <p:extLst>
      <p:ext uri="{BB962C8B-B14F-4D97-AF65-F5344CB8AC3E}">
        <p14:creationId xmlns:p14="http://schemas.microsoft.com/office/powerpoint/2010/main" val="4271586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8</a:t>
            </a:fld>
            <a:endParaRPr lang="ru-RU"/>
          </a:p>
        </p:txBody>
      </p:sp>
    </p:spTree>
    <p:extLst>
      <p:ext uri="{BB962C8B-B14F-4D97-AF65-F5344CB8AC3E}">
        <p14:creationId xmlns:p14="http://schemas.microsoft.com/office/powerpoint/2010/main" val="3316408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864B39-CEA8-49F7-A1E3-EE07BAE604C3}" type="slidenum">
              <a:rPr lang="ru-RU" smtClean="0"/>
              <a:t>9</a:t>
            </a:fld>
            <a:endParaRPr lang="ru-RU"/>
          </a:p>
        </p:txBody>
      </p:sp>
    </p:spTree>
    <p:extLst>
      <p:ext uri="{BB962C8B-B14F-4D97-AF65-F5344CB8AC3E}">
        <p14:creationId xmlns:p14="http://schemas.microsoft.com/office/powerpoint/2010/main" val="1020870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1474527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2487073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7983324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2748262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144767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34110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5983373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432766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4427295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0530994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090478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98960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263034108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6871727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3925839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8293145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793775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255847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1320383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8934569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767813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0365665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94818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410021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051177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0943268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56793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7078019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7962607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7252205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6320521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2659760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2383932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048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5910882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8766394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2568836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895559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349465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72145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356827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55414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78946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18224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3943056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48947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1304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52067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6902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9707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0679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240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787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661092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0657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12325872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09320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1526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034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5574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6902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97072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06796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240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7874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6610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t>10.10.2019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21448032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06576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0932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1526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0349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5574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6902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97072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06796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2407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787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t>10.10.2019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26576948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661092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06576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09320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1526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0349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5574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690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97072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0679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240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t>10.10.2019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228617399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7874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661092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06576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09320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1526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0349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5574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6902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97072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90679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t>10.10.2019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38948452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2407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7874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661092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06576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09320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15266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0349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5574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572653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07875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t>10.10.2019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39106765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786538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012573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910252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3779054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081548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798150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2946746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1804344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553155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72829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t>10.10.2019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BE497F-38CF-4DBE-A279-0ADBA69D4D2D}" type="slidenum">
              <a:rPr lang="ru-RU" smtClean="0"/>
              <a:t>‹#›</a:t>
            </a:fld>
            <a:endParaRPr lang="ru-RU"/>
          </a:p>
        </p:txBody>
      </p:sp>
    </p:spTree>
    <p:extLst>
      <p:ext uri="{BB962C8B-B14F-4D97-AF65-F5344CB8AC3E}">
        <p14:creationId xmlns:p14="http://schemas.microsoft.com/office/powerpoint/2010/main" val="36536882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8050628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9089438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253000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776190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34018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484571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812567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313722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6908955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93991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t>10.10.2019</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t>‹#›</a:t>
            </a:fld>
            <a:endParaRPr lang="ru-RU"/>
          </a:p>
        </p:txBody>
      </p:sp>
    </p:spTree>
    <p:extLst>
      <p:ext uri="{BB962C8B-B14F-4D97-AF65-F5344CB8AC3E}">
        <p14:creationId xmlns:p14="http://schemas.microsoft.com/office/powerpoint/2010/main" val="3306255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7694613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1900220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920983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75852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51243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51243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512438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512438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512438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9191445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8BF442-648D-4119-B55D-A7067F9C2AB0}" type="datetimeFigureOut">
              <a:rPr lang="ru-RU" smtClean="0">
                <a:solidFill>
                  <a:prstClr val="black">
                    <a:tint val="75000"/>
                  </a:prstClr>
                </a:solidFill>
              </a:rPr>
              <a:pPr/>
              <a:t>10.10.2019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E497F-38CF-4DBE-A279-0ADBA69D4D2D}"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3641911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11" Type="http://schemas.microsoft.com/office/2007/relationships/hdphoto" Target="../media/hdphoto1.wdp"/><Relationship Id="rId5" Type="http://schemas.openxmlformats.org/officeDocument/2006/relationships/slide" Target="slide4.xml"/><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1.png"/><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3.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84.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106.xml"/><Relationship Id="rId5" Type="http://schemas.openxmlformats.org/officeDocument/2006/relationships/image" Target="../media/image47.jpe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117.xml"/><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microsoft.com/office/2007/relationships/hdphoto" Target="../media/hdphoto4.wdp"/></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4.xml"/><Relationship Id="rId7" Type="http://schemas.openxmlformats.org/officeDocument/2006/relationships/slide" Target="slide40.xml"/><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6.xml"/><Relationship Id="rId9" Type="http://schemas.openxmlformats.org/officeDocument/2006/relationships/slide" Target="slide42.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56.jpe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18.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2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slide" Target="slide33.xml"/><Relationship Id="rId4" Type="http://schemas.openxmlformats.org/officeDocument/2006/relationships/image" Target="../media/image64.jpeg"/></Relationships>
</file>

<file path=ppt/slides/_rels/slide4.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5.xml"/><Relationship Id="rId7"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slide" Target="slide17.xml"/></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slide" Target="slide33.xml"/></Relationships>
</file>

<file path=ppt/slides/_rels/slide4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 Target="slide46.xml"/><Relationship Id="rId7" Type="http://schemas.openxmlformats.org/officeDocument/2006/relationships/slide" Target="slide50.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slide" Target="slide49.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52.xml"/></Relationships>
</file>

<file path=ppt/slides/_rels/slide4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6.xml"/><Relationship Id="rId1" Type="http://schemas.openxmlformats.org/officeDocument/2006/relationships/slideLayout" Target="../slideLayouts/slideLayout73.xml"/><Relationship Id="rId6" Type="http://schemas.openxmlformats.org/officeDocument/2006/relationships/image" Target="../media/image75.png"/><Relationship Id="rId5" Type="http://schemas.openxmlformats.org/officeDocument/2006/relationships/slide" Target="slide45.xml"/><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image" Target="../media/image82.png"/><Relationship Id="rId7" Type="http://schemas.microsoft.com/office/2007/relationships/hdphoto" Target="../media/hdphoto5.wdp"/><Relationship Id="rId2" Type="http://schemas.openxmlformats.org/officeDocument/2006/relationships/notesSlide" Target="../notesSlides/notesSlide48.xml"/><Relationship Id="rId1" Type="http://schemas.openxmlformats.org/officeDocument/2006/relationships/slideLayout" Target="../slideLayouts/slideLayout5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slide" Target="slide45.xml"/></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9.xml"/><Relationship Id="rId1" Type="http://schemas.openxmlformats.org/officeDocument/2006/relationships/slideLayout" Target="../slideLayouts/slideLayout62.xml"/><Relationship Id="rId5" Type="http://schemas.openxmlformats.org/officeDocument/2006/relationships/image" Target="../media/image86.png"/><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50.xml"/><Relationship Id="rId1" Type="http://schemas.openxmlformats.org/officeDocument/2006/relationships/slideLayout" Target="../slideLayouts/slideLayout29.xml"/><Relationship Id="rId5" Type="http://schemas.openxmlformats.org/officeDocument/2006/relationships/image" Target="../media/image88.png"/><Relationship Id="rId4" Type="http://schemas.openxmlformats.org/officeDocument/2006/relationships/image" Target="../media/image87.png"/></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79.png"/><Relationship Id="rId2" Type="http://schemas.openxmlformats.org/officeDocument/2006/relationships/notesSlide" Target="../notesSlides/notesSlide51.xml"/><Relationship Id="rId1" Type="http://schemas.openxmlformats.org/officeDocument/2006/relationships/slideLayout" Target="../slideLayouts/slideLayout40.xml"/><Relationship Id="rId6" Type="http://schemas.openxmlformats.org/officeDocument/2006/relationships/slide" Target="slide45.xml"/><Relationship Id="rId5" Type="http://schemas.openxmlformats.org/officeDocument/2006/relationships/image" Target="../media/image91.png"/><Relationship Id="rId4" Type="http://schemas.openxmlformats.org/officeDocument/2006/relationships/image" Target="../media/image9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2.png"/><Relationship Id="rId5" Type="http://schemas.openxmlformats.org/officeDocument/2006/relationships/image" Target="../media/image53.jpeg"/><Relationship Id="rId4" Type="http://schemas.openxmlformats.org/officeDocument/2006/relationships/notesSlide" Target="../notesSlides/notesSlide5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slide" Target="slide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 name="Рисунок 1" descr="http://www.prometeus.nsc.ru/science/calendar/iypt19.jpg"/>
          <p:cNvPicPr/>
          <p:nvPr/>
        </p:nvPicPr>
        <p:blipFill>
          <a:blip r:embed="rId3">
            <a:extLst>
              <a:ext uri="{28A0092B-C50C-407E-A947-70E740481C1C}">
                <a14:useLocalDpi xmlns:a14="http://schemas.microsoft.com/office/drawing/2010/main"/>
              </a:ext>
            </a:extLst>
          </a:blip>
          <a:srcRect/>
          <a:stretch>
            <a:fillRect/>
          </a:stretch>
        </p:blipFill>
        <p:spPr bwMode="auto">
          <a:xfrm>
            <a:off x="0" y="0"/>
            <a:ext cx="4414203" cy="5166360"/>
          </a:xfrm>
          <a:prstGeom prst="rect">
            <a:avLst/>
          </a:prstGeom>
          <a:noFill/>
          <a:ln w="38100">
            <a:solidFill>
              <a:schemeClr val="accent5">
                <a:lumMod val="75000"/>
              </a:schemeClr>
            </a:solidFill>
          </a:ln>
          <a:scene3d>
            <a:camera prst="orthographicFront"/>
            <a:lightRig rig="threePt" dir="t"/>
          </a:scene3d>
          <a:sp3d>
            <a:bevelT prst="convex"/>
          </a:sp3d>
        </p:spPr>
      </p:pic>
      <p:pic>
        <p:nvPicPr>
          <p:cNvPr id="3" name="Рисунок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14202" y="0"/>
            <a:ext cx="7777797" cy="5166360"/>
          </a:xfrm>
          <a:prstGeom prst="rect">
            <a:avLst/>
          </a:prstGeom>
          <a:ln w="28575">
            <a:solidFill>
              <a:schemeClr val="accent5">
                <a:lumMod val="75000"/>
              </a:schemeClr>
            </a:solidFill>
          </a:ln>
          <a:scene3d>
            <a:camera prst="orthographicFront"/>
            <a:lightRig rig="threePt" dir="t"/>
          </a:scene3d>
          <a:sp3d>
            <a:bevelT w="101600" prst="riblet"/>
          </a:sp3d>
        </p:spPr>
      </p:pic>
      <p:sp>
        <p:nvSpPr>
          <p:cNvPr id="4" name="Прямоугольник 3"/>
          <p:cNvSpPr/>
          <p:nvPr/>
        </p:nvSpPr>
        <p:spPr>
          <a:xfrm>
            <a:off x="0" y="5288340"/>
            <a:ext cx="12192000" cy="156966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ru-RU" sz="3200" b="1" i="1" dirty="0" smtClean="0">
                <a:solidFill>
                  <a:srgbClr val="2B2721"/>
                </a:solidFill>
                <a:latin typeface="Times New Roman" panose="02020603050405020304" pitchFamily="18" charset="0"/>
                <a:cs typeface="Times New Roman" panose="02020603050405020304" pitchFamily="18" charset="0"/>
              </a:rPr>
              <a:t>...человек тем более совершенен, чем более он полезен для широкого круга интересов общественных, государственных и всего человечества.</a:t>
            </a:r>
            <a:endParaRPr lang="ru-RU" sz="32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20530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extBox 1"/>
          <p:cNvSpPr txBox="1"/>
          <p:nvPr/>
        </p:nvSpPr>
        <p:spPr>
          <a:xfrm>
            <a:off x="5314950" y="5168013"/>
            <a:ext cx="6583680" cy="1015663"/>
          </a:xfrm>
          <a:prstGeom prst="rect">
            <a:avLst/>
          </a:prstGeom>
          <a:noFill/>
        </p:spPr>
        <p:txBody>
          <a:bodyPr wrap="square" rtlCol="0">
            <a:spAutoFit/>
          </a:bodyPr>
          <a:lstStyle/>
          <a:p>
            <a:pPr algn="ctr"/>
            <a:r>
              <a:rPr lang="ru-RU" sz="6000" b="1" dirty="0" smtClean="0">
                <a:solidFill>
                  <a:schemeClr val="accent2">
                    <a:lumMod val="50000"/>
                  </a:schemeClr>
                </a:solidFill>
                <a:latin typeface="Times New Roman" panose="02020603050405020304" pitchFamily="18" charset="0"/>
                <a:cs typeface="Times New Roman" panose="02020603050405020304" pitchFamily="18" charset="0"/>
              </a:rPr>
              <a:t>МЕДНЫЙ ВЕК</a:t>
            </a:r>
            <a:endParaRPr lang="ru-RU" sz="6000" b="1" dirty="0">
              <a:solidFill>
                <a:schemeClr val="accent2">
                  <a:lumMod val="50000"/>
                </a:schemeClr>
              </a:solidFill>
              <a:latin typeface="Times New Roman" panose="02020603050405020304" pitchFamily="18" charset="0"/>
              <a:cs typeface="Times New Roman" panose="02020603050405020304" pitchFamily="18" charset="0"/>
            </a:endParaRPr>
          </a:p>
        </p:txBody>
      </p:sp>
      <p:pic>
        <p:nvPicPr>
          <p:cNvPr id="4" name="Рисунок 3">
            <a:hlinkClick r:id="rId3" action="ppaction://hlinksldjump"/>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0840" y="1602461"/>
            <a:ext cx="4857750" cy="3331029"/>
          </a:xfrm>
          <a:prstGeom prst="rect">
            <a:avLst/>
          </a:prstGeom>
          <a:ln w="38100" cap="sq">
            <a:solidFill>
              <a:schemeClr val="accent2">
                <a:lumMod val="50000"/>
              </a:schemeClr>
            </a:solidFill>
            <a:prstDash val="solid"/>
            <a:miter lim="800000"/>
          </a:ln>
          <a:effectLst>
            <a:outerShdw blurRad="50800" dist="38100" dir="2700000" algn="tl" rotWithShape="0">
              <a:srgbClr val="000000">
                <a:alpha val="43000"/>
              </a:srgbClr>
            </a:outerShdw>
          </a:effectLst>
        </p:spPr>
      </p:pic>
      <p:pic>
        <p:nvPicPr>
          <p:cNvPr id="5" name="Рисунок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58265" y="3743073"/>
            <a:ext cx="3562350" cy="2849880"/>
          </a:xfrm>
          <a:prstGeom prst="rect">
            <a:avLst/>
          </a:prstGeom>
          <a:ln w="38100" cap="sq">
            <a:solidFill>
              <a:schemeClr val="accent2">
                <a:lumMod val="50000"/>
              </a:schemeClr>
            </a:solidFill>
            <a:prstDash val="solid"/>
            <a:miter lim="800000"/>
          </a:ln>
          <a:effectLst>
            <a:outerShdw blurRad="50800" dist="38100" dir="2700000" algn="tl" rotWithShape="0">
              <a:srgbClr val="000000">
                <a:alpha val="43000"/>
              </a:srgbClr>
            </a:outerShdw>
          </a:effectLst>
        </p:spPr>
      </p:pic>
      <p:pic>
        <p:nvPicPr>
          <p:cNvPr id="7" name="Рисунок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4800" y="202592"/>
            <a:ext cx="4087178" cy="3065384"/>
          </a:xfrm>
          <a:prstGeom prst="rect">
            <a:avLst/>
          </a:prstGeom>
          <a:ln w="38100" cap="sq">
            <a:solidFill>
              <a:schemeClr val="accent2">
                <a:lumMod val="50000"/>
              </a:schemeClr>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6873240" y="807720"/>
            <a:ext cx="4267200" cy="646331"/>
          </a:xfrm>
          <a:prstGeom prst="rect">
            <a:avLst/>
          </a:prstGeom>
          <a:noFill/>
        </p:spPr>
        <p:txBody>
          <a:bodyPr wrap="square" rtlCol="0">
            <a:spAutoFit/>
          </a:bodyPr>
          <a:lstStyle/>
          <a:p>
            <a:pPr algn="ctr"/>
            <a:r>
              <a:rPr lang="ru-RU" sz="3600" b="1" i="1" dirty="0" smtClean="0">
                <a:latin typeface="Monotype Corsiva" panose="03010101010201010101" pitchFamily="66" charset="0"/>
                <a:cs typeface="Times New Roman" panose="02020603050405020304" pitchFamily="18" charset="0"/>
              </a:rPr>
              <a:t>Богини энеолита </a:t>
            </a:r>
            <a:endParaRPr lang="ru-RU" sz="3600" b="1" i="1" dirty="0">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2424746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60960" y="23527"/>
            <a:ext cx="12070080" cy="2962513"/>
          </a:xfrm>
          <a:prstGeom prst="flowChartAlternateProcess">
            <a:avLst/>
          </a:prstGeom>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wrap="square">
            <a:spAutoFit/>
          </a:bodyPr>
          <a:lstStyle/>
          <a:p>
            <a:pPr algn="just">
              <a:spcAft>
                <a:spcPts val="1000"/>
              </a:spcAft>
            </a:pPr>
            <a:r>
              <a:rPr lang="ru-RU" sz="2800" b="1" dirty="0">
                <a:latin typeface="Times New Roman" panose="02020603050405020304" pitchFamily="18" charset="0"/>
                <a:ea typeface="Calibri" panose="020F0502020204030204" pitchFamily="34" charset="0"/>
                <a:cs typeface="Times New Roman" panose="02020603050405020304" pitchFamily="18" charset="0"/>
              </a:rPr>
              <a:t>Алхимия – специфическая область натурфилософии, зародившаяся во </a:t>
            </a:r>
            <a:r>
              <a:rPr lang="en-US" sz="2800" b="1" dirty="0">
                <a:latin typeface="Times New Roman" panose="02020603050405020304" pitchFamily="18" charset="0"/>
                <a:ea typeface="Calibri" panose="020F0502020204030204" pitchFamily="34" charset="0"/>
                <a:cs typeface="Times New Roman" panose="02020603050405020304" pitchFamily="18" charset="0"/>
              </a:rPr>
              <a:t>II</a:t>
            </a:r>
            <a:r>
              <a:rPr lang="ru-RU" sz="2800" b="1" dirty="0">
                <a:latin typeface="Times New Roman" panose="02020603050405020304" pitchFamily="18" charset="0"/>
                <a:ea typeface="Calibri" panose="020F0502020204030204" pitchFamily="34" charset="0"/>
                <a:cs typeface="Times New Roman" panose="02020603050405020304" pitchFamily="18" charset="0"/>
              </a:rPr>
              <a:t> веке нашей эры. В начальный период сформировалась традиционная металлопланетная символика алхимии, в которой каждому из семи известных тогда металлов сопоставлялась соответствующее небесное светило. Сопоставьте название небесных тел с названиями соответствующих металлов:</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335280" y="3595803"/>
            <a:ext cx="3794760" cy="2385268"/>
          </a:xfrm>
          <a:prstGeom prst="rect">
            <a:avLst/>
          </a:prstGeom>
        </p:spPr>
        <p:txBody>
          <a:bodyPr wrap="square">
            <a:spAutoFit/>
          </a:bodyPr>
          <a:lstStyle/>
          <a:p>
            <a:pPr lvl="0">
              <a:spcAft>
                <a:spcPts val="1000"/>
              </a:spcAft>
              <a:buSzPts val="1000"/>
              <a:tabLst>
                <a:tab pos="457200" algn="l"/>
              </a:tabLst>
            </a:pPr>
            <a:r>
              <a:rPr lang="ru-RU" sz="3100" b="1" dirty="0" smtClean="0">
                <a:latin typeface="Times New Roman" panose="02020603050405020304" pitchFamily="18" charset="0"/>
                <a:ea typeface="Times New Roman" panose="02020603050405020304" pitchFamily="18" charset="0"/>
                <a:cs typeface="Times New Roman" panose="02020603050405020304" pitchFamily="18" charset="0"/>
              </a:rPr>
              <a:t>ЛУНА</a:t>
            </a:r>
          </a:p>
          <a:p>
            <a:pPr lvl="0">
              <a:spcAft>
                <a:spcPts val="1000"/>
              </a:spcAft>
              <a:buSzPts val="1000"/>
              <a:tabLst>
                <a:tab pos="457200" algn="l"/>
              </a:tabLst>
            </a:pPr>
            <a:r>
              <a:rPr lang="ru-RU" sz="3100" b="1" dirty="0" smtClean="0">
                <a:latin typeface="Times New Roman" panose="02020603050405020304" pitchFamily="18" charset="0"/>
                <a:ea typeface="Times New Roman" panose="02020603050405020304" pitchFamily="18" charset="0"/>
                <a:cs typeface="Times New Roman" panose="02020603050405020304" pitchFamily="18" charset="0"/>
              </a:rPr>
              <a:t>МЕРКУРИЙ</a:t>
            </a:r>
          </a:p>
          <a:p>
            <a:pPr lvl="0">
              <a:spcAft>
                <a:spcPts val="1000"/>
              </a:spcAft>
              <a:buSzPts val="1000"/>
              <a:tabLst>
                <a:tab pos="457200" algn="l"/>
              </a:tabLst>
            </a:pPr>
            <a:r>
              <a:rPr lang="ru-RU" sz="3100" b="1" dirty="0" smtClean="0">
                <a:latin typeface="Times New Roman" panose="02020603050405020304" pitchFamily="18" charset="0"/>
                <a:ea typeface="Times New Roman" panose="02020603050405020304" pitchFamily="18" charset="0"/>
                <a:cs typeface="Times New Roman" panose="02020603050405020304" pitchFamily="18" charset="0"/>
              </a:rPr>
              <a:t>ВЕНЕРА</a:t>
            </a:r>
          </a:p>
          <a:p>
            <a:pPr lvl="0">
              <a:spcAft>
                <a:spcPts val="1000"/>
              </a:spcAft>
              <a:buSzPts val="1000"/>
              <a:tabLst>
                <a:tab pos="457200" algn="l"/>
              </a:tabLst>
            </a:pPr>
            <a:r>
              <a:rPr lang="ru-RU" sz="3100" b="1" dirty="0" smtClean="0">
                <a:latin typeface="Times New Roman" panose="02020603050405020304" pitchFamily="18" charset="0"/>
                <a:ea typeface="Times New Roman" panose="02020603050405020304" pitchFamily="18" charset="0"/>
                <a:cs typeface="Times New Roman" panose="02020603050405020304" pitchFamily="18" charset="0"/>
              </a:rPr>
              <a:t>СОЛНЦЕ</a:t>
            </a:r>
            <a:endParaRPr lang="ru-RU" sz="3100" b="1"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3229494" y="3579576"/>
            <a:ext cx="3916680" cy="1779974"/>
          </a:xfrm>
          <a:prstGeom prst="rect">
            <a:avLst/>
          </a:prstGeom>
        </p:spPr>
        <p:txBody>
          <a:bodyPr wrap="square">
            <a:spAutoFit/>
          </a:bodyPr>
          <a:lstStyle/>
          <a:p>
            <a:pPr lvl="0">
              <a:spcAft>
                <a:spcPts val="1000"/>
              </a:spcAft>
              <a:buSzPts val="1000"/>
              <a:tabLst>
                <a:tab pos="457200" algn="l"/>
              </a:tabLst>
            </a:pPr>
            <a:r>
              <a:rPr lang="ru-RU" sz="3100"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МАРС</a:t>
            </a:r>
            <a:endParaRPr lang="ru-RU" sz="31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a:spcAft>
                <a:spcPts val="1000"/>
              </a:spcAft>
              <a:buSzPts val="1000"/>
              <a:tabLst>
                <a:tab pos="457200" algn="l"/>
              </a:tabLst>
            </a:pPr>
            <a:r>
              <a:rPr lang="ru-RU" sz="3100"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ЮПИТЕР</a:t>
            </a:r>
            <a:endParaRPr lang="ru-RU" sz="31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a:spcAft>
                <a:spcPts val="1000"/>
              </a:spcAft>
              <a:buSzPts val="1000"/>
              <a:tabLst>
                <a:tab pos="457200" algn="l"/>
              </a:tabLst>
            </a:pPr>
            <a:r>
              <a:rPr lang="ru-RU" sz="3100"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САТУРН</a:t>
            </a:r>
            <a:endParaRPr lang="ru-RU" sz="31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70042" y="3168074"/>
            <a:ext cx="6573962" cy="3423458"/>
          </a:xfrm>
          <a:prstGeom prst="rect">
            <a:avLst/>
          </a:prstGeom>
          <a:ln w="38100" cap="sq">
            <a:solidFill>
              <a:schemeClr val="accent5">
                <a:lumMod val="60000"/>
                <a:lumOff val="40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05982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6836392" y="159843"/>
            <a:ext cx="1898812" cy="523220"/>
          </a:xfrm>
          <a:prstGeom prst="rect">
            <a:avLst/>
          </a:prstGeom>
        </p:spPr>
        <p:txBody>
          <a:bodyPr wrap="square">
            <a:spAutoFit/>
          </a:bodyPr>
          <a:lstStyle/>
          <a:p>
            <a:pPr algn="ctr"/>
            <a:r>
              <a:rPr lang="ru-RU" sz="2800" b="1" dirty="0" smtClean="0">
                <a:latin typeface="Times New Roman" panose="02020603050405020304" pitchFamily="18" charset="0"/>
                <a:cs typeface="Times New Roman" panose="02020603050405020304" pitchFamily="18" charset="0"/>
              </a:rPr>
              <a:t>САТУРН</a:t>
            </a:r>
            <a:endParaRPr lang="ru-RU" sz="28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070217" y="134622"/>
            <a:ext cx="1253869" cy="523220"/>
          </a:xfrm>
          <a:prstGeom prst="rect">
            <a:avLst/>
          </a:prstGeom>
        </p:spPr>
        <p:txBody>
          <a:bodyPr wrap="none">
            <a:spAutoFit/>
          </a:bodyPr>
          <a:lstStyle/>
          <a:p>
            <a:pPr algn="ctr"/>
            <a:r>
              <a:rPr lang="ru-RU" sz="2800" b="1" dirty="0" smtClean="0">
                <a:solidFill>
                  <a:prstClr val="black"/>
                </a:solidFill>
                <a:latin typeface="Times New Roman" panose="02020603050405020304" pitchFamily="18" charset="0"/>
                <a:cs typeface="Times New Roman" panose="02020603050405020304" pitchFamily="18" charset="0"/>
              </a:rPr>
              <a:t>ЛУНА</a:t>
            </a:r>
            <a:endParaRPr lang="ru-RU" sz="2800" b="1" dirty="0">
              <a:latin typeface="Times New Roman" panose="02020603050405020304" pitchFamily="18" charset="0"/>
              <a:cs typeface="Times New Roman" panose="02020603050405020304" pitchFamily="18" charset="0"/>
            </a:endParaRPr>
          </a:p>
        </p:txBody>
      </p:sp>
      <p:pic>
        <p:nvPicPr>
          <p:cNvPr id="1027"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48067" y="751806"/>
            <a:ext cx="2644342" cy="2545923"/>
          </a:xfrm>
          <a:prstGeom prst="rect">
            <a:avLst/>
          </a:prstGeom>
          <a:noFill/>
          <a:ln w="28575">
            <a:solidFill>
              <a:schemeClr val="accent2">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4" name="Прямоугольник 3"/>
          <p:cNvSpPr/>
          <p:nvPr/>
        </p:nvSpPr>
        <p:spPr>
          <a:xfrm>
            <a:off x="3844601" y="159843"/>
            <a:ext cx="1769780" cy="523220"/>
          </a:xfrm>
          <a:prstGeom prst="rect">
            <a:avLst/>
          </a:prstGeom>
        </p:spPr>
        <p:txBody>
          <a:bodyPr wrap="none">
            <a:spAutoFit/>
          </a:bodyPr>
          <a:lstStyle/>
          <a:p>
            <a:pPr algn="ctr"/>
            <a:r>
              <a:rPr lang="ru-RU" sz="2800" b="1" dirty="0" smtClean="0">
                <a:solidFill>
                  <a:prstClr val="black"/>
                </a:solidFill>
                <a:latin typeface="Times New Roman" panose="02020603050405020304" pitchFamily="18" charset="0"/>
                <a:cs typeface="Times New Roman" panose="02020603050405020304" pitchFamily="18" charset="0"/>
              </a:rPr>
              <a:t>СОЛНЦЕ</a:t>
            </a:r>
            <a:endParaRPr lang="ru-RU" sz="2800"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969042" y="99600"/>
            <a:ext cx="1613519" cy="523220"/>
          </a:xfrm>
          <a:prstGeom prst="rect">
            <a:avLst/>
          </a:prstGeom>
        </p:spPr>
        <p:txBody>
          <a:bodyPr wrap="none">
            <a:spAutoFit/>
          </a:bodyPr>
          <a:lstStyle/>
          <a:p>
            <a:r>
              <a:rPr lang="ru-RU" sz="2800" b="1" dirty="0" smtClean="0">
                <a:solidFill>
                  <a:prstClr val="black"/>
                </a:solidFill>
                <a:latin typeface="Times New Roman" panose="02020603050405020304" pitchFamily="18" charset="0"/>
                <a:cs typeface="Times New Roman" panose="02020603050405020304" pitchFamily="18" charset="0"/>
              </a:rPr>
              <a:t>ВЕНЕРА</a:t>
            </a:r>
            <a:endParaRPr lang="ru-RU" sz="2800" b="1" dirty="0">
              <a:latin typeface="Times New Roman" panose="02020603050405020304" pitchFamily="18" charset="0"/>
              <a:cs typeface="Times New Roman" panose="02020603050405020304" pitchFamily="18" charset="0"/>
            </a:endParaRPr>
          </a:p>
        </p:txBody>
      </p:sp>
      <p:pic>
        <p:nvPicPr>
          <p:cNvPr id="1029" name="Picture 5"/>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0395" y="3558033"/>
            <a:ext cx="3001794" cy="2695575"/>
          </a:xfrm>
          <a:prstGeom prst="rect">
            <a:avLst/>
          </a:prstGeom>
          <a:noFill/>
          <a:ln w="28575">
            <a:solidFill>
              <a:schemeClr val="accent4">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Прямоугольник 5"/>
          <p:cNvSpPr/>
          <p:nvPr/>
        </p:nvSpPr>
        <p:spPr>
          <a:xfrm>
            <a:off x="5300904" y="6253608"/>
            <a:ext cx="2274212" cy="523220"/>
          </a:xfrm>
          <a:prstGeom prst="rect">
            <a:avLst/>
          </a:prstGeom>
        </p:spPr>
        <p:txBody>
          <a:bodyPr wrap="none">
            <a:spAutoFit/>
          </a:bodyPr>
          <a:lstStyle/>
          <a:p>
            <a:r>
              <a:rPr lang="ru-RU" sz="2800" b="1" dirty="0" smtClean="0">
                <a:solidFill>
                  <a:prstClr val="black"/>
                </a:solidFill>
                <a:latin typeface="Times New Roman" panose="02020603050405020304" pitchFamily="18" charset="0"/>
                <a:cs typeface="Times New Roman" panose="02020603050405020304" pitchFamily="18" charset="0"/>
              </a:rPr>
              <a:t>МЕРКУРИЙ</a:t>
            </a:r>
            <a:endParaRPr lang="ru-RU" sz="2800" b="1" dirty="0">
              <a:latin typeface="Times New Roman" panose="02020603050405020304" pitchFamily="18" charset="0"/>
              <a:cs typeface="Times New Roman" panose="02020603050405020304" pitchFamily="18" charset="0"/>
            </a:endParaRPr>
          </a:p>
        </p:txBody>
      </p:sp>
      <p:pic>
        <p:nvPicPr>
          <p:cNvPr id="1030" name="Picture 6">
            <a:hlinkClick r:id="rId5" action="ppaction://hlinksldjump"/>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9064245" y="3465072"/>
            <a:ext cx="2819415" cy="2695575"/>
          </a:xfrm>
          <a:prstGeom prst="rect">
            <a:avLst/>
          </a:prstGeom>
          <a:noFill/>
          <a:ln w="28575">
            <a:solidFill>
              <a:srgbClr val="00B0F0"/>
            </a:solidFill>
            <a:miter lim="800000"/>
            <a:headEnd/>
            <a:tailEnd/>
          </a:ln>
          <a:extLst>
            <a:ext uri="{909E8E84-426E-40DD-AFC4-6F175D3DCCD1}">
              <a14:hiddenFill xmlns:a14="http://schemas.microsoft.com/office/drawing/2010/main">
                <a:solidFill>
                  <a:schemeClr val="accent1"/>
                </a:solidFill>
              </a14:hiddenFill>
            </a:ext>
          </a:extLst>
        </p:spPr>
      </p:pic>
      <p:sp>
        <p:nvSpPr>
          <p:cNvPr id="7" name="Прямоугольник 6"/>
          <p:cNvSpPr/>
          <p:nvPr/>
        </p:nvSpPr>
        <p:spPr>
          <a:xfrm>
            <a:off x="9969042" y="6253608"/>
            <a:ext cx="1266244" cy="523220"/>
          </a:xfrm>
          <a:prstGeom prst="rect">
            <a:avLst/>
          </a:prstGeom>
        </p:spPr>
        <p:txBody>
          <a:bodyPr wrap="none">
            <a:spAutoFit/>
          </a:bodyPr>
          <a:lstStyle/>
          <a:p>
            <a:r>
              <a:rPr lang="ru-RU" sz="2800" b="1" dirty="0" smtClean="0">
                <a:solidFill>
                  <a:prstClr val="black"/>
                </a:solidFill>
                <a:latin typeface="Times New Roman" panose="02020603050405020304" pitchFamily="18" charset="0"/>
                <a:cs typeface="Times New Roman" panose="02020603050405020304" pitchFamily="18" charset="0"/>
              </a:rPr>
              <a:t>МАРС</a:t>
            </a:r>
            <a:endParaRPr lang="ru-RU" sz="2800" b="1" dirty="0">
              <a:latin typeface="Times New Roman" panose="02020603050405020304" pitchFamily="18" charset="0"/>
              <a:cs typeface="Times New Roman" panose="02020603050405020304" pitchFamily="18" charset="0"/>
            </a:endParaRPr>
          </a:p>
        </p:txBody>
      </p:sp>
      <p:pic>
        <p:nvPicPr>
          <p:cNvPr id="1031" name="Picture 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81177" y="3393886"/>
            <a:ext cx="2695575" cy="2695575"/>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
        <p:nvSpPr>
          <p:cNvPr id="8" name="Прямоугольник 7"/>
          <p:cNvSpPr/>
          <p:nvPr/>
        </p:nvSpPr>
        <p:spPr>
          <a:xfrm>
            <a:off x="621302" y="6160647"/>
            <a:ext cx="1843774" cy="523220"/>
          </a:xfrm>
          <a:prstGeom prst="rect">
            <a:avLst/>
          </a:prstGeom>
        </p:spPr>
        <p:txBody>
          <a:bodyPr wrap="none">
            <a:spAutoFit/>
          </a:bodyPr>
          <a:lstStyle/>
          <a:p>
            <a:r>
              <a:rPr lang="ru-RU" sz="2800" b="1" dirty="0" smtClean="0">
                <a:solidFill>
                  <a:prstClr val="black"/>
                </a:solidFill>
                <a:latin typeface="Times New Roman" panose="02020603050405020304" pitchFamily="18" charset="0"/>
                <a:cs typeface="Times New Roman" panose="02020603050405020304" pitchFamily="18" charset="0"/>
              </a:rPr>
              <a:t>ЮПИТЕР</a:t>
            </a:r>
            <a:endParaRPr lang="ru-RU" sz="2800" b="1" dirty="0">
              <a:latin typeface="Times New Roman" panose="02020603050405020304" pitchFamily="18" charset="0"/>
              <a:cs typeface="Times New Roman" panose="02020603050405020304" pitchFamily="18" charset="0"/>
            </a:endParaRPr>
          </a:p>
        </p:txBody>
      </p:sp>
      <p:pic>
        <p:nvPicPr>
          <p:cNvPr id="1032" name="Picture 8"/>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6438010" y="751806"/>
            <a:ext cx="2695575" cy="2545923"/>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pic>
        <p:nvPicPr>
          <p:cNvPr id="1033" name="Picture 9"/>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459344" y="715396"/>
            <a:ext cx="2695575" cy="2545923"/>
          </a:xfrm>
          <a:prstGeom prst="rect">
            <a:avLst/>
          </a:prstGeom>
          <a:noFill/>
          <a:ln w="28575">
            <a:solidFill>
              <a:srgbClr val="00B0F0"/>
            </a:solidFill>
            <a:miter lim="800000"/>
            <a:headEnd/>
            <a:tailEnd/>
          </a:ln>
          <a:extLst>
            <a:ext uri="{909E8E84-426E-40DD-AFC4-6F175D3DCCD1}">
              <a14:hiddenFill xmlns:a14="http://schemas.microsoft.com/office/drawing/2010/main">
                <a:solidFill>
                  <a:schemeClr val="accent1"/>
                </a:solidFill>
              </a14:hiddenFill>
            </a:ext>
          </a:extLst>
        </p:spPr>
      </p:pic>
      <p:pic>
        <p:nvPicPr>
          <p:cNvPr id="1034" name="Picture 10"/>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bwMode="auto">
          <a:xfrm>
            <a:off x="9539926" y="715396"/>
            <a:ext cx="2479250" cy="254811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9422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92362" y="-1"/>
            <a:ext cx="12284361" cy="4528899"/>
          </a:xfrm>
          <a:prstGeom prst="flowChartAlternateProcess">
            <a:avLst/>
          </a:prstGeom>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600" b="1" dirty="0" smtClean="0">
                <a:latin typeface="Times New Roman" panose="02020603050405020304" pitchFamily="18" charset="0"/>
                <a:cs typeface="Times New Roman" panose="02020603050405020304" pitchFamily="18" charset="0"/>
              </a:rPr>
              <a:t>Когда советские танки Т-34 появились на полях сражений, немецкие специалисты были поражены неуязвимостью их брони. По приказу из Берлина первый же захваченный Т-34 был доставлен в Германию. Здесь за него взялись химики. Они установили: русская броня содержит большой процент этого металла, что делает ее сверхпрочной. Недостаток его в стали привел к тому, что к 1944 г. имперские военные заводы вынуждены были изготовлять танковую броню повышенной толщины, и “тигры”, и “пантеры”, и “фердинанды”, одетые в нее, оказывались тяжелее и слабее советских танков и самоходок”. </a:t>
            </a:r>
          </a:p>
          <a:p>
            <a:pPr algn="just"/>
            <a:r>
              <a:rPr lang="ru-RU" sz="2600" b="1" dirty="0" smtClean="0">
                <a:latin typeface="Times New Roman" panose="02020603050405020304" pitchFamily="18" charset="0"/>
                <a:cs typeface="Times New Roman" panose="02020603050405020304" pitchFamily="18" charset="0"/>
              </a:rPr>
              <a:t>О каком металле идет речь?</a:t>
            </a:r>
            <a:endParaRPr lang="ru-RU" sz="2600" b="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116782" y="3556000"/>
            <a:ext cx="5068454" cy="31203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05164" y="4672830"/>
            <a:ext cx="3768436" cy="20674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51685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491" y="270164"/>
            <a:ext cx="2752435" cy="2752435"/>
          </a:xfrm>
          <a:prstGeom prst="ellipse">
            <a:avLst/>
          </a:prstGeom>
          <a:ln w="9525">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175491" y="3149707"/>
            <a:ext cx="3131125" cy="646331"/>
          </a:xfrm>
          <a:prstGeom prst="rect">
            <a:avLst/>
          </a:prstGeom>
          <a:noFill/>
        </p:spPr>
        <p:txBody>
          <a:bodyPr wrap="square" rtlCol="0">
            <a:spAutoFit/>
          </a:bodyPr>
          <a:lstStyle/>
          <a:p>
            <a:pPr algn="ctr"/>
            <a:r>
              <a:rPr lang="ru-RU" sz="3600" b="1" dirty="0" smtClean="0">
                <a:latin typeface="Times New Roman" panose="02020603050405020304" pitchFamily="18" charset="0"/>
                <a:cs typeface="Times New Roman" panose="02020603050405020304" pitchFamily="18" charset="0"/>
              </a:rPr>
              <a:t>НИКЕЛЬ</a:t>
            </a:r>
            <a:endParaRPr lang="ru-RU" sz="3600" b="1" dirty="0">
              <a:latin typeface="Times New Roman" panose="02020603050405020304" pitchFamily="18" charset="0"/>
              <a:cs typeface="Times New Roman" panose="02020603050405020304" pitchFamily="18" charset="0"/>
            </a:endParaRPr>
          </a:p>
        </p:txBody>
      </p:sp>
      <p:sp>
        <p:nvSpPr>
          <p:cNvPr id="4" name="Rectangle 3"/>
          <p:cNvSpPr>
            <a:spLocks noChangeArrowheads="1"/>
          </p:cNvSpPr>
          <p:nvPr/>
        </p:nvSpPr>
        <p:spPr bwMode="auto">
          <a:xfrm>
            <a:off x="3047123" y="188756"/>
            <a:ext cx="917924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ru-RU" sz="32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ХИМИЧЕСКИЙ СОСТАВ БРОНЕВОЙ СТАЛИ</a:t>
            </a:r>
            <a:endParaRPr kumimoji="0" lang="ru-RU" altLang="ru-RU"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32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altLang="ru-RU" sz="4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107061448"/>
              </p:ext>
            </p:extLst>
          </p:nvPr>
        </p:nvGraphicFramePr>
        <p:xfrm>
          <a:off x="4839855" y="821266"/>
          <a:ext cx="6945745" cy="5699760"/>
        </p:xfrm>
        <a:graphic>
          <a:graphicData uri="http://schemas.openxmlformats.org/drawingml/2006/table">
            <a:tbl>
              <a:tblPr firstRow="1" bandRow="1">
                <a:tableStyleId>{5C22544A-7EE6-4342-B048-85BDC9FD1C3A}</a:tableStyleId>
              </a:tblPr>
              <a:tblGrid>
                <a:gridCol w="3415784"/>
                <a:gridCol w="3529961"/>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800" b="1" dirty="0" smtClean="0">
                          <a:solidFill>
                            <a:srgbClr val="000000"/>
                          </a:solidFill>
                          <a:effectLst/>
                          <a:latin typeface="Times New Roman" panose="02020603050405020304" pitchFamily="18" charset="0"/>
                          <a:cs typeface="Times New Roman" panose="02020603050405020304" pitchFamily="18" charset="0"/>
                        </a:rPr>
                        <a:t>ЭЛЕМЕНТЫ</a:t>
                      </a:r>
                      <a:endParaRPr lang="ru-RU" sz="2800" dirty="0"/>
                    </a:p>
                  </a:txBody>
                  <a:tcPr anchor="ctr"/>
                </a:tc>
                <a:tc>
                  <a:txBody>
                    <a:bodyPr/>
                    <a:lstStyle/>
                    <a:p>
                      <a:pPr algn="ctr">
                        <a:spcAft>
                          <a:spcPts val="0"/>
                        </a:spcAft>
                      </a:pPr>
                      <a:r>
                        <a:rPr lang="ru-RU" sz="2800" b="1" dirty="0" smtClean="0">
                          <a:solidFill>
                            <a:srgbClr val="000000"/>
                          </a:solidFill>
                          <a:effectLst/>
                          <a:latin typeface="Times New Roman" panose="02020603050405020304" pitchFamily="18" charset="0"/>
                          <a:cs typeface="Times New Roman" panose="02020603050405020304" pitchFamily="18" charset="0"/>
                        </a:rPr>
                        <a:t>ПРОЦЕНТНОЕ</a:t>
                      </a:r>
                      <a:r>
                        <a:rPr lang="ru-RU" sz="4000" b="1" baseline="0" dirty="0" smtClean="0">
                          <a:solidFill>
                            <a:srgbClr val="000000"/>
                          </a:solidFill>
                          <a:effectLst/>
                          <a:latin typeface="Times New Roman" panose="02020603050405020304" pitchFamily="18" charset="0"/>
                          <a:cs typeface="Times New Roman" panose="02020603050405020304" pitchFamily="18" charset="0"/>
                        </a:rPr>
                        <a:t> </a:t>
                      </a:r>
                      <a:r>
                        <a:rPr lang="ru-RU" sz="2800" b="1" dirty="0" smtClean="0">
                          <a:solidFill>
                            <a:srgbClr val="000000"/>
                          </a:solidFill>
                          <a:effectLst/>
                          <a:latin typeface="Times New Roman" panose="02020603050405020304" pitchFamily="18" charset="0"/>
                          <a:cs typeface="Times New Roman" panose="02020603050405020304" pitchFamily="18" charset="0"/>
                        </a:rPr>
                        <a:t>СОДЕРЖАНИЕ </a:t>
                      </a:r>
                      <a:endParaRPr lang="ru-RU" sz="2800" dirty="0"/>
                    </a:p>
                  </a:txBody>
                  <a:tcPr/>
                </a:tc>
              </a:tr>
              <a:tr h="49861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4400" b="1" dirty="0" smtClean="0">
                          <a:solidFill>
                            <a:srgbClr val="000000"/>
                          </a:solidFill>
                          <a:effectLst/>
                          <a:latin typeface="Times New Roman" panose="02020603050405020304" pitchFamily="18" charset="0"/>
                          <a:cs typeface="Times New Roman" panose="02020603050405020304" pitchFamily="18" charset="0"/>
                        </a:rPr>
                        <a:t>С</a:t>
                      </a:r>
                      <a:endParaRPr lang="ru-RU" sz="4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3600" b="1" dirty="0" smtClean="0">
                          <a:solidFill>
                            <a:srgbClr val="000000"/>
                          </a:solidFill>
                          <a:effectLst/>
                          <a:latin typeface="Times New Roman" panose="02020603050405020304" pitchFamily="18" charset="0"/>
                          <a:cs typeface="Times New Roman" panose="02020603050405020304" pitchFamily="18" charset="0"/>
                        </a:rPr>
                        <a:t>0,3-0,5</a:t>
                      </a:r>
                      <a:endParaRPr lang="ru-RU" sz="3600"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smtClean="0">
                          <a:solidFill>
                            <a:srgbClr val="000000"/>
                          </a:solidFill>
                          <a:effectLst/>
                          <a:latin typeface="Times New Roman" panose="02020603050405020304" pitchFamily="18" charset="0"/>
                          <a:cs typeface="Times New Roman" panose="02020603050405020304" pitchFamily="18" charset="0"/>
                        </a:rPr>
                        <a:t>Ni</a:t>
                      </a:r>
                      <a:endParaRPr lang="ru-RU" sz="4400" dirty="0"/>
                    </a:p>
                  </a:txBody>
                  <a:tcPr>
                    <a:solidFill>
                      <a:srgbClr val="FDD0CB"/>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3600" b="1" dirty="0" smtClean="0">
                          <a:solidFill>
                            <a:srgbClr val="000000"/>
                          </a:solidFill>
                          <a:effectLst/>
                          <a:latin typeface="Times New Roman" panose="02020603050405020304" pitchFamily="18" charset="0"/>
                          <a:cs typeface="Times New Roman" panose="02020603050405020304" pitchFamily="18" charset="0"/>
                        </a:rPr>
                        <a:t>0,6-5,0</a:t>
                      </a:r>
                      <a:endParaRPr lang="ru-RU" sz="3600" dirty="0"/>
                    </a:p>
                  </a:txBody>
                  <a:tcPr>
                    <a:solidFill>
                      <a:srgbClr val="FDD0CB"/>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smtClean="0">
                          <a:solidFill>
                            <a:srgbClr val="000000"/>
                          </a:solidFill>
                          <a:effectLst/>
                          <a:latin typeface="Times New Roman" panose="02020603050405020304" pitchFamily="18" charset="0"/>
                          <a:cs typeface="Times New Roman" panose="02020603050405020304" pitchFamily="18" charset="0"/>
                        </a:rPr>
                        <a:t>Mn</a:t>
                      </a:r>
                      <a:endParaRPr lang="ru-RU" sz="4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3600" b="1" dirty="0" smtClean="0">
                          <a:solidFill>
                            <a:srgbClr val="000000"/>
                          </a:solidFill>
                          <a:effectLst/>
                          <a:latin typeface="Times New Roman" panose="02020603050405020304" pitchFamily="18" charset="0"/>
                          <a:cs typeface="Times New Roman" panose="02020603050405020304" pitchFamily="18" charset="0"/>
                        </a:rPr>
                        <a:t>0,2-0,8</a:t>
                      </a:r>
                      <a:endParaRPr lang="ru-RU" sz="3600"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smtClean="0">
                          <a:solidFill>
                            <a:srgbClr val="000000"/>
                          </a:solidFill>
                          <a:effectLst/>
                          <a:latin typeface="Times New Roman" panose="02020603050405020304" pitchFamily="18" charset="0"/>
                          <a:cs typeface="Times New Roman" panose="02020603050405020304" pitchFamily="18" charset="0"/>
                        </a:rPr>
                        <a:t>Cr</a:t>
                      </a:r>
                      <a:endParaRPr lang="ru-RU" sz="4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3600" b="1" dirty="0" smtClean="0">
                          <a:solidFill>
                            <a:srgbClr val="000000"/>
                          </a:solidFill>
                          <a:effectLst/>
                          <a:latin typeface="Times New Roman" panose="02020603050405020304" pitchFamily="18" charset="0"/>
                          <a:cs typeface="Times New Roman" panose="02020603050405020304" pitchFamily="18" charset="0"/>
                        </a:rPr>
                        <a:t>0,4-2,1</a:t>
                      </a:r>
                      <a:endParaRPr lang="ru-RU" sz="3600"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smtClean="0">
                          <a:solidFill>
                            <a:srgbClr val="000000"/>
                          </a:solidFill>
                          <a:effectLst/>
                          <a:latin typeface="Times New Roman" panose="02020603050405020304" pitchFamily="18" charset="0"/>
                          <a:cs typeface="Times New Roman" panose="02020603050405020304" pitchFamily="18" charset="0"/>
                        </a:rPr>
                        <a:t>Mo</a:t>
                      </a:r>
                      <a:endParaRPr lang="ru-RU" sz="4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3600" b="1" dirty="0" smtClean="0">
                          <a:solidFill>
                            <a:srgbClr val="000000"/>
                          </a:solidFill>
                          <a:effectLst/>
                          <a:latin typeface="Times New Roman" panose="02020603050405020304" pitchFamily="18" charset="0"/>
                          <a:cs typeface="Times New Roman" panose="02020603050405020304" pitchFamily="18" charset="0"/>
                        </a:rPr>
                        <a:t>0,1-0,4</a:t>
                      </a:r>
                      <a:endParaRPr lang="ru-RU" sz="3600"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smtClean="0">
                          <a:solidFill>
                            <a:srgbClr val="000000"/>
                          </a:solidFill>
                          <a:effectLst/>
                          <a:latin typeface="Times New Roman" panose="02020603050405020304" pitchFamily="18" charset="0"/>
                          <a:cs typeface="Times New Roman" panose="02020603050405020304" pitchFamily="18" charset="0"/>
                        </a:rPr>
                        <a:t>Si</a:t>
                      </a:r>
                      <a:endParaRPr lang="ru-RU" sz="4400" dirty="0"/>
                    </a:p>
                  </a:txBody>
                  <a:tcPr/>
                </a:tc>
                <a:tc>
                  <a:txBody>
                    <a:bodyPr/>
                    <a:lstStyle/>
                    <a:p>
                      <a:pPr algn="ctr"/>
                      <a:r>
                        <a:rPr lang="ru-RU" sz="3600" b="1" dirty="0" smtClean="0">
                          <a:solidFill>
                            <a:srgbClr val="000000"/>
                          </a:solidFill>
                          <a:effectLst/>
                          <a:latin typeface="Times New Roman" panose="02020603050405020304" pitchFamily="18" charset="0"/>
                          <a:cs typeface="Times New Roman" panose="02020603050405020304" pitchFamily="18" charset="0"/>
                        </a:rPr>
                        <a:t>0,1-0,4</a:t>
                      </a:r>
                      <a:endParaRPr lang="ru-RU" sz="3600" dirty="0"/>
                    </a:p>
                  </a:txBody>
                  <a:tcPr/>
                </a:tc>
              </a:tr>
            </a:tbl>
          </a:graphicData>
        </a:graphic>
      </p:graphicFrame>
      <p:pic>
        <p:nvPicPr>
          <p:cNvPr id="3076" name="Picture 4">
            <a:hlinkClick r:id="rId4" action="ppaction://hlinksldjump"/>
          </p:cNvPr>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300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83125" y="4168231"/>
            <a:ext cx="4695353" cy="196251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40345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68910" y="134757"/>
            <a:ext cx="9112035" cy="6640116"/>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spcAft>
                <a:spcPts val="0"/>
              </a:spcAft>
            </a:pPr>
            <a:r>
              <a:rPr lang="ru-RU" sz="2400" b="1" dirty="0">
                <a:solidFill>
                  <a:srgbClr val="000000"/>
                </a:solidFill>
                <a:latin typeface="Times New Roman"/>
                <a:ea typeface="Times New Roman"/>
              </a:rPr>
              <a:t>Однажды к римскому императору Тиберию пришел незнакомец. В дар </a:t>
            </a:r>
            <a:r>
              <a:rPr lang="ru-RU" sz="2400" b="1" dirty="0" smtClean="0">
                <a:solidFill>
                  <a:srgbClr val="000000"/>
                </a:solidFill>
                <a:latin typeface="Times New Roman"/>
                <a:ea typeface="Times New Roman"/>
              </a:rPr>
              <a:t>он </a:t>
            </a:r>
            <a:r>
              <a:rPr lang="ru-RU" sz="2400" b="1" dirty="0">
                <a:solidFill>
                  <a:srgbClr val="000000"/>
                </a:solidFill>
                <a:latin typeface="Times New Roman"/>
                <a:ea typeface="Times New Roman"/>
              </a:rPr>
              <a:t>преподнес изготовленную им чашу из блестящего, как серебро, но чрезвычайно легкого металла. Мастер поведал, что этот никому не известный металл он сумел получить из глинистой земли. Должно быть, чувство благодарности редко обременяло Тиберия, да и правителем он был не дальновидным. Боясь, что новый металл с его прекрасными свойствами обесценит хранившееся в казне золото и серебро, он отрубил изобретателю голову, а его мастерскую разрушил, чтобы никому неповадно было заниматься производством «опасного металла». Спустя полторы тысячи лет в историю </a:t>
            </a:r>
            <a:r>
              <a:rPr lang="ru-RU" sz="2400" b="1" dirty="0" smtClean="0">
                <a:solidFill>
                  <a:srgbClr val="000000"/>
                </a:solidFill>
                <a:latin typeface="Times New Roman"/>
                <a:ea typeface="Times New Roman"/>
              </a:rPr>
              <a:t>этого металла </a:t>
            </a:r>
            <a:r>
              <a:rPr lang="ru-RU" sz="2400" b="1" dirty="0">
                <a:solidFill>
                  <a:srgbClr val="000000"/>
                </a:solidFill>
                <a:latin typeface="Times New Roman"/>
                <a:ea typeface="Times New Roman"/>
              </a:rPr>
              <a:t>была вписана новая страница. Это сделал талантливый немецкий врач и естествоиспытатель Парацельс Филипп. </a:t>
            </a:r>
            <a:r>
              <a:rPr lang="ru-RU" sz="2400" b="1" dirty="0" smtClean="0">
                <a:solidFill>
                  <a:srgbClr val="000000"/>
                </a:solidFill>
                <a:latin typeface="Times New Roman"/>
                <a:ea typeface="Times New Roman"/>
              </a:rPr>
              <a:t>О каком металле идет речь? Что такое глинистая земля?</a:t>
            </a:r>
            <a:endParaRPr lang="ru-RU" sz="2400" b="1" dirty="0">
              <a:effectLst/>
              <a:latin typeface="Times New Roman"/>
              <a:ea typeface="Times New Roman"/>
            </a:endParaRPr>
          </a:p>
        </p:txBody>
      </p:sp>
      <p:pic>
        <p:nvPicPr>
          <p:cNvPr id="4098" name="Picture 2"/>
          <p:cNvPicPr>
            <a:picLocks noChangeAspect="1" noChangeArrowheads="1"/>
          </p:cNvPicPr>
          <p:nvPr/>
        </p:nvPicPr>
        <p:blipFill>
          <a:blip r:embed="rId3" cstate="email">
            <a:clrChange>
              <a:clrFrom>
                <a:srgbClr val="000000"/>
              </a:clrFrom>
              <a:clrTo>
                <a:srgbClr val="000000">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artisticMosiaicBubbles/>
                    </a14:imgEffect>
                  </a14:imgLayer>
                </a14:imgProps>
              </a:ext>
              <a:ext uri="{28A0092B-C50C-407E-A947-70E740481C1C}">
                <a14:useLocalDpi xmlns:a14="http://schemas.microsoft.com/office/drawing/2010/main"/>
              </a:ext>
            </a:extLst>
          </a:blip>
          <a:srcRect/>
          <a:stretch>
            <a:fillRect/>
          </a:stretch>
        </p:blipFill>
        <p:spPr bwMode="auto">
          <a:xfrm>
            <a:off x="9430328" y="2354616"/>
            <a:ext cx="2517148" cy="3649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30328" y="323273"/>
            <a:ext cx="2481501" cy="1861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26912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3" name="TextBox 2"/>
          <p:cNvSpPr txBox="1"/>
          <p:nvPr/>
        </p:nvSpPr>
        <p:spPr>
          <a:xfrm>
            <a:off x="298062" y="186314"/>
            <a:ext cx="3334327" cy="646331"/>
          </a:xfrm>
          <a:prstGeom prst="rect">
            <a:avLst/>
          </a:prstGeom>
          <a:noFill/>
        </p:spPr>
        <p:txBody>
          <a:bodyPr wrap="square" rtlCol="0">
            <a:spAutoFit/>
          </a:bodyPr>
          <a:lstStyle/>
          <a:p>
            <a:pPr algn="ctr"/>
            <a:r>
              <a:rPr lang="ru-RU" sz="3600" b="1" dirty="0" smtClean="0">
                <a:latin typeface="Times New Roman" panose="02020603050405020304" pitchFamily="18" charset="0"/>
                <a:cs typeface="Times New Roman" panose="02020603050405020304" pitchFamily="18" charset="0"/>
              </a:rPr>
              <a:t>АЛЮМИНИЙ</a:t>
            </a:r>
            <a:endParaRPr lang="ru-RU" sz="3600" b="1"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031633" y="183966"/>
            <a:ext cx="4896212" cy="646331"/>
          </a:xfrm>
          <a:prstGeom prst="rect">
            <a:avLst/>
          </a:prstGeom>
        </p:spPr>
        <p:txBody>
          <a:bodyPr wrap="none">
            <a:spAutoFit/>
          </a:bodyPr>
          <a:lstStyle/>
          <a:p>
            <a:r>
              <a:rPr lang="ru-RU" sz="3600" b="1" dirty="0" smtClean="0">
                <a:latin typeface="Times New Roman" panose="02020603050405020304" pitchFamily="18" charset="0"/>
                <a:cs typeface="Times New Roman" panose="02020603050405020304" pitchFamily="18" charset="0"/>
              </a:rPr>
              <a:t>ГЛИНИСТАЯ ЗЕМЛЯ</a:t>
            </a:r>
          </a:p>
        </p:txBody>
      </p:sp>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62343" y="832645"/>
            <a:ext cx="3634792" cy="2986907"/>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Прямоугольник 5"/>
          <p:cNvSpPr/>
          <p:nvPr/>
        </p:nvSpPr>
        <p:spPr>
          <a:xfrm>
            <a:off x="8660881" y="1071469"/>
            <a:ext cx="2589171" cy="144655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4400" b="1" i="1" u="none" strike="noStrike" kern="0" cap="none" spc="0" normalizeH="0" baseline="0" noProof="0" dirty="0" smtClean="0">
                <a:ln>
                  <a:noFill/>
                </a:ln>
                <a:effectLst/>
                <a:uLnTx/>
                <a:uFillTx/>
                <a:latin typeface="Times New Roman" pitchFamily="18" charset="0"/>
                <a:cs typeface="Times New Roman" pitchFamily="18" charset="0"/>
              </a:rPr>
              <a:t>глинозем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4400" b="1" i="1" u="none" strike="noStrike" kern="0" cap="none" spc="0" normalizeH="0" baseline="0" noProof="0" dirty="0" smtClean="0">
                <a:ln>
                  <a:noFill/>
                </a:ln>
                <a:effectLst/>
                <a:uLnTx/>
                <a:uFillTx/>
                <a:latin typeface="Times New Roman" pitchFamily="18" charset="0"/>
                <a:cs typeface="Times New Roman" pitchFamily="18" charset="0"/>
              </a:rPr>
              <a:t>(Al</a:t>
            </a:r>
            <a:r>
              <a:rPr kumimoji="0" lang="ru-RU" sz="3200" b="1" i="1" u="none" strike="noStrike" kern="0" cap="none" spc="0" normalizeH="0" baseline="0" noProof="0" dirty="0" smtClean="0">
                <a:ln>
                  <a:noFill/>
                </a:ln>
                <a:effectLst/>
                <a:uLnTx/>
                <a:uFillTx/>
                <a:latin typeface="Times New Roman" pitchFamily="18" charset="0"/>
                <a:cs typeface="Times New Roman" pitchFamily="18" charset="0"/>
              </a:rPr>
              <a:t>2</a:t>
            </a:r>
            <a:r>
              <a:rPr kumimoji="0" lang="ru-RU" sz="4400" b="1" i="1" u="none" strike="noStrike" kern="0" cap="none" spc="0" normalizeH="0" baseline="0" noProof="0" dirty="0" smtClean="0">
                <a:ln>
                  <a:noFill/>
                </a:ln>
                <a:effectLst/>
                <a:uLnTx/>
                <a:uFillTx/>
                <a:latin typeface="Times New Roman" pitchFamily="18" charset="0"/>
                <a:cs typeface="Times New Roman" pitchFamily="18" charset="0"/>
              </a:rPr>
              <a:t>O</a:t>
            </a:r>
            <a:r>
              <a:rPr kumimoji="0" lang="ru-RU" sz="3200" b="1" i="1" u="none" strike="noStrike" kern="0" cap="none" spc="0" normalizeH="0" baseline="0" noProof="0" dirty="0" smtClean="0">
                <a:ln>
                  <a:noFill/>
                </a:ln>
                <a:effectLst/>
                <a:uLnTx/>
                <a:uFillTx/>
                <a:latin typeface="Times New Roman" pitchFamily="18" charset="0"/>
                <a:cs typeface="Times New Roman" pitchFamily="18" charset="0"/>
              </a:rPr>
              <a:t>3</a:t>
            </a:r>
            <a:r>
              <a:rPr kumimoji="0" lang="ru-RU" sz="4400" b="1" i="1" u="none" strike="noStrike" kern="0" cap="none" spc="0" normalizeH="0" baseline="0" noProof="0" dirty="0" smtClean="0">
                <a:ln>
                  <a:noFill/>
                </a:ln>
                <a:effectLst/>
                <a:uLnTx/>
                <a:uFillTx/>
                <a:latin typeface="Times New Roman" pitchFamily="18" charset="0"/>
                <a:cs typeface="Times New Roman" pitchFamily="18" charset="0"/>
              </a:rPr>
              <a:t>)</a:t>
            </a:r>
            <a:endParaRPr kumimoji="0" lang="ru-RU" sz="2400" b="0" i="0" u="none" strike="noStrike" kern="0" cap="none" spc="0" normalizeH="0" baseline="0" noProof="0" dirty="0" smtClean="0">
              <a:ln>
                <a:noFill/>
              </a:ln>
              <a:effectLst/>
              <a:uLnTx/>
              <a:uFillTx/>
            </a:endParaRPr>
          </a:p>
        </p:txBody>
      </p:sp>
      <p:pic>
        <p:nvPicPr>
          <p:cNvPr id="5126"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40353" y="3897267"/>
            <a:ext cx="4322618" cy="2823210"/>
          </a:xfrm>
          <a:prstGeom prst="round2DiagRect">
            <a:avLst>
              <a:gd name="adj1" fmla="val 16667"/>
              <a:gd name="adj2" fmla="val 0"/>
            </a:avLst>
          </a:prstGeom>
          <a:ln w="9525">
            <a:solidFill>
              <a:schemeClr val="tx1"/>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30144" y="910360"/>
            <a:ext cx="3270164" cy="3215318"/>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5" name="Picture 5">
            <a:hlinkClick r:id="rId6" action="ppaction://hlinksldjump"/>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732246" y="3897267"/>
            <a:ext cx="4986262" cy="2754910"/>
          </a:xfrm>
          <a:prstGeom prst="round2DiagRect">
            <a:avLst>
              <a:gd name="adj1" fmla="val 16667"/>
              <a:gd name="adj2" fmla="val 0"/>
            </a:avLst>
          </a:prstGeom>
          <a:ln w="9525">
            <a:solidFill>
              <a:schemeClr val="tx1"/>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13470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82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34734" y="196334"/>
            <a:ext cx="10009215" cy="646331"/>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ru-RU" sz="3600" b="1" i="1" dirty="0" smtClean="0">
                <a:solidFill>
                  <a:srgbClr val="000000"/>
                </a:solidFill>
                <a:latin typeface="Times New Roman"/>
                <a:ea typeface="Calibri"/>
              </a:rPr>
              <a:t>ЗНАТОКИ ХИМИЧЕСКОГО ОБОРУДОВАНИЯ</a:t>
            </a:r>
            <a:endParaRPr lang="ru-RU" sz="3600" dirty="0"/>
          </a:p>
        </p:txBody>
      </p:sp>
    </p:spTree>
    <p:extLst>
      <p:ext uri="{BB962C8B-B14F-4D97-AF65-F5344CB8AC3E}">
        <p14:creationId xmlns:p14="http://schemas.microsoft.com/office/powerpoint/2010/main" val="3493462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1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1"/>
          <p:cNvSpPr txBox="1">
            <a:spLocks/>
          </p:cNvSpPr>
          <p:nvPr/>
        </p:nvSpPr>
        <p:spPr>
          <a:xfrm>
            <a:off x="2900217" y="2336628"/>
            <a:ext cx="9162473" cy="1173190"/>
          </a:xfrm>
          <a:prstGeom prst="horizontalScroll">
            <a:avLst/>
          </a:prstGeom>
          <a:solidFill>
            <a:srgbClr val="DDDDC1"/>
          </a:solidFill>
          <a:ln/>
        </p:spPr>
        <p:style>
          <a:lnRef idx="1">
            <a:schemeClr val="accent3"/>
          </a:lnRef>
          <a:fillRef idx="2">
            <a:schemeClr val="accent3"/>
          </a:fillRef>
          <a:effectRef idx="1">
            <a:schemeClr val="accent3"/>
          </a:effectRef>
          <a:fontRef idx="minor">
            <a:schemeClr val="dk1"/>
          </a:fontRef>
        </p:style>
        <p:txBody>
          <a:bodyP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ru-RU" sz="6000" b="1" dirty="0" smtClean="0">
                <a:solidFill>
                  <a:schemeClr val="tx1"/>
                </a:solidFill>
                <a:latin typeface="Monotype Corsiva" panose="03010101010201010101" pitchFamily="66" charset="0"/>
                <a:cs typeface="Times New Roman" panose="02020603050405020304" pitchFamily="18" charset="0"/>
              </a:rPr>
              <a:t>ХИМИЯ + ЛИТЕРАТУРА</a:t>
            </a:r>
            <a:endParaRPr lang="ru-RU" sz="6000" b="1" dirty="0">
              <a:solidFill>
                <a:schemeClr val="tx1"/>
              </a:solidFill>
              <a:latin typeface="Monotype Corsiva" panose="03010101010201010101" pitchFamily="66" charset="0"/>
              <a:cs typeface="Times New Roman" panose="02020603050405020304" pitchFamily="18" charset="0"/>
            </a:endParaRPr>
          </a:p>
        </p:txBody>
      </p:sp>
      <p:sp>
        <p:nvSpPr>
          <p:cNvPr id="2" name="Прямоугольник 1"/>
          <p:cNvSpPr/>
          <p:nvPr/>
        </p:nvSpPr>
        <p:spPr>
          <a:xfrm>
            <a:off x="5697275" y="390297"/>
            <a:ext cx="4717766" cy="584775"/>
          </a:xfrm>
          <a:prstGeom prst="rect">
            <a:avLst/>
          </a:prstGeom>
        </p:spPr>
        <p:txBody>
          <a:bodyPr wrap="none">
            <a:spAutoFit/>
          </a:bodyPr>
          <a:lstStyle/>
          <a:p>
            <a:r>
              <a:rPr lang="ru-RU" sz="3200" b="1" dirty="0" smtClean="0">
                <a:latin typeface="Times New Roman" panose="02020603050405020304" pitchFamily="18" charset="0"/>
                <a:cs typeface="Times New Roman" panose="02020603050405020304" pitchFamily="18" charset="0"/>
              </a:rPr>
              <a:t>ИГРА СО ЗРИТЕЛЯМИ</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96880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221672" y="193335"/>
            <a:ext cx="9476509" cy="2739211"/>
          </a:xfrm>
          <a:prstGeom prst="rect">
            <a:avLst/>
          </a:prstGeom>
        </p:spPr>
        <p:txBody>
          <a:bodyPr wrap="square">
            <a:spAutoFit/>
          </a:bodyPr>
          <a:lstStyle/>
          <a:p>
            <a:pPr marL="342900" lvl="0" indent="-342900">
              <a:spcAft>
                <a:spcPts val="0"/>
              </a:spcAft>
              <a:tabLst>
                <a:tab pos="457200" algn="l"/>
              </a:tabLst>
            </a:pPr>
            <a:r>
              <a:rPr lang="ru-RU" sz="2800" b="1" i="1" dirty="0" smtClean="0">
                <a:solidFill>
                  <a:srgbClr val="000000"/>
                </a:solidFill>
                <a:latin typeface="Times New Roman"/>
                <a:ea typeface="Times New Roman"/>
              </a:rPr>
              <a:t>Определите, </a:t>
            </a:r>
            <a:r>
              <a:rPr lang="ru-RU" sz="2800" b="1" i="1" dirty="0">
                <a:solidFill>
                  <a:srgbClr val="000000"/>
                </a:solidFill>
                <a:latin typeface="Times New Roman"/>
                <a:ea typeface="Times New Roman"/>
              </a:rPr>
              <a:t>кому принадлежат следующие строки:</a:t>
            </a:r>
            <a:endParaRPr lang="ru-RU" sz="2800" b="1" i="1" dirty="0">
              <a:latin typeface="Times New Roman"/>
              <a:ea typeface="Times New Roman"/>
            </a:endParaRPr>
          </a:p>
          <a:p>
            <a:pPr>
              <a:spcAft>
                <a:spcPts val="0"/>
              </a:spcAft>
            </a:pPr>
            <a:r>
              <a:rPr lang="ru-RU" sz="3200" b="1" dirty="0">
                <a:solidFill>
                  <a:srgbClr val="C00000"/>
                </a:solidFill>
                <a:latin typeface="Times New Roman"/>
                <a:ea typeface="Times New Roman"/>
              </a:rPr>
              <a:t>«Твоих оград узор </a:t>
            </a:r>
            <a:r>
              <a:rPr lang="ru-RU" sz="3200" b="1" dirty="0" smtClean="0">
                <a:solidFill>
                  <a:srgbClr val="C00000"/>
                </a:solidFill>
                <a:latin typeface="Times New Roman"/>
                <a:ea typeface="Times New Roman"/>
              </a:rPr>
              <a:t>чугунный...»</a:t>
            </a:r>
          </a:p>
          <a:p>
            <a:pPr>
              <a:spcAft>
                <a:spcPts val="0"/>
              </a:spcAft>
            </a:pPr>
            <a:endParaRPr lang="ru-RU" sz="2800" dirty="0">
              <a:latin typeface="Times New Roman"/>
              <a:ea typeface="Times New Roman"/>
            </a:endParaRPr>
          </a:p>
          <a:p>
            <a:pPr>
              <a:spcAft>
                <a:spcPts val="0"/>
              </a:spcAft>
            </a:pPr>
            <a:r>
              <a:rPr lang="ru-RU" sz="2800" b="1" dirty="0" smtClean="0">
                <a:solidFill>
                  <a:srgbClr val="000000"/>
                </a:solidFill>
                <a:latin typeface="Times New Roman"/>
                <a:ea typeface="Times New Roman"/>
              </a:rPr>
              <a:t>а) </a:t>
            </a:r>
            <a:r>
              <a:rPr lang="ru-RU" sz="2800" b="1" dirty="0">
                <a:solidFill>
                  <a:srgbClr val="000000"/>
                </a:solidFill>
                <a:latin typeface="Times New Roman"/>
                <a:ea typeface="Times New Roman"/>
              </a:rPr>
              <a:t>М.В</a:t>
            </a:r>
            <a:r>
              <a:rPr lang="ru-RU" sz="2800" b="1" dirty="0" smtClean="0">
                <a:solidFill>
                  <a:srgbClr val="000000"/>
                </a:solidFill>
                <a:latin typeface="Times New Roman"/>
                <a:ea typeface="Times New Roman"/>
              </a:rPr>
              <a:t>. Ломоносов</a:t>
            </a:r>
            <a:r>
              <a:rPr lang="ru-RU" sz="2800" b="1" dirty="0">
                <a:solidFill>
                  <a:srgbClr val="000000"/>
                </a:solidFill>
                <a:latin typeface="Times New Roman"/>
                <a:ea typeface="Times New Roman"/>
              </a:rPr>
              <a:t> </a:t>
            </a:r>
            <a:endParaRPr lang="ru-RU" sz="2800" b="1" dirty="0" smtClean="0">
              <a:solidFill>
                <a:srgbClr val="000000"/>
              </a:solidFill>
              <a:latin typeface="Times New Roman"/>
              <a:ea typeface="Times New Roman"/>
            </a:endParaRPr>
          </a:p>
          <a:p>
            <a:pPr>
              <a:spcAft>
                <a:spcPts val="0"/>
              </a:spcAft>
            </a:pPr>
            <a:r>
              <a:rPr lang="ru-RU" sz="2800" b="1" dirty="0" smtClean="0">
                <a:solidFill>
                  <a:srgbClr val="000000"/>
                </a:solidFill>
                <a:latin typeface="Times New Roman"/>
                <a:ea typeface="Times New Roman"/>
              </a:rPr>
              <a:t>б) А.С</a:t>
            </a:r>
            <a:r>
              <a:rPr lang="ru-RU" sz="2800" b="1" dirty="0">
                <a:solidFill>
                  <a:srgbClr val="000000"/>
                </a:solidFill>
                <a:latin typeface="Times New Roman"/>
                <a:ea typeface="Times New Roman"/>
              </a:rPr>
              <a:t>. </a:t>
            </a:r>
            <a:r>
              <a:rPr lang="ru-RU" sz="2800" b="1" dirty="0" smtClean="0">
                <a:solidFill>
                  <a:srgbClr val="000000"/>
                </a:solidFill>
                <a:latin typeface="Times New Roman"/>
                <a:ea typeface="Times New Roman"/>
              </a:rPr>
              <a:t>Пушкин</a:t>
            </a:r>
            <a:r>
              <a:rPr lang="ru-RU" sz="2800" b="1" dirty="0">
                <a:solidFill>
                  <a:srgbClr val="000000"/>
                </a:solidFill>
                <a:latin typeface="Times New Roman"/>
                <a:ea typeface="Times New Roman"/>
              </a:rPr>
              <a:t> </a:t>
            </a:r>
            <a:endParaRPr lang="ru-RU" sz="2800" b="1" dirty="0" smtClean="0">
              <a:solidFill>
                <a:srgbClr val="000000"/>
              </a:solidFill>
              <a:latin typeface="Times New Roman"/>
              <a:ea typeface="Times New Roman"/>
            </a:endParaRPr>
          </a:p>
          <a:p>
            <a:pPr>
              <a:spcAft>
                <a:spcPts val="0"/>
              </a:spcAft>
            </a:pPr>
            <a:r>
              <a:rPr lang="ru-RU" sz="2800" b="1" dirty="0" smtClean="0">
                <a:solidFill>
                  <a:srgbClr val="000000"/>
                </a:solidFill>
                <a:latin typeface="Times New Roman"/>
                <a:ea typeface="Times New Roman"/>
              </a:rPr>
              <a:t>в</a:t>
            </a:r>
            <a:r>
              <a:rPr lang="ru-RU" sz="2800" b="1" dirty="0">
                <a:solidFill>
                  <a:srgbClr val="000000"/>
                </a:solidFill>
                <a:latin typeface="Times New Roman"/>
                <a:ea typeface="Times New Roman"/>
              </a:rPr>
              <a:t>) М. Ю. Лермонтов</a:t>
            </a:r>
            <a:endParaRPr lang="ru-RU" sz="2800" b="1" dirty="0">
              <a:effectLst/>
              <a:latin typeface="Times New Roman"/>
              <a:ea typeface="Times New Roman"/>
            </a:endParaRPr>
          </a:p>
        </p:txBody>
      </p:sp>
      <p:pic>
        <p:nvPicPr>
          <p:cNvPr id="717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38071" y="880759"/>
            <a:ext cx="4506012" cy="55662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17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54399" y="2932546"/>
            <a:ext cx="3356408" cy="3750175"/>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22621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1450" y="1051560"/>
            <a:ext cx="10515600" cy="1727835"/>
          </a:xfrm>
        </p:spPr>
        <p:txBody>
          <a:bodyPr>
            <a:normAutofit fontScale="90000"/>
          </a:bodyPr>
          <a:lstStyle/>
          <a:p>
            <a:r>
              <a:rPr lang="ru-RU" sz="13800" b="1" dirty="0" smtClean="0">
                <a:solidFill>
                  <a:schemeClr val="bg1"/>
                </a:solidFill>
                <a:latin typeface="Times New Roman" panose="02020603050405020304" pitchFamily="18" charset="0"/>
                <a:cs typeface="Times New Roman" panose="02020603050405020304" pitchFamily="18" charset="0"/>
              </a:rPr>
              <a:t>ХИМИЯ + …</a:t>
            </a:r>
            <a:endParaRPr lang="ru-RU" sz="13800" b="1" dirty="0">
              <a:solidFill>
                <a:schemeClr val="bg1"/>
              </a:solidFill>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idx="1"/>
          </p:nvPr>
        </p:nvSpPr>
        <p:spPr>
          <a:xfrm>
            <a:off x="3718560" y="3497899"/>
            <a:ext cx="8046720" cy="1013142"/>
          </a:xfrm>
        </p:spPr>
        <p:txBody>
          <a:bodyPr>
            <a:noAutofit/>
          </a:bodyPr>
          <a:lstStyle/>
          <a:p>
            <a:pPr algn="ctr"/>
            <a:r>
              <a:rPr lang="ru-RU" sz="5400" b="1" i="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Интеллектуальная игра</a:t>
            </a:r>
            <a:endParaRPr lang="ru-RU" sz="5400" b="1" i="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7350" y="45720"/>
            <a:ext cx="2487930" cy="1639772"/>
          </a:xfrm>
          <a:prstGeom prst="rect">
            <a:avLst/>
          </a:prstGeom>
          <a:ln>
            <a:noFill/>
          </a:ln>
          <a:effectLst>
            <a:softEdge rad="112500"/>
          </a:effectLst>
        </p:spPr>
      </p:pic>
    </p:spTree>
    <p:extLst>
      <p:ext uri="{BB962C8B-B14F-4D97-AF65-F5344CB8AC3E}">
        <p14:creationId xmlns:p14="http://schemas.microsoft.com/office/powerpoint/2010/main" val="32835822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47783" y="165363"/>
            <a:ext cx="11296072" cy="3539430"/>
          </a:xfrm>
          <a:prstGeom prst="rect">
            <a:avLst/>
          </a:prstGeom>
        </p:spPr>
        <p:txBody>
          <a:bodyPr wrap="square">
            <a:spAutoFit/>
          </a:bodyPr>
          <a:lstStyle/>
          <a:p>
            <a:pPr>
              <a:spcAft>
                <a:spcPts val="0"/>
              </a:spcAft>
            </a:pPr>
            <a:endParaRPr lang="ru-RU" dirty="0" smtClean="0">
              <a:solidFill>
                <a:srgbClr val="000000"/>
              </a:solidFill>
              <a:latin typeface="Times New Roman"/>
              <a:ea typeface="Times New Roman"/>
            </a:endParaRPr>
          </a:p>
          <a:p>
            <a:pPr>
              <a:spcAft>
                <a:spcPts val="0"/>
              </a:spcAft>
            </a:pPr>
            <a:r>
              <a:rPr lang="ru-RU" sz="2400" b="1" dirty="0" smtClean="0">
                <a:solidFill>
                  <a:srgbClr val="C00000"/>
                </a:solidFill>
                <a:latin typeface="Times New Roman" panose="02020603050405020304" pitchFamily="18" charset="0"/>
                <a:cs typeface="Times New Roman" panose="02020603050405020304" pitchFamily="18" charset="0"/>
              </a:rPr>
              <a:t>И ДАЛЕ МЫ ПОШЛИ — И СТРАХ ОБНЯЛ МЕНЯ...</a:t>
            </a:r>
            <a:endParaRPr lang="ru-RU" sz="2400" dirty="0" smtClean="0">
              <a:solidFill>
                <a:srgbClr val="C00000"/>
              </a:solidFill>
              <a:latin typeface="Times New Roman" panose="02020603050405020304" pitchFamily="18" charset="0"/>
              <a:ea typeface="Times New Roman"/>
              <a:cs typeface="Times New Roman" panose="02020603050405020304" pitchFamily="18" charset="0"/>
            </a:endParaRPr>
          </a:p>
          <a:p>
            <a:pPr>
              <a:spcAft>
                <a:spcPts val="0"/>
              </a:spcAft>
            </a:pPr>
            <a:endParaRPr lang="ru-RU" dirty="0" smtClean="0">
              <a:solidFill>
                <a:srgbClr val="000000"/>
              </a:solidFill>
              <a:latin typeface="Times New Roman"/>
              <a:ea typeface="Times New Roman"/>
            </a:endParaRPr>
          </a:p>
          <a:p>
            <a:pPr>
              <a:spcAft>
                <a:spcPts val="0"/>
              </a:spcAft>
            </a:pPr>
            <a:r>
              <a:rPr lang="ru-RU" sz="2800" b="1" dirty="0" smtClean="0">
                <a:solidFill>
                  <a:srgbClr val="000000"/>
                </a:solidFill>
                <a:latin typeface="Times New Roman"/>
                <a:ea typeface="Times New Roman"/>
              </a:rPr>
              <a:t>«</a:t>
            </a:r>
            <a:r>
              <a:rPr lang="ru-RU" sz="2800" b="1" dirty="0">
                <a:solidFill>
                  <a:srgbClr val="000000"/>
                </a:solidFill>
                <a:latin typeface="Times New Roman"/>
                <a:ea typeface="Times New Roman"/>
              </a:rPr>
              <a:t>Тогда услышал я (о</a:t>
            </a:r>
            <a:r>
              <a:rPr lang="ru-RU" sz="2800" b="1" dirty="0" smtClean="0">
                <a:solidFill>
                  <a:srgbClr val="000000"/>
                </a:solidFill>
                <a:latin typeface="Times New Roman"/>
                <a:ea typeface="Times New Roman"/>
              </a:rPr>
              <a:t>, диво!) запах </a:t>
            </a:r>
            <a:r>
              <a:rPr lang="ru-RU" sz="2800" b="1" dirty="0">
                <a:solidFill>
                  <a:srgbClr val="000000"/>
                </a:solidFill>
                <a:latin typeface="Times New Roman"/>
                <a:ea typeface="Times New Roman"/>
              </a:rPr>
              <a:t>скверный,</a:t>
            </a:r>
            <a:endParaRPr lang="ru-RU" sz="2800" b="1" dirty="0">
              <a:latin typeface="Times New Roman"/>
              <a:ea typeface="Times New Roman"/>
            </a:endParaRPr>
          </a:p>
          <a:p>
            <a:pPr>
              <a:spcAft>
                <a:spcPts val="0"/>
              </a:spcAft>
            </a:pPr>
            <a:r>
              <a:rPr lang="ru-RU" sz="2800" b="1" dirty="0">
                <a:solidFill>
                  <a:srgbClr val="000000"/>
                </a:solidFill>
                <a:latin typeface="Times New Roman"/>
                <a:ea typeface="Times New Roman"/>
              </a:rPr>
              <a:t>Как будто тухлое </a:t>
            </a:r>
            <a:r>
              <a:rPr lang="ru-RU" sz="2800" b="1" dirty="0" smtClean="0">
                <a:solidFill>
                  <a:srgbClr val="000000"/>
                </a:solidFill>
                <a:latin typeface="Times New Roman"/>
                <a:ea typeface="Times New Roman"/>
              </a:rPr>
              <a:t>разбилось  яйцо</a:t>
            </a:r>
            <a:r>
              <a:rPr lang="ru-RU" sz="2800" b="1" dirty="0">
                <a:solidFill>
                  <a:srgbClr val="000000"/>
                </a:solidFill>
                <a:latin typeface="Times New Roman"/>
                <a:ea typeface="Times New Roman"/>
              </a:rPr>
              <a:t>,</a:t>
            </a:r>
            <a:endParaRPr lang="ru-RU" sz="2800" b="1" dirty="0">
              <a:latin typeface="Times New Roman"/>
              <a:ea typeface="Times New Roman"/>
            </a:endParaRPr>
          </a:p>
          <a:p>
            <a:pPr>
              <a:spcAft>
                <a:spcPts val="0"/>
              </a:spcAft>
            </a:pPr>
            <a:r>
              <a:rPr lang="ru-RU" sz="2800" b="1" dirty="0">
                <a:solidFill>
                  <a:srgbClr val="000000"/>
                </a:solidFill>
                <a:latin typeface="Times New Roman"/>
                <a:ea typeface="Times New Roman"/>
              </a:rPr>
              <a:t>Иль </a:t>
            </a:r>
            <a:r>
              <a:rPr lang="ru-RU" sz="2800" b="1" dirty="0" smtClean="0">
                <a:solidFill>
                  <a:srgbClr val="000000"/>
                </a:solidFill>
                <a:latin typeface="Times New Roman"/>
                <a:ea typeface="Times New Roman"/>
              </a:rPr>
              <a:t>карантинный страж  курил </a:t>
            </a:r>
            <a:r>
              <a:rPr lang="ru-RU" sz="2800" b="1" dirty="0">
                <a:solidFill>
                  <a:srgbClr val="000000"/>
                </a:solidFill>
                <a:latin typeface="Times New Roman"/>
                <a:ea typeface="Times New Roman"/>
              </a:rPr>
              <a:t>жаровней серной.</a:t>
            </a:r>
            <a:endParaRPr lang="ru-RU" sz="2800" b="1" dirty="0">
              <a:latin typeface="Times New Roman"/>
              <a:ea typeface="Times New Roman"/>
            </a:endParaRPr>
          </a:p>
          <a:p>
            <a:r>
              <a:rPr lang="ru-RU" sz="2800" b="1" dirty="0" smtClean="0">
                <a:solidFill>
                  <a:srgbClr val="000000"/>
                </a:solidFill>
                <a:latin typeface="Times New Roman"/>
                <a:ea typeface="Times New Roman"/>
              </a:rPr>
              <a:t>Я</a:t>
            </a:r>
            <a:r>
              <a:rPr lang="ru-RU" sz="2800" b="1" dirty="0">
                <a:solidFill>
                  <a:srgbClr val="000000"/>
                </a:solidFill>
                <a:latin typeface="Times New Roman"/>
                <a:ea typeface="Times New Roman"/>
              </a:rPr>
              <a:t>, нос себе зажав, </a:t>
            </a:r>
            <a:r>
              <a:rPr lang="ru-RU" sz="2800" b="1" dirty="0" smtClean="0">
                <a:solidFill>
                  <a:srgbClr val="000000"/>
                </a:solidFill>
                <a:latin typeface="Times New Roman"/>
                <a:ea typeface="Times New Roman"/>
              </a:rPr>
              <a:t>отворотил лицо...» </a:t>
            </a:r>
          </a:p>
          <a:p>
            <a:r>
              <a:rPr lang="ru-RU" sz="3600" b="1" i="1" dirty="0" smtClean="0">
                <a:solidFill>
                  <a:srgbClr val="993300"/>
                </a:solidFill>
                <a:effectLst>
                  <a:outerShdw blurRad="38100" dist="38100" dir="2700000" algn="tl">
                    <a:srgbClr val="000000">
                      <a:alpha val="43137"/>
                    </a:srgbClr>
                  </a:outerShdw>
                </a:effectLst>
                <a:latin typeface="Times New Roman"/>
                <a:ea typeface="Times New Roman"/>
              </a:rPr>
              <a:t>О каких соединениях серы упоминал А.С. Пушкин?</a:t>
            </a:r>
            <a:endParaRPr lang="ru-RU" sz="3200" b="1" i="1" dirty="0">
              <a:solidFill>
                <a:srgbClr val="993300"/>
              </a:solidFill>
              <a:effectLst>
                <a:outerShdw blurRad="38100" dist="38100" dir="2700000" algn="tl">
                  <a:srgbClr val="000000">
                    <a:alpha val="43137"/>
                  </a:srgbClr>
                </a:outerShdw>
              </a:effectLst>
              <a:latin typeface="Times New Roman"/>
              <a:ea typeface="Times New Roman"/>
            </a:endParaRPr>
          </a:p>
          <a:p>
            <a:pPr>
              <a:spcAft>
                <a:spcPts val="0"/>
              </a:spcAft>
            </a:pPr>
            <a:endParaRPr lang="ru-RU" sz="1600" dirty="0">
              <a:effectLst>
                <a:outerShdw blurRad="38100" dist="38100" dir="2700000" algn="tl">
                  <a:srgbClr val="000000">
                    <a:alpha val="43137"/>
                  </a:srgbClr>
                </a:outerShdw>
              </a:effectLst>
              <a:latin typeface="Times New Roman"/>
              <a:ea typeface="Times New Roman"/>
            </a:endParaRP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46875" y="240146"/>
            <a:ext cx="3725052" cy="24845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15852" y="3429043"/>
            <a:ext cx="5412512" cy="326732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889952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46875" y="240146"/>
            <a:ext cx="3725052" cy="24845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15852" y="3429043"/>
            <a:ext cx="5412512" cy="326732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3" name="Прямоугольник 2"/>
          <p:cNvSpPr/>
          <p:nvPr/>
        </p:nvSpPr>
        <p:spPr>
          <a:xfrm>
            <a:off x="387927" y="711748"/>
            <a:ext cx="7241309" cy="186204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ru-RU" sz="11500" b="1" dirty="0">
                <a:solidFill>
                  <a:srgbClr val="000000"/>
                </a:solidFill>
                <a:latin typeface="Times New Roman" panose="02020603050405020304" pitchFamily="18" charset="0"/>
                <a:ea typeface="Calibri"/>
                <a:cs typeface="Times New Roman" panose="02020603050405020304" pitchFamily="18" charset="0"/>
              </a:rPr>
              <a:t>Н</a:t>
            </a:r>
            <a:r>
              <a:rPr lang="ru-RU" sz="11500" b="1" baseline="-25000" dirty="0">
                <a:solidFill>
                  <a:srgbClr val="000000"/>
                </a:solidFill>
                <a:latin typeface="Times New Roman" panose="02020603050405020304" pitchFamily="18" charset="0"/>
                <a:ea typeface="Calibri"/>
                <a:cs typeface="Times New Roman" panose="02020603050405020304" pitchFamily="18" charset="0"/>
              </a:rPr>
              <a:t>2</a:t>
            </a:r>
            <a:r>
              <a:rPr lang="ru-RU" sz="11500" b="1" dirty="0">
                <a:solidFill>
                  <a:srgbClr val="000000"/>
                </a:solidFill>
                <a:latin typeface="Times New Roman" panose="02020603050405020304" pitchFamily="18" charset="0"/>
                <a:ea typeface="Calibri"/>
                <a:cs typeface="Times New Roman" panose="02020603050405020304" pitchFamily="18" charset="0"/>
              </a:rPr>
              <a:t>S и SO</a:t>
            </a:r>
            <a:r>
              <a:rPr lang="ru-RU" sz="11500" b="1" baseline="-25000" dirty="0">
                <a:solidFill>
                  <a:srgbClr val="000000"/>
                </a:solidFill>
                <a:latin typeface="Times New Roman" panose="02020603050405020304" pitchFamily="18" charset="0"/>
                <a:ea typeface="Calibri"/>
                <a:cs typeface="Times New Roman" panose="02020603050405020304" pitchFamily="18" charset="0"/>
              </a:rPr>
              <a:t>2</a:t>
            </a:r>
            <a:endParaRPr lang="ru-RU" sz="115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24348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75490" y="261356"/>
            <a:ext cx="6650183" cy="5632311"/>
          </a:xfrm>
          <a:prstGeom prst="rect">
            <a:avLst/>
          </a:prstGeom>
        </p:spPr>
        <p:txBody>
          <a:bodyPr wrap="square">
            <a:spAutoFit/>
          </a:bodyPr>
          <a:lstStyle/>
          <a:p>
            <a:pPr lvl="0" algn="just">
              <a:spcAft>
                <a:spcPts val="0"/>
              </a:spcAft>
              <a:tabLst>
                <a:tab pos="457200" algn="l"/>
              </a:tabLst>
            </a:pPr>
            <a:r>
              <a:rPr lang="ru-RU" sz="3200" b="1" i="1" dirty="0">
                <a:solidFill>
                  <a:srgbClr val="993300"/>
                </a:solidFill>
                <a:latin typeface="Times New Roman" panose="02020603050405020304" pitchFamily="18" charset="0"/>
                <a:ea typeface="Times New Roman"/>
                <a:cs typeface="Times New Roman" panose="02020603050405020304" pitchFamily="18" charset="0"/>
              </a:rPr>
              <a:t>Назовите формулу газа, о котором идёт речь в литературном произведении</a:t>
            </a:r>
            <a:r>
              <a:rPr lang="ru-RU" sz="2400" b="1" i="1" dirty="0">
                <a:solidFill>
                  <a:srgbClr val="993300"/>
                </a:solidFill>
                <a:latin typeface="Times New Roman" panose="02020603050405020304" pitchFamily="18" charset="0"/>
                <a:ea typeface="Times New Roman"/>
                <a:cs typeface="Times New Roman" panose="02020603050405020304" pitchFamily="18" charset="0"/>
              </a:rPr>
              <a:t>:</a:t>
            </a:r>
          </a:p>
          <a:p>
            <a:pPr algn="just">
              <a:spcAft>
                <a:spcPts val="0"/>
              </a:spcAft>
            </a:pPr>
            <a:r>
              <a:rPr lang="ru-RU" sz="2400" dirty="0" smtClean="0">
                <a:solidFill>
                  <a:srgbClr val="000000"/>
                </a:solidFill>
                <a:latin typeface="Times New Roman" panose="02020603050405020304" pitchFamily="18" charset="0"/>
                <a:ea typeface="Times New Roman"/>
                <a:cs typeface="Times New Roman" panose="02020603050405020304" pitchFamily="18" charset="0"/>
              </a:rPr>
              <a:t>-</a:t>
            </a:r>
            <a:r>
              <a:rPr lang="ru-RU" sz="2800" b="1" dirty="0" smtClean="0">
                <a:solidFill>
                  <a:srgbClr val="000000"/>
                </a:solidFill>
                <a:latin typeface="Times New Roman" panose="02020603050405020304" pitchFamily="18" charset="0"/>
                <a:ea typeface="Times New Roman"/>
                <a:cs typeface="Times New Roman" panose="02020603050405020304" pitchFamily="18" charset="0"/>
              </a:rPr>
              <a:t>Угарный газ! - </a:t>
            </a:r>
            <a:r>
              <a:rPr lang="ru-RU" sz="2800" b="1" dirty="0">
                <a:solidFill>
                  <a:srgbClr val="000000"/>
                </a:solidFill>
                <a:latin typeface="Times New Roman" panose="02020603050405020304" pitchFamily="18" charset="0"/>
                <a:ea typeface="Times New Roman"/>
                <a:cs typeface="Times New Roman" panose="02020603050405020304" pitchFamily="18" charset="0"/>
              </a:rPr>
              <a:t>вскричал Холмс.</a:t>
            </a:r>
            <a:endParaRPr lang="ru-RU" sz="2800" b="1" dirty="0">
              <a:latin typeface="Times New Roman" panose="02020603050405020304" pitchFamily="18" charset="0"/>
              <a:ea typeface="Times New Roman"/>
              <a:cs typeface="Times New Roman" panose="02020603050405020304" pitchFamily="18" charset="0"/>
            </a:endParaRPr>
          </a:p>
          <a:p>
            <a:pPr algn="just">
              <a:spcAft>
                <a:spcPts val="0"/>
              </a:spcAft>
            </a:pPr>
            <a:r>
              <a:rPr lang="ru-RU" sz="2800" b="1" dirty="0" smtClean="0">
                <a:solidFill>
                  <a:srgbClr val="000000"/>
                </a:solidFill>
                <a:latin typeface="Times New Roman" panose="02020603050405020304" pitchFamily="18" charset="0"/>
                <a:ea typeface="Times New Roman"/>
                <a:cs typeface="Times New Roman" panose="02020603050405020304" pitchFamily="18" charset="0"/>
              </a:rPr>
              <a:t>- Подождите  </a:t>
            </a:r>
            <a:r>
              <a:rPr lang="ru-RU" sz="2800" b="1" dirty="0">
                <a:solidFill>
                  <a:srgbClr val="000000"/>
                </a:solidFill>
                <a:latin typeface="Times New Roman" panose="02020603050405020304" pitchFamily="18" charset="0"/>
                <a:ea typeface="Times New Roman"/>
                <a:cs typeface="Times New Roman" panose="02020603050405020304" pitchFamily="18" charset="0"/>
              </a:rPr>
              <a:t>немного. Сейчас он </a:t>
            </a:r>
            <a:r>
              <a:rPr lang="ru-RU" sz="2800" b="1" dirty="0" smtClean="0">
                <a:solidFill>
                  <a:srgbClr val="000000"/>
                </a:solidFill>
                <a:latin typeface="Times New Roman" panose="02020603050405020304" pitchFamily="18" charset="0"/>
                <a:ea typeface="Times New Roman"/>
                <a:cs typeface="Times New Roman" panose="02020603050405020304" pitchFamily="18" charset="0"/>
              </a:rPr>
              <a:t>уйдёт.</a:t>
            </a:r>
            <a:endParaRPr lang="ru-RU" sz="2800" b="1" dirty="0">
              <a:latin typeface="Times New Roman" panose="02020603050405020304" pitchFamily="18" charset="0"/>
              <a:ea typeface="Times New Roman"/>
              <a:cs typeface="Times New Roman" panose="02020603050405020304" pitchFamily="18" charset="0"/>
            </a:endParaRPr>
          </a:p>
          <a:p>
            <a:pPr algn="just"/>
            <a:r>
              <a:rPr lang="ru-RU" sz="2800" b="1" dirty="0">
                <a:solidFill>
                  <a:srgbClr val="000000"/>
                </a:solidFill>
                <a:latin typeface="Times New Roman" panose="02020603050405020304" pitchFamily="18" charset="0"/>
                <a:ea typeface="Calibri"/>
                <a:cs typeface="Times New Roman" panose="02020603050405020304" pitchFamily="18" charset="0"/>
              </a:rPr>
              <a:t>Заглянув в дверь, мы увидели, что комнату освещает только тусклое пламя, мерцающее в маленькой жаровне </a:t>
            </a:r>
            <a:r>
              <a:rPr lang="ru-RU" sz="2800" b="1" dirty="0" smtClean="0">
                <a:solidFill>
                  <a:srgbClr val="000000"/>
                </a:solidFill>
                <a:latin typeface="Times New Roman" panose="02020603050405020304" pitchFamily="18" charset="0"/>
                <a:ea typeface="Calibri"/>
                <a:cs typeface="Times New Roman" panose="02020603050405020304" pitchFamily="18" charset="0"/>
              </a:rPr>
              <a:t>посередине. В </a:t>
            </a:r>
            <a:r>
              <a:rPr lang="ru-RU" sz="2800" b="1" dirty="0">
                <a:solidFill>
                  <a:srgbClr val="000000"/>
                </a:solidFill>
                <a:latin typeface="Times New Roman" panose="02020603050405020304" pitchFamily="18" charset="0"/>
                <a:ea typeface="Calibri"/>
                <a:cs typeface="Times New Roman" panose="02020603050405020304" pitchFamily="18" charset="0"/>
              </a:rPr>
              <a:t>раскрытую дверь тянуло страшным ядовитым чадом, от которого мы задыхались и кашляли</a:t>
            </a:r>
            <a:r>
              <a:rPr lang="ru-RU" sz="2800" b="1" dirty="0" smtClean="0">
                <a:solidFill>
                  <a:srgbClr val="000000"/>
                </a:solidFill>
                <a:latin typeface="Times New Roman" panose="02020603050405020304" pitchFamily="18" charset="0"/>
                <a:ea typeface="Calibri"/>
                <a:cs typeface="Times New Roman" panose="02020603050405020304" pitchFamily="18" charset="0"/>
              </a:rPr>
              <a:t>…»</a:t>
            </a:r>
            <a:endParaRPr lang="ru-RU" sz="2800" b="1" dirty="0">
              <a:latin typeface="Times New Roman" panose="02020603050405020304" pitchFamily="18" charset="0"/>
              <a:cs typeface="Times New Roman" panose="02020603050405020304" pitchFamily="18" charset="0"/>
            </a:endParaRPr>
          </a:p>
        </p:txBody>
      </p:sp>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89092" y="187464"/>
            <a:ext cx="4193309" cy="6453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3390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89092" y="187464"/>
            <a:ext cx="4193309" cy="6453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1247267" y="1312452"/>
            <a:ext cx="4746774" cy="3770263"/>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23900" b="1" dirty="0">
                <a:solidFill>
                  <a:prstClr val="white"/>
                </a:solidFill>
                <a:latin typeface="Times New Roman" panose="02020603050405020304" pitchFamily="18" charset="0"/>
                <a:cs typeface="Times New Roman" panose="02020603050405020304" pitchFamily="18" charset="0"/>
              </a:rPr>
              <a:t>СО</a:t>
            </a:r>
          </a:p>
        </p:txBody>
      </p:sp>
      <p:sp>
        <p:nvSpPr>
          <p:cNvPr id="4" name="TextBox 3"/>
          <p:cNvSpPr txBox="1"/>
          <p:nvPr/>
        </p:nvSpPr>
        <p:spPr>
          <a:xfrm>
            <a:off x="711378" y="261356"/>
            <a:ext cx="5578406" cy="769441"/>
          </a:xfrm>
          <a:prstGeom prst="rect">
            <a:avLst/>
          </a:prstGeom>
          <a:noFill/>
        </p:spPr>
        <p:txBody>
          <a:bodyPr wrap="square" rtlCol="0">
            <a:spAutoFit/>
          </a:bodyPr>
          <a:lstStyle/>
          <a:p>
            <a:pPr algn="ctr"/>
            <a:r>
              <a:rPr lang="ru-RU" sz="4400" b="1" dirty="0" smtClean="0">
                <a:solidFill>
                  <a:prstClr val="black"/>
                </a:solidFill>
                <a:latin typeface="Times New Roman" panose="02020603050405020304" pitchFamily="18" charset="0"/>
                <a:cs typeface="Times New Roman" panose="02020603050405020304" pitchFamily="18" charset="0"/>
              </a:rPr>
              <a:t>УГАРНЫЙ ГАЗ</a:t>
            </a:r>
            <a:endParaRPr lang="ru-RU" sz="4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31768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93962" y="187392"/>
            <a:ext cx="11517747" cy="2569934"/>
          </a:xfrm>
          <a:prstGeom prst="rect">
            <a:avLst/>
          </a:prstGeom>
        </p:spPr>
        <p:txBody>
          <a:bodyPr wrap="square">
            <a:spAutoFit/>
          </a:bodyPr>
          <a:lstStyle/>
          <a:p>
            <a:pPr algn="just">
              <a:lnSpc>
                <a:spcPct val="115000"/>
              </a:lnSpc>
              <a:spcAft>
                <a:spcPts val="1000"/>
              </a:spcAft>
            </a:pPr>
            <a:r>
              <a:rPr lang="ru-RU" sz="2800" b="1" dirty="0">
                <a:latin typeface="Times New Roman"/>
                <a:ea typeface="Calibri"/>
                <a:cs typeface="Times New Roman"/>
              </a:rPr>
              <a:t>Имена великих поэтов: Анна Ахматова, Иван Бунин, Борис Пастернак, Николай Заболоцкий, Сергей Есенин, Владимир Маяковский и др., -  абсолютно непохожих друг на друга объединяет химия металлов. Какой металл является общим для всех перечисленных великих личностей?   </a:t>
            </a:r>
            <a:endParaRPr lang="ru-RU" sz="2000" b="1" dirty="0">
              <a:ea typeface="Calibri"/>
              <a:cs typeface="Times New Roman"/>
            </a:endParaRPr>
          </a:p>
        </p:txBody>
      </p:sp>
      <p:pic>
        <p:nvPicPr>
          <p:cNvPr id="12290" name="Picture 2" descr="http://itd2.mycdn.me/image?id=869225527743&amp;t=20&amp;plc=WEB&amp;tkn=*sd5BXnJrMfNajQYE4kLENhnQW4w"/>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50270" y="2757326"/>
            <a:ext cx="2957945" cy="371301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mtdata.ru/u30/photo8F3B/20072854886-0/original.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08462" y="2661557"/>
            <a:ext cx="2930526" cy="3808787"/>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www.playcast.ru/uploads/2017/09/19/2346057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061579" y="2961240"/>
            <a:ext cx="3927397" cy="3209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0495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12290" name="Picture 2" descr="http://itd2.mycdn.me/image?id=869225527743&amp;t=20&amp;plc=WEB&amp;tkn=*sd5BXnJrMfNajQYE4kLENhnQW4w"/>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50270" y="2757326"/>
            <a:ext cx="2957945" cy="371301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mtdata.ru/u30/photo8F3B/20072854886-0/original.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71226" y="2177969"/>
            <a:ext cx="2930526" cy="3808787"/>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www.playcast.ru/uploads/2017/09/19/2346057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28146" y="3009125"/>
            <a:ext cx="3927397" cy="320942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45031" y="238977"/>
            <a:ext cx="10067827" cy="1938992"/>
          </a:xfrm>
          <a:prstGeom prst="rect">
            <a:avLst/>
          </a:prstGeom>
          <a:noFill/>
        </p:spPr>
        <p:txBody>
          <a:bodyPr wrap="square" rtlCol="0">
            <a:spAutoFit/>
          </a:bodyPr>
          <a:lstStyle/>
          <a:p>
            <a:pPr algn="ctr"/>
            <a:r>
              <a:rPr lang="ru-RU" sz="6000" b="1" i="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a:ea typeface="Calibri"/>
              </a:rPr>
              <a:t>ПОЭТЫ </a:t>
            </a:r>
          </a:p>
          <a:p>
            <a:pPr algn="ctr"/>
            <a:r>
              <a:rPr lang="ru-RU" sz="6000" b="1" i="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a:ea typeface="Calibri"/>
              </a:rPr>
              <a:t>СЕРЕБРЯНОГО ВЕКА</a:t>
            </a:r>
            <a:endParaRPr lang="ru-RU" sz="6000" b="1"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12818933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360218" y="231863"/>
            <a:ext cx="11259127" cy="4729500"/>
          </a:xfrm>
          <a:prstGeom prst="rect">
            <a:avLst/>
          </a:prstGeom>
        </p:spPr>
        <p:txBody>
          <a:bodyPr wrap="square">
            <a:spAutoFit/>
          </a:bodyPr>
          <a:lstStyle/>
          <a:p>
            <a:pPr algn="just">
              <a:spcAft>
                <a:spcPts val="1000"/>
              </a:spcAft>
            </a:pPr>
            <a:r>
              <a:rPr lang="ru-RU" sz="2800" b="1" dirty="0">
                <a:latin typeface="Times New Roman" panose="02020603050405020304" pitchFamily="18" charset="0"/>
                <a:ea typeface="Calibri"/>
                <a:cs typeface="Times New Roman" panose="02020603050405020304" pitchFamily="18" charset="0"/>
              </a:rPr>
              <a:t>В таблице Менделеева трудно найти какой-либо иной элемент, с которым так неразрывно связалась бы жизнь всего человечества. Нет другого элемента, при участии которого проливалось бы так много крови, терялось бы столько жизней, происходило бы столько несчастий. Как сказал А. Блок:</a:t>
            </a:r>
          </a:p>
          <a:p>
            <a:pPr algn="just">
              <a:spcAft>
                <a:spcPts val="1000"/>
              </a:spcAft>
            </a:pPr>
            <a:r>
              <a:rPr lang="ru-RU" sz="3200" b="1" i="1" dirty="0">
                <a:latin typeface="Times New Roman" panose="02020603050405020304" pitchFamily="18" charset="0"/>
                <a:ea typeface="Calibri"/>
                <a:cs typeface="Times New Roman" panose="02020603050405020304" pitchFamily="18" charset="0"/>
              </a:rPr>
              <a:t>Век девятнадцатый </a:t>
            </a:r>
            <a:r>
              <a:rPr lang="ru-RU" sz="3200" b="1" i="1" dirty="0">
                <a:solidFill>
                  <a:srgbClr val="C00000"/>
                </a:solidFill>
                <a:latin typeface="Times New Roman" panose="02020603050405020304" pitchFamily="18" charset="0"/>
                <a:ea typeface="Calibri"/>
                <a:cs typeface="Times New Roman" panose="02020603050405020304" pitchFamily="18" charset="0"/>
              </a:rPr>
              <a:t>…</a:t>
            </a:r>
            <a:r>
              <a:rPr lang="ru-RU" sz="3200" b="1" i="1" dirty="0">
                <a:latin typeface="Times New Roman" panose="02020603050405020304" pitchFamily="18" charset="0"/>
                <a:ea typeface="Calibri"/>
                <a:cs typeface="Times New Roman" panose="02020603050405020304" pitchFamily="18" charset="0"/>
              </a:rPr>
              <a:t>, </a:t>
            </a:r>
          </a:p>
          <a:p>
            <a:pPr algn="just">
              <a:spcAft>
                <a:spcPts val="1000"/>
              </a:spcAft>
            </a:pPr>
            <a:r>
              <a:rPr lang="ru-RU" sz="3200" b="1" i="1" dirty="0">
                <a:latin typeface="Times New Roman" panose="02020603050405020304" pitchFamily="18" charset="0"/>
                <a:ea typeface="Calibri"/>
                <a:cs typeface="Times New Roman" panose="02020603050405020304" pitchFamily="18" charset="0"/>
              </a:rPr>
              <a:t>Воистину </a:t>
            </a:r>
            <a:r>
              <a:rPr lang="ru-RU" sz="3200" b="1" i="1" dirty="0">
                <a:solidFill>
                  <a:srgbClr val="FF0000"/>
                </a:solidFill>
                <a:latin typeface="Times New Roman" panose="02020603050405020304" pitchFamily="18" charset="0"/>
                <a:ea typeface="Calibri"/>
                <a:cs typeface="Times New Roman" panose="02020603050405020304" pitchFamily="18" charset="0"/>
              </a:rPr>
              <a:t>…</a:t>
            </a:r>
            <a:r>
              <a:rPr lang="ru-RU" sz="3200" b="1" i="1" dirty="0">
                <a:latin typeface="Times New Roman" panose="02020603050405020304" pitchFamily="18" charset="0"/>
                <a:ea typeface="Calibri"/>
                <a:cs typeface="Times New Roman" panose="02020603050405020304" pitchFamily="18" charset="0"/>
              </a:rPr>
              <a:t> век, </a:t>
            </a:r>
          </a:p>
          <a:p>
            <a:pPr algn="just">
              <a:spcAft>
                <a:spcPts val="1000"/>
              </a:spcAft>
            </a:pPr>
            <a:r>
              <a:rPr lang="ru-RU" sz="3200" b="1" i="1" dirty="0">
                <a:latin typeface="Times New Roman" panose="02020603050405020304" pitchFamily="18" charset="0"/>
                <a:ea typeface="Calibri"/>
                <a:cs typeface="Times New Roman" panose="02020603050405020304" pitchFamily="18" charset="0"/>
              </a:rPr>
              <a:t>Тобою в мрак ночной, беззвездный</a:t>
            </a:r>
          </a:p>
          <a:p>
            <a:pPr algn="just">
              <a:spcAft>
                <a:spcPts val="1000"/>
              </a:spcAft>
            </a:pPr>
            <a:r>
              <a:rPr lang="ru-RU" sz="3200" b="1" i="1" dirty="0" smtClean="0">
                <a:latin typeface="Times New Roman" panose="02020603050405020304" pitchFamily="18" charset="0"/>
                <a:ea typeface="Calibri"/>
                <a:cs typeface="Times New Roman" panose="02020603050405020304" pitchFamily="18" charset="0"/>
              </a:rPr>
              <a:t>Беспечный </a:t>
            </a:r>
            <a:r>
              <a:rPr lang="ru-RU" sz="3200" b="1" i="1" dirty="0">
                <a:latin typeface="Times New Roman" panose="02020603050405020304" pitchFamily="18" charset="0"/>
                <a:ea typeface="Calibri"/>
                <a:cs typeface="Times New Roman" panose="02020603050405020304" pitchFamily="18" charset="0"/>
              </a:rPr>
              <a:t>брошен человек</a:t>
            </a:r>
            <a:r>
              <a:rPr lang="ru-RU" sz="3200" b="1" i="1" dirty="0" smtClean="0">
                <a:latin typeface="Times New Roman" panose="02020603050405020304" pitchFamily="18" charset="0"/>
                <a:ea typeface="Calibri"/>
                <a:cs typeface="Times New Roman" panose="02020603050405020304" pitchFamily="18" charset="0"/>
              </a:rPr>
              <a:t>.</a:t>
            </a:r>
            <a:endParaRPr lang="ru-RU" sz="3200" b="1" i="1" dirty="0">
              <a:latin typeface="Times New Roman" panose="02020603050405020304" pitchFamily="18" charset="0"/>
              <a:ea typeface="Calibri"/>
              <a:cs typeface="Times New Roman" panose="02020603050405020304" pitchFamily="18" charset="0"/>
            </a:endParaRPr>
          </a:p>
        </p:txBody>
      </p:sp>
      <p:sp>
        <p:nvSpPr>
          <p:cNvPr id="3" name="Прямоугольник 2"/>
          <p:cNvSpPr/>
          <p:nvPr/>
        </p:nvSpPr>
        <p:spPr>
          <a:xfrm>
            <a:off x="360218" y="5136202"/>
            <a:ext cx="5565754" cy="584775"/>
          </a:xfrm>
          <a:prstGeom prst="rect">
            <a:avLst/>
          </a:prstGeom>
        </p:spPr>
        <p:txBody>
          <a:bodyPr wrap="none">
            <a:spAutoFit/>
          </a:bodyPr>
          <a:lstStyle/>
          <a:p>
            <a:pPr lvl="0"/>
            <a:r>
              <a:rPr lang="ru-RU" sz="3200" b="1" dirty="0">
                <a:solidFill>
                  <a:srgbClr val="C00000"/>
                </a:solidFill>
                <a:latin typeface="Times New Roman"/>
                <a:ea typeface="Calibri"/>
              </a:rPr>
              <a:t>О каком металле идет речь? </a:t>
            </a:r>
            <a:endParaRPr lang="ru-RU" sz="3200" b="1" dirty="0">
              <a:solidFill>
                <a:srgbClr val="C00000"/>
              </a:solidFill>
            </a:endParaRP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92629" y="1988077"/>
            <a:ext cx="3488171" cy="47498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Прямоугольник 3"/>
          <p:cNvSpPr/>
          <p:nvPr/>
        </p:nvSpPr>
        <p:spPr>
          <a:xfrm>
            <a:off x="230909" y="5865334"/>
            <a:ext cx="7386830"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ctr"/>
            <a:r>
              <a:rPr lang="ru-RU" sz="2800" b="1" cap="all" dirty="0">
                <a:solidFill>
                  <a:srgbClr val="000000"/>
                </a:solidFill>
                <a:latin typeface="Times New Roman"/>
              </a:rPr>
              <a:t>«ВЕК ДЕВЯТНАДЦАТЫЙ, ЖЕЛЕЗНЫЙ...»</a:t>
            </a:r>
            <a:endParaRPr lang="ru-RU" sz="2800" b="1" i="0" cap="all" dirty="0">
              <a:solidFill>
                <a:srgbClr val="000000"/>
              </a:solidFill>
              <a:effectLst/>
              <a:latin typeface="Times New Roman"/>
            </a:endParaRPr>
          </a:p>
        </p:txBody>
      </p:sp>
    </p:spTree>
    <p:extLst>
      <p:ext uri="{BB962C8B-B14F-4D97-AF65-F5344CB8AC3E}">
        <p14:creationId xmlns:p14="http://schemas.microsoft.com/office/powerpoint/2010/main" val="27451963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Прямоугольник 1"/>
          <p:cNvSpPr/>
          <p:nvPr/>
        </p:nvSpPr>
        <p:spPr>
          <a:xfrm>
            <a:off x="397163" y="307539"/>
            <a:ext cx="11351492" cy="2677656"/>
          </a:xfrm>
          <a:prstGeom prst="rect">
            <a:avLst/>
          </a:prstGeom>
        </p:spPr>
        <p:txBody>
          <a:bodyPr wrap="square">
            <a:spAutoFit/>
          </a:bodyPr>
          <a:lstStyle/>
          <a:p>
            <a:pPr algn="just"/>
            <a:r>
              <a:rPr lang="ru-RU" sz="2400" b="1" dirty="0">
                <a:latin typeface="Times New Roman"/>
                <a:ea typeface="Calibri"/>
              </a:rPr>
              <a:t>В 1865 году английский математик, поэт и писатель Льюис Кэрролл написал «Алису в стране чудес». Среди главных героев произведения был трагикомический персонаж Сумасшедший Шляпник. В Средние века среди работников шляпных фабрик действительно было распространено заболевание, названное «болезнью сумасшедшего шляпочника», так как им заболевали мастера, применявшие препараты, содержащие это вещество при изготовлении фетровых шляп. </a:t>
            </a:r>
            <a:r>
              <a:rPr lang="ru-RU" sz="2400" b="1" dirty="0">
                <a:solidFill>
                  <a:srgbClr val="C00000"/>
                </a:solidFill>
                <a:latin typeface="Times New Roman"/>
                <a:ea typeface="Calibri"/>
              </a:rPr>
              <a:t>О каком веществе идет речь? </a:t>
            </a:r>
            <a:endParaRPr lang="ru-RU" sz="2400" b="1" dirty="0">
              <a:solidFill>
                <a:srgbClr val="C00000"/>
              </a:solidFill>
            </a:endParaRPr>
          </a:p>
        </p:txBody>
      </p:sp>
      <p:pic>
        <p:nvPicPr>
          <p:cNvPr id="143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272" y="3088965"/>
            <a:ext cx="5703455" cy="356465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33006" y="3088965"/>
            <a:ext cx="5337321" cy="35646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9004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83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1745674" y="1491672"/>
            <a:ext cx="9254836" cy="2558473"/>
          </a:xfrm>
          <a:prstGeom prst="rect">
            <a:avLst/>
          </a:prstGeom>
          <a:solidFill>
            <a:schemeClr val="accent4">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lvl="0" algn="ctr"/>
            <a:r>
              <a:rPr lang="ru-RU" sz="6000" b="1" dirty="0">
                <a:solidFill>
                  <a:prstClr val="black"/>
                </a:solidFill>
                <a:latin typeface="Monotype Corsiva" panose="03010101010201010101" pitchFamily="66" charset="0"/>
                <a:cs typeface="Times New Roman" panose="02020603050405020304" pitchFamily="18" charset="0"/>
              </a:rPr>
              <a:t>ХИМИЯ + </a:t>
            </a:r>
            <a:r>
              <a:rPr lang="ru-RU" sz="6000" b="1" dirty="0" smtClean="0">
                <a:solidFill>
                  <a:prstClr val="black"/>
                </a:solidFill>
                <a:latin typeface="Monotype Corsiva" panose="03010101010201010101" pitchFamily="66" charset="0"/>
                <a:cs typeface="Times New Roman" panose="02020603050405020304" pitchFamily="18" charset="0"/>
              </a:rPr>
              <a:t>МАТЕМАТИКА</a:t>
            </a:r>
            <a:endParaRPr lang="ru-RU" sz="6000" b="1" dirty="0">
              <a:solidFill>
                <a:prstClr val="black"/>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23809852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Прямоугольник 2"/>
          <p:cNvSpPr/>
          <p:nvPr/>
        </p:nvSpPr>
        <p:spPr>
          <a:xfrm>
            <a:off x="203199" y="124719"/>
            <a:ext cx="11665528" cy="107721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3200" b="1" i="1" dirty="0">
                <a:solidFill>
                  <a:srgbClr val="993300"/>
                </a:solidFill>
                <a:latin typeface="Times New Roman" panose="02020603050405020304" pitchFamily="18" charset="0"/>
                <a:cs typeface="Times New Roman" panose="02020603050405020304" pitchFamily="18" charset="0"/>
              </a:rPr>
              <a:t>Переведите с химического языка на общепринятый следующие выражения:</a:t>
            </a:r>
          </a:p>
        </p:txBody>
      </p:sp>
      <p:sp>
        <p:nvSpPr>
          <p:cNvPr id="4" name="Прямоугольник 3"/>
          <p:cNvSpPr/>
          <p:nvPr/>
        </p:nvSpPr>
        <p:spPr>
          <a:xfrm>
            <a:off x="461818" y="1461716"/>
            <a:ext cx="6195799" cy="646331"/>
          </a:xfrm>
          <a:prstGeom prst="rect">
            <a:avLst/>
          </a:prstGeom>
        </p:spPr>
        <p:txBody>
          <a:bodyPr wrap="none">
            <a:spAutoFit/>
          </a:bodyPr>
          <a:lstStyle/>
          <a:p>
            <a:r>
              <a:rPr lang="ru-RU" sz="3600" b="1" dirty="0" smtClean="0">
                <a:solidFill>
                  <a:prstClr val="black"/>
                </a:solidFill>
                <a:latin typeface="Times New Roman" panose="02020603050405020304" pitchFamily="18" charset="0"/>
                <a:cs typeface="Times New Roman" panose="02020603050405020304" pitchFamily="18" charset="0"/>
              </a:rPr>
              <a:t>Не </a:t>
            </a:r>
            <a:r>
              <a:rPr lang="ru-RU" sz="3600" b="1" dirty="0">
                <a:solidFill>
                  <a:prstClr val="black"/>
                </a:solidFill>
                <a:latin typeface="Times New Roman" panose="02020603050405020304" pitchFamily="18" charset="0"/>
                <a:cs typeface="Times New Roman" panose="02020603050405020304" pitchFamily="18" charset="0"/>
              </a:rPr>
              <a:t>все то аурум, что блестит.</a:t>
            </a:r>
          </a:p>
        </p:txBody>
      </p:sp>
      <p:sp>
        <p:nvSpPr>
          <p:cNvPr id="6" name="Прямоугольник 5"/>
          <p:cNvSpPr/>
          <p:nvPr/>
        </p:nvSpPr>
        <p:spPr>
          <a:xfrm>
            <a:off x="505336" y="2276458"/>
            <a:ext cx="7316105" cy="707886"/>
          </a:xfrm>
          <a:prstGeom prst="rect">
            <a:avLst/>
          </a:prstGeom>
        </p:spPr>
        <p:txBody>
          <a:bodyPr wrap="none">
            <a:spAutoFit/>
          </a:bodyPr>
          <a:lstStyle/>
          <a:p>
            <a:r>
              <a:rPr lang="ru-RU" sz="4000" b="1" dirty="0">
                <a:solidFill>
                  <a:prstClr val="black"/>
                </a:solidFill>
                <a:latin typeface="Times New Roman" panose="02020603050405020304" pitchFamily="18" charset="0"/>
                <a:cs typeface="Times New Roman" panose="02020603050405020304" pitchFamily="18" charset="0"/>
              </a:rPr>
              <a:t>Белый, как карбонат </a:t>
            </a:r>
            <a:r>
              <a:rPr lang="ru-RU" sz="4000" b="1" dirty="0" smtClean="0">
                <a:solidFill>
                  <a:prstClr val="black"/>
                </a:solidFill>
                <a:latin typeface="Times New Roman" panose="02020603050405020304" pitchFamily="18" charset="0"/>
                <a:cs typeface="Times New Roman" panose="02020603050405020304" pitchFamily="18" charset="0"/>
              </a:rPr>
              <a:t>кальция.</a:t>
            </a:r>
            <a:endParaRPr lang="ru-RU" sz="4000" b="1" dirty="0">
              <a:solidFill>
                <a:prstClr val="black"/>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604216" y="2984344"/>
            <a:ext cx="5565498" cy="646331"/>
          </a:xfrm>
          <a:prstGeom prst="rect">
            <a:avLst/>
          </a:prstGeom>
        </p:spPr>
        <p:txBody>
          <a:bodyPr wrap="none">
            <a:spAutoFit/>
          </a:bodyPr>
          <a:lstStyle/>
          <a:p>
            <a:r>
              <a:rPr lang="ru-RU" sz="3600" b="1" dirty="0">
                <a:solidFill>
                  <a:prstClr val="black"/>
                </a:solidFill>
                <a:latin typeface="Times New Roman" panose="02020603050405020304" pitchFamily="18" charset="0"/>
                <a:cs typeface="Times New Roman" panose="02020603050405020304" pitchFamily="18" charset="0"/>
              </a:rPr>
              <a:t>Куй феррум, пока горячо.</a:t>
            </a:r>
          </a:p>
        </p:txBody>
      </p:sp>
      <p:sp>
        <p:nvSpPr>
          <p:cNvPr id="10" name="Прямоугольник 9"/>
          <p:cNvSpPr/>
          <p:nvPr/>
        </p:nvSpPr>
        <p:spPr>
          <a:xfrm>
            <a:off x="505336" y="3704945"/>
            <a:ext cx="8106130" cy="646331"/>
          </a:xfrm>
          <a:prstGeom prst="rect">
            <a:avLst/>
          </a:prstGeom>
        </p:spPr>
        <p:txBody>
          <a:bodyPr wrap="none">
            <a:spAutoFit/>
          </a:bodyPr>
          <a:lstStyle/>
          <a:p>
            <a:r>
              <a:rPr lang="ru-RU" sz="3600" b="1" dirty="0">
                <a:solidFill>
                  <a:prstClr val="black"/>
                </a:solidFill>
                <a:latin typeface="Times New Roman" panose="02020603050405020304" pitchFamily="18" charset="0"/>
                <a:cs typeface="Times New Roman" panose="02020603050405020304" pitchFamily="18" charset="0"/>
              </a:rPr>
              <a:t>Слово - аргентум, а молчание - аурум.</a:t>
            </a:r>
          </a:p>
        </p:txBody>
      </p:sp>
      <p:sp>
        <p:nvSpPr>
          <p:cNvPr id="12" name="Прямоугольник 11"/>
          <p:cNvSpPr/>
          <p:nvPr/>
        </p:nvSpPr>
        <p:spPr>
          <a:xfrm>
            <a:off x="525766" y="4629766"/>
            <a:ext cx="6639766" cy="646331"/>
          </a:xfrm>
          <a:prstGeom prst="rect">
            <a:avLst/>
          </a:prstGeom>
        </p:spPr>
        <p:txBody>
          <a:bodyPr wrap="none">
            <a:spAutoFit/>
          </a:bodyPr>
          <a:lstStyle/>
          <a:p>
            <a:r>
              <a:rPr lang="ru-RU" sz="3600" b="1" dirty="0">
                <a:solidFill>
                  <a:prstClr val="black"/>
                </a:solidFill>
                <a:latin typeface="Times New Roman" panose="02020603050405020304" pitchFamily="18" charset="0"/>
                <a:cs typeface="Times New Roman" panose="02020603050405020304" pitchFamily="18" charset="0"/>
              </a:rPr>
              <a:t>Стойкий станумный солдатик.</a:t>
            </a:r>
          </a:p>
        </p:txBody>
      </p:sp>
      <p:sp>
        <p:nvSpPr>
          <p:cNvPr id="14" name="Прямоугольник 13"/>
          <p:cNvSpPr/>
          <p:nvPr/>
        </p:nvSpPr>
        <p:spPr>
          <a:xfrm>
            <a:off x="604216" y="5405643"/>
            <a:ext cx="6147965" cy="646331"/>
          </a:xfrm>
          <a:prstGeom prst="rect">
            <a:avLst/>
          </a:prstGeom>
        </p:spPr>
        <p:txBody>
          <a:bodyPr wrap="none">
            <a:spAutoFit/>
          </a:bodyPr>
          <a:lstStyle/>
          <a:p>
            <a:r>
              <a:rPr lang="ru-RU" sz="3600" b="1" dirty="0">
                <a:solidFill>
                  <a:srgbClr val="000000"/>
                </a:solidFill>
                <a:latin typeface="Times New Roman"/>
                <a:ea typeface="Calibri"/>
              </a:rPr>
              <a:t>С тех пор много Н</a:t>
            </a:r>
            <a:r>
              <a:rPr lang="ru-RU" sz="3600" b="1" baseline="-25000" dirty="0">
                <a:solidFill>
                  <a:srgbClr val="000000"/>
                </a:solidFill>
                <a:latin typeface="Times New Roman"/>
                <a:ea typeface="Calibri"/>
              </a:rPr>
              <a:t>2</a:t>
            </a:r>
            <a:r>
              <a:rPr lang="ru-RU" sz="3600" b="1" dirty="0">
                <a:solidFill>
                  <a:srgbClr val="000000"/>
                </a:solidFill>
                <a:latin typeface="Times New Roman"/>
                <a:ea typeface="Calibri"/>
              </a:rPr>
              <a:t>О утекло.</a:t>
            </a:r>
            <a:endParaRPr lang="ru-RU" sz="3600" b="1" dirty="0">
              <a:solidFill>
                <a:prstClr val="black"/>
              </a:solidFill>
            </a:endParaRPr>
          </a:p>
        </p:txBody>
      </p:sp>
      <p:pic>
        <p:nvPicPr>
          <p:cNvPr id="10242" name="Picture 2"/>
          <p:cNvPicPr>
            <a:picLocks noChangeAspect="1" noChangeArrowheads="1"/>
          </p:cNvPicPr>
          <p:nvPr/>
        </p:nvPicPr>
        <p:blipFill>
          <a:blip r:embed="rId3" cstate="email">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8488276" y="1461716"/>
            <a:ext cx="3610859" cy="4269597"/>
          </a:xfrm>
          <a:prstGeom prst="rect">
            <a:avLst/>
          </a:prstGeom>
          <a:solidFill>
            <a:srgbClr val="FFFFFF">
              <a:shade val="85000"/>
            </a:srgbClr>
          </a:solidFill>
          <a:ln w="9525">
            <a:solidFill>
              <a:schemeClr val="tx1"/>
            </a:solidFill>
            <a:miter lim="800000"/>
            <a:headEnd/>
            <a:tailEnd/>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23990307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310" y="5754081"/>
            <a:ext cx="11933382" cy="1103919"/>
          </a:xfrm>
          <a:prstGeom prst="horizontalScroll">
            <a:avLst/>
          </a:prstGeom>
          <a:solidFill>
            <a:srgbClr val="EFEFE1"/>
          </a:solidFill>
          <a:ln>
            <a:noFill/>
          </a:ln>
        </p:spPr>
        <p:style>
          <a:lnRef idx="2">
            <a:schemeClr val="accent1"/>
          </a:lnRef>
          <a:fillRef idx="1">
            <a:schemeClr val="lt1"/>
          </a:fillRef>
          <a:effectRef idx="0">
            <a:schemeClr val="accent1"/>
          </a:effectRef>
          <a:fontRef idx="minor">
            <a:schemeClr val="dk1"/>
          </a:fontRef>
        </p:style>
        <p:txBody>
          <a:bodyPr>
            <a:noAutofit/>
          </a:bodyPr>
          <a:lstStyle/>
          <a:p>
            <a:pPr algn="ctr"/>
            <a:r>
              <a:rPr lang="ru-RU" sz="7200" b="1" dirty="0" smtClean="0">
                <a:solidFill>
                  <a:schemeClr val="tx1"/>
                </a:solidFill>
                <a:latin typeface="Monotype Corsiva" panose="03010101010201010101" pitchFamily="66" charset="0"/>
                <a:cs typeface="Times New Roman" panose="02020603050405020304" pitchFamily="18" charset="0"/>
              </a:rPr>
              <a:t>ХИМИЯ + ИСТОРИЯ</a:t>
            </a:r>
            <a:endParaRPr lang="ru-RU" sz="7200" b="1" dirty="0">
              <a:solidFill>
                <a:schemeClr val="tx1"/>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31051911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Прямоугольник 2"/>
          <p:cNvSpPr/>
          <p:nvPr/>
        </p:nvSpPr>
        <p:spPr>
          <a:xfrm>
            <a:off x="203199" y="124719"/>
            <a:ext cx="11665528" cy="107721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3200" b="1" i="1" dirty="0">
                <a:solidFill>
                  <a:srgbClr val="993300"/>
                </a:solidFill>
                <a:latin typeface="Times New Roman" panose="02020603050405020304" pitchFamily="18" charset="0"/>
                <a:cs typeface="Times New Roman" panose="02020603050405020304" pitchFamily="18" charset="0"/>
              </a:rPr>
              <a:t>Переведите с химического языка на общепринятый следующие выражения:</a:t>
            </a:r>
          </a:p>
        </p:txBody>
      </p:sp>
      <p:sp>
        <p:nvSpPr>
          <p:cNvPr id="5" name="Прямоугольник 4"/>
          <p:cNvSpPr/>
          <p:nvPr/>
        </p:nvSpPr>
        <p:spPr>
          <a:xfrm>
            <a:off x="493013" y="1589062"/>
            <a:ext cx="6311471" cy="646331"/>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Не все то золото, что </a:t>
            </a:r>
            <a:r>
              <a:rPr lang="ru-RU" sz="3600" b="1" dirty="0" smtClean="0">
                <a:latin typeface="Times New Roman" panose="02020603050405020304" pitchFamily="18" charset="0"/>
                <a:cs typeface="Times New Roman" panose="02020603050405020304" pitchFamily="18" charset="0"/>
              </a:rPr>
              <a:t>блестит.</a:t>
            </a:r>
            <a:endParaRPr lang="ru-RU" sz="3600" b="1"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604216" y="2267415"/>
            <a:ext cx="3462230" cy="646331"/>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Белый как </a:t>
            </a:r>
            <a:r>
              <a:rPr lang="ru-RU" sz="3600" b="1" dirty="0" smtClean="0">
                <a:latin typeface="Times New Roman" panose="02020603050405020304" pitchFamily="18" charset="0"/>
                <a:cs typeface="Times New Roman" panose="02020603050405020304" pitchFamily="18" charset="0"/>
              </a:rPr>
              <a:t>мел.</a:t>
            </a:r>
            <a:endParaRPr lang="ru-RU" sz="3600" b="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644247" y="2975301"/>
            <a:ext cx="5408597" cy="646331"/>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Куй железо, пока </a:t>
            </a:r>
            <a:r>
              <a:rPr lang="ru-RU" sz="3600" b="1" dirty="0" smtClean="0">
                <a:latin typeface="Times New Roman" panose="02020603050405020304" pitchFamily="18" charset="0"/>
                <a:cs typeface="Times New Roman" panose="02020603050405020304" pitchFamily="18" charset="0"/>
              </a:rPr>
              <a:t>горячо.</a:t>
            </a:r>
            <a:endParaRPr lang="ru-RU" sz="3600" b="1"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644247" y="3750864"/>
            <a:ext cx="7896264" cy="646331"/>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Слово - серебро, а молчание </a:t>
            </a:r>
            <a:r>
              <a:rPr lang="ru-RU" sz="3600" b="1" dirty="0" smtClean="0">
                <a:latin typeface="Times New Roman" panose="02020603050405020304" pitchFamily="18" charset="0"/>
                <a:cs typeface="Times New Roman" panose="02020603050405020304" pitchFamily="18" charset="0"/>
              </a:rPr>
              <a:t>– золото.</a:t>
            </a:r>
            <a:endParaRPr lang="ru-RU" sz="3600" b="1" dirty="0">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594950" y="4511718"/>
            <a:ext cx="6630982" cy="646331"/>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Стойкий оловянный </a:t>
            </a:r>
            <a:r>
              <a:rPr lang="ru-RU" sz="3600" b="1" dirty="0" smtClean="0">
                <a:latin typeface="Times New Roman" panose="02020603050405020304" pitchFamily="18" charset="0"/>
                <a:cs typeface="Times New Roman" panose="02020603050405020304" pitchFamily="18" charset="0"/>
              </a:rPr>
              <a:t>солдатик.</a:t>
            </a:r>
            <a:endParaRPr lang="ru-RU" sz="3600" b="1" dirty="0">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644247" y="5327498"/>
            <a:ext cx="6335132" cy="646331"/>
          </a:xfrm>
          <a:prstGeom prst="rect">
            <a:avLst/>
          </a:prstGeom>
        </p:spPr>
        <p:txBody>
          <a:bodyPr wrap="none">
            <a:spAutoFit/>
          </a:bodyPr>
          <a:lstStyle/>
          <a:p>
            <a:r>
              <a:rPr lang="ru-RU" sz="3600" b="1" dirty="0">
                <a:solidFill>
                  <a:srgbClr val="000000"/>
                </a:solidFill>
                <a:latin typeface="Times New Roman"/>
                <a:ea typeface="Calibri"/>
              </a:rPr>
              <a:t>С тех пор много воды </a:t>
            </a:r>
            <a:r>
              <a:rPr lang="ru-RU" sz="3600" b="1" dirty="0" smtClean="0">
                <a:solidFill>
                  <a:srgbClr val="000000"/>
                </a:solidFill>
                <a:latin typeface="Times New Roman"/>
                <a:ea typeface="Calibri"/>
              </a:rPr>
              <a:t>утекло.</a:t>
            </a:r>
            <a:endParaRPr lang="ru-RU" sz="3600" b="1" dirty="0"/>
          </a:p>
        </p:txBody>
      </p:sp>
      <p:pic>
        <p:nvPicPr>
          <p:cNvPr id="10242" name="Picture 2"/>
          <p:cNvPicPr>
            <a:picLocks noChangeAspect="1" noChangeArrowheads="1"/>
          </p:cNvPicPr>
          <p:nvPr/>
        </p:nvPicPr>
        <p:blipFill>
          <a:blip r:embed="rId3" cstate="email">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8488276" y="1461716"/>
            <a:ext cx="3610859" cy="4269597"/>
          </a:xfrm>
          <a:prstGeom prst="rect">
            <a:avLst/>
          </a:prstGeom>
          <a:solidFill>
            <a:srgbClr val="FFFFFF">
              <a:shade val="85000"/>
            </a:srgbClr>
          </a:solidFill>
          <a:ln w="9525">
            <a:solidFill>
              <a:schemeClr val="tx1"/>
            </a:solidFill>
            <a:miter lim="800000"/>
            <a:headEnd/>
            <a:tailEnd/>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4947707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0543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5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4248725" y="566049"/>
            <a:ext cx="7740073" cy="1349633"/>
          </a:xfrm>
          <a:prstGeom prst="horizontalScroll">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ru-RU" sz="6000" b="1" dirty="0">
                <a:solidFill>
                  <a:prstClr val="black"/>
                </a:solidFill>
                <a:latin typeface="Monotype Corsiva" panose="03010101010201010101" pitchFamily="66" charset="0"/>
                <a:cs typeface="Times New Roman" panose="02020603050405020304" pitchFamily="18" charset="0"/>
              </a:rPr>
              <a:t>ХИМИЯ + </a:t>
            </a:r>
            <a:r>
              <a:rPr lang="ru-RU" sz="6000" b="1" dirty="0" smtClean="0">
                <a:solidFill>
                  <a:prstClr val="black"/>
                </a:solidFill>
                <a:latin typeface="Monotype Corsiva" panose="03010101010201010101" pitchFamily="66" charset="0"/>
                <a:cs typeface="Times New Roman" panose="02020603050405020304" pitchFamily="18" charset="0"/>
              </a:rPr>
              <a:t>БИОЛОГИЯ</a:t>
            </a:r>
            <a:endParaRPr lang="ru-RU" sz="6000" b="1" dirty="0">
              <a:solidFill>
                <a:prstClr val="black"/>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40519580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extBox 1">
            <a:hlinkClick r:id="rId3" action="ppaction://hlinksldjump"/>
          </p:cNvPr>
          <p:cNvSpPr txBox="1"/>
          <p:nvPr/>
        </p:nvSpPr>
        <p:spPr>
          <a:xfrm>
            <a:off x="792480" y="685800"/>
            <a:ext cx="2499360" cy="2646878"/>
          </a:xfrm>
          <a:prstGeom prst="rect">
            <a:avLst/>
          </a:prstGeom>
          <a:solidFill>
            <a:schemeClr val="accent4">
              <a:lumMod val="60000"/>
              <a:lumOff val="40000"/>
            </a:schemeClr>
          </a:solidFill>
          <a:scene3d>
            <a:camera prst="orthographicFront"/>
            <a:lightRig rig="threePt" dir="t"/>
          </a:scene3d>
          <a:sp3d>
            <a:bevelT w="139700" h="139700" prst="divo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1</a:t>
            </a:r>
            <a:endParaRPr lang="ru-RU" sz="16600" b="1" dirty="0">
              <a:solidFill>
                <a:prstClr val="black"/>
              </a:solidFill>
              <a:latin typeface="Monotype Corsiva" panose="03010101010201010101" pitchFamily="66" charset="0"/>
            </a:endParaRPr>
          </a:p>
        </p:txBody>
      </p:sp>
      <p:sp>
        <p:nvSpPr>
          <p:cNvPr id="3" name="TextBox 2">
            <a:hlinkClick r:id="rId4" action="ppaction://hlinksldjump"/>
          </p:cNvPr>
          <p:cNvSpPr txBox="1"/>
          <p:nvPr/>
        </p:nvSpPr>
        <p:spPr>
          <a:xfrm>
            <a:off x="4602480" y="68580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2</a:t>
            </a:r>
            <a:endParaRPr lang="ru-RU" sz="16600" b="1" dirty="0">
              <a:solidFill>
                <a:prstClr val="black"/>
              </a:solidFill>
              <a:latin typeface="Monotype Corsiva" panose="03010101010201010101" pitchFamily="66" charset="0"/>
            </a:endParaRPr>
          </a:p>
        </p:txBody>
      </p:sp>
      <p:sp>
        <p:nvSpPr>
          <p:cNvPr id="4" name="TextBox 3">
            <a:hlinkClick r:id="rId5" action="ppaction://hlinksldjump"/>
          </p:cNvPr>
          <p:cNvSpPr txBox="1"/>
          <p:nvPr/>
        </p:nvSpPr>
        <p:spPr>
          <a:xfrm>
            <a:off x="8412480" y="68580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3</a:t>
            </a:r>
            <a:endParaRPr lang="ru-RU" sz="16600" b="1" dirty="0">
              <a:solidFill>
                <a:prstClr val="black"/>
              </a:solidFill>
              <a:latin typeface="Monotype Corsiva" panose="03010101010201010101" pitchFamily="66" charset="0"/>
            </a:endParaRPr>
          </a:p>
        </p:txBody>
      </p:sp>
      <p:sp>
        <p:nvSpPr>
          <p:cNvPr id="5" name="TextBox 4">
            <a:hlinkClick r:id="rId6" action="ppaction://hlinksldjump"/>
          </p:cNvPr>
          <p:cNvSpPr txBox="1"/>
          <p:nvPr/>
        </p:nvSpPr>
        <p:spPr>
          <a:xfrm>
            <a:off x="79248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4</a:t>
            </a:r>
            <a:endParaRPr lang="ru-RU" sz="16600" b="1" dirty="0">
              <a:solidFill>
                <a:prstClr val="black"/>
              </a:solidFill>
              <a:latin typeface="Monotype Corsiva" panose="03010101010201010101" pitchFamily="66" charset="0"/>
            </a:endParaRPr>
          </a:p>
        </p:txBody>
      </p:sp>
      <p:sp>
        <p:nvSpPr>
          <p:cNvPr id="6" name="TextBox 5">
            <a:hlinkClick r:id="rId7" action="ppaction://hlinksldjump"/>
          </p:cNvPr>
          <p:cNvSpPr txBox="1"/>
          <p:nvPr/>
        </p:nvSpPr>
        <p:spPr>
          <a:xfrm>
            <a:off x="460248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5</a:t>
            </a:r>
            <a:endParaRPr lang="ru-RU" sz="16600" b="1" dirty="0">
              <a:solidFill>
                <a:prstClr val="black"/>
              </a:solidFill>
              <a:latin typeface="Monotype Corsiva" panose="03010101010201010101" pitchFamily="66" charset="0"/>
            </a:endParaRPr>
          </a:p>
        </p:txBody>
      </p:sp>
      <p:sp>
        <p:nvSpPr>
          <p:cNvPr id="7" name="TextBox 6">
            <a:hlinkClick r:id="rId8" action="ppaction://hlinksldjump"/>
          </p:cNvPr>
          <p:cNvSpPr txBox="1"/>
          <p:nvPr/>
        </p:nvSpPr>
        <p:spPr>
          <a:xfrm>
            <a:off x="844296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6</a:t>
            </a:r>
            <a:endParaRPr lang="ru-RU" sz="16600" b="1" dirty="0">
              <a:solidFill>
                <a:prstClr val="black"/>
              </a:solidFill>
              <a:latin typeface="Monotype Corsiva" panose="03010101010201010101" pitchFamily="66" charset="0"/>
            </a:endParaRPr>
          </a:p>
        </p:txBody>
      </p:sp>
      <p:sp>
        <p:nvSpPr>
          <p:cNvPr id="8" name="Равнобедренный треугольник 7">
            <a:hlinkClick r:id="rId9" action="ppaction://hlinksldjump"/>
          </p:cNvPr>
          <p:cNvSpPr/>
          <p:nvPr/>
        </p:nvSpPr>
        <p:spPr>
          <a:xfrm>
            <a:off x="11277601" y="5966691"/>
            <a:ext cx="803564" cy="5911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968837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одним вырезанным скругленным углом 1"/>
          <p:cNvSpPr/>
          <p:nvPr/>
        </p:nvSpPr>
        <p:spPr>
          <a:xfrm>
            <a:off x="92363" y="104155"/>
            <a:ext cx="12099637" cy="2419945"/>
          </a:xfrm>
          <a:prstGeom prst="snip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800" b="1" dirty="0">
                <a:latin typeface="Times New Roman"/>
                <a:ea typeface="Calibri"/>
              </a:rPr>
              <a:t>В крови человека находится железо, которое входит в состав гемоглобина и, окисляясь на воздухе, дает алую окраску крови. У ракообразных и моллюсков кровь при насыщении кислородом становится голубого цвета. </a:t>
            </a:r>
            <a:endParaRPr lang="ru-RU" sz="2800" b="1" dirty="0" smtClean="0">
              <a:latin typeface="Times New Roman"/>
              <a:ea typeface="Calibri"/>
            </a:endParaRPr>
          </a:p>
          <a:p>
            <a:pPr algn="just"/>
            <a:r>
              <a:rPr lang="ru-RU" sz="3200" b="1" dirty="0" smtClean="0">
                <a:solidFill>
                  <a:srgbClr val="C00000"/>
                </a:solidFill>
                <a:latin typeface="Times New Roman"/>
                <a:ea typeface="Calibri"/>
              </a:rPr>
              <a:t>Какой </a:t>
            </a:r>
            <a:r>
              <a:rPr lang="ru-RU" sz="3200" b="1" dirty="0">
                <a:solidFill>
                  <a:srgbClr val="C00000"/>
                </a:solidFill>
                <a:latin typeface="Times New Roman"/>
                <a:ea typeface="Calibri"/>
              </a:rPr>
              <a:t>металл находится в крови ракообразных? </a:t>
            </a:r>
            <a:endParaRPr lang="ru-RU" sz="3200" b="1" dirty="0">
              <a:solidFill>
                <a:srgbClr val="C00000"/>
              </a:solidFill>
            </a:endParaRPr>
          </a:p>
        </p:txBody>
      </p:sp>
      <p:pic>
        <p:nvPicPr>
          <p:cNvPr id="1536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0145" y="3029644"/>
            <a:ext cx="5392440" cy="3565119"/>
          </a:xfrm>
          <a:prstGeom prst="rect">
            <a:avLst/>
          </a:prstGeom>
          <a:ln w="28575">
            <a:solidFill>
              <a:schemeClr val="accent6">
                <a:lumMod val="50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5364" name="Picture 4" descr="http://fb.ru/media/i/5/6/9/6/5/i/5696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37744" y="3060180"/>
            <a:ext cx="5256069" cy="3504046"/>
          </a:xfrm>
          <a:prstGeom prst="rect">
            <a:avLst/>
          </a:prstGeom>
          <a:ln w="38100" cap="sq">
            <a:solidFill>
              <a:schemeClr val="accent6">
                <a:lumMod val="5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2239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0145" y="3029644"/>
            <a:ext cx="5392440" cy="3565119"/>
          </a:xfrm>
          <a:prstGeom prst="rect">
            <a:avLst/>
          </a:prstGeom>
          <a:ln w="28575">
            <a:solidFill>
              <a:schemeClr val="accent6">
                <a:lumMod val="50000"/>
              </a:schemeClr>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5364" name="Picture 4" descr="http://fb.ru/media/i/5/6/9/6/5/i/56965.jpg">
            <a:hlinkClick r:id="rId4" action="ppaction://hlinksldjump"/>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37744" y="3060180"/>
            <a:ext cx="5256069" cy="3504046"/>
          </a:xfrm>
          <a:prstGeom prst="rect">
            <a:avLst/>
          </a:prstGeom>
          <a:ln w="38100" cap="sq">
            <a:solidFill>
              <a:schemeClr val="accent6">
                <a:lumMod val="5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5365" name="Picture 5"/>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3740727" y="210527"/>
            <a:ext cx="4221019" cy="2609093"/>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71635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одним вырезанным углом 1"/>
          <p:cNvSpPr/>
          <p:nvPr/>
        </p:nvSpPr>
        <p:spPr>
          <a:xfrm>
            <a:off x="217051" y="29832"/>
            <a:ext cx="11757891" cy="2040850"/>
          </a:xfrm>
          <a:prstGeom prst="snip1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800" b="1" dirty="0">
                <a:latin typeface="Times New Roman"/>
                <a:ea typeface="Calibri"/>
              </a:rPr>
              <a:t>Жалящее действие крапивы, пчел и некоторых медуз связано с действием органической кислоты. Впервые она была выделена из яда насекомого и получила его имя. </a:t>
            </a:r>
            <a:endParaRPr lang="ru-RU" sz="2800" b="1" dirty="0" smtClean="0">
              <a:latin typeface="Times New Roman"/>
              <a:ea typeface="Calibri"/>
            </a:endParaRPr>
          </a:p>
          <a:p>
            <a:pPr algn="just"/>
            <a:r>
              <a:rPr lang="ru-RU" sz="3200" b="1" dirty="0" smtClean="0">
                <a:solidFill>
                  <a:srgbClr val="C00000"/>
                </a:solidFill>
                <a:latin typeface="Times New Roman"/>
                <a:ea typeface="Calibri"/>
              </a:rPr>
              <a:t>О </a:t>
            </a:r>
            <a:r>
              <a:rPr lang="ru-RU" sz="3200" b="1" dirty="0">
                <a:solidFill>
                  <a:srgbClr val="C00000"/>
                </a:solidFill>
                <a:latin typeface="Times New Roman"/>
                <a:ea typeface="Calibri"/>
              </a:rPr>
              <a:t>каком веществе идет речь? </a:t>
            </a:r>
            <a:endParaRPr lang="ru-RU" sz="3200" b="1" dirty="0">
              <a:solidFill>
                <a:srgbClr val="C00000"/>
              </a:solidFill>
            </a:endParaRPr>
          </a:p>
        </p:txBody>
      </p:sp>
      <p:pic>
        <p:nvPicPr>
          <p:cNvPr id="163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6032" y="2347428"/>
            <a:ext cx="3351357" cy="44152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6390" name="Picture 6"/>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666268" y="3403076"/>
            <a:ext cx="4883084" cy="335963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6391" name="Picture 7"/>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66029" y="49430"/>
            <a:ext cx="4596662" cy="3155683"/>
          </a:xfrm>
          <a:prstGeom prst="round2DiagRect">
            <a:avLst>
              <a:gd name="adj1" fmla="val 16667"/>
              <a:gd name="adj2" fmla="val 0"/>
            </a:avLst>
          </a:prstGeom>
          <a:ln w="28575" cap="sq">
            <a:solidFill>
              <a:schemeClr val="accent6">
                <a:lumMod val="50000"/>
              </a:schemeClr>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391"/>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6032" y="2347428"/>
            <a:ext cx="3351357" cy="44152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6390" name="Picture 6">
            <a:hlinkClick r:id="rId4" action="ppaction://hlinksldjump"/>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666268" y="3403076"/>
            <a:ext cx="4883084" cy="335963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550563" y="381148"/>
            <a:ext cx="4669005" cy="1446550"/>
          </a:xfrm>
          <a:prstGeom prst="rect">
            <a:avLst/>
          </a:prstGeom>
          <a:noFill/>
        </p:spPr>
        <p:txBody>
          <a:bodyPr wrap="square" rtlCol="0">
            <a:spAutoFit/>
          </a:bodyPr>
          <a:lstStyle/>
          <a:p>
            <a:pPr algn="ctr"/>
            <a:r>
              <a:rPr lang="ru-RU" sz="4400" b="1" dirty="0" smtClean="0">
                <a:solidFill>
                  <a:prstClr val="black"/>
                </a:solidFill>
                <a:latin typeface="Times New Roman" panose="02020603050405020304" pitchFamily="18" charset="0"/>
                <a:cs typeface="Times New Roman" panose="02020603050405020304" pitchFamily="18" charset="0"/>
              </a:rPr>
              <a:t>МУРАВЬИНАЯ КИСЛОТА</a:t>
            </a:r>
            <a:endParaRPr lang="ru-RU" sz="4400" b="1" dirty="0">
              <a:solidFill>
                <a:prstClr val="black"/>
              </a:solidFill>
              <a:latin typeface="Times New Roman" panose="02020603050405020304" pitchFamily="18" charset="0"/>
              <a:cs typeface="Times New Roman" panose="02020603050405020304" pitchFamily="18" charset="0"/>
            </a:endParaRPr>
          </a:p>
        </p:txBody>
      </p:sp>
      <p:pic>
        <p:nvPicPr>
          <p:cNvPr id="16391" name="Picture 7"/>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466029" y="49430"/>
            <a:ext cx="4596662" cy="3155683"/>
          </a:xfrm>
          <a:prstGeom prst="round2DiagRect">
            <a:avLst>
              <a:gd name="adj1" fmla="val 16667"/>
              <a:gd name="adj2" fmla="val 0"/>
            </a:avLst>
          </a:prstGeom>
          <a:ln w="28575" cap="sq">
            <a:solidFill>
              <a:schemeClr val="accent6">
                <a:lumMod val="50000"/>
              </a:schemeClr>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0434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одним вырезанным скругленным углом 1"/>
          <p:cNvSpPr/>
          <p:nvPr/>
        </p:nvSpPr>
        <p:spPr>
          <a:xfrm>
            <a:off x="157018" y="245177"/>
            <a:ext cx="11896437" cy="1516499"/>
          </a:xfrm>
          <a:prstGeom prst="snip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2800" b="1" dirty="0">
                <a:latin typeface="Times New Roman"/>
                <a:ea typeface="Calibri"/>
              </a:rPr>
              <a:t>Это вещество входит в состав практически всех жидкостей организма. </a:t>
            </a:r>
            <a:r>
              <a:rPr lang="ru-RU" sz="2800" b="1" dirty="0" smtClean="0">
                <a:latin typeface="Times New Roman"/>
                <a:ea typeface="Calibri"/>
              </a:rPr>
              <a:t>0,9 % </a:t>
            </a:r>
            <a:r>
              <a:rPr lang="ru-RU" sz="2800" b="1" dirty="0">
                <a:latin typeface="Times New Roman"/>
                <a:ea typeface="Calibri"/>
              </a:rPr>
              <a:t>раствор его в воде носит название </a:t>
            </a:r>
            <a:r>
              <a:rPr lang="ru-RU" sz="2800" b="1" dirty="0" smtClean="0">
                <a:latin typeface="Times New Roman"/>
                <a:ea typeface="Calibri"/>
              </a:rPr>
              <a:t>физиологический раствор. </a:t>
            </a:r>
          </a:p>
          <a:p>
            <a:pPr algn="just"/>
            <a:r>
              <a:rPr lang="ru-RU" sz="3200" b="1" dirty="0" smtClean="0">
                <a:solidFill>
                  <a:srgbClr val="C00000"/>
                </a:solidFill>
                <a:latin typeface="Times New Roman"/>
                <a:ea typeface="Calibri"/>
              </a:rPr>
              <a:t>О растворе какого вещества </a:t>
            </a:r>
            <a:r>
              <a:rPr lang="ru-RU" sz="3200" b="1" dirty="0">
                <a:solidFill>
                  <a:srgbClr val="C00000"/>
                </a:solidFill>
                <a:latin typeface="Times New Roman"/>
                <a:ea typeface="Calibri"/>
              </a:rPr>
              <a:t>идет речь?</a:t>
            </a:r>
            <a:endParaRPr lang="ru-RU" sz="3200" b="1" dirty="0">
              <a:solidFill>
                <a:srgbClr val="C00000"/>
              </a:solidFill>
            </a:endParaRPr>
          </a:p>
        </p:txBody>
      </p:sp>
      <p:pic>
        <p:nvPicPr>
          <p:cNvPr id="17411"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2506" y="2424097"/>
            <a:ext cx="6198366" cy="401351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7412" name="Picture 4">
            <a:hlinkClick r:id="rId4" action="ppaction://hlinksldjump"/>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659419" y="2189017"/>
            <a:ext cx="5181600" cy="448367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одним вырезанным скругленным углом 1"/>
          <p:cNvSpPr/>
          <p:nvPr/>
        </p:nvSpPr>
        <p:spPr>
          <a:xfrm>
            <a:off x="323273" y="202033"/>
            <a:ext cx="11434618" cy="1129308"/>
          </a:xfrm>
          <a:prstGeom prst="snip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200" b="1" dirty="0">
                <a:solidFill>
                  <a:srgbClr val="000000"/>
                </a:solidFill>
                <a:latin typeface="Times New Roman" panose="02020603050405020304" pitchFamily="18" charset="0"/>
                <a:ea typeface="Calibri"/>
                <a:cs typeface="Times New Roman" panose="02020603050405020304" pitchFamily="18" charset="0"/>
              </a:rPr>
              <a:t>Недостаток какого элемента в организме человека приводит к кариесу зубов? </a:t>
            </a:r>
            <a:endParaRPr lang="ru-RU" sz="3200" b="1" dirty="0">
              <a:latin typeface="Times New Roman" panose="02020603050405020304" pitchFamily="18" charset="0"/>
              <a:cs typeface="Times New Roman" panose="02020603050405020304" pitchFamily="18" charset="0"/>
            </a:endParaRPr>
          </a:p>
        </p:txBody>
      </p:sp>
      <p:pic>
        <p:nvPicPr>
          <p:cNvPr id="1843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273" y="1594082"/>
            <a:ext cx="5415210" cy="38664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8436" name="Picture 4" descr="http://img1.joyreactor.cc/pics/comment/%D0%B3%D0%B8%D1%84%D0%BA%D0%B8-%D0%BF%D0%B0%D1%83%D0%BA-%D0%B6%D0%B8%D0%B2%D0%BD%D0%BE%D1%81%D1%82%D1%8C-%D0%BB%D0%B8%D0%BD%D1%8C%D0%BA%D0%B0-1884645.jpe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433828" y="1714155"/>
            <a:ext cx="2537055" cy="2799628"/>
          </a:xfrm>
          <a:prstGeom prst="rect">
            <a:avLst/>
          </a:prstGeom>
          <a:ln w="38100" cap="sq">
            <a:solidFill>
              <a:schemeClr val="accent6">
                <a:lumMod val="5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8439" name="Picture 7">
            <a:hlinkClick r:id="rId5" action="ppaction://hlinksldjump"/>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5033818" y="4715532"/>
            <a:ext cx="6964218" cy="18964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extBox 1">
            <a:hlinkClick r:id="rId3" action="ppaction://hlinksldjump"/>
          </p:cNvPr>
          <p:cNvSpPr txBox="1"/>
          <p:nvPr/>
        </p:nvSpPr>
        <p:spPr>
          <a:xfrm>
            <a:off x="792480" y="685800"/>
            <a:ext cx="2499360" cy="2646878"/>
          </a:xfrm>
          <a:prstGeom prst="rect">
            <a:avLst/>
          </a:prstGeom>
          <a:solidFill>
            <a:schemeClr val="accent6">
              <a:lumMod val="60000"/>
              <a:lumOff val="40000"/>
            </a:schemeClr>
          </a:solidFill>
          <a:scene3d>
            <a:camera prst="orthographicFront"/>
            <a:lightRig rig="threePt" dir="t"/>
          </a:scene3d>
          <a:sp3d>
            <a:bevelT w="139700" h="139700" prst="divo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1</a:t>
            </a:r>
            <a:endParaRPr lang="ru-RU" sz="16600" b="1" dirty="0">
              <a:latin typeface="Monotype Corsiva" panose="03010101010201010101" pitchFamily="66" charset="0"/>
            </a:endParaRPr>
          </a:p>
        </p:txBody>
      </p:sp>
      <p:sp>
        <p:nvSpPr>
          <p:cNvPr id="3" name="TextBox 2">
            <a:hlinkClick r:id="rId4" action="ppaction://hlinksldjump"/>
          </p:cNvPr>
          <p:cNvSpPr txBox="1"/>
          <p:nvPr/>
        </p:nvSpPr>
        <p:spPr>
          <a:xfrm>
            <a:off x="4602480" y="685800"/>
            <a:ext cx="2499360" cy="2646878"/>
          </a:xfrm>
          <a:prstGeom prst="rect">
            <a:avLst/>
          </a:prstGeom>
          <a:solidFill>
            <a:schemeClr val="accent6">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2</a:t>
            </a:r>
            <a:endParaRPr lang="ru-RU" sz="16600" b="1" dirty="0">
              <a:latin typeface="Monotype Corsiva" panose="03010101010201010101" pitchFamily="66" charset="0"/>
            </a:endParaRPr>
          </a:p>
        </p:txBody>
      </p:sp>
      <p:sp>
        <p:nvSpPr>
          <p:cNvPr id="4" name="TextBox 3">
            <a:hlinkClick r:id="rId5" action="ppaction://hlinksldjump"/>
          </p:cNvPr>
          <p:cNvSpPr txBox="1"/>
          <p:nvPr/>
        </p:nvSpPr>
        <p:spPr>
          <a:xfrm>
            <a:off x="8412480" y="685800"/>
            <a:ext cx="2499360" cy="2646878"/>
          </a:xfrm>
          <a:prstGeom prst="rect">
            <a:avLst/>
          </a:prstGeom>
          <a:solidFill>
            <a:schemeClr val="accent6">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3</a:t>
            </a:r>
            <a:endParaRPr lang="ru-RU" sz="16600" b="1" dirty="0">
              <a:latin typeface="Monotype Corsiva" panose="03010101010201010101" pitchFamily="66" charset="0"/>
            </a:endParaRPr>
          </a:p>
        </p:txBody>
      </p:sp>
      <p:sp>
        <p:nvSpPr>
          <p:cNvPr id="5" name="TextBox 4">
            <a:hlinkClick r:id="rId6" action="ppaction://hlinksldjump"/>
          </p:cNvPr>
          <p:cNvSpPr txBox="1"/>
          <p:nvPr/>
        </p:nvSpPr>
        <p:spPr>
          <a:xfrm>
            <a:off x="792480" y="3703320"/>
            <a:ext cx="2499360" cy="2646878"/>
          </a:xfrm>
          <a:prstGeom prst="rect">
            <a:avLst/>
          </a:prstGeom>
          <a:solidFill>
            <a:schemeClr val="accent6">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4</a:t>
            </a:r>
            <a:endParaRPr lang="ru-RU" sz="16600" b="1" dirty="0">
              <a:latin typeface="Monotype Corsiva" panose="03010101010201010101" pitchFamily="66" charset="0"/>
            </a:endParaRPr>
          </a:p>
        </p:txBody>
      </p:sp>
      <p:sp>
        <p:nvSpPr>
          <p:cNvPr id="6" name="TextBox 5">
            <a:hlinkClick r:id="rId7" action="ppaction://hlinksldjump"/>
          </p:cNvPr>
          <p:cNvSpPr txBox="1"/>
          <p:nvPr/>
        </p:nvSpPr>
        <p:spPr>
          <a:xfrm>
            <a:off x="4602480" y="3703320"/>
            <a:ext cx="2499360" cy="2646878"/>
          </a:xfrm>
          <a:prstGeom prst="rect">
            <a:avLst/>
          </a:prstGeom>
          <a:solidFill>
            <a:schemeClr val="accent6">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5</a:t>
            </a:r>
            <a:endParaRPr lang="ru-RU" sz="16600" b="1" dirty="0">
              <a:latin typeface="Monotype Corsiva" panose="03010101010201010101" pitchFamily="66" charset="0"/>
            </a:endParaRPr>
          </a:p>
        </p:txBody>
      </p:sp>
      <p:sp>
        <p:nvSpPr>
          <p:cNvPr id="7" name="TextBox 6">
            <a:hlinkClick r:id="rId8" action="ppaction://hlinksldjump"/>
          </p:cNvPr>
          <p:cNvSpPr txBox="1"/>
          <p:nvPr/>
        </p:nvSpPr>
        <p:spPr>
          <a:xfrm>
            <a:off x="8442960" y="3703320"/>
            <a:ext cx="2499360" cy="2646878"/>
          </a:xfrm>
          <a:prstGeom prst="rect">
            <a:avLst/>
          </a:prstGeom>
          <a:solidFill>
            <a:schemeClr val="accent6">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latin typeface="Monotype Corsiva" panose="03010101010201010101" pitchFamily="66" charset="0"/>
              </a:rPr>
              <a:t>6</a:t>
            </a:r>
            <a:endParaRPr lang="ru-RU" sz="16600" b="1" dirty="0">
              <a:latin typeface="Monotype Corsiva" panose="03010101010201010101" pitchFamily="66" charset="0"/>
            </a:endParaRPr>
          </a:p>
        </p:txBody>
      </p:sp>
      <p:sp>
        <p:nvSpPr>
          <p:cNvPr id="9" name="Равнобедренный треугольник 8">
            <a:hlinkClick r:id="rId9" action="ppaction://hlinksldjump"/>
          </p:cNvPr>
          <p:cNvSpPr/>
          <p:nvPr/>
        </p:nvSpPr>
        <p:spPr>
          <a:xfrm>
            <a:off x="11379200" y="5477164"/>
            <a:ext cx="674255" cy="87303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461127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двумя скругленными соседними углами 1"/>
          <p:cNvSpPr/>
          <p:nvPr/>
        </p:nvSpPr>
        <p:spPr>
          <a:xfrm>
            <a:off x="314037" y="242563"/>
            <a:ext cx="11628582" cy="1258372"/>
          </a:xfrm>
          <a:prstGeom prst="round2Same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3600" b="1" dirty="0">
                <a:solidFill>
                  <a:srgbClr val="333333"/>
                </a:solidFill>
                <a:latin typeface="Times New Roman" panose="02020603050405020304" pitchFamily="18" charset="0"/>
                <a:cs typeface="Times New Roman" panose="02020603050405020304" pitchFamily="18" charset="0"/>
              </a:rPr>
              <a:t>Вещество, которое в Бразилии называют </a:t>
            </a:r>
            <a:endParaRPr lang="ru-RU" sz="3600" b="1" dirty="0" smtClean="0">
              <a:solidFill>
                <a:srgbClr val="333333"/>
              </a:solidFill>
              <a:latin typeface="Times New Roman" panose="02020603050405020304" pitchFamily="18" charset="0"/>
              <a:cs typeface="Times New Roman" panose="02020603050405020304" pitchFamily="18" charset="0"/>
            </a:endParaRPr>
          </a:p>
          <a:p>
            <a:pPr algn="ctr"/>
            <a:r>
              <a:rPr lang="ru-RU" sz="3600" b="1" dirty="0" smtClean="0">
                <a:solidFill>
                  <a:srgbClr val="333333"/>
                </a:solidFill>
                <a:latin typeface="Times New Roman" panose="02020603050405020304" pitchFamily="18" charset="0"/>
                <a:cs typeface="Times New Roman" panose="02020603050405020304" pitchFamily="18" charset="0"/>
              </a:rPr>
              <a:t>«</a:t>
            </a:r>
            <a:r>
              <a:rPr lang="ru-RU" sz="3600" b="1" dirty="0">
                <a:solidFill>
                  <a:srgbClr val="333333"/>
                </a:solidFill>
                <a:latin typeface="Times New Roman" panose="02020603050405020304" pitchFamily="18" charset="0"/>
                <a:cs typeface="Times New Roman" panose="02020603050405020304" pitchFamily="18" charset="0"/>
              </a:rPr>
              <a:t>слезы дерева»? </a:t>
            </a:r>
            <a:r>
              <a:rPr lang="ru-RU" sz="3600" b="1" dirty="0" smtClean="0">
                <a:solidFill>
                  <a:srgbClr val="333333"/>
                </a:solidFill>
                <a:latin typeface="Times New Roman" panose="02020603050405020304" pitchFamily="18" charset="0"/>
                <a:cs typeface="Times New Roman" panose="02020603050405020304" pitchFamily="18" charset="0"/>
              </a:rPr>
              <a:t>Как называется это дерево?</a:t>
            </a:r>
            <a:endParaRPr lang="ru-RU" sz="3600" b="1" dirty="0">
              <a:latin typeface="Times New Roman" panose="02020603050405020304" pitchFamily="18" charset="0"/>
              <a:cs typeface="Times New Roman" panose="02020603050405020304" pitchFamily="18" charset="0"/>
            </a:endParaRPr>
          </a:p>
        </p:txBody>
      </p:sp>
      <p:pic>
        <p:nvPicPr>
          <p:cNvPr id="1945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8072" y="1731384"/>
            <a:ext cx="5791202" cy="4502006"/>
          </a:xfrm>
          <a:prstGeom prst="rect">
            <a:avLst/>
          </a:prstGeom>
          <a:noFill/>
          <a:ln w="9525">
            <a:solidFill>
              <a:schemeClr val="accent6">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9459" name="Picture 3">
            <a:hlinkClick r:id="rId4" action="ppaction://hlinksldjump"/>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28271" y="1796039"/>
            <a:ext cx="5001912" cy="3826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964218" y="5726545"/>
            <a:ext cx="4765965" cy="830997"/>
          </a:xfrm>
          <a:prstGeom prst="rect">
            <a:avLst/>
          </a:prstGeom>
          <a:noFill/>
        </p:spPr>
        <p:txBody>
          <a:bodyPr wrap="square" rtlCol="0">
            <a:spAutoFit/>
          </a:bodyPr>
          <a:lstStyle/>
          <a:p>
            <a:pPr algn="ctr"/>
            <a:r>
              <a:rPr lang="ru-RU" sz="4800" b="1" dirty="0" smtClean="0">
                <a:latin typeface="Times New Roman" panose="02020603050405020304" pitchFamily="18" charset="0"/>
                <a:cs typeface="Times New Roman" panose="02020603050405020304" pitchFamily="18" charset="0"/>
              </a:rPr>
              <a:t>КАУЧУК</a:t>
            </a:r>
            <a:endParaRPr lang="ru-RU"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Прямоугольник с двумя скругленными противолежащими углами 1"/>
          <p:cNvSpPr/>
          <p:nvPr/>
        </p:nvSpPr>
        <p:spPr>
          <a:xfrm>
            <a:off x="498764" y="198796"/>
            <a:ext cx="11231418" cy="1191816"/>
          </a:xfrm>
          <a:prstGeom prst="round2Diag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200" b="1" dirty="0">
                <a:solidFill>
                  <a:srgbClr val="000000"/>
                </a:solidFill>
                <a:latin typeface="Times New Roman" panose="02020603050405020304" pitchFamily="18" charset="0"/>
                <a:ea typeface="Calibri"/>
                <a:cs typeface="Times New Roman" panose="02020603050405020304" pitchFamily="18" charset="0"/>
              </a:rPr>
              <a:t>Название какого химического элемента не соответствует его роли в живой природе? </a:t>
            </a:r>
            <a:endParaRPr lang="ru-RU" sz="3200" b="1" dirty="0">
              <a:latin typeface="Times New Roman" panose="02020603050405020304" pitchFamily="18" charset="0"/>
              <a:cs typeface="Times New Roman" panose="02020603050405020304" pitchFamily="18" charset="0"/>
            </a:endParaRPr>
          </a:p>
        </p:txBody>
      </p:sp>
      <p:pic>
        <p:nvPicPr>
          <p:cNvPr id="20482" name="Picture 2">
            <a:hlinkClick r:id="rId3" action="ppaction://hlinksldjump"/>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14473" y="2012746"/>
            <a:ext cx="5846618" cy="41394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485" name="Picture 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74254" y="1644072"/>
            <a:ext cx="5084330" cy="45812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38181" y="426253"/>
            <a:ext cx="6925323" cy="46111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Горизонтальный свиток 1"/>
          <p:cNvSpPr/>
          <p:nvPr/>
        </p:nvSpPr>
        <p:spPr>
          <a:xfrm>
            <a:off x="205086" y="0"/>
            <a:ext cx="4102677" cy="1349633"/>
          </a:xfrm>
          <a:prstGeom prst="horizontalScroll">
            <a:avLst/>
          </a:prstGeom>
          <a:ln/>
        </p:spPr>
        <p:style>
          <a:lnRef idx="3">
            <a:schemeClr val="lt1"/>
          </a:lnRef>
          <a:fillRef idx="1">
            <a:schemeClr val="accent6"/>
          </a:fillRef>
          <a:effectRef idx="1">
            <a:schemeClr val="accent6"/>
          </a:effectRef>
          <a:fontRef idx="minor">
            <a:schemeClr val="lt1"/>
          </a:fontRef>
        </p:style>
        <p:txBody>
          <a:bodyPr wrap="square">
            <a:spAutoFit/>
          </a:bodyPr>
          <a:lstStyle/>
          <a:p>
            <a:pPr lvl="0" algn="ctr"/>
            <a:r>
              <a:rPr lang="ru-RU" sz="6000" b="1" dirty="0" smtClean="0">
                <a:solidFill>
                  <a:prstClr val="black"/>
                </a:solidFill>
                <a:latin typeface="Monotype Corsiva" panose="03010101010201010101" pitchFamily="66" charset="0"/>
                <a:cs typeface="Times New Roman" panose="02020603050405020304" pitchFamily="18" charset="0"/>
              </a:rPr>
              <a:t>ЗАГАДКИ</a:t>
            </a:r>
            <a:endParaRPr lang="ru-RU" sz="6000" b="1" dirty="0">
              <a:solidFill>
                <a:prstClr val="black"/>
              </a:solidFill>
              <a:latin typeface="Monotype Corsiva" panose="03010101010201010101" pitchFamily="66" charset="0"/>
              <a:cs typeface="Times New Roman" panose="02020603050405020304" pitchFamily="18" charset="0"/>
            </a:endParaRPr>
          </a:p>
        </p:txBody>
      </p:sp>
      <p:sp>
        <p:nvSpPr>
          <p:cNvPr id="3" name="Скругленный прямоугольник 2"/>
          <p:cNvSpPr/>
          <p:nvPr/>
        </p:nvSpPr>
        <p:spPr>
          <a:xfrm>
            <a:off x="7666182" y="113622"/>
            <a:ext cx="4304144" cy="3205133"/>
          </a:xfrm>
          <a:prstGeom prst="roundRect">
            <a:avLst/>
          </a:prstGeom>
          <a:ln w="28575"/>
        </p:spPr>
        <p:style>
          <a:lnRef idx="1">
            <a:schemeClr val="accent4"/>
          </a:lnRef>
          <a:fillRef idx="2">
            <a:schemeClr val="accent4"/>
          </a:fillRef>
          <a:effectRef idx="1">
            <a:schemeClr val="accent4"/>
          </a:effectRef>
          <a:fontRef idx="minor">
            <a:schemeClr val="dk1"/>
          </a:fontRef>
        </p:style>
        <p:txBody>
          <a:bodyPr wrap="square">
            <a:spAutoFit/>
          </a:bodyPr>
          <a:lstStyle/>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воздухе он главный газ,</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Окружает всюду нас.</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Угасает жизнь растений</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Без него, без удобрений.</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наших клеточках живёт</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Важный элемент…</a:t>
            </a:r>
            <a:endParaRPr lang="ru-RU" sz="2700" dirty="0">
              <a:latin typeface="Times New Roman" panose="02020603050405020304" pitchFamily="18" charset="0"/>
              <a:cs typeface="Times New Roman" panose="02020603050405020304" pitchFamily="18" charset="0"/>
            </a:endParaRPr>
          </a:p>
        </p:txBody>
      </p:sp>
      <p:sp>
        <p:nvSpPr>
          <p:cNvPr id="4" name="Прямоугольник с двумя скругленными противолежащими углами 3"/>
          <p:cNvSpPr/>
          <p:nvPr/>
        </p:nvSpPr>
        <p:spPr>
          <a:xfrm>
            <a:off x="205085" y="3426286"/>
            <a:ext cx="5105823" cy="3222159"/>
          </a:xfrm>
          <a:prstGeom prst="round2DiagRect">
            <a:avLst/>
          </a:prstGeom>
          <a:ln w="28575"/>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pPr>
            <a:r>
              <a:rPr lang="ru-RU" sz="27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Вы ребята мне поверьте-</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ru-RU" sz="27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Этот газ вполне инертен</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ru-RU" sz="27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Он спокойный и ленивый,</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ru-RU" sz="27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 трубках светится красиво.</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ru-RU" sz="27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Для рекламы нужен он,</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ru-RU"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Незаметный газ…</a:t>
            </a:r>
            <a:endParaRPr lang="ru-RU" sz="2800" dirty="0">
              <a:latin typeface="Times New Roman" panose="02020603050405020304" pitchFamily="18" charset="0"/>
              <a:cs typeface="Times New Roman" panose="02020603050405020304" pitchFamily="18" charset="0"/>
            </a:endParaRPr>
          </a:p>
        </p:txBody>
      </p:sp>
      <p:sp>
        <p:nvSpPr>
          <p:cNvPr id="5" name="Горизонтальный свиток 4"/>
          <p:cNvSpPr/>
          <p:nvPr/>
        </p:nvSpPr>
        <p:spPr>
          <a:xfrm>
            <a:off x="5689600" y="2877916"/>
            <a:ext cx="6280726" cy="3932340"/>
          </a:xfrm>
          <a:prstGeom prst="horizontalScroll">
            <a:avLst/>
          </a:prstGeom>
          <a:ln w="28575"/>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Вы со мной уже встречались –</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 космический скиталец.</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Элементов прародитель</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отважный предводитель.</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 любитель кислорода,</a:t>
            </a:r>
            <a:endParaRPr lang="ru-RU" sz="27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7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Вместе с ним даю я </a:t>
            </a:r>
            <a:r>
              <a:rPr lang="ru-RU" sz="27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7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561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10816" y="249382"/>
            <a:ext cx="6132859" cy="476734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Горизонтальный свиток 1"/>
          <p:cNvSpPr/>
          <p:nvPr/>
        </p:nvSpPr>
        <p:spPr>
          <a:xfrm>
            <a:off x="149283" y="0"/>
            <a:ext cx="4102677" cy="1349633"/>
          </a:xfrm>
          <a:prstGeom prst="horizontalScroll">
            <a:avLst/>
          </a:prstGeom>
          <a:ln/>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6000" b="1" dirty="0" smtClean="0">
                <a:solidFill>
                  <a:prstClr val="black"/>
                </a:solidFill>
                <a:latin typeface="Monotype Corsiva" panose="03010101010201010101" pitchFamily="66" charset="0"/>
                <a:cs typeface="Times New Roman" panose="02020603050405020304" pitchFamily="18" charset="0"/>
              </a:rPr>
              <a:t>ЗАГАДКИ</a:t>
            </a:r>
            <a:endParaRPr lang="ru-RU" sz="6000" b="1" dirty="0">
              <a:solidFill>
                <a:prstClr val="black"/>
              </a:solidFill>
              <a:latin typeface="Monotype Corsiva" panose="03010101010201010101" pitchFamily="66" charset="0"/>
              <a:cs typeface="Times New Roman" panose="02020603050405020304" pitchFamily="18" charset="0"/>
            </a:endParaRPr>
          </a:p>
        </p:txBody>
      </p:sp>
      <p:sp>
        <p:nvSpPr>
          <p:cNvPr id="7" name="Прямоугольник с двумя скругленными противолежащими углами 6"/>
          <p:cNvSpPr/>
          <p:nvPr/>
        </p:nvSpPr>
        <p:spPr>
          <a:xfrm>
            <a:off x="328279" y="4240641"/>
            <a:ext cx="5466880" cy="2295096"/>
          </a:xfrm>
          <a:prstGeom prst="round2DiagRect">
            <a:avLst/>
          </a:prstGeom>
          <a:solidFill>
            <a:schemeClr val="bg2"/>
          </a:solidFill>
          <a:ln w="28575"/>
        </p:spPr>
        <p:style>
          <a:lnRef idx="2">
            <a:schemeClr val="dk1"/>
          </a:lnRef>
          <a:fillRef idx="1">
            <a:schemeClr val="lt1"/>
          </a:fillRef>
          <a:effectRef idx="0">
            <a:schemeClr val="dk1"/>
          </a:effectRef>
          <a:fontRef idx="minor">
            <a:schemeClr val="dk1"/>
          </a:fontRef>
        </p:style>
        <p:txBody>
          <a:bodyPr wrap="square">
            <a:spAutoFit/>
          </a:bodyPr>
          <a:lstStyle/>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Из меня состоит все живое,</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 графит, антрацит и алмаз.</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 на улице в поле и дома.</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 в деревьях и в каждом из вас.</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Скругленный прямоугольник 7"/>
          <p:cNvSpPr/>
          <p:nvPr/>
        </p:nvSpPr>
        <p:spPr>
          <a:xfrm>
            <a:off x="6623130" y="65246"/>
            <a:ext cx="5380840" cy="3391567"/>
          </a:xfrm>
          <a:prstGeom prst="roundRect">
            <a:avLst/>
          </a:prstGeom>
          <a:ln w="28575"/>
        </p:spPr>
        <p:style>
          <a:lnRef idx="1">
            <a:schemeClr val="accent1"/>
          </a:lnRef>
          <a:fillRef idx="2">
            <a:schemeClr val="accent1"/>
          </a:fillRef>
          <a:effectRef idx="1">
            <a:schemeClr val="accent1"/>
          </a:effectRef>
          <a:fontRef idx="minor">
            <a:schemeClr val="dk1"/>
          </a:fontRef>
        </p:style>
        <p:txBody>
          <a:bodyPr wrap="square">
            <a:spAutoFit/>
          </a:bodyPr>
          <a:lstStyle/>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Из глины я обыкновенной,</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Но я на редкость современный.</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 не боюсь электротока,</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Бесстрашно в воздухе лечу,</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Служу на кухне я без срока –</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Мне все задачи по плечу.</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Вертикальный свиток 8"/>
          <p:cNvSpPr/>
          <p:nvPr/>
        </p:nvSpPr>
        <p:spPr>
          <a:xfrm>
            <a:off x="7022025" y="3815273"/>
            <a:ext cx="5039591" cy="2535841"/>
          </a:xfrm>
          <a:prstGeom prst="verticalScroll">
            <a:avLst/>
          </a:prstGeom>
          <a:solidFill>
            <a:schemeClr val="accent4"/>
          </a:solidFill>
          <a:ln w="28575">
            <a:solidFill>
              <a:srgbClr val="993300"/>
            </a:solid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Иду на мелкую монету,</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колокола люблю звенеть.</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Мне ставят памятник за это</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знают имя мое – …</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60005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2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2964873" y="0"/>
            <a:ext cx="8580582" cy="1349633"/>
          </a:xfrm>
          <a:prstGeom prst="horizontalScroll">
            <a:avLst/>
          </a:prstGeom>
          <a:solidFill>
            <a:srgbClr val="FFF0E1"/>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ru-RU" sz="6000" b="1" dirty="0">
                <a:solidFill>
                  <a:prstClr val="black"/>
                </a:solidFill>
                <a:latin typeface="Monotype Corsiva" panose="03010101010201010101" pitchFamily="66" charset="0"/>
                <a:cs typeface="Times New Roman" panose="02020603050405020304" pitchFamily="18" charset="0"/>
              </a:rPr>
              <a:t>ХИМИЯ + </a:t>
            </a:r>
            <a:r>
              <a:rPr lang="ru-RU" sz="6000" b="1" dirty="0" smtClean="0">
                <a:solidFill>
                  <a:prstClr val="black"/>
                </a:solidFill>
                <a:latin typeface="Monotype Corsiva" panose="03010101010201010101" pitchFamily="66" charset="0"/>
                <a:cs typeface="Times New Roman" panose="02020603050405020304" pitchFamily="18" charset="0"/>
              </a:rPr>
              <a:t>ГЕОГРАФИЯ</a:t>
            </a:r>
            <a:endParaRPr lang="ru-RU" sz="6000" b="1" dirty="0">
              <a:solidFill>
                <a:prstClr val="black"/>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29072203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extBox 1">
            <a:hlinkClick r:id="rId3" action="ppaction://hlinksldjump"/>
          </p:cNvPr>
          <p:cNvSpPr txBox="1"/>
          <p:nvPr/>
        </p:nvSpPr>
        <p:spPr>
          <a:xfrm>
            <a:off x="792480" y="685800"/>
            <a:ext cx="2499360" cy="2646878"/>
          </a:xfrm>
          <a:prstGeom prst="rect">
            <a:avLst/>
          </a:prstGeom>
          <a:solidFill>
            <a:schemeClr val="accent4">
              <a:lumMod val="60000"/>
              <a:lumOff val="40000"/>
            </a:schemeClr>
          </a:solidFill>
          <a:scene3d>
            <a:camera prst="orthographicFront"/>
            <a:lightRig rig="threePt" dir="t"/>
          </a:scene3d>
          <a:sp3d>
            <a:bevelT w="139700" h="139700" prst="divo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1</a:t>
            </a:r>
            <a:endParaRPr lang="ru-RU" sz="16600" b="1" dirty="0">
              <a:solidFill>
                <a:prstClr val="black"/>
              </a:solidFill>
              <a:latin typeface="Monotype Corsiva" panose="03010101010201010101" pitchFamily="66" charset="0"/>
            </a:endParaRPr>
          </a:p>
        </p:txBody>
      </p:sp>
      <p:sp>
        <p:nvSpPr>
          <p:cNvPr id="3" name="TextBox 2">
            <a:hlinkClick r:id="rId4" action="ppaction://hlinksldjump"/>
          </p:cNvPr>
          <p:cNvSpPr txBox="1"/>
          <p:nvPr/>
        </p:nvSpPr>
        <p:spPr>
          <a:xfrm>
            <a:off x="4602480" y="68580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2</a:t>
            </a:r>
            <a:endParaRPr lang="ru-RU" sz="16600" b="1" dirty="0">
              <a:solidFill>
                <a:prstClr val="black"/>
              </a:solidFill>
              <a:latin typeface="Monotype Corsiva" panose="03010101010201010101" pitchFamily="66" charset="0"/>
            </a:endParaRPr>
          </a:p>
        </p:txBody>
      </p:sp>
      <p:sp>
        <p:nvSpPr>
          <p:cNvPr id="4" name="TextBox 3">
            <a:hlinkClick r:id="rId5" action="ppaction://hlinksldjump"/>
          </p:cNvPr>
          <p:cNvSpPr txBox="1"/>
          <p:nvPr/>
        </p:nvSpPr>
        <p:spPr>
          <a:xfrm>
            <a:off x="8412480" y="68580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3</a:t>
            </a:r>
            <a:endParaRPr lang="ru-RU" sz="16600" b="1" dirty="0">
              <a:solidFill>
                <a:prstClr val="black"/>
              </a:solidFill>
              <a:latin typeface="Monotype Corsiva" panose="03010101010201010101" pitchFamily="66" charset="0"/>
            </a:endParaRPr>
          </a:p>
        </p:txBody>
      </p:sp>
      <p:sp>
        <p:nvSpPr>
          <p:cNvPr id="5" name="TextBox 4">
            <a:hlinkClick r:id="rId6" action="ppaction://hlinksldjump"/>
          </p:cNvPr>
          <p:cNvSpPr txBox="1"/>
          <p:nvPr/>
        </p:nvSpPr>
        <p:spPr>
          <a:xfrm>
            <a:off x="79248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4</a:t>
            </a:r>
            <a:endParaRPr lang="ru-RU" sz="16600" b="1" dirty="0">
              <a:solidFill>
                <a:prstClr val="black"/>
              </a:solidFill>
              <a:latin typeface="Monotype Corsiva" panose="03010101010201010101" pitchFamily="66" charset="0"/>
            </a:endParaRPr>
          </a:p>
        </p:txBody>
      </p:sp>
      <p:sp>
        <p:nvSpPr>
          <p:cNvPr id="6" name="TextBox 5">
            <a:hlinkClick r:id="rId7" action="ppaction://hlinksldjump"/>
          </p:cNvPr>
          <p:cNvSpPr txBox="1"/>
          <p:nvPr/>
        </p:nvSpPr>
        <p:spPr>
          <a:xfrm>
            <a:off x="460248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5</a:t>
            </a:r>
            <a:endParaRPr lang="ru-RU" sz="16600" b="1" dirty="0">
              <a:solidFill>
                <a:prstClr val="black"/>
              </a:solidFill>
              <a:latin typeface="Monotype Corsiva" panose="03010101010201010101" pitchFamily="66" charset="0"/>
            </a:endParaRPr>
          </a:p>
        </p:txBody>
      </p:sp>
      <p:sp>
        <p:nvSpPr>
          <p:cNvPr id="7" name="TextBox 6">
            <a:hlinkClick r:id="rId8" action="ppaction://hlinksldjump"/>
          </p:cNvPr>
          <p:cNvSpPr txBox="1"/>
          <p:nvPr/>
        </p:nvSpPr>
        <p:spPr>
          <a:xfrm>
            <a:off x="8442960" y="3703320"/>
            <a:ext cx="2499360" cy="2646878"/>
          </a:xfrm>
          <a:prstGeom prst="rect">
            <a:avLst/>
          </a:prstGeom>
          <a:solidFill>
            <a:schemeClr val="accent4">
              <a:lumMod val="60000"/>
              <a:lumOff val="40000"/>
            </a:schemeClr>
          </a:solidFill>
          <a:scene3d>
            <a:camera prst="orthographicFront"/>
            <a:lightRig rig="threePt" dir="t"/>
          </a:scene3d>
          <a:sp3d>
            <a:bevelT w="101600" prst="rible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6600" b="1" dirty="0" smtClean="0">
                <a:solidFill>
                  <a:prstClr val="black"/>
                </a:solidFill>
                <a:latin typeface="Monotype Corsiva" panose="03010101010201010101" pitchFamily="66" charset="0"/>
              </a:rPr>
              <a:t>6</a:t>
            </a:r>
            <a:endParaRPr lang="ru-RU" sz="16600" b="1" dirty="0">
              <a:solidFill>
                <a:prstClr val="black"/>
              </a:solidFill>
              <a:latin typeface="Monotype Corsiva" panose="03010101010201010101" pitchFamily="66" charset="0"/>
            </a:endParaRPr>
          </a:p>
        </p:txBody>
      </p:sp>
      <p:sp>
        <p:nvSpPr>
          <p:cNvPr id="8" name="Равнобедренный треугольник 7">
            <a:hlinkClick r:id="rId9" action="ppaction://hlinksldjump"/>
          </p:cNvPr>
          <p:cNvSpPr/>
          <p:nvPr/>
        </p:nvSpPr>
        <p:spPr>
          <a:xfrm>
            <a:off x="11443855" y="5828145"/>
            <a:ext cx="581890" cy="52205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2685774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240145" y="97198"/>
            <a:ext cx="11767127" cy="1431429"/>
          </a:xfrm>
          <a:prstGeom prst="horizontalScroll">
            <a:avLst/>
          </a:prstGeom>
          <a:ln w="38100"/>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200" b="1" dirty="0">
                <a:solidFill>
                  <a:srgbClr val="000000"/>
                </a:solidFill>
                <a:latin typeface="Times New Roman" panose="02020603050405020304" pitchFamily="18" charset="0"/>
                <a:ea typeface="Calibri"/>
                <a:cs typeface="Times New Roman" panose="02020603050405020304" pitchFamily="18" charset="0"/>
              </a:rPr>
              <a:t>Назовите химические элементы, названные в честь частей </a:t>
            </a:r>
            <a:r>
              <a:rPr lang="ru-RU" sz="3200" b="1" dirty="0" smtClean="0">
                <a:solidFill>
                  <a:srgbClr val="000000"/>
                </a:solidFill>
                <a:latin typeface="Times New Roman" panose="02020603050405020304" pitchFamily="18" charset="0"/>
                <a:ea typeface="Calibri"/>
                <a:cs typeface="Times New Roman" panose="02020603050405020304" pitchFamily="18" charset="0"/>
              </a:rPr>
              <a:t>света</a:t>
            </a:r>
            <a:endParaRPr lang="ru-RU" sz="3200" b="1" dirty="0">
              <a:latin typeface="Times New Roman" panose="02020603050405020304" pitchFamily="18" charset="0"/>
              <a:cs typeface="Times New Roman" panose="02020603050405020304" pitchFamily="18" charset="0"/>
            </a:endParaRPr>
          </a:p>
        </p:txBody>
      </p:sp>
      <p:pic>
        <p:nvPicPr>
          <p:cNvPr id="21506" name="Picture 2" descr="http://7sp.ru/files/c1a/c1a5349e30a5a3ed53dd8f34518cd89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511" y="1892524"/>
            <a:ext cx="5933692" cy="3876679"/>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90318" y="1528627"/>
            <a:ext cx="2857500" cy="285750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1509" name="Picture 5">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141104" y="3830863"/>
            <a:ext cx="2695575" cy="2695575"/>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44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360268" y="0"/>
            <a:ext cx="11831732" cy="940653"/>
          </a:xfrm>
          <a:prstGeom prst="horizontalScroll">
            <a:avLst/>
          </a:prstGeom>
          <a:ln w="28575"/>
        </p:spPr>
        <p:style>
          <a:lnRef idx="2">
            <a:schemeClr val="accent1"/>
          </a:lnRef>
          <a:fillRef idx="1">
            <a:schemeClr val="lt1"/>
          </a:fillRef>
          <a:effectRef idx="0">
            <a:schemeClr val="accent1"/>
          </a:effectRef>
          <a:fontRef idx="minor">
            <a:schemeClr val="dk1"/>
          </a:fontRef>
        </p:style>
        <p:txBody>
          <a:bodyPr wrap="none">
            <a:spAutoFit/>
          </a:bodyPr>
          <a:lstStyle/>
          <a:p>
            <a:pPr algn="just"/>
            <a:r>
              <a:rPr lang="ru-RU" sz="4000" b="1" dirty="0">
                <a:solidFill>
                  <a:srgbClr val="000000"/>
                </a:solidFill>
                <a:latin typeface="Times New Roman" panose="02020603050405020304" pitchFamily="18" charset="0"/>
                <a:ea typeface="Calibri"/>
                <a:cs typeface="Times New Roman" panose="02020603050405020304" pitchFamily="18" charset="0"/>
              </a:rPr>
              <a:t>Перечислите элементы, названные в честь </a:t>
            </a:r>
            <a:r>
              <a:rPr lang="ru-RU" sz="4000" b="1" dirty="0" smtClean="0">
                <a:solidFill>
                  <a:srgbClr val="000000"/>
                </a:solidFill>
                <a:latin typeface="Times New Roman" panose="02020603050405020304" pitchFamily="18" charset="0"/>
                <a:ea typeface="Calibri"/>
                <a:cs typeface="Times New Roman" panose="02020603050405020304" pitchFamily="18" charset="0"/>
              </a:rPr>
              <a:t>стран </a:t>
            </a:r>
            <a:endParaRPr lang="ru-RU" sz="4000" b="1" dirty="0">
              <a:latin typeface="Times New Roman" panose="02020603050405020304" pitchFamily="18" charset="0"/>
              <a:cs typeface="Times New Roman" panose="02020603050405020304" pitchFamily="18" charset="0"/>
            </a:endParaRPr>
          </a:p>
        </p:txBody>
      </p:sp>
      <p:pic>
        <p:nvPicPr>
          <p:cNvPr id="2253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98813" y="1374015"/>
            <a:ext cx="7028664" cy="4860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92394" y="905758"/>
            <a:ext cx="1836134" cy="204344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2533"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92394" y="3069560"/>
            <a:ext cx="1892877" cy="20381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2534"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066140" y="3069560"/>
            <a:ext cx="1839533" cy="19697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2535" name="Picture 7"/>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10001485" y="905759"/>
            <a:ext cx="1817491" cy="20434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2536" name="Picture 8">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782892" y="4907901"/>
            <a:ext cx="1792743" cy="185896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050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407952" y="265168"/>
            <a:ext cx="11376931" cy="858857"/>
          </a:xfrm>
          <a:prstGeom prst="horizontalScroll">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ru-RU" sz="3600" b="1" dirty="0">
                <a:solidFill>
                  <a:srgbClr val="000000"/>
                </a:solidFill>
                <a:latin typeface="Times New Roman" panose="02020603050405020304" pitchFamily="18" charset="0"/>
                <a:ea typeface="Calibri"/>
                <a:cs typeface="Times New Roman" panose="02020603050405020304" pitchFamily="18" charset="0"/>
              </a:rPr>
              <a:t>Какой химический элемент назван </a:t>
            </a:r>
            <a:r>
              <a:rPr lang="ru-RU" sz="3600" b="1" dirty="0" smtClean="0">
                <a:solidFill>
                  <a:srgbClr val="000000"/>
                </a:solidFill>
                <a:latin typeface="Times New Roman" panose="02020603050405020304" pitchFamily="18" charset="0"/>
                <a:ea typeface="Calibri"/>
                <a:cs typeface="Times New Roman" panose="02020603050405020304" pitchFamily="18" charset="0"/>
              </a:rPr>
              <a:t>именем </a:t>
            </a:r>
            <a:r>
              <a:rPr lang="ru-RU" sz="3600" b="1" dirty="0">
                <a:solidFill>
                  <a:srgbClr val="000000"/>
                </a:solidFill>
                <a:latin typeface="Times New Roman" panose="02020603050405020304" pitchFamily="18" charset="0"/>
                <a:ea typeface="Calibri"/>
                <a:cs typeface="Times New Roman" panose="02020603050405020304" pitchFamily="18" charset="0"/>
              </a:rPr>
              <a:t>острова? </a:t>
            </a:r>
            <a:endParaRPr lang="ru-RU" sz="3600" b="1" dirty="0">
              <a:latin typeface="Times New Roman" panose="02020603050405020304" pitchFamily="18" charset="0"/>
              <a:cs typeface="Times New Roman" panose="02020603050405020304" pitchFamily="18" charset="0"/>
            </a:endParaRPr>
          </a:p>
        </p:txBody>
      </p:sp>
      <p:pic>
        <p:nvPicPr>
          <p:cNvPr id="2355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952" y="1446152"/>
            <a:ext cx="6610927" cy="392248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3556" name="Picture 4">
            <a:hlinkClick r:id="rId4" action="ppaction://hlinksldjump"/>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296727" y="4147126"/>
            <a:ext cx="4488156" cy="238648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7" name="Picture 5"/>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8431643" y="1312717"/>
            <a:ext cx="2596573" cy="2596573"/>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44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240147" y="94825"/>
            <a:ext cx="11665526" cy="2085796"/>
          </a:xfrm>
          <a:prstGeom prst="horizontalScroll">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200" b="1" dirty="0">
                <a:solidFill>
                  <a:srgbClr val="000000"/>
                </a:solidFill>
                <a:latin typeface="Times New Roman" panose="02020603050405020304" pitchFamily="18" charset="0"/>
                <a:ea typeface="Calibri"/>
                <a:cs typeface="Times New Roman" panose="02020603050405020304" pitchFamily="18" charset="0"/>
              </a:rPr>
              <a:t>Заменив последнюю букву в названии химического элемента, получите название горной системы, являющейся границей между Европой и Азией. </a:t>
            </a:r>
            <a:endParaRPr lang="ru-RU" sz="3200" b="1" dirty="0">
              <a:latin typeface="Times New Roman" panose="02020603050405020304" pitchFamily="18" charset="0"/>
              <a:cs typeface="Times New Roman" panose="02020603050405020304" pitchFamily="18" charset="0"/>
            </a:endParaRPr>
          </a:p>
        </p:txBody>
      </p:sp>
      <p:pic>
        <p:nvPicPr>
          <p:cNvPr id="24578"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35709" y="2180621"/>
            <a:ext cx="6942100" cy="374912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1177637" y="6025285"/>
            <a:ext cx="5043055" cy="584775"/>
          </a:xfrm>
          <a:prstGeom prst="rect">
            <a:avLst/>
          </a:prstGeom>
          <a:noFill/>
        </p:spPr>
        <p:txBody>
          <a:bodyPr wrap="square" rtlCol="0">
            <a:spAutoFit/>
          </a:bodyPr>
          <a:lstStyle/>
          <a:p>
            <a:pPr algn="ctr"/>
            <a:r>
              <a:rPr lang="ru-RU" sz="3200" b="1" dirty="0" smtClean="0">
                <a:latin typeface="Times New Roman" panose="02020603050405020304" pitchFamily="18" charset="0"/>
                <a:cs typeface="Times New Roman" panose="02020603050405020304" pitchFamily="18" charset="0"/>
              </a:rPr>
              <a:t>УРАЛЬСКИЕ ГОРЫ</a:t>
            </a:r>
            <a:endParaRPr lang="ru-RU" sz="3200" b="1" dirty="0">
              <a:latin typeface="Times New Roman" panose="02020603050405020304" pitchFamily="18" charset="0"/>
              <a:cs typeface="Times New Roman" panose="02020603050405020304" pitchFamily="18" charset="0"/>
            </a:endParaRPr>
          </a:p>
        </p:txBody>
      </p:sp>
      <p:pic>
        <p:nvPicPr>
          <p:cNvPr id="24579" name="Picture 3">
            <a:hlinkClick r:id="rId4" action="ppaction://hlinksldjump"/>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8091559" y="2289449"/>
            <a:ext cx="3699632" cy="35314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44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30480" y="89772"/>
            <a:ext cx="12222480" cy="3166824"/>
          </a:xfrm>
          <a:prstGeom prst="flowChartAlternateProcess">
            <a:avLst/>
          </a:prstGeom>
          <a:ln>
            <a:solidFill>
              <a:schemeClr val="accent6">
                <a:lumMod val="40000"/>
                <a:lumOff val="60000"/>
              </a:schemeClr>
            </a:solidFill>
          </a:ln>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900" b="1" dirty="0" smtClean="0">
                <a:effectLst/>
                <a:latin typeface="Times New Roman" panose="02020603050405020304" pitchFamily="18" charset="0"/>
                <a:ea typeface="Calibri" panose="020F0502020204030204" pitchFamily="34" charset="0"/>
              </a:rPr>
              <a:t>5 мая 1821 (51 год), Лонгвуд, Остров Святой Елены скончался император Франции ( 1804 – 1815 </a:t>
            </a:r>
            <a:r>
              <a:rPr lang="ru-RU" sz="2900" b="1" dirty="0" err="1" smtClean="0">
                <a:effectLst/>
                <a:latin typeface="Times New Roman" panose="02020603050405020304" pitchFamily="18" charset="0"/>
                <a:ea typeface="Calibri" panose="020F0502020204030204" pitchFamily="34" charset="0"/>
              </a:rPr>
              <a:t>гг</a:t>
            </a:r>
            <a:r>
              <a:rPr lang="ru-RU" sz="2900" b="1" dirty="0" smtClean="0">
                <a:effectLst/>
                <a:latin typeface="Times New Roman" panose="02020603050405020304" pitchFamily="18" charset="0"/>
                <a:ea typeface="Calibri" panose="020F0502020204030204" pitchFamily="34" charset="0"/>
              </a:rPr>
              <a:t>), великий французский полководец и государственный деятель Наполеон I Бонапарт. Есть версия, что Наполеон был отравлен. Эту гипотезу выдвинул шведский стоматолог Стен Форсхувуд, исследовавший волосы Наполеона и нашедший в них этот химический элемент.</a:t>
            </a:r>
            <a:endParaRPr lang="ru-RU" sz="2900" b="1" dirty="0"/>
          </a:p>
        </p:txBody>
      </p:sp>
      <p:pic>
        <p:nvPicPr>
          <p:cNvPr id="3" name="Рисунок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5595" y="3470910"/>
            <a:ext cx="4937760" cy="3291840"/>
          </a:xfrm>
          <a:prstGeom prst="round2DiagRect">
            <a:avLst>
              <a:gd name="adj1" fmla="val 16667"/>
              <a:gd name="adj2" fmla="val 0"/>
            </a:avLst>
          </a:prstGeom>
          <a:ln w="28575" cap="sq">
            <a:solidFill>
              <a:srgbClr val="0070C0"/>
            </a:solidFill>
            <a:miter lim="800000"/>
          </a:ln>
          <a:effectLst>
            <a:outerShdw blurRad="254000" algn="tl" rotWithShape="0">
              <a:srgbClr val="000000">
                <a:alpha val="43000"/>
              </a:srgbClr>
            </a:outerShdw>
          </a:effectLst>
        </p:spPr>
      </p:pic>
      <p:pic>
        <p:nvPicPr>
          <p:cNvPr id="4" name="Рисунок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3907" y="3304698"/>
            <a:ext cx="5494973" cy="329184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6701314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314036" y="11653"/>
            <a:ext cx="11637819" cy="2331184"/>
          </a:xfrm>
          <a:prstGeom prst="horizontalScroll">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600" b="1" dirty="0">
                <a:solidFill>
                  <a:srgbClr val="000000"/>
                </a:solidFill>
                <a:latin typeface="Times New Roman" panose="02020603050405020304" pitchFamily="18" charset="0"/>
                <a:ea typeface="Calibri"/>
                <a:cs typeface="Times New Roman" panose="02020603050405020304" pitchFamily="18" charset="0"/>
              </a:rPr>
              <a:t>Замените первую букву в названии химического элемента и получите название пролива между Европой и Азией. </a:t>
            </a:r>
            <a:endParaRPr lang="ru-RU" sz="3600" b="1" dirty="0">
              <a:latin typeface="Times New Roman" panose="02020603050405020304" pitchFamily="18" charset="0"/>
              <a:cs typeface="Times New Roman" panose="02020603050405020304" pitchFamily="18" charset="0"/>
            </a:endParaRPr>
          </a:p>
        </p:txBody>
      </p:sp>
      <p:pic>
        <p:nvPicPr>
          <p:cNvPr id="25602" name="Picture 2">
            <a:hlinkClick r:id="rId3" action="ppaction://hlinksldjump"/>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462981" y="2342837"/>
            <a:ext cx="3620943" cy="402327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1562098" y="6073719"/>
            <a:ext cx="3833091" cy="584775"/>
          </a:xfrm>
          <a:prstGeom prst="rect">
            <a:avLst/>
          </a:prstGeom>
          <a:noFill/>
        </p:spPr>
        <p:txBody>
          <a:bodyPr wrap="square" rtlCol="0">
            <a:spAutoFit/>
          </a:bodyPr>
          <a:lstStyle/>
          <a:p>
            <a:r>
              <a:rPr lang="ru-RU" sz="3200" b="1" dirty="0" smtClean="0">
                <a:latin typeface="Times New Roman" panose="02020603050405020304" pitchFamily="18" charset="0"/>
                <a:cs typeface="Times New Roman" panose="02020603050405020304" pitchFamily="18" charset="0"/>
              </a:rPr>
              <a:t>ПРОЛИВ БОСФОР</a:t>
            </a:r>
            <a:endParaRPr lang="ru-RU"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4346" y="2342837"/>
            <a:ext cx="5308599" cy="3530219"/>
          </a:xfrm>
          <a:prstGeom prst="round2DiagRect">
            <a:avLst>
              <a:gd name="adj1" fmla="val 16667"/>
              <a:gd name="adj2" fmla="val 0"/>
            </a:avLst>
          </a:prstGeom>
          <a:ln w="28575" cap="sq">
            <a:solidFill>
              <a:schemeClr val="accent1"/>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4426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1000"/>
          </a:schemeClr>
        </a:solidFill>
        <a:effectLst/>
      </p:bgPr>
    </p:bg>
    <p:spTree>
      <p:nvGrpSpPr>
        <p:cNvPr id="1" name=""/>
        <p:cNvGrpSpPr/>
        <p:nvPr/>
      </p:nvGrpSpPr>
      <p:grpSpPr>
        <a:xfrm>
          <a:off x="0" y="0"/>
          <a:ext cx="0" cy="0"/>
          <a:chOff x="0" y="0"/>
          <a:chExt cx="0" cy="0"/>
        </a:xfrm>
      </p:grpSpPr>
      <p:sp>
        <p:nvSpPr>
          <p:cNvPr id="2" name="Горизонтальный свиток 1"/>
          <p:cNvSpPr/>
          <p:nvPr/>
        </p:nvSpPr>
        <p:spPr>
          <a:xfrm>
            <a:off x="489527" y="261035"/>
            <a:ext cx="11471564" cy="1595021"/>
          </a:xfrm>
          <a:prstGeom prst="horizontalScroll">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ru-RU" sz="3600" b="1" dirty="0">
                <a:solidFill>
                  <a:srgbClr val="000000"/>
                </a:solidFill>
                <a:latin typeface="Times New Roman" panose="02020603050405020304" pitchFamily="18" charset="0"/>
                <a:ea typeface="Calibri"/>
                <a:cs typeface="Times New Roman" panose="02020603050405020304" pitchFamily="18" charset="0"/>
              </a:rPr>
              <a:t>В названиях каких химических элементов входят названия рек? </a:t>
            </a:r>
            <a:endParaRPr lang="ru-RU" sz="3600" b="1" dirty="0">
              <a:latin typeface="Times New Roman" panose="02020603050405020304" pitchFamily="18" charset="0"/>
              <a:cs typeface="Times New Roman" panose="02020603050405020304" pitchFamily="18" charset="0"/>
            </a:endParaRPr>
          </a:p>
        </p:txBody>
      </p:sp>
      <p:pic>
        <p:nvPicPr>
          <p:cNvPr id="266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9527" y="2155177"/>
            <a:ext cx="2456873" cy="27831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662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72140" y="2155176"/>
            <a:ext cx="2391352" cy="27831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6628"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99200" y="2155177"/>
            <a:ext cx="2392218" cy="27831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6629" name="Picture 5">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375485" y="2155177"/>
            <a:ext cx="2243859" cy="27831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4426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vostochnaya-muzyka-sergio-endri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802880" y="6107430"/>
            <a:ext cx="609600" cy="609600"/>
          </a:xfrm>
          <a:prstGeom prst="rect">
            <a:avLst/>
          </a:prstGeom>
        </p:spPr>
      </p:pic>
    </p:spTree>
    <p:extLst>
      <p:ext uri="{BB962C8B-B14F-4D97-AF65-F5344CB8AC3E}">
        <p14:creationId xmlns:p14="http://schemas.microsoft.com/office/powerpoint/2010/main" val="42619567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058" fill="hold"/>
                                        <p:tgtEl>
                                          <p:spTgt spid="10"/>
                                        </p:tgtEl>
                                      </p:cBhvr>
                                    </p:cmd>
                                  </p:childTnLst>
                                </p:cTn>
                              </p:par>
                            </p:childTnLst>
                          </p:cTn>
                        </p:par>
                      </p:childTnLst>
                    </p:cTn>
                  </p:par>
                </p:childTnLst>
              </p:cTn>
              <p:nextCondLst>
                <p:cond evt="onClick" delay="0">
                  <p:tgtEl>
                    <p:spTgt spid="10"/>
                  </p:tgtEl>
                </p:cond>
              </p:nextCondLst>
            </p:seq>
            <p:audio>
              <p:cMediaNode vol="80000">
                <p:cTn id="7" fill="remove"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511334" y="401030"/>
            <a:ext cx="5897880" cy="1323439"/>
          </a:xfrm>
          <a:prstGeom prst="rect">
            <a:avLst/>
          </a:prstGeom>
          <a:noFill/>
        </p:spPr>
        <p:txBody>
          <a:bodyPr wrap="square" rtlCol="0">
            <a:spAutoFit/>
          </a:bodyPr>
          <a:lstStyle/>
          <a:p>
            <a:pPr algn="ctr"/>
            <a:r>
              <a:rPr lang="ru-RU" sz="8000" b="1"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МЫШЬЯК </a:t>
            </a:r>
            <a:endParaRPr lang="ru-RU" sz="8000" b="1" dirty="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Picture 0" descr="1_46_14688_121144998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93443" y="233103"/>
            <a:ext cx="3206500" cy="540099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 Box 2"/>
          <p:cNvSpPr txBox="1">
            <a:spLocks noChangeArrowheads="1"/>
          </p:cNvSpPr>
          <p:nvPr/>
        </p:nvSpPr>
        <p:spPr bwMode="auto">
          <a:xfrm>
            <a:off x="6507480" y="5865183"/>
            <a:ext cx="56845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5400">
                <a:solidFill>
                  <a:schemeClr val="tx1"/>
                </a:solidFill>
                <a:latin typeface="Arial" panose="020B0604020202020204" pitchFamily="34" charset="0"/>
              </a:defRPr>
            </a:lvl1pPr>
            <a:lvl2pPr marL="742950" indent="-285750" eaLnBrk="0" hangingPunct="0">
              <a:defRPr sz="5400">
                <a:solidFill>
                  <a:schemeClr val="tx1"/>
                </a:solidFill>
                <a:latin typeface="Arial" panose="020B0604020202020204" pitchFamily="34" charset="0"/>
              </a:defRPr>
            </a:lvl2pPr>
            <a:lvl3pPr marL="1143000" indent="-228600" eaLnBrk="0" hangingPunct="0">
              <a:defRPr sz="5400">
                <a:solidFill>
                  <a:schemeClr val="tx1"/>
                </a:solidFill>
                <a:latin typeface="Arial" panose="020B0604020202020204" pitchFamily="34" charset="0"/>
              </a:defRPr>
            </a:lvl3pPr>
            <a:lvl4pPr marL="1600200" indent="-228600" eaLnBrk="0" hangingPunct="0">
              <a:defRPr sz="5400">
                <a:solidFill>
                  <a:schemeClr val="tx1"/>
                </a:solidFill>
                <a:latin typeface="Arial" panose="020B0604020202020204" pitchFamily="34" charset="0"/>
              </a:defRPr>
            </a:lvl4pPr>
            <a:lvl5pPr marL="2057400" indent="-228600" eaLnBrk="0" hangingPunct="0">
              <a:defRPr sz="5400">
                <a:solidFill>
                  <a:schemeClr val="tx1"/>
                </a:solidFill>
                <a:latin typeface="Arial" panose="020B0604020202020204" pitchFamily="34" charset="0"/>
              </a:defRPr>
            </a:lvl5pPr>
            <a:lvl6pPr marL="2514600" indent="-228600" eaLnBrk="0" fontAlgn="base" hangingPunct="0">
              <a:spcBef>
                <a:spcPct val="0"/>
              </a:spcBef>
              <a:spcAft>
                <a:spcPct val="0"/>
              </a:spcAft>
              <a:defRPr sz="5400">
                <a:solidFill>
                  <a:schemeClr val="tx1"/>
                </a:solidFill>
                <a:latin typeface="Arial" panose="020B0604020202020204" pitchFamily="34" charset="0"/>
              </a:defRPr>
            </a:lvl6pPr>
            <a:lvl7pPr marL="2971800" indent="-228600" eaLnBrk="0" fontAlgn="base" hangingPunct="0">
              <a:spcBef>
                <a:spcPct val="0"/>
              </a:spcBef>
              <a:spcAft>
                <a:spcPct val="0"/>
              </a:spcAft>
              <a:defRPr sz="5400">
                <a:solidFill>
                  <a:schemeClr val="tx1"/>
                </a:solidFill>
                <a:latin typeface="Arial" panose="020B0604020202020204" pitchFamily="34" charset="0"/>
              </a:defRPr>
            </a:lvl7pPr>
            <a:lvl8pPr marL="3429000" indent="-228600" eaLnBrk="0" fontAlgn="base" hangingPunct="0">
              <a:spcBef>
                <a:spcPct val="0"/>
              </a:spcBef>
              <a:spcAft>
                <a:spcPct val="0"/>
              </a:spcAft>
              <a:defRPr sz="5400">
                <a:solidFill>
                  <a:schemeClr val="tx1"/>
                </a:solidFill>
                <a:latin typeface="Arial" panose="020B0604020202020204" pitchFamily="34" charset="0"/>
              </a:defRPr>
            </a:lvl8pPr>
            <a:lvl9pPr marL="3886200" indent="-228600" eaLnBrk="0" fontAlgn="base" hangingPunct="0">
              <a:spcBef>
                <a:spcPct val="0"/>
              </a:spcBef>
              <a:spcAft>
                <a:spcPct val="0"/>
              </a:spcAft>
              <a:defRPr sz="5400">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ru-RU"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Мышьяк-Яд</a:t>
            </a:r>
            <a:r>
              <a:rPr kumimoji="0" lang="en-US"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 </a:t>
            </a:r>
            <a:r>
              <a:rPr kumimoji="0" lang="ru-RU"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a:t>
            </a:r>
            <a:r>
              <a:rPr kumimoji="0" lang="en-US"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Poison </a:t>
            </a:r>
            <a:r>
              <a:rPr kumimoji="0" lang="ru-RU"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a:t>
            </a:r>
            <a:r>
              <a:rPr kumimoji="0" lang="en-US"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Arsenious</a:t>
            </a:r>
            <a:r>
              <a:rPr kumimoji="0" lang="ru-RU" altLang="ru-RU" sz="2800" b="1" i="0" u="none" strike="noStrike" kern="0" cap="none" spc="0" normalizeH="0" baseline="0" noProof="0" dirty="0" smtClean="0">
                <a:ln>
                  <a:noFill/>
                </a:ln>
                <a:solidFill>
                  <a:srgbClr val="004386"/>
                </a:solidFill>
                <a:effectLst/>
                <a:uLnTx/>
                <a:uFillTx/>
                <a:latin typeface="Times New Roman" panose="02020603050405020304" pitchFamily="18" charset="0"/>
                <a:cs typeface="Times New Roman" panose="02020603050405020304" pitchFamily="18" charset="0"/>
              </a:rPr>
              <a:t>»)</a:t>
            </a:r>
          </a:p>
        </p:txBody>
      </p:sp>
      <p:pic>
        <p:nvPicPr>
          <p:cNvPr id="9" name="Рисунок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4014" y="1724469"/>
            <a:ext cx="8153400" cy="3340495"/>
          </a:xfrm>
          <a:prstGeom prst="rect">
            <a:avLst/>
          </a:prstGeom>
        </p:spPr>
      </p:pic>
    </p:spTree>
    <p:extLst>
      <p:ext uri="{BB962C8B-B14F-4D97-AF65-F5344CB8AC3E}">
        <p14:creationId xmlns:p14="http://schemas.microsoft.com/office/powerpoint/2010/main" val="21940750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0" y="0"/>
            <a:ext cx="12192000" cy="2941231"/>
          </a:xfrm>
          <a:prstGeom prst="flowChartAlternateProcess">
            <a:avLst/>
          </a:prstGeom>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wrap="square">
            <a:spAutoFit/>
          </a:bodyPr>
          <a:lstStyle/>
          <a:p>
            <a:pPr algn="just">
              <a:lnSpc>
                <a:spcPct val="115000"/>
              </a:lnSpc>
              <a:spcAft>
                <a:spcPts val="1000"/>
              </a:spcAft>
            </a:pPr>
            <a:r>
              <a:rPr lang="ru-RU" sz="2900" b="1" dirty="0">
                <a:latin typeface="Times New Roman" panose="02020603050405020304" pitchFamily="18" charset="0"/>
                <a:ea typeface="Calibri" panose="020F0502020204030204" pitchFamily="34" charset="0"/>
                <a:cs typeface="Times New Roman" panose="02020603050405020304" pitchFamily="18" charset="0"/>
              </a:rPr>
              <a:t>Издревле женщины (а в некоторых цивилизациях даже мужчины) пользовались косметикой. На Руси – это чаще всего были соки ягод, отвары трав. К примеру, русские девушки подкрашивали волосы отваром кожицы лука, румянили щеки свеклой. А что использовали они для чернения бровей и беления кожи лица? </a:t>
            </a:r>
            <a:endParaRPr lang="ru-RU" sz="29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91640" y="3055486"/>
            <a:ext cx="8351520" cy="3733889"/>
          </a:xfrm>
          <a:prstGeom prst="rect">
            <a:avLst/>
          </a:prstGeom>
          <a:solidFill>
            <a:srgbClr val="FFFFFF">
              <a:shade val="85000"/>
            </a:srgbClr>
          </a:solidFill>
          <a:ln w="28575"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74570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extBox 1"/>
          <p:cNvSpPr txBox="1"/>
          <p:nvPr/>
        </p:nvSpPr>
        <p:spPr>
          <a:xfrm>
            <a:off x="0" y="2805344"/>
            <a:ext cx="5471160" cy="923330"/>
          </a:xfrm>
          <a:prstGeom prst="rect">
            <a:avLst/>
          </a:prstGeom>
          <a:noFill/>
        </p:spPr>
        <p:txBody>
          <a:bodyPr wrap="square" rtlCol="0">
            <a:spAutoFit/>
          </a:bodyPr>
          <a:lstStyle/>
          <a:p>
            <a:pPr algn="ctr"/>
            <a:r>
              <a:rPr lang="ru-RU" sz="5400" b="1" dirty="0" smtClean="0">
                <a:latin typeface="Times New Roman" panose="02020603050405020304" pitchFamily="18" charset="0"/>
                <a:cs typeface="Times New Roman" panose="02020603050405020304" pitchFamily="18" charset="0"/>
              </a:rPr>
              <a:t>УГОЛЬ (сажа)</a:t>
            </a:r>
            <a:endParaRPr lang="ru-RU" sz="5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6179789" y="2796054"/>
            <a:ext cx="5996940" cy="923330"/>
          </a:xfrm>
          <a:prstGeom prst="rect">
            <a:avLst/>
          </a:prstGeom>
          <a:noFill/>
        </p:spPr>
        <p:txBody>
          <a:bodyPr wrap="square" rtlCol="0">
            <a:spAutoFit/>
          </a:bodyPr>
          <a:lstStyle/>
          <a:p>
            <a:pPr algn="ctr"/>
            <a:r>
              <a:rPr lang="ru-RU" sz="5400" b="1" dirty="0" smtClean="0">
                <a:latin typeface="Times New Roman" panose="02020603050405020304" pitchFamily="18" charset="0"/>
                <a:cs typeface="Times New Roman" panose="02020603050405020304" pitchFamily="18" charset="0"/>
              </a:rPr>
              <a:t>МЕЛ (</a:t>
            </a:r>
            <a:r>
              <a:rPr lang="en-US" sz="4800" b="1" dirty="0" smtClean="0">
                <a:latin typeface="Times New Roman" panose="02020603050405020304" pitchFamily="18" charset="0"/>
                <a:ea typeface="Calibri" panose="020F0502020204030204" pitchFamily="34" charset="0"/>
              </a:rPr>
              <a:t>CaCO</a:t>
            </a:r>
            <a:r>
              <a:rPr lang="en-US" sz="4800" b="1" baseline="-25000" dirty="0" smtClean="0">
                <a:latin typeface="Times New Roman" panose="02020603050405020304" pitchFamily="18" charset="0"/>
                <a:ea typeface="Calibri" panose="020F0502020204030204" pitchFamily="34" charset="0"/>
              </a:rPr>
              <a:t>3</a:t>
            </a:r>
            <a:r>
              <a:rPr lang="ru-RU" sz="5400" b="1" dirty="0" smtClean="0">
                <a:latin typeface="Times New Roman" panose="02020603050405020304" pitchFamily="18" charset="0"/>
                <a:cs typeface="Times New Roman" panose="02020603050405020304" pitchFamily="18" charset="0"/>
              </a:rPr>
              <a:t>)</a:t>
            </a:r>
            <a:endParaRPr lang="ru-RU" sz="5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0025" y="3719384"/>
            <a:ext cx="4844415" cy="2839830"/>
          </a:xfrm>
          <a:prstGeom prst="snip2DiagRect">
            <a:avLst/>
          </a:prstGeom>
          <a:solidFill>
            <a:srgbClr val="FFFFFF">
              <a:shade val="85000"/>
            </a:srgbClr>
          </a:solidFill>
          <a:ln w="28575" cap="sq">
            <a:solidFill>
              <a:srgbClr val="00206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92580" y="261247"/>
            <a:ext cx="2286000" cy="25440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Рисунок 5">
            <a:hlinkClick r:id="rId5" action="ppaction://hlinksldjump"/>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52199" y="3728674"/>
            <a:ext cx="5052121" cy="2841818"/>
          </a:xfrm>
          <a:prstGeom prst="snip2DiagRect">
            <a:avLst/>
          </a:prstGeom>
          <a:solidFill>
            <a:srgbClr val="FFFFFF">
              <a:shade val="85000"/>
            </a:srgbClr>
          </a:solidFill>
          <a:ln w="28575"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32858" y="260480"/>
            <a:ext cx="3090801" cy="23090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340360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Блок-схема: альтернативный процесс 1"/>
          <p:cNvSpPr/>
          <p:nvPr/>
        </p:nvSpPr>
        <p:spPr>
          <a:xfrm>
            <a:off x="137160" y="0"/>
            <a:ext cx="12054840" cy="2485787"/>
          </a:xfrm>
          <a:prstGeom prst="flowChartAlternateProcess">
            <a:avLst/>
          </a:prstGeom>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wrap="square">
            <a:spAutoFit/>
          </a:bodyPr>
          <a:lstStyle/>
          <a:p>
            <a:pPr algn="just">
              <a:spcAft>
                <a:spcPts val="1000"/>
              </a:spcAft>
            </a:pPr>
            <a:r>
              <a:rPr lang="ru-RU" sz="2800" b="1" dirty="0" smtClean="0">
                <a:latin typeface="Times New Roman" panose="02020603050405020304" pitchFamily="18" charset="0"/>
                <a:ea typeface="Calibri" panose="020F0502020204030204" pitchFamily="34" charset="0"/>
              </a:rPr>
              <a:t>В истории человечества рассматривается несколько периодов, связанных с металлами. Самый ранний из них период (4 – 3 тыс. до н. э.) носит научное название энеолит. Преобладают каменные орудия труда, но уже начали появляться металлические. О каком металле и, соответственно, веке идет речь? </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0000">
            <a:off x="5842046" y="2352040"/>
            <a:ext cx="5892754" cy="4073366"/>
          </a:xfrm>
          <a:prstGeom prst="rect">
            <a:avLst/>
          </a:prstGeom>
          <a:solidFill>
            <a:srgbClr val="FFFFFF">
              <a:shade val="85000"/>
            </a:srgbClr>
          </a:solidFill>
          <a:ln w="285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5873" y="2752335"/>
            <a:ext cx="3774671" cy="3774671"/>
          </a:xfrm>
          <a:prstGeom prst="ellipse">
            <a:avLst/>
          </a:prstGeom>
          <a:ln w="28575"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20483830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TotalTime>
  <Words>1421</Words>
  <Application>Microsoft Office PowerPoint</Application>
  <PresentationFormat>Широкоэкранный</PresentationFormat>
  <Paragraphs>228</Paragraphs>
  <Slides>52</Slides>
  <Notes>52</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12</vt:i4>
      </vt:variant>
      <vt:variant>
        <vt:lpstr>Заголовки слайдов</vt:lpstr>
      </vt:variant>
      <vt:variant>
        <vt:i4>52</vt:i4>
      </vt:variant>
    </vt:vector>
  </HeadingPairs>
  <TitlesOfParts>
    <vt:vector size="69" baseType="lpstr">
      <vt:lpstr>Arial</vt:lpstr>
      <vt:lpstr>Calibri</vt:lpstr>
      <vt:lpstr>Calibri Light</vt:lpstr>
      <vt:lpstr>Monotype Corsiva</vt:lpstr>
      <vt:lpstr>Times New Roman</vt:lpstr>
      <vt:lpstr>Тема Office</vt:lpstr>
      <vt:lpstr>1_Тема Office</vt:lpstr>
      <vt:lpstr>2_Тема Office</vt:lpstr>
      <vt:lpstr>3_Тема Office</vt:lpstr>
      <vt:lpstr>4_Тема Office</vt:lpstr>
      <vt:lpstr>5_Тема Office</vt:lpstr>
      <vt:lpstr>6_Тема Office</vt:lpstr>
      <vt:lpstr>7_Тема Office</vt:lpstr>
      <vt:lpstr>8_Тема Office</vt:lpstr>
      <vt:lpstr>9_Тема Office</vt:lpstr>
      <vt:lpstr>10_Тема Office</vt:lpstr>
      <vt:lpstr>11_Тема Office</vt:lpstr>
      <vt:lpstr>Презентация PowerPoint</vt:lpstr>
      <vt:lpstr>ХИМИЯ + …</vt:lpstr>
      <vt:lpstr>ХИМИЯ + ИСТОРИЯ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ХИМИЯ + …</dc:title>
  <dc:creator>u146 u146</dc:creator>
  <cp:lastModifiedBy>u146 u146</cp:lastModifiedBy>
  <cp:revision>81</cp:revision>
  <cp:lastPrinted>2019-05-28T01:55:48Z</cp:lastPrinted>
  <dcterms:created xsi:type="dcterms:W3CDTF">2019-05-27T05:52:47Z</dcterms:created>
  <dcterms:modified xsi:type="dcterms:W3CDTF">2019-10-10T06:12:22Z</dcterms:modified>
</cp:coreProperties>
</file>