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5" r:id="rId10"/>
    <p:sldId id="266" r:id="rId11"/>
    <p:sldId id="267" r:id="rId12"/>
    <p:sldId id="268" r:id="rId13"/>
    <p:sldId id="270" r:id="rId14"/>
    <p:sldId id="271" r:id="rId15"/>
    <p:sldId id="269" r:id="rId16"/>
    <p:sldId id="272" r:id="rId17"/>
    <p:sldId id="26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29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46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62249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912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1770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872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854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884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943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540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66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828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238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27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299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623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8/29/2020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09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100tatarstan.ru/file/100/Image/%D0%A4%D0%BB%D0%B0%D0%B3%202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130" y="174173"/>
            <a:ext cx="4153989" cy="208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48068" y="2155180"/>
            <a:ext cx="7766936" cy="164630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летию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образования  ТАССР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6111" y="5251147"/>
            <a:ext cx="6795889" cy="1606853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400" b="1" dirty="0" smtClean="0">
                <a:solidFill>
                  <a:schemeClr val="tx1"/>
                </a:solidFill>
              </a:rPr>
              <a:t>Презентацию подготовила:</a:t>
            </a:r>
          </a:p>
          <a:p>
            <a:pPr algn="l"/>
            <a:r>
              <a:rPr lang="ru-RU" sz="1400" b="1" i="1" dirty="0" smtClean="0">
                <a:solidFill>
                  <a:srgbClr val="002060"/>
                </a:solidFill>
              </a:rPr>
              <a:t>учитель начальных классов высшей квалификационной категории </a:t>
            </a:r>
          </a:p>
          <a:p>
            <a:pPr algn="l"/>
            <a:r>
              <a:rPr lang="ru-RU" sz="1400" b="1" i="1" dirty="0" smtClean="0">
                <a:solidFill>
                  <a:srgbClr val="002060"/>
                </a:solidFill>
              </a:rPr>
              <a:t>МБОУ «Гимназия №102 им. М.С. Устиновой» Московского района </a:t>
            </a:r>
          </a:p>
          <a:p>
            <a:pPr algn="l"/>
            <a:r>
              <a:rPr lang="ru-RU" sz="1400" b="1" i="1" dirty="0" smtClean="0">
                <a:solidFill>
                  <a:srgbClr val="002060"/>
                </a:solidFill>
              </a:rPr>
              <a:t>г. Казани Республики Татарстан</a:t>
            </a:r>
          </a:p>
          <a:p>
            <a:pPr algn="l"/>
            <a:r>
              <a:rPr lang="ru-RU" sz="1400" b="1" i="1" dirty="0" smtClean="0">
                <a:solidFill>
                  <a:srgbClr val="C00000"/>
                </a:solidFill>
              </a:rPr>
              <a:t>Гаврилова Ирина Николаевна</a:t>
            </a:r>
            <a:endParaRPr lang="ru-RU" sz="14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41417" y="244788"/>
            <a:ext cx="6949441" cy="6447419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FF0000"/>
                </a:solidFill>
              </a:rPr>
              <a:t>1945-й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Война. До Победы ещё два месяца. А в Казани – премьера! «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Шурале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», первый татарский балет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…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Союз писателей СССР был создан в Москве весной </a:t>
            </a:r>
            <a:r>
              <a:rPr lang="ru-RU" sz="1600" b="1" dirty="0">
                <a:solidFill>
                  <a:srgbClr val="FF0000"/>
                </a:solidFill>
              </a:rPr>
              <a:t>1934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>
                <a:solidFill>
                  <a:srgbClr val="FF0000"/>
                </a:solidFill>
              </a:rPr>
              <a:t>года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а ле­том он уже появился у литераторов Татарии. Председателем выбра­ли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Кави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Наджми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600" dirty="0"/>
              <a:t>Заметное место в культурной жизни республики заняло открытое в начале </a:t>
            </a:r>
            <a:r>
              <a:rPr lang="ru-RU" sz="1600" b="1" dirty="0">
                <a:solidFill>
                  <a:srgbClr val="FF0000"/>
                </a:solidFill>
              </a:rPr>
              <a:t>1960-х гг. </a:t>
            </a:r>
            <a:r>
              <a:rPr lang="ru-RU" sz="1600" dirty="0"/>
              <a:t>театральное училище</a:t>
            </a:r>
            <a:r>
              <a:rPr lang="ru-RU" sz="16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ru-RU" sz="1600" dirty="0"/>
              <a:t>В начале </a:t>
            </a:r>
            <a:r>
              <a:rPr lang="ru-RU" sz="1600" b="1" dirty="0">
                <a:solidFill>
                  <a:srgbClr val="FF0000"/>
                </a:solidFill>
              </a:rPr>
              <a:t>1960-х гг</a:t>
            </a:r>
            <a:r>
              <a:rPr lang="ru-RU" sz="1600" dirty="0"/>
              <a:t>. начала действовать Казанская студия кинохроники</a:t>
            </a:r>
            <a:r>
              <a:rPr lang="ru-RU" sz="16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ru-RU" sz="1600" dirty="0"/>
              <a:t>В </a:t>
            </a:r>
            <a:r>
              <a:rPr lang="ru-RU" sz="1600" b="1" dirty="0">
                <a:solidFill>
                  <a:srgbClr val="FF0000"/>
                </a:solidFill>
              </a:rPr>
              <a:t>1962 году </a:t>
            </a:r>
            <a:r>
              <a:rPr lang="ru-RU" sz="1600" dirty="0"/>
              <a:t>казанский телецентр получил возможность вести трансляции первой программы центрального </a:t>
            </a:r>
            <a:r>
              <a:rPr lang="ru-RU" sz="1600" dirty="0" smtClean="0"/>
              <a:t>телевидения.</a:t>
            </a:r>
          </a:p>
          <a:p>
            <a:pPr>
              <a:lnSpc>
                <a:spcPct val="150000"/>
              </a:lnSpc>
            </a:pPr>
            <a:r>
              <a:rPr lang="ru-RU" sz="1600" dirty="0"/>
              <a:t>Разрешение на строительство нового цирка городские </a:t>
            </a:r>
            <a:endParaRPr lang="ru-RU" sz="16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 власти </a:t>
            </a:r>
            <a:r>
              <a:rPr lang="ru-RU" sz="1600" dirty="0"/>
              <a:t>получили в </a:t>
            </a:r>
            <a:r>
              <a:rPr lang="ru-RU" sz="1600" b="1" dirty="0">
                <a:solidFill>
                  <a:srgbClr val="FF0000"/>
                </a:solidFill>
              </a:rPr>
              <a:t>1963 году</a:t>
            </a:r>
            <a:r>
              <a:rPr lang="ru-RU" sz="1600" b="1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В</a:t>
            </a:r>
            <a:r>
              <a:rPr lang="ru-RU" sz="1600" b="1" dirty="0" smtClean="0">
                <a:solidFill>
                  <a:srgbClr val="FF0000"/>
                </a:solidFill>
              </a:rPr>
              <a:t> 1977 году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столице Татарстана открылся Молодежный </a:t>
            </a:r>
            <a:endParaRPr lang="ru-RU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центр.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490858" y="166412"/>
            <a:ext cx="3510144" cy="2080400"/>
          </a:xfrm>
          <a:prstGeom prst="rect">
            <a:avLst/>
          </a:prstGeom>
        </p:spPr>
      </p:pic>
      <p:pic>
        <p:nvPicPr>
          <p:cNvPr id="10242" name="Picture 2" descr="alparov-cirk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858" y="4491446"/>
            <a:ext cx="3510145" cy="220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Конец фильмов: Казанская студия кинохроники сгорела - МК Казан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580" y="2402950"/>
            <a:ext cx="3483488" cy="196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70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1660" y="69669"/>
            <a:ext cx="3335383" cy="22235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7955" y="171265"/>
            <a:ext cx="4609064" cy="76457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ПРОМЫШЛЕННОСТЬ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93667" y="253996"/>
            <a:ext cx="10400162" cy="6604004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endParaRPr lang="ru-RU" sz="16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rgbClr val="FF0000"/>
                </a:solidFill>
              </a:rPr>
              <a:t>В 1922 году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открылся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Казанский институт сельского хозяйства и </a:t>
            </a:r>
            <a:endParaRPr lang="ru-RU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лесоводства.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rgbClr val="FF0000"/>
                </a:solidFill>
              </a:rPr>
              <a:t>В 1932 году</a:t>
            </a:r>
            <a:r>
              <a:rPr lang="ru-RU" sz="1600" b="1" dirty="0"/>
              <a:t> </a:t>
            </a:r>
            <a:r>
              <a:rPr lang="ru-RU" sz="1600" dirty="0" smtClean="0"/>
              <a:t>начало </a:t>
            </a:r>
            <a:r>
              <a:rPr lang="ru-RU" sz="1600" dirty="0"/>
              <a:t>строительства «</a:t>
            </a:r>
            <a:r>
              <a:rPr lang="ru-RU" sz="1600" dirty="0" err="1"/>
              <a:t>Казмаша</a:t>
            </a:r>
            <a:r>
              <a:rPr lang="ru-RU" sz="1600" dirty="0"/>
              <a:t>» - авиационного </a:t>
            </a:r>
            <a:endParaRPr lang="ru-RU" sz="16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/>
              <a:t> </a:t>
            </a:r>
            <a:r>
              <a:rPr lang="ru-RU" sz="1600" dirty="0" smtClean="0"/>
              <a:t>    комбината.</a:t>
            </a:r>
            <a:endParaRPr lang="ru-RU" sz="1600" dirty="0"/>
          </a:p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rgbClr val="FF0000"/>
                </a:solidFill>
              </a:rPr>
              <a:t>В </a:t>
            </a:r>
            <a:r>
              <a:rPr lang="ru-RU" sz="1600" b="1" dirty="0">
                <a:solidFill>
                  <a:srgbClr val="FF0000"/>
                </a:solidFill>
              </a:rPr>
              <a:t>1933 </a:t>
            </a:r>
            <a:r>
              <a:rPr lang="ru-RU" sz="1600" b="1" dirty="0" smtClean="0">
                <a:solidFill>
                  <a:srgbClr val="FF0000"/>
                </a:solidFill>
              </a:rPr>
              <a:t>году </a:t>
            </a:r>
            <a:r>
              <a:rPr lang="ru-RU" sz="1600" dirty="0">
                <a:solidFill>
                  <a:schemeClr val="tx1"/>
                </a:solidFill>
              </a:rPr>
              <a:t>в Казани была основана уникальная для страны </a:t>
            </a:r>
            <a:endParaRPr lang="ru-RU" sz="1600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     фабрика </a:t>
            </a:r>
            <a:r>
              <a:rPr lang="ru-RU" sz="1600" dirty="0">
                <a:solidFill>
                  <a:schemeClr val="tx1"/>
                </a:solidFill>
              </a:rPr>
              <a:t>«</a:t>
            </a:r>
            <a:r>
              <a:rPr lang="ru-RU" sz="1600" dirty="0" smtClean="0">
                <a:solidFill>
                  <a:schemeClr val="tx1"/>
                </a:solidFill>
              </a:rPr>
              <a:t>Кожсуррогат».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chemeClr val="tx1"/>
                </a:solidFill>
              </a:rPr>
              <a:t>В </a:t>
            </a:r>
            <a:r>
              <a:rPr lang="ru-RU" sz="1600" b="1" dirty="0">
                <a:solidFill>
                  <a:srgbClr val="FF0000"/>
                </a:solidFill>
              </a:rPr>
              <a:t>1932 году </a:t>
            </a:r>
            <a:r>
              <a:rPr lang="ru-RU" sz="1600" dirty="0" smtClean="0">
                <a:solidFill>
                  <a:schemeClr val="tx1"/>
                </a:solidFill>
              </a:rPr>
              <a:t>заработал </a:t>
            </a:r>
            <a:r>
              <a:rPr lang="ru-RU" sz="1600" dirty="0">
                <a:solidFill>
                  <a:schemeClr val="tx1"/>
                </a:solidFill>
              </a:rPr>
              <a:t>Казанский молочный </a:t>
            </a:r>
            <a:r>
              <a:rPr lang="ru-RU" sz="1600" dirty="0" smtClean="0">
                <a:solidFill>
                  <a:schemeClr val="tx1"/>
                </a:solidFill>
              </a:rPr>
              <a:t>завод.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chemeClr val="tx1"/>
                </a:solidFill>
              </a:rPr>
              <a:t>В </a:t>
            </a:r>
            <a:r>
              <a:rPr lang="ru-RU" sz="1600" b="1" dirty="0" smtClean="0">
                <a:solidFill>
                  <a:srgbClr val="FF0000"/>
                </a:solidFill>
              </a:rPr>
              <a:t>1936 году</a:t>
            </a:r>
            <a:r>
              <a:rPr lang="ru-RU" sz="1600" dirty="0" smtClean="0">
                <a:solidFill>
                  <a:schemeClr val="tx1"/>
                </a:solidFill>
              </a:rPr>
              <a:t> введён в строй завод </a:t>
            </a:r>
            <a:r>
              <a:rPr lang="ru-RU" sz="1600" dirty="0">
                <a:solidFill>
                  <a:schemeClr val="tx1"/>
                </a:solidFill>
              </a:rPr>
              <a:t>синтетического каучука </a:t>
            </a:r>
            <a:r>
              <a:rPr lang="ru-RU" sz="1600" dirty="0" smtClean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chemeClr val="tx1"/>
                </a:solidFill>
              </a:rPr>
              <a:t>В </a:t>
            </a:r>
            <a:r>
              <a:rPr lang="ru-RU" sz="1600" b="1" dirty="0">
                <a:solidFill>
                  <a:srgbClr val="FF0000"/>
                </a:solidFill>
              </a:rPr>
              <a:t>1948 </a:t>
            </a:r>
            <a:r>
              <a:rPr lang="ru-RU" sz="1600" b="1" dirty="0" smtClean="0">
                <a:solidFill>
                  <a:srgbClr val="FF0000"/>
                </a:solidFill>
              </a:rPr>
              <a:t>году</a:t>
            </a:r>
            <a:r>
              <a:rPr lang="ru-RU" sz="1600" dirty="0" smtClean="0">
                <a:solidFill>
                  <a:schemeClr val="tx1"/>
                </a:solidFill>
              </a:rPr>
              <a:t> открыто </a:t>
            </a:r>
            <a:r>
              <a:rPr lang="ru-RU" sz="1600" dirty="0" err="1">
                <a:solidFill>
                  <a:schemeClr val="tx1"/>
                </a:solidFill>
              </a:rPr>
              <a:t>Ромашкинское</a:t>
            </a:r>
            <a:r>
              <a:rPr lang="ru-RU" sz="1600" dirty="0">
                <a:solidFill>
                  <a:schemeClr val="tx1"/>
                </a:solidFill>
              </a:rPr>
              <a:t> месторождение </a:t>
            </a:r>
            <a:r>
              <a:rPr lang="ru-RU" sz="1600" dirty="0" smtClean="0">
                <a:solidFill>
                  <a:schemeClr val="tx1"/>
                </a:solidFill>
              </a:rPr>
              <a:t>нефти.</a:t>
            </a:r>
            <a:endParaRPr lang="ru-RU" sz="16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rgbClr val="FF0000"/>
                </a:solidFill>
              </a:rPr>
              <a:t>В 1954 </a:t>
            </a:r>
            <a:r>
              <a:rPr lang="ru-RU" sz="1600" b="1" dirty="0">
                <a:solidFill>
                  <a:srgbClr val="FF0000"/>
                </a:solidFill>
              </a:rPr>
              <a:t>году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Казани заработал еще один новый завод – </a:t>
            </a:r>
            <a:endParaRPr lang="ru-RU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Компрессорный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rgbClr val="FF0000"/>
                </a:solidFill>
              </a:rPr>
              <a:t>В 1959 </a:t>
            </a:r>
            <a:r>
              <a:rPr lang="ru-RU" sz="1600" b="1" dirty="0">
                <a:solidFill>
                  <a:srgbClr val="FF0000"/>
                </a:solidFill>
              </a:rPr>
              <a:t>г</a:t>
            </a:r>
            <a:r>
              <a:rPr lang="ru-RU" sz="1700" b="1" dirty="0">
                <a:solidFill>
                  <a:srgbClr val="FF0000"/>
                </a:solidFill>
              </a:rPr>
              <a:t>.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Зеленодольске на Заводе имени Серго выпущен первый </a:t>
            </a:r>
            <a:endParaRPr lang="ru-RU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холодильник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«ДХ-120» - легендарный советский «Мир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».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AutoShape 14" descr="История молочной бутылки | Музей Упаков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88" name="Picture 24" descr="МОЛОКО И МОЛОЧНЫЕ ПРОДУКТЫ СССР! Молоко в Советском Союзе делало - Статусы  и цитаты - 394030 - Tabor.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383" y="2394854"/>
            <a:ext cx="2865936" cy="372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62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49281" y="348342"/>
            <a:ext cx="9907588" cy="62353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ru-RU" sz="1600" b="1" dirty="0">
                <a:solidFill>
                  <a:srgbClr val="FF0000"/>
                </a:solidFill>
              </a:rPr>
              <a:t>1963 году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вступил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строй действующих завод «Оргсинтез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».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ru-RU" sz="1600" b="1" dirty="0" smtClean="0">
                <a:solidFill>
                  <a:srgbClr val="FF0000"/>
                </a:solidFill>
              </a:rPr>
              <a:t>1969 </a:t>
            </a:r>
            <a:r>
              <a:rPr lang="ru-RU" sz="1600" b="1" dirty="0">
                <a:solidFill>
                  <a:srgbClr val="FF0000"/>
                </a:solidFill>
              </a:rPr>
              <a:t>году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принято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решение о строительстве в Набережных Челнах комплекса автомобильных заводов. </a:t>
            </a:r>
            <a:endParaRPr lang="ru-RU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ru-RU" sz="1600" b="1" dirty="0">
                <a:solidFill>
                  <a:srgbClr val="FF0000"/>
                </a:solidFill>
              </a:rPr>
              <a:t>1971 году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Татарстане добыт первый миллиард тонн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нефти.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ru-RU" sz="1600" b="1" dirty="0">
                <a:solidFill>
                  <a:srgbClr val="FF0000"/>
                </a:solidFill>
              </a:rPr>
              <a:t>1974 году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первый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урожай томатов и огурцов собран на тепличном комбинате «Майский» в Зеленодольском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районе.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ru-RU" sz="1600" b="1" dirty="0">
                <a:solidFill>
                  <a:srgbClr val="FF0000"/>
                </a:solidFill>
              </a:rPr>
              <a:t>1984 году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начато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строительство Камского тракторного завода в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Елабуге.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ru-RU" sz="1600" b="1" dirty="0" smtClean="0">
                <a:solidFill>
                  <a:srgbClr val="FF0000"/>
                </a:solidFill>
              </a:rPr>
              <a:t>1989 </a:t>
            </a:r>
            <a:r>
              <a:rPr lang="ru-RU" sz="1600" b="1" dirty="0">
                <a:solidFill>
                  <a:srgbClr val="FF0000"/>
                </a:solidFill>
              </a:rPr>
              <a:t>году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ввод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строй автодорожного моста через Волгу под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Казанью.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ru-RU" sz="1600" b="1" dirty="0">
                <a:solidFill>
                  <a:srgbClr val="FF0000"/>
                </a:solidFill>
              </a:rPr>
              <a:t>1997 году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Казани начато строительство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метро.  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2296" name="Picture 8" descr="Строительство метро не приостановлен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029" y="4480591"/>
            <a:ext cx="4258491" cy="23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48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5589" y="624110"/>
            <a:ext cx="9789023" cy="128089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10 </a:t>
            </a:r>
            <a:r>
              <a:rPr lang="ru-RU" b="1" dirty="0">
                <a:solidFill>
                  <a:srgbClr val="002060"/>
                </a:solidFill>
              </a:rPr>
              <a:t>значимых событий в Татарстане за </a:t>
            </a:r>
            <a:r>
              <a:rPr lang="ru-RU" b="1" dirty="0" smtClean="0">
                <a:solidFill>
                  <a:srgbClr val="002060"/>
                </a:solidFill>
              </a:rPr>
              <a:t>    прошедшее 10-летие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Вступление Рустама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Минниханова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в должность Президента РТ</a:t>
            </a:r>
          </a:p>
          <a:p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Реконструкция Древнего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Болгара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и острова-града Свияжск</a:t>
            </a:r>
          </a:p>
          <a:p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Универсиада-2013</a:t>
            </a:r>
          </a:p>
          <a:p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Строительство и открытие </a:t>
            </a:r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Иннополиса</a:t>
            </a:r>
            <a:endParaRPr lang="ru-RU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ЧМ-2015 по водным видам спорта</a:t>
            </a:r>
          </a:p>
          <a:p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ЧМ по футболу-2018</a:t>
            </a:r>
          </a:p>
          <a:p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Премия Ага Хана в области архитектуры</a:t>
            </a:r>
          </a:p>
          <a:p>
            <a:r>
              <a:rPr lang="ru-RU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WorldSkills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2019</a:t>
            </a:r>
          </a:p>
          <a:p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Юбилей КАМАЗа</a:t>
            </a:r>
          </a:p>
          <a:p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Старт празднования 100-летия 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ТАССР</a:t>
            </a:r>
            <a:endParaRPr lang="ru-RU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1554" y="3299175"/>
            <a:ext cx="1166585" cy="29207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3004" y="4842711"/>
            <a:ext cx="2714625" cy="16859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3005" y="3070547"/>
            <a:ext cx="2714624" cy="163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9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Казань - Город трудовой доблести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85851" y="1436914"/>
            <a:ext cx="9318761" cy="447430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Казань 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удостоена почетного звания «Город трудовой доблести». Учреждение этого звания стало одним из знаковых событий Года памяти и славы, отметил Президент РФ Владимир Путин: «Эта инициатива получила поистине всенародную поддержку. Она позволит по-особому подчеркнуть самоотверженный подвиг тружеников тыла, героическую по своим масштабам и силе духа людей эвакуацию из прифронтовых районов 25 млн человек и почти 3 тысяч предприятий».</a:t>
            </a:r>
          </a:p>
        </p:txBody>
      </p:sp>
      <p:pic>
        <p:nvPicPr>
          <p:cNvPr id="3074" name="Picture 2" descr="Татарстанское региональное отделение всероссийской политической Партии  «Единая Россия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782" y="3957603"/>
            <a:ext cx="3545568" cy="265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20 городам России присвоено почётное звание РФ «Город трудовой доблести» -  Российское историческое обществ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009" y="3952764"/>
            <a:ext cx="5217614" cy="270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51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5873" y="249642"/>
            <a:ext cx="8911687" cy="69959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ЛЮДИ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4338" name="Picture 2" descr="АСАДУЛЛИН Альберт: Без музыки нельзя прожить ни дня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36" y="283804"/>
            <a:ext cx="1847777" cy="2298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15332" y="2638342"/>
            <a:ext cx="2002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Альберт </a:t>
            </a:r>
            <a:r>
              <a:rPr lang="ru-RU" sz="1400" b="1" dirty="0" err="1" smtClean="0">
                <a:solidFill>
                  <a:srgbClr val="002060"/>
                </a:solidFill>
              </a:rPr>
              <a:t>Асадуллин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14340" name="Picture 4" descr="Муса Джалиль — Википеди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" t="2801" r="2521" b="4992"/>
          <a:stretch/>
        </p:blipFill>
        <p:spPr bwMode="auto">
          <a:xfrm>
            <a:off x="3727269" y="992777"/>
            <a:ext cx="1933302" cy="256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72500" y="3709055"/>
            <a:ext cx="1529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Муса </a:t>
            </a:r>
            <a:r>
              <a:rPr lang="ru-RU" sz="1400" b="1" dirty="0" err="1" smtClean="0">
                <a:solidFill>
                  <a:srgbClr val="002060"/>
                </a:solidFill>
              </a:rPr>
              <a:t>Джалиль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14342" name="Picture 6" descr="Туфан Миннуллин | izi.TRAV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419" y="992173"/>
            <a:ext cx="2126071" cy="2411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Сара Садыкова (Sara Sadıyqova) - актриса - фотографии - советские актрисы  театра - Кино-Театр.РУ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595" y="949235"/>
            <a:ext cx="1756612" cy="2588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950589" y="3480363"/>
            <a:ext cx="1819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err="1" smtClean="0">
                <a:solidFill>
                  <a:srgbClr val="002060"/>
                </a:solidFill>
              </a:rPr>
              <a:t>Туфан</a:t>
            </a:r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</a:rPr>
              <a:t>Миннуллин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19595" y="3540186"/>
            <a:ext cx="1669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Сара Садыкова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14350" name="Picture 14" descr="Салих Сайдашев - фото, биография, личная жизнь, причина смерти, музыка -  24СМ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882" y="3709055"/>
            <a:ext cx="1925242" cy="2566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9987564" y="2792231"/>
            <a:ext cx="2048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Минтимер Шаймиев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14352" name="Picture 16" descr="Улица Баки Урманче преобразится до неузнаваемости » Житейские истори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855" y="4079314"/>
            <a:ext cx="2779214" cy="1869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825660" y="6220992"/>
            <a:ext cx="1773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err="1" smtClean="0">
                <a:solidFill>
                  <a:srgbClr val="002060"/>
                </a:solidFill>
              </a:rPr>
              <a:t>Салих</a:t>
            </a:r>
            <a:r>
              <a:rPr lang="ru-RU" sz="1400" b="1" dirty="0" smtClean="0">
                <a:solidFill>
                  <a:srgbClr val="002060"/>
                </a:solidFill>
              </a:rPr>
              <a:t> Сайдашев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32400" y="6011449"/>
            <a:ext cx="1475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Баки </a:t>
            </a:r>
            <a:r>
              <a:rPr lang="ru-RU" sz="1400" b="1" dirty="0" err="1" smtClean="0">
                <a:solidFill>
                  <a:srgbClr val="002060"/>
                </a:solidFill>
              </a:rPr>
              <a:t>Урманче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14354" name="Picture 18" descr="Чулпан Наилевна Хаматова. Биографическая справка - РИА Новости, 01.10.20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144" y="3937746"/>
            <a:ext cx="2703904" cy="1955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261606" y="5893570"/>
            <a:ext cx="1806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Чулпан Хаматова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14356" name="Picture 20" descr="http://100tatarstan.ru/resize/300/old/profile/photo_4164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312" y="123691"/>
            <a:ext cx="1964211" cy="2618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nik-rech.narod.ru/album_kazan_piepl/schalyapin_fi/image/00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021" y="3643908"/>
            <a:ext cx="1964549" cy="2521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0049842" y="6276044"/>
            <a:ext cx="1640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Ф</a:t>
            </a:r>
            <a:r>
              <a:rPr lang="ru-RU" sz="1400" b="1" dirty="0" smtClean="0">
                <a:solidFill>
                  <a:srgbClr val="002060"/>
                </a:solidFill>
              </a:rPr>
              <a:t>ёдор Шаляпин</a:t>
            </a:r>
            <a:endParaRPr lang="ru-RU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89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Достопримечательности Казани: куда сходить самостоятельно | Обзор от Event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551" y="1459951"/>
            <a:ext cx="3768154" cy="22608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Республика Татарстан и ее достопримечательност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24" y="-69776"/>
            <a:ext cx="2857500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Достопримечательности Казани. Достопримечательность Казан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476" y="2881641"/>
            <a:ext cx="3045007" cy="22113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Булгар, Татарстан - достопримечательности, история и фото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043" y="4945608"/>
            <a:ext cx="3812700" cy="1906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07646" y="-69776"/>
            <a:ext cx="451974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Цвети, священная земля моя,</a:t>
            </a:r>
          </a:p>
          <a:p>
            <a:pPr>
              <a:lnSpc>
                <a:spcPct val="150000"/>
              </a:lnSpc>
            </a:pP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 будет мирным твой небосвод!</a:t>
            </a:r>
          </a:p>
          <a:p>
            <a:pPr>
              <a:lnSpc>
                <a:spcPct val="150000"/>
              </a:lnSpc>
            </a:pP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Единый дом у нас, одна семья,</a:t>
            </a:r>
          </a:p>
          <a:p>
            <a:pPr>
              <a:lnSpc>
                <a:spcPct val="150000"/>
              </a:lnSpc>
            </a:pP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Живет в согласии наш народ.</a:t>
            </a:r>
          </a:p>
          <a:p>
            <a:pPr>
              <a:lnSpc>
                <a:spcPct val="150000"/>
              </a:lnSpc>
            </a:pP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Богатый мудростью седых веков,</a:t>
            </a:r>
          </a:p>
          <a:p>
            <a:pPr>
              <a:lnSpc>
                <a:spcPct val="150000"/>
              </a:lnSpc>
            </a:pP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Надеждой, верою ты нам стал,</a:t>
            </a:r>
          </a:p>
          <a:p>
            <a:pPr>
              <a:lnSpc>
                <a:spcPct val="150000"/>
              </a:lnSpc>
            </a:pP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пусть хранит тебя моя любовь,</a:t>
            </a:r>
          </a:p>
          <a:p>
            <a:pPr>
              <a:lnSpc>
                <a:spcPct val="150000"/>
              </a:lnSpc>
            </a:pP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Моя Республика, мой Татарстан!</a:t>
            </a:r>
          </a:p>
          <a:p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/>
              <a:t> </a:t>
            </a:r>
          </a:p>
        </p:txBody>
      </p:sp>
      <p:pic>
        <p:nvPicPr>
          <p:cNvPr id="4102" name="Picture 6" descr="Достопримечательности Казани: Топ-21 (МНОГО ФОТО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899" y="4454917"/>
            <a:ext cx="3370806" cy="2287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Достопримечательности Казани: Топ-21 (МНОГО ФОТО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505" y="3329489"/>
            <a:ext cx="2946149" cy="2250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43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07906" y="919145"/>
            <a:ext cx="47371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http://100tatarstan.ru/structure/simvolika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77737" y="600891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Источники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07906" y="160673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https://mzio.tatarstan.ru/100-letie-obrazovaniya-tatarskoy-assr.htm?pub_id=2214414.htm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307906" y="257131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https://sntat.ru/news/society/09-01-2020/top-10-znachimyh-sobytiy-v-tatarstane-za-proshedshee-10-letie-5713658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07906" y="3812900"/>
            <a:ext cx="2044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https://za.kzn.ru/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07906" y="442082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https://www.google.com/search?q=%D0%BA%D0%B0%D1%80%D1%82%D0%B8%D0%BD%D0%BA%D0%B8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273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ДЕКРЕТ ОБ ОБРАЗОВАНИИ ТАССР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689463"/>
            <a:ext cx="8915400" cy="5094513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FF0000"/>
                </a:solidFill>
              </a:rPr>
              <a:t>27 мая 1920 года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был подписан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декрет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об образовании ТАССР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председателем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Совнаркома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В.И.Лениным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председателем Всероссийского Центрального Исполнительного комитета М.И.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Калининым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и секретарем ВЦИК А.С. Енукидзе</a:t>
            </a:r>
            <a:r>
              <a:rPr lang="ru-RU" sz="1600" dirty="0"/>
              <a:t>.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8658010"/>
              </p:ext>
            </p:extLst>
          </p:nvPr>
        </p:nvGraphicFramePr>
        <p:xfrm>
          <a:off x="92075" y="92075"/>
          <a:ext cx="515938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Объект упаковщика для оболочки" showAsIcon="1" r:id="rId3" imgW="515880" imgH="437400" progId="Package">
                  <p:embed/>
                </p:oleObj>
              </mc:Choice>
              <mc:Fallback>
                <p:oleObj name="Объект упаковщика для оболочки" showAsIcon="1" r:id="rId3" imgW="515880" imgH="437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515938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5989330"/>
              </p:ext>
            </p:extLst>
          </p:nvPr>
        </p:nvGraphicFramePr>
        <p:xfrm>
          <a:off x="92075" y="92075"/>
          <a:ext cx="4191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Объект упаковщика для оболочки" showAsIcon="1" r:id="rId5" imgW="419400" imgH="437400" progId="Package">
                  <p:embed/>
                </p:oleObj>
              </mc:Choice>
              <mc:Fallback>
                <p:oleObj name="Объект упаковщика для оболочки" showAsIcon="1" r:id="rId5" imgW="419400" imgH="437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419100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9" t="34010" r="11105" b="5484"/>
          <a:stretch/>
        </p:blipFill>
        <p:spPr>
          <a:xfrm>
            <a:off x="3840478" y="3317964"/>
            <a:ext cx="5790649" cy="3466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504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0409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СИМВОЛИКА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http://100tatarstan.ru/file/Image/1-1(53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925" y="2063932"/>
            <a:ext cx="3778250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49551" y="1532707"/>
            <a:ext cx="5603111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rgbClr val="FF0000"/>
                </a:solidFill>
              </a:rPr>
              <a:t>Герб Татарской Советской Социалистической Республики 1920 г.</a:t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ru-RU" b="1" dirty="0" smtClean="0"/>
              <a:t>Описание </a:t>
            </a:r>
            <a:r>
              <a:rPr lang="ru-RU" b="1" dirty="0"/>
              <a:t>герба: </a:t>
            </a:r>
            <a:r>
              <a:rPr lang="ru-RU" b="1" i="1" dirty="0">
                <a:solidFill>
                  <a:srgbClr val="002060"/>
                </a:solidFill>
              </a:rPr>
              <a:t>«Стрела с луком, молот и серп, посередине восходящее солнце новой жизни и по сторонам татары — крестьянин и рабочий». </a:t>
            </a:r>
            <a:r>
              <a:rPr lang="ru-RU" dirty="0"/>
              <a:t>Не имел официального статуса. </a:t>
            </a:r>
            <a:endParaRPr lang="ru-RU" dirty="0" smtClean="0"/>
          </a:p>
          <a:p>
            <a:pPr>
              <a:lnSpc>
                <a:spcPct val="150000"/>
              </a:lnSpc>
            </a:pPr>
            <a:endParaRPr lang="ru-RU" b="1" dirty="0" smtClean="0"/>
          </a:p>
          <a:p>
            <a:pPr>
              <a:lnSpc>
                <a:spcPct val="150000"/>
              </a:lnSpc>
            </a:pPr>
            <a:r>
              <a:rPr lang="ru-RU" b="1" dirty="0" smtClean="0"/>
              <a:t>Автор</a:t>
            </a:r>
            <a:r>
              <a:rPr lang="ru-RU" dirty="0" smtClean="0"/>
              <a:t> </a:t>
            </a:r>
            <a:r>
              <a:rPr lang="ru-RU" dirty="0"/>
              <a:t>— </a:t>
            </a:r>
            <a:r>
              <a:rPr lang="ru-RU" b="1" i="1" dirty="0" err="1">
                <a:solidFill>
                  <a:srgbClr val="002060"/>
                </a:solidFill>
              </a:rPr>
              <a:t>Б.Урманче</a:t>
            </a:r>
            <a:r>
              <a:rPr lang="ru-RU" b="1" i="1" dirty="0" smtClean="0">
                <a:solidFill>
                  <a:srgbClr val="002060"/>
                </a:solidFill>
              </a:rPr>
              <a:t>.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07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100tatarstan.ru/file/Image/1-2(3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587" y="975359"/>
            <a:ext cx="2685123" cy="268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43131" y="3797218"/>
            <a:ext cx="16738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2060"/>
                </a:solidFill>
              </a:rPr>
              <a:t>1926 год</a:t>
            </a:r>
          </a:p>
          <a:p>
            <a:r>
              <a:rPr lang="ru-RU" sz="1600" b="1" dirty="0" smtClean="0"/>
              <a:t>Не утверждён</a:t>
            </a:r>
            <a:endParaRPr lang="ru-RU" sz="1600" b="1" dirty="0"/>
          </a:p>
        </p:txBody>
      </p:sp>
      <p:pic>
        <p:nvPicPr>
          <p:cNvPr id="3076" name="Picture 4" descr="http://100tatarstan.ru/file/Image/1-3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057" y="2058830"/>
            <a:ext cx="2643074" cy="264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56140" y="4869953"/>
            <a:ext cx="19111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2060"/>
                </a:solidFill>
              </a:rPr>
              <a:t>4 </a:t>
            </a:r>
            <a:r>
              <a:rPr lang="ru-RU" sz="1600" b="1" i="1" dirty="0">
                <a:solidFill>
                  <a:srgbClr val="002060"/>
                </a:solidFill>
              </a:rPr>
              <a:t>октября 1937 г</a:t>
            </a:r>
            <a:r>
              <a:rPr lang="ru-RU" sz="1600" b="1" i="1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ru-RU" sz="1600" b="1" dirty="0"/>
              <a:t>Утверждён</a:t>
            </a:r>
          </a:p>
        </p:txBody>
      </p:sp>
      <p:pic>
        <p:nvPicPr>
          <p:cNvPr id="3078" name="Picture 6" descr="http://100tatarstan.ru/file/Image/1-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615" y="2058179"/>
            <a:ext cx="2643725" cy="264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475213" y="4869954"/>
            <a:ext cx="16065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solidFill>
                  <a:srgbClr val="002060"/>
                </a:solidFill>
              </a:rPr>
              <a:t>1 </a:t>
            </a:r>
            <a:r>
              <a:rPr lang="ru-RU" sz="1600" b="1" i="1" dirty="0">
                <a:solidFill>
                  <a:srgbClr val="002060"/>
                </a:solidFill>
              </a:rPr>
              <a:t>июня 1981 г</a:t>
            </a:r>
            <a:r>
              <a:rPr lang="ru-RU" sz="1600" b="1" dirty="0" smtClean="0"/>
              <a:t>.</a:t>
            </a:r>
          </a:p>
          <a:p>
            <a:r>
              <a:rPr lang="ru-RU" sz="1600" b="1" dirty="0"/>
              <a:t>  Утверждён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60391" y="1166948"/>
            <a:ext cx="5192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</a:rPr>
              <a:t>Государственный герб Татарской Автономной </a:t>
            </a:r>
            <a:endParaRPr lang="ru-RU" sz="16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Советской </a:t>
            </a:r>
            <a:r>
              <a:rPr lang="ru-RU" sz="1600" b="1" dirty="0">
                <a:solidFill>
                  <a:srgbClr val="FF0000"/>
                </a:solidFill>
              </a:rPr>
              <a:t>Социалистической </a:t>
            </a:r>
            <a:r>
              <a:rPr lang="ru-RU" sz="1600" b="1" dirty="0" smtClean="0">
                <a:solidFill>
                  <a:srgbClr val="FF0000"/>
                </a:solidFill>
              </a:rPr>
              <a:t>Республики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46011" y="253848"/>
            <a:ext cx="3988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</a:rPr>
              <a:t>Герб Татарской Социалистической </a:t>
            </a:r>
            <a:endParaRPr lang="ru-RU" sz="1600" b="1" dirty="0" smtClean="0">
              <a:solidFill>
                <a:srgbClr val="FF0000"/>
              </a:solidFill>
            </a:endParaRPr>
          </a:p>
          <a:p>
            <a:r>
              <a:rPr lang="ru-RU" sz="1600" b="1" dirty="0" smtClean="0">
                <a:solidFill>
                  <a:srgbClr val="FF0000"/>
                </a:solidFill>
              </a:rPr>
              <a:t>Советской Республики</a:t>
            </a:r>
            <a:endParaRPr lang="ru-RU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89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100tatarstan.ru/file/Image/gerb_rt(5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202" y="1934264"/>
            <a:ext cx="3694185" cy="374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229" y="266518"/>
            <a:ext cx="10429230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Государственный </a:t>
            </a:r>
            <a:r>
              <a:rPr lang="ru-RU" b="1" dirty="0" smtClean="0">
                <a:solidFill>
                  <a:srgbClr val="FF0000"/>
                </a:solidFill>
              </a:rPr>
              <a:t>Герб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Республики Татарстан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1794" y="1547408"/>
            <a:ext cx="5799909" cy="4757597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b="1" dirty="0">
                <a:solidFill>
                  <a:schemeClr val="tx1"/>
                </a:solidFill>
              </a:rPr>
              <a:t>Описание герба: </a:t>
            </a:r>
            <a:r>
              <a:rPr lang="ru-RU" i="1" dirty="0">
                <a:solidFill>
                  <a:srgbClr val="002060"/>
                </a:solidFill>
              </a:rPr>
              <a:t>«Государственный герб Республики Татарстан представляет собой изображение крылатого барса с круглым щитом на боку, с приподнятой правой передней лапой на фоне диска солнца, помещённого в обрамление из татарского народного орнамента, в основании которого надпись «Татарстан», крылья состоят из семи перьев, розетка на щите состоит из восьми лепестков. В цветном изображении Государственного герба Республики Татарстан солнце — красного (кадмий красный светлый), барс, его крылья и розетка на щите — белого, обрамление — зелёного (кобальт зелёный светлый), щит, орнамент на обрамлении и надпись «Татарстан» — золотистого цвета». </a:t>
            </a:r>
            <a:r>
              <a:rPr lang="ru-RU" b="1" dirty="0">
                <a:solidFill>
                  <a:schemeClr val="tx1"/>
                </a:solidFill>
              </a:rPr>
              <a:t>Утверждён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b="1" i="1" dirty="0">
                <a:solidFill>
                  <a:srgbClr val="002060"/>
                </a:solidFill>
              </a:rPr>
              <a:t>7 февраля 1992 г. Верховным Советом РТ. </a:t>
            </a:r>
            <a:endParaRPr lang="ru-RU" b="1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b="1" dirty="0" smtClean="0"/>
              <a:t>      </a:t>
            </a:r>
            <a:r>
              <a:rPr lang="ru-RU" b="1" dirty="0" smtClean="0">
                <a:solidFill>
                  <a:schemeClr val="tx1"/>
                </a:solidFill>
              </a:rPr>
              <a:t>Авторы</a:t>
            </a:r>
            <a:r>
              <a:rPr lang="ru-RU" b="1" dirty="0">
                <a:solidFill>
                  <a:schemeClr val="tx1"/>
                </a:solidFill>
              </a:rPr>
              <a:t>:</a:t>
            </a:r>
            <a:r>
              <a:rPr lang="ru-RU" dirty="0"/>
              <a:t> </a:t>
            </a:r>
            <a:r>
              <a:rPr lang="ru-RU" b="1" i="1" dirty="0" err="1">
                <a:solidFill>
                  <a:srgbClr val="002060"/>
                </a:solidFill>
              </a:rPr>
              <a:t>Н.Ханзафаров</a:t>
            </a:r>
            <a:r>
              <a:rPr lang="ru-RU" b="1" i="1" dirty="0">
                <a:solidFill>
                  <a:srgbClr val="002060"/>
                </a:solidFill>
              </a:rPr>
              <a:t>, </a:t>
            </a:r>
            <a:r>
              <a:rPr lang="ru-RU" b="1" i="1" dirty="0" err="1">
                <a:solidFill>
                  <a:srgbClr val="002060"/>
                </a:solidFill>
              </a:rPr>
              <a:t>Р.Фахрутдинов</a:t>
            </a:r>
            <a:r>
              <a:rPr lang="ru-RU" b="1" i="1" dirty="0" smtClean="0">
                <a:solidFill>
                  <a:srgbClr val="002060"/>
                </a:solidFill>
              </a:rPr>
              <a:t>.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18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167689" y="157457"/>
            <a:ext cx="1196696" cy="3778250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939478" y="4050249"/>
            <a:ext cx="4313864" cy="73018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Флаг Татарской Социалистической Советской Республики </a:t>
            </a:r>
            <a:r>
              <a:rPr lang="ru-RU" b="1" i="1" dirty="0">
                <a:solidFill>
                  <a:srgbClr val="002060"/>
                </a:solidFill>
              </a:rPr>
              <a:t>1923 г</a:t>
            </a:r>
            <a:r>
              <a:rPr lang="ru-RU" b="1" i="1" dirty="0" smtClean="0">
                <a:solidFill>
                  <a:srgbClr val="002060"/>
                </a:solidFill>
              </a:rPr>
              <a:t>.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http://100tatarstan.ru/file/Image/%D1%841(1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997" y="1550828"/>
            <a:ext cx="4677683" cy="311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77997" y="4780438"/>
            <a:ext cx="5035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Флаг Татарской Социалистической Советской Республики </a:t>
            </a:r>
            <a:r>
              <a:rPr lang="ru-RU" b="1" i="1" dirty="0">
                <a:solidFill>
                  <a:srgbClr val="002060"/>
                </a:solidFill>
              </a:rPr>
              <a:t>1926 г</a:t>
            </a:r>
            <a:r>
              <a:rPr lang="ru-RU" b="1" i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b="1" dirty="0" smtClean="0"/>
              <a:t>Не утверждён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0195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52334" y="2098034"/>
            <a:ext cx="4313238" cy="2875492"/>
          </a:xfrm>
          <a:prstGeom prst="rect">
            <a:avLst/>
          </a:prstGeom>
        </p:spPr>
      </p:pic>
      <p:pic>
        <p:nvPicPr>
          <p:cNvPr id="5122" name="Picture 2" descr="http://100tatarstan.ru/file/Image/%D1%8437-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883" y="181413"/>
            <a:ext cx="4313237" cy="287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85554" y="3187497"/>
            <a:ext cx="518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</a:rPr>
              <a:t>Государственный флаг </a:t>
            </a:r>
            <a:r>
              <a:rPr lang="ru-RU" sz="1600" b="1" dirty="0" smtClean="0">
                <a:solidFill>
                  <a:srgbClr val="FF0000"/>
                </a:solidFill>
              </a:rPr>
              <a:t>Татарской </a:t>
            </a:r>
            <a:r>
              <a:rPr lang="ru-RU" sz="1600" b="1" dirty="0">
                <a:solidFill>
                  <a:srgbClr val="FF0000"/>
                </a:solidFill>
              </a:rPr>
              <a:t>Автономной </a:t>
            </a:r>
            <a:endParaRPr lang="ru-RU" sz="16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Советской Социалистической Республики</a:t>
            </a:r>
          </a:p>
          <a:p>
            <a:pPr algn="ctr"/>
            <a:r>
              <a:rPr lang="ru-RU" sz="1600" b="1" i="1" dirty="0" smtClean="0">
                <a:solidFill>
                  <a:srgbClr val="002060"/>
                </a:solidFill>
              </a:rPr>
              <a:t>1937 г.</a:t>
            </a:r>
            <a:endParaRPr lang="ru-RU" sz="1600" b="1" i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62652" y="4973526"/>
            <a:ext cx="45807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</a:rPr>
              <a:t>Государственный флаг </a:t>
            </a:r>
            <a:endParaRPr lang="ru-RU" sz="16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Татарской </a:t>
            </a:r>
            <a:r>
              <a:rPr lang="ru-RU" sz="1600" b="1" dirty="0">
                <a:solidFill>
                  <a:srgbClr val="FF0000"/>
                </a:solidFill>
              </a:rPr>
              <a:t>Автономной Советской Социалистической Республики </a:t>
            </a:r>
            <a:r>
              <a:rPr lang="ru-RU" sz="1600" b="1" dirty="0" smtClean="0">
                <a:solidFill>
                  <a:srgbClr val="FF0000"/>
                </a:solidFill>
              </a:rPr>
              <a:t>1978 </a:t>
            </a:r>
            <a:r>
              <a:rPr lang="ru-RU" sz="1600" b="1" dirty="0">
                <a:solidFill>
                  <a:srgbClr val="FF0000"/>
                </a:solidFill>
              </a:rPr>
              <a:t>г</a:t>
            </a:r>
            <a:r>
              <a:rPr lang="ru-RU" sz="1600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ru-RU" sz="1600" b="1" dirty="0" smtClean="0"/>
              <a:t>           </a:t>
            </a:r>
            <a:r>
              <a:rPr lang="ru-RU" sz="1600" b="1" i="1" dirty="0" smtClean="0"/>
              <a:t>Утверждён </a:t>
            </a:r>
            <a:r>
              <a:rPr lang="ru-RU" sz="1600" b="1" i="1" dirty="0">
                <a:solidFill>
                  <a:srgbClr val="002060"/>
                </a:solidFill>
              </a:rPr>
              <a:t>23 июня 1954 г</a:t>
            </a:r>
            <a:r>
              <a:rPr lang="ru-RU" sz="1600" b="1" i="1" dirty="0" smtClean="0">
                <a:solidFill>
                  <a:srgbClr val="002060"/>
                </a:solidFill>
              </a:rPr>
              <a:t>.</a:t>
            </a:r>
            <a:endParaRPr lang="ru-RU" sz="16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48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7841" y="624110"/>
            <a:ext cx="10197736" cy="76926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Государственный флаг Республики </a:t>
            </a:r>
            <a:r>
              <a:rPr lang="ru-RU" b="1" dirty="0" smtClean="0">
                <a:solidFill>
                  <a:srgbClr val="FF0000"/>
                </a:solidFill>
              </a:rPr>
              <a:t>Татарстан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1578" y="1584960"/>
            <a:ext cx="7556500" cy="3778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74274" y="5554799"/>
            <a:ext cx="8606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Утверждён </a:t>
            </a:r>
            <a:r>
              <a:rPr lang="ru-RU" b="1" i="1" dirty="0">
                <a:solidFill>
                  <a:srgbClr val="002060"/>
                </a:solidFill>
              </a:rPr>
              <a:t>29 ноября 1991 г. Верховным Советом ТССР.     </a:t>
            </a:r>
            <a:endParaRPr lang="ru-RU" b="1" i="1" dirty="0" smtClean="0">
              <a:solidFill>
                <a:srgbClr val="002060"/>
              </a:solidFill>
            </a:endParaRPr>
          </a:p>
          <a:p>
            <a:r>
              <a:rPr lang="ru-RU" b="1" dirty="0" smtClean="0"/>
              <a:t>Автор</a:t>
            </a:r>
            <a:r>
              <a:rPr lang="ru-RU" dirty="0" smtClean="0"/>
              <a:t> </a:t>
            </a:r>
            <a:r>
              <a:rPr lang="ru-RU" dirty="0"/>
              <a:t>— </a:t>
            </a:r>
            <a:r>
              <a:rPr lang="ru-RU" b="1" i="1" dirty="0" err="1">
                <a:solidFill>
                  <a:srgbClr val="002060"/>
                </a:solidFill>
              </a:rPr>
              <a:t>Т.Хазиахметов</a:t>
            </a:r>
            <a:r>
              <a:rPr lang="ru-RU" b="1" i="1" dirty="0" smtClean="0">
                <a:solidFill>
                  <a:srgbClr val="002060"/>
                </a:solidFill>
              </a:rPr>
              <a:t>.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99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100tatarstan.ru/file/Image/1-1(14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296" y="483051"/>
            <a:ext cx="3322987" cy="221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6311" y="265778"/>
            <a:ext cx="5268865" cy="69959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КУЛЬТУРА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06583" y="1066799"/>
            <a:ext cx="7290713" cy="5602942"/>
          </a:xfrm>
        </p:spPr>
        <p:txBody>
          <a:bodyPr>
            <a:noAutofit/>
          </a:bodyPr>
          <a:lstStyle/>
          <a:p>
            <a:pPr algn="just">
              <a:lnSpc>
                <a:spcPct val="170000"/>
              </a:lnSpc>
            </a:pPr>
            <a:r>
              <a:rPr lang="ru-RU" sz="1600" b="1" dirty="0">
                <a:solidFill>
                  <a:srgbClr val="FF0000"/>
                </a:solidFill>
              </a:rPr>
              <a:t>1920-е годы </a:t>
            </a:r>
            <a:r>
              <a:rPr lang="ru-RU" sz="1600" dirty="0"/>
              <a:t>считаются началом расцвета кинематографии в </a:t>
            </a:r>
            <a:r>
              <a:rPr lang="ru-RU" sz="1600" dirty="0" smtClean="0"/>
              <a:t>ТАССР. </a:t>
            </a:r>
            <a:r>
              <a:rPr lang="ru-RU" sz="1600" dirty="0"/>
              <a:t>В Казани появляются первые киноаппараты: профессиональные - для съемок полнометражных художественных фильмов, облегченного типа – для хроникально-документальных фильмов</a:t>
            </a:r>
            <a:r>
              <a:rPr lang="ru-RU" sz="1600" dirty="0" smtClean="0"/>
              <a:t>.</a:t>
            </a:r>
          </a:p>
          <a:p>
            <a:pPr algn="just">
              <a:lnSpc>
                <a:spcPct val="170000"/>
              </a:lnSpc>
            </a:pPr>
            <a:r>
              <a:rPr lang="ru-RU" sz="1600" b="1" dirty="0">
                <a:solidFill>
                  <a:srgbClr val="FF0000"/>
                </a:solidFill>
              </a:rPr>
              <a:t>1939 год. </a:t>
            </a:r>
            <a:r>
              <a:rPr lang="ru-RU" sz="1600" dirty="0"/>
              <a:t>До премьеры оперы «</a:t>
            </a:r>
            <a:r>
              <a:rPr lang="ru-RU" sz="1600" dirty="0" err="1"/>
              <a:t>Качкын</a:t>
            </a:r>
            <a:r>
              <a:rPr lang="ru-RU" sz="1600" dirty="0"/>
              <a:t>» («Беглец») всего две недели. Работа идёт полным ходом, целыми днями. Ответственность – колоссальная, ведь именно эта поста­новка должна будет открывать в Казани </a:t>
            </a:r>
            <a:r>
              <a:rPr lang="ru-RU" sz="1600" b="1" dirty="0">
                <a:solidFill>
                  <a:srgbClr val="FF0000"/>
                </a:solidFill>
              </a:rPr>
              <a:t>новый оперный театр</a:t>
            </a:r>
            <a:r>
              <a:rPr lang="ru-RU" sz="1600" dirty="0" smtClean="0"/>
              <a:t>.</a:t>
            </a:r>
          </a:p>
          <a:p>
            <a:pPr algn="just">
              <a:lnSpc>
                <a:spcPct val="170000"/>
              </a:lnSpc>
            </a:pPr>
            <a:r>
              <a:rPr lang="ru-RU" sz="1600" b="1" dirty="0">
                <a:solidFill>
                  <a:srgbClr val="FF0000"/>
                </a:solidFill>
              </a:rPr>
              <a:t>В 1945 году </a:t>
            </a:r>
            <a:r>
              <a:rPr lang="ru-RU" sz="1600" dirty="0"/>
              <a:t>в республике появилась своя </a:t>
            </a:r>
            <a:r>
              <a:rPr lang="ru-RU" sz="1600" dirty="0" smtClean="0"/>
              <a:t>консерватория.</a:t>
            </a:r>
          </a:p>
          <a:p>
            <a:pPr algn="just">
              <a:lnSpc>
                <a:spcPct val="170000"/>
              </a:lnSpc>
            </a:pPr>
            <a:r>
              <a:rPr lang="ru-RU" sz="1600" b="1" dirty="0">
                <a:solidFill>
                  <a:srgbClr val="FF0000"/>
                </a:solidFill>
              </a:rPr>
              <a:t>В середине 30-х </a:t>
            </a:r>
            <a:r>
              <a:rPr lang="ru-RU" sz="1600" dirty="0"/>
              <a:t>в Казани появился джазовый </a:t>
            </a:r>
            <a:r>
              <a:rPr lang="ru-RU" sz="1600" dirty="0" smtClean="0"/>
              <a:t>оркестр.</a:t>
            </a:r>
            <a:endParaRPr lang="ru-RU" sz="1600" dirty="0"/>
          </a:p>
          <a:p>
            <a:pPr algn="just">
              <a:lnSpc>
                <a:spcPct val="170000"/>
              </a:lnSpc>
            </a:pPr>
            <a:endParaRPr lang="ru-RU" sz="1600" dirty="0" smtClean="0"/>
          </a:p>
          <a:p>
            <a:pPr algn="just">
              <a:lnSpc>
                <a:spcPct val="170000"/>
              </a:lnSpc>
            </a:pPr>
            <a:endParaRPr lang="ru-RU" sz="1600" dirty="0"/>
          </a:p>
          <a:p>
            <a:pPr algn="just"/>
            <a:endParaRPr lang="ru-RU" sz="1600" dirty="0"/>
          </a:p>
        </p:txBody>
      </p:sp>
      <p:pic>
        <p:nvPicPr>
          <p:cNvPr id="8198" name="Picture 6" descr="http://100tatarstan.ru/file/Image/1-4(1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210" y="3136065"/>
            <a:ext cx="2087897" cy="313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91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367</TotalTime>
  <Words>949</Words>
  <Application>Microsoft Office PowerPoint</Application>
  <PresentationFormat>Широкоэкранный</PresentationFormat>
  <Paragraphs>114</Paragraphs>
  <Slides>17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Century Gothic</vt:lpstr>
      <vt:lpstr>Wingdings 3</vt:lpstr>
      <vt:lpstr>Легкий дым</vt:lpstr>
      <vt:lpstr>Объект упаковщика для оболочки</vt:lpstr>
      <vt:lpstr>К 100 летию образования  ТАССР</vt:lpstr>
      <vt:lpstr>ДЕКРЕТ ОБ ОБРАЗОВАНИИ ТАССР</vt:lpstr>
      <vt:lpstr>СИМВОЛИКА</vt:lpstr>
      <vt:lpstr>Презентация PowerPoint</vt:lpstr>
      <vt:lpstr>Государственный Герб  Республики Татарстан </vt:lpstr>
      <vt:lpstr>Презентация PowerPoint</vt:lpstr>
      <vt:lpstr>Презентация PowerPoint</vt:lpstr>
      <vt:lpstr>Государственный флаг Республики Татарстан </vt:lpstr>
      <vt:lpstr>КУЛЬТУРА</vt:lpstr>
      <vt:lpstr>Презентация PowerPoint</vt:lpstr>
      <vt:lpstr>ПРОМЫШЛЕННОСТЬ</vt:lpstr>
      <vt:lpstr>Презентация PowerPoint</vt:lpstr>
      <vt:lpstr>10 значимых событий в Татарстане за     прошедшее 10-летие</vt:lpstr>
      <vt:lpstr>Казань - Город трудовой доблести</vt:lpstr>
      <vt:lpstr>ЛЮДИ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 100 летию образования  ТАССР</dc:title>
  <dc:creator>User</dc:creator>
  <cp:lastModifiedBy>User</cp:lastModifiedBy>
  <cp:revision>34</cp:revision>
  <dcterms:created xsi:type="dcterms:W3CDTF">2020-08-27T14:30:44Z</dcterms:created>
  <dcterms:modified xsi:type="dcterms:W3CDTF">2020-08-29T16:16:21Z</dcterms:modified>
</cp:coreProperties>
</file>