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59" r:id="rId5"/>
    <p:sldId id="262" r:id="rId6"/>
    <p:sldId id="263" r:id="rId7"/>
    <p:sldId id="264" r:id="rId8"/>
    <p:sldId id="260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D1D83-9BFB-446A-AFDD-56DA0A2FC1E5}" type="datetimeFigureOut">
              <a:rPr lang="ru-RU" smtClean="0"/>
              <a:pPr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9F15B-0751-4650-808C-8E0D01B4E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lesleconsdufrancais/bibliotheque/resumes/stellage/pdf.PNG?attredirects=0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 Rounded MT Bold" pitchFamily="34" charset="0"/>
              </a:rPr>
              <a:t>[</a:t>
            </a:r>
            <a:r>
              <a:rPr lang="fr-FR" sz="3600" dirty="0">
                <a:latin typeface="Arial Rounded MT Bold" pitchFamily="34" charset="0"/>
              </a:rPr>
              <a:t>i] - </a:t>
            </a:r>
            <a:r>
              <a:rPr lang="fr-FR" sz="3600" b="1" dirty="0">
                <a:latin typeface="Arial Rounded MT Bold" pitchFamily="34" charset="0"/>
              </a:rPr>
              <a:t>i, î, y</a:t>
            </a:r>
            <a:endParaRPr lang="fr-FR" sz="3600" dirty="0">
              <a:latin typeface="Arial Rounded MT Bold" pitchFamily="34" charset="0"/>
            </a:endParaRPr>
          </a:p>
          <a:p>
            <a:r>
              <a:rPr lang="fr-FR" sz="3600" dirty="0">
                <a:latin typeface="Arial Rounded MT Bold" pitchFamily="34" charset="0"/>
              </a:rPr>
              <a:t>si, nid, pie, ami, titi, pari, île, pile, piste, liste, mine, riz, lit, mite, titre, midi, titane, tirade, tir, prime, il tire, il lit, il dit, il attire, maladie, Marie, livre, calibre, type, myrte, avril, il imite, primitive, Yves, lys, Paris, il a pris</a:t>
            </a:r>
          </a:p>
          <a:p>
            <a:r>
              <a:rPr lang="ru-RU" sz="3600" dirty="0"/>
              <a:t>Не смущайтесь словом </a:t>
            </a:r>
            <a:r>
              <a:rPr lang="fr-FR" sz="3600" dirty="0">
                <a:latin typeface="Arial Rounded MT Bold" pitchFamily="34" charset="0"/>
              </a:rPr>
              <a:t>lys (</a:t>
            </a:r>
            <a:r>
              <a:rPr lang="ru-RU" sz="3600" dirty="0"/>
              <a:t>лилия) — это фонетическое исключение, "</a:t>
            </a:r>
            <a:r>
              <a:rPr lang="fr-FR" sz="3600" dirty="0">
                <a:latin typeface="Arial Rounded MT Bold" pitchFamily="34" charset="0"/>
              </a:rPr>
              <a:t>s" </a:t>
            </a:r>
            <a:r>
              <a:rPr lang="ru-RU" sz="3600" dirty="0"/>
              <a:t>на конце слова читается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969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Arial Rounded MT Bold" pitchFamily="34" charset="0"/>
              </a:rPr>
              <a:t>gu  [g] </a:t>
            </a:r>
            <a:r>
              <a:rPr lang="ru-RU" sz="2800" dirty="0"/>
              <a:t>перед </a:t>
            </a:r>
            <a:r>
              <a:rPr lang="fr-FR" sz="2800" dirty="0">
                <a:latin typeface="Arial Rounded MT Bold" pitchFamily="34" charset="0"/>
              </a:rPr>
              <a:t>e, i, y</a:t>
            </a:r>
          </a:p>
          <a:p>
            <a:r>
              <a:rPr lang="fr-FR" sz="2800" dirty="0">
                <a:latin typeface="Arial Rounded MT Bold" pitchFamily="34" charset="0"/>
              </a:rPr>
              <a:t>vigueur, rigueur, dragueur, ligueur, tagueur, guérisseur, guetteur, gueule, gueulard, gui, guerre, guichet, figure, léguer, muguet, guider, guitare, vague, gageure, tapageur</a:t>
            </a:r>
          </a:p>
          <a:p>
            <a:r>
              <a:rPr lang="fr-FR" sz="2800" dirty="0" smtClean="0">
                <a:latin typeface="Arial Rounded MT Bold" pitchFamily="34" charset="0"/>
              </a:rPr>
              <a:t/>
            </a:r>
            <a:br>
              <a:rPr lang="fr-FR" sz="2800" dirty="0" smtClean="0">
                <a:latin typeface="Arial Rounded MT Bold" pitchFamily="34" charset="0"/>
              </a:rPr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1</a:t>
            </a:r>
            <a:r>
              <a:rPr lang="fr-FR" dirty="0">
                <a:latin typeface="Arial Rounded MT Bold" pitchFamily="34" charset="0"/>
              </a:rPr>
              <a:t>) feu, peu, jeu, eux, il veut, il peut, bleu, queue, ceux, il pleut, creux, nerveux, fameux, pneu, émeut, paresseux, vaniteux, tourbeux, terreux, subéreux, sableux, râpeux</a:t>
            </a:r>
          </a:p>
          <a:p>
            <a:r>
              <a:rPr lang="fr-FR" dirty="0">
                <a:latin typeface="Arial Rounded MT Bold" pitchFamily="34" charset="0"/>
              </a:rPr>
              <a:t>2) nœud, vœu</a:t>
            </a:r>
          </a:p>
          <a:p>
            <a:r>
              <a:rPr lang="fr-FR" dirty="0">
                <a:latin typeface="Arial Rounded MT Bold" pitchFamily="34" charset="0"/>
              </a:rPr>
              <a:t>3) creuse, nerveuse, fameuse, rêveuse,  masseuse, joueuse, racleuse, piteuse, pilleuse, paresseuse, vaniteuse, visiteuse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>
                <a:latin typeface="Arial Rounded MT Bold" pitchFamily="34" charset="0"/>
              </a:rPr>
              <a:t>1) me, te, se, ce, le, que, semer, mener, lever, peler, retirer, replacer, refaire, regretter, regarder, achever, acheter, appeler, ficeler, cacheter, samedi, prévenir, atteler, élevage, draperie, parfumerie, épicerie, saleté, sûreté, habileté, bracelet, vaseline, mousseline, primevère</a:t>
            </a:r>
          </a:p>
          <a:p>
            <a:r>
              <a:rPr lang="fr-FR" dirty="0">
                <a:latin typeface="Arial Rounded MT Bold" pitchFamily="34" charset="0"/>
              </a:rPr>
              <a:t>2) cœur, sœur, œuvre, œuvrer, manœuvre, œuf, bœuf</a:t>
            </a:r>
          </a:p>
          <a:p>
            <a:r>
              <a:rPr lang="fr-FR" dirty="0">
                <a:latin typeface="Arial Rounded MT Bold" pitchFamily="34" charset="0"/>
              </a:rPr>
              <a:t>3) neuf, veuf, pleurer, neuve, fleuve, preuve, beurre, labeur, laideur, graveur, amateur,  rêveur,  visiteur, directeur, rédacteur, mineur, acteur, jeune, jeunesse, peur, leur, facteur, seul</a:t>
            </a:r>
          </a:p>
          <a:p>
            <a:r>
              <a:rPr lang="fr-FR" dirty="0">
                <a:latin typeface="Arial Rounded MT Bold" pitchFamily="34" charset="0"/>
              </a:rPr>
              <a:t/>
            </a:r>
            <a:br>
              <a:rPr lang="fr-FR" dirty="0">
                <a:latin typeface="Arial Rounded MT Bold" pitchFamily="34" charset="0"/>
              </a:rPr>
            </a:br>
            <a:endParaRPr lang="fr-FR" dirty="0">
              <a:latin typeface="Arial Rounded MT Bold" pitchFamily="34" charset="0"/>
            </a:endParaRPr>
          </a:p>
          <a:p>
            <a:r>
              <a:rPr lang="fr-FR" dirty="0">
                <a:latin typeface="Arial Rounded MT Bold" pitchFamily="34" charset="0"/>
              </a:rPr>
              <a:t>gu  [g] </a:t>
            </a:r>
            <a:r>
              <a:rPr lang="ru-RU" dirty="0"/>
              <a:t>перед </a:t>
            </a:r>
            <a:r>
              <a:rPr lang="fr-FR" dirty="0">
                <a:latin typeface="Arial Rounded MT Bold" pitchFamily="34" charset="0"/>
              </a:rPr>
              <a:t>e, i, y</a:t>
            </a:r>
          </a:p>
          <a:p>
            <a:r>
              <a:rPr lang="fr-FR" dirty="0">
                <a:latin typeface="Arial Rounded MT Bold" pitchFamily="34" charset="0"/>
              </a:rPr>
              <a:t>vigueur, rigueur, dragueur, ligueur, tagueur, guérisseur, guetteur, gueule, gueulard, gui, guerre, guichet, figure, léguer, muguet, guider, guitare, vague, gageure, tapageur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-2210376"/>
            <a:ext cx="9144000" cy="8787021"/>
          </a:xfrm>
          <a:prstGeom prst="rect">
            <a:avLst/>
          </a:prstGeom>
          <a:solidFill>
            <a:srgbClr val="FFFFD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oie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moi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toi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quoi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fois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soie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loi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joie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toile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toilette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poisson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oiseau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voir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soir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boire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poire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mémoire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espoir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couloir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auditoire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trottoir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toise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boise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soigner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voisinage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croix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effroi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endroit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étroit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détroit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maladroit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</a:b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1)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lui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pluie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puis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buis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nuit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étui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ennui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autrui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huit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suite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fuite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suisse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cuivre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cuisine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puiser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ruisseau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conduire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suivre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2)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tuer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buée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nuée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habituer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saluer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situé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accentué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muette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luette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duel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ruelle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écuelle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manuel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annuel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continuel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mutuel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spirituel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3)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ruade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suave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dualisme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ruant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tuant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nuance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</a:b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taille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bataille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bouillon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tenailles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bataillon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pavillon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autorail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deuil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feuille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tilleul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artilleur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seuil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sillon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fauteuil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appareil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soleil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caillou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filleul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guillemet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jaillir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bouteille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défaillance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conseil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bouillonnement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2)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crier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prier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février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ouvrier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meurtrier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plier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oublier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sanglier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multiplier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crieur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industriel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trimestriel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quatrième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3)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payer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frayer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balayer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essayer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rayer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effrayer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rayon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balayette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doyen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moyen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citoyen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mitoyen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choyer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loyer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noyer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foyer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envoyer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tutoyer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employer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noyau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loyauté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royaume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loyal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royal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voyageur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pitoyable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voyelle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voyou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soyeux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4)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essuyer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écuyer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appuyer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tuyau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fuyard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ennuyeux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diction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condition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révolution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manifestation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exposition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intention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délégation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mention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intervention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égyptien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ambitieux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patience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démocratie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bureaucratie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aristocratie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3F5C"/>
                </a:solidFill>
                <a:effectLst/>
                <a:latin typeface="Verdana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3F5C"/>
                </a:solidFill>
                <a:effectLst/>
                <a:latin typeface="Verdana" pitchFamily="34" charset="0"/>
                <a:cs typeface="Arial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3F5C"/>
              </a:solidFill>
              <a:effectLst/>
              <a:latin typeface="Verdana" pitchFamily="34" charset="0"/>
              <a:cs typeface="Arial" pitchFamily="34" charset="0"/>
            </a:endParaRPr>
          </a:p>
        </p:txBody>
      </p:sp>
      <p:sp>
        <p:nvSpPr>
          <p:cNvPr id="24579" name="AutoShape 3" descr="https://sites.google.com/site/lesleconsdufrancais/_/rsrc/1268843907166/bibliotheque/resumes/stellage/pdf.PNG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8185150" y="-34925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81369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latin typeface="Arial Rounded MT Bold" pitchFamily="34" charset="0"/>
              </a:rPr>
              <a:t>s</a:t>
            </a:r>
            <a:r>
              <a:rPr lang="fr-FR" sz="2800" dirty="0" smtClean="0">
                <a:latin typeface="Arial Rounded MT Bold" pitchFamily="34" charset="0"/>
              </a:rPr>
              <a:t> - [s] ; [z] </a:t>
            </a:r>
            <a:r>
              <a:rPr lang="ru-RU" sz="2800" dirty="0" smtClean="0"/>
              <a:t>между двумя гласными</a:t>
            </a:r>
          </a:p>
          <a:p>
            <a:r>
              <a:rPr lang="fr-FR" sz="2800" dirty="0" smtClean="0">
                <a:latin typeface="Arial Rounded MT Bold" pitchFamily="34" charset="0"/>
              </a:rPr>
              <a:t>safari, sari, satire, satyre, sanie, sapide, salmis, salive, mise, bise, brise, satiriste, masse, massif, passif, visite, lisse, analyse, analyste, il tisse, il dramatise, saline, salsifis</a:t>
            </a:r>
            <a:endParaRPr lang="fr-FR" sz="2800" dirty="0">
              <a:latin typeface="Arial Rounded MT Bold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708920"/>
            <a:ext cx="59584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smtClean="0">
                <a:latin typeface="Arial Rounded MT Bold" pitchFamily="34" charset="0"/>
              </a:rPr>
              <a:t>h</a:t>
            </a:r>
            <a:r>
              <a:rPr lang="fr-FR" sz="3200" dirty="0" smtClean="0">
                <a:latin typeface="Arial Rounded MT Bold" pitchFamily="34" charset="0"/>
              </a:rPr>
              <a:t> – не читается</a:t>
            </a:r>
          </a:p>
          <a:p>
            <a:r>
              <a:rPr lang="fr-FR" sz="3200" dirty="0" smtClean="0">
                <a:latin typeface="Arial Rounded MT Bold" pitchFamily="34" charset="0"/>
              </a:rPr>
              <a:t>hisse, hie, harpe, il habite, trahi, hilare, habile, malhabile, hippie, hittite, hybride, hydrate, hydre, harpie, harpiste</a:t>
            </a:r>
            <a:endParaRPr lang="fr-FR" sz="32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420888"/>
            <a:ext cx="80648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400" b="1" dirty="0" smtClean="0">
                <a:latin typeface="Arial Rounded MT Bold" pitchFamily="34" charset="0"/>
              </a:rPr>
              <a:t>qu </a:t>
            </a:r>
            <a:r>
              <a:rPr lang="fr-FR" sz="4400" dirty="0" smtClean="0">
                <a:latin typeface="Arial Rounded MT Bold" pitchFamily="34" charset="0"/>
              </a:rPr>
              <a:t>- [k]</a:t>
            </a:r>
          </a:p>
          <a:p>
            <a:r>
              <a:rPr lang="fr-FR" sz="4400" dirty="0" smtClean="0">
                <a:latin typeface="Arial Rounded MT Bold" pitchFamily="34" charset="0"/>
              </a:rPr>
              <a:t>qui, quasi, il quitte, liquide, fabrique, dramatique, lyrique, mystique, quinine, marquis, marquise, hippique, hispanique, dynamique</a:t>
            </a:r>
            <a:endParaRPr lang="fr-FR" sz="4400" b="1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1754326"/>
          </a:xfrm>
          <a:prstGeom prst="rect">
            <a:avLst/>
          </a:prstGeom>
          <a:solidFill>
            <a:srgbClr val="FFFFD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 –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k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],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] перед 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e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i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y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active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fictive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cri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classique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crise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critique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victime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article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cidre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civil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ici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milice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cigare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placide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acide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pacifique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cynique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actrice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cycle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cycliste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>cyclique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cs typeface="Arial" pitchFamily="34" charset="0"/>
              </a:rPr>
            </a:b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772816"/>
            <a:ext cx="9036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latin typeface="Arial Rounded MT Bold" pitchFamily="34" charset="0"/>
              </a:rPr>
              <a:t>g</a:t>
            </a:r>
            <a:r>
              <a:rPr lang="fr-FR" dirty="0">
                <a:latin typeface="Arial Rounded MT Bold" pitchFamily="34" charset="0"/>
              </a:rPr>
              <a:t> - [g]; [ž] </a:t>
            </a:r>
            <a:r>
              <a:rPr lang="ru-RU" dirty="0"/>
              <a:t>перед </a:t>
            </a:r>
            <a:r>
              <a:rPr lang="fr-FR" b="1" dirty="0">
                <a:latin typeface="Arial Rounded MT Bold" pitchFamily="34" charset="0"/>
              </a:rPr>
              <a:t>e, i, y</a:t>
            </a:r>
            <a:r>
              <a:rPr lang="fr-FR" dirty="0">
                <a:latin typeface="Arial Rounded MT Bold" pitchFamily="34" charset="0"/>
              </a:rPr>
              <a:t> </a:t>
            </a:r>
          </a:p>
          <a:p>
            <a:r>
              <a:rPr lang="fr-FR" dirty="0">
                <a:latin typeface="Arial Rounded MT Bold" pitchFamily="34" charset="0"/>
              </a:rPr>
              <a:t>garde, gabarit, gastrite, tigre, gris, granit, garni, image, tirage, tissage, tige, il dirige, girafe, agile, gîte, givre, gifle, Brigitte, gypse, garage, garagiste, gage</a:t>
            </a:r>
          </a:p>
          <a:p>
            <a:r>
              <a:rPr lang="fr-FR" dirty="0">
                <a:latin typeface="Arial Rounded MT Bold" pitchFamily="34" charset="0"/>
              </a:rPr>
              <a:t>granit - </a:t>
            </a:r>
            <a:r>
              <a:rPr lang="ru-RU" dirty="0"/>
              <a:t>фонетическое исключение. Не пугаться! ;)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3861048"/>
            <a:ext cx="88569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 Rounded MT Bold" pitchFamily="34" charset="0"/>
              </a:rPr>
              <a:t>ü]</a:t>
            </a:r>
          </a:p>
          <a:p>
            <a:r>
              <a:rPr lang="fr-FR" dirty="0">
                <a:latin typeface="Arial Rounded MT Bold" pitchFamily="34" charset="0"/>
              </a:rPr>
              <a:t>bu, cru, écu. bûche, ruche, uni, buffet, cuve, sûr, cure, prune, lune, lutte, plus, flûte, brûlure, plumer, allumer, tissu, nu, nuque, nulle, charnu, minute, planure, numéral, mule, muscle, musée, tumulte, muse, mur, armure, munir, tulle, tube, turque, tunique, tulipe, tunnel, têtu, statue, vertu, étuve, culture, dupe, dune, ducat, duquel, duvet, crédule, ardu, durcir, verdure, figure, vulgaire, virgule, granule, surprise, résultat, utiliser, lunette, Lucie, agriculture, cultiver, lugubre, guttural, Hubert, succès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/>
            </a:r>
            <a:br>
              <a:rPr lang="fr-FR" b="1" dirty="0"/>
            </a:br>
            <a:r>
              <a:rPr lang="fr-FR" b="1" dirty="0">
                <a:latin typeface="Arial Rounded MT Bold" pitchFamily="34" charset="0"/>
              </a:rPr>
              <a:t>x</a:t>
            </a:r>
            <a:r>
              <a:rPr lang="fr-FR" dirty="0">
                <a:latin typeface="Arial Rounded MT Bold" pitchFamily="34" charset="0"/>
              </a:rPr>
              <a:t> - [ks]; [gz] </a:t>
            </a:r>
            <a:r>
              <a:rPr lang="ru-RU" dirty="0"/>
              <a:t>в приставках </a:t>
            </a:r>
            <a:r>
              <a:rPr lang="fr-FR" dirty="0">
                <a:latin typeface="Arial Rounded MT Bold" pitchFamily="34" charset="0"/>
              </a:rPr>
              <a:t>ex- </a:t>
            </a:r>
            <a:r>
              <a:rPr lang="ru-RU" dirty="0"/>
              <a:t>между гласными</a:t>
            </a:r>
          </a:p>
          <a:p>
            <a:r>
              <a:rPr lang="fr-FR" dirty="0">
                <a:latin typeface="Arial Rounded MT Bold" pitchFamily="34" charset="0"/>
              </a:rPr>
              <a:t>luxe, luxure, mixture, jouxter, maxime, excuser, exclusive, expulser,</a:t>
            </a:r>
          </a:p>
          <a:p>
            <a:r>
              <a:rPr lang="fr-FR" dirty="0">
                <a:latin typeface="Arial Rounded MT Bold" pitchFamily="34" charset="0"/>
              </a:rPr>
              <a:t>expurger, exulter, exécuter, ---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84784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 Rounded MT Bold" pitchFamily="34" charset="0"/>
              </a:rPr>
              <a:t>[u]</a:t>
            </a:r>
          </a:p>
          <a:p>
            <a:r>
              <a:rPr lang="fr-FR" dirty="0">
                <a:latin typeface="Arial Rounded MT Bold" pitchFamily="34" charset="0"/>
              </a:rPr>
              <a:t>mou, fou, pou, boue, doux, tout, poudre, poule, boule, roule, foule, pouce, couler, poudrer, doubler, bouge, rouge, douze, blouse, louve, lourd, cour, four, vous, mousse, Moscou, Toulouse, Joujou, joug, jour, journal, jouet, joule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429000"/>
            <a:ext cx="457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 Rounded MT Bold" pitchFamily="34" charset="0"/>
              </a:rPr>
              <a:t>vu - vous</a:t>
            </a:r>
          </a:p>
          <a:p>
            <a:r>
              <a:rPr lang="fr-FR" dirty="0">
                <a:latin typeface="Arial Rounded MT Bold" pitchFamily="34" charset="0"/>
              </a:rPr>
              <a:t>rue - roue </a:t>
            </a:r>
          </a:p>
          <a:p>
            <a:r>
              <a:rPr lang="fr-FR" dirty="0">
                <a:latin typeface="Arial Rounded MT Bold" pitchFamily="34" charset="0"/>
              </a:rPr>
              <a:t>pur - pour</a:t>
            </a:r>
          </a:p>
          <a:p>
            <a:r>
              <a:rPr lang="fr-FR" dirty="0">
                <a:latin typeface="Arial Rounded MT Bold" pitchFamily="34" charset="0"/>
              </a:rPr>
              <a:t>tu - tout</a:t>
            </a:r>
          </a:p>
          <a:p>
            <a:r>
              <a:rPr lang="fr-FR" dirty="0">
                <a:latin typeface="Arial Rounded MT Bold" pitchFamily="34" charset="0"/>
              </a:rPr>
              <a:t>joue - jus</a:t>
            </a:r>
          </a:p>
          <a:p>
            <a:r>
              <a:rPr lang="fr-FR" dirty="0">
                <a:latin typeface="Arial Rounded MT Bold" pitchFamily="34" charset="0"/>
              </a:rPr>
              <a:t>poule - pull </a:t>
            </a:r>
          </a:p>
          <a:p>
            <a:r>
              <a:rPr lang="fr-FR" dirty="0">
                <a:latin typeface="Arial Rounded MT Bold" pitchFamily="34" charset="0"/>
              </a:rPr>
              <a:t>écru - écrou</a:t>
            </a:r>
          </a:p>
          <a:p>
            <a:r>
              <a:rPr lang="fr-FR" dirty="0">
                <a:latin typeface="Arial Rounded MT Bold" pitchFamily="34" charset="0"/>
              </a:rPr>
              <a:t>rugir - rougir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23528" y="393338"/>
            <a:ext cx="8496944" cy="5016758"/>
          </a:xfrm>
          <a:prstGeom prst="rect">
            <a:avLst/>
          </a:prstGeom>
          <a:solidFill>
            <a:srgbClr val="FFFFD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[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]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1.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haut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faux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chaud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aube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fauve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gaule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gauche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paume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taupe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rauque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pauvre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autre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épaule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auprès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aussi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chausser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auteur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sauce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mauve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baume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auge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maudire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restaurer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baudet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sauter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2.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veau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plateau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cadeau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gâteau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château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beaucoup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tableau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bateau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bureau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tombereau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3.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tôt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dépôt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dôme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rôle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drôle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hôte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diplôme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côte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hôtel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prône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trône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môme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métro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zéro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dos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lot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pot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mot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sot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gros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éclos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héros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galop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sabot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boulot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auto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kilo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stylo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Macdo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matelot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dactylo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dose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rosé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chose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pose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oser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arroser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crocodile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5689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latin typeface="Arial Rounded MT Bold" pitchFamily="34" charset="0"/>
              </a:rPr>
              <a:t>téléphone, trophée, sophisme, aphorisme, phonographe, philosophie,</a:t>
            </a:r>
          </a:p>
          <a:p>
            <a:r>
              <a:rPr lang="fr-FR" sz="2000" dirty="0">
                <a:latin typeface="Arial Rounded MT Bold" pitchFamily="34" charset="0"/>
              </a:rPr>
              <a:t>phonétique, photographe, phénomène, phosphore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443841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Arial Rounded MT Bold" pitchFamily="34" charset="0"/>
              </a:rPr>
              <a:t>[e]</a:t>
            </a:r>
          </a:p>
          <a:p>
            <a:r>
              <a:rPr lang="fr-FR" sz="2400" dirty="0">
                <a:latin typeface="Arial Rounded MT Bold" pitchFamily="34" charset="0"/>
              </a:rPr>
              <a:t>1) dé, clé, fée, bée, thé, épée, allée, année, bébé, télé, pépé, fédéré, préface, étage, étape, éclat, écart, départ, dictée, cinéma, crédit, acné, appétit, récidive, pénalité, péristyle, élire, pédale, péage, mépris, mérite, mélasse, médire, dérive, fébrile, félicité, athlétique</a:t>
            </a:r>
          </a:p>
          <a:p>
            <a:r>
              <a:rPr lang="fr-FR" sz="2400" dirty="0">
                <a:latin typeface="Arial Rounded MT Bold" pitchFamily="34" charset="0"/>
              </a:rPr>
              <a:t>2) pénétrer, préparer, vénérer, préférer, déménager, gratter, désirer, dérider, priver, placer, piger, réciter, réclamer, créer, rédiger, lier, tirer, téter, agiter, adhérer</a:t>
            </a:r>
          </a:p>
          <a:p>
            <a:r>
              <a:rPr lang="fr-FR" sz="2400" dirty="0">
                <a:latin typeface="Arial Rounded MT Bold" pitchFamily="34" charset="0"/>
              </a:rPr>
              <a:t>3) nez, chez, rez, assez, allez, parlez, cédez, répétez, écrivez, partez</a:t>
            </a:r>
          </a:p>
          <a:p>
            <a:r>
              <a:rPr lang="fr-FR" sz="2400" dirty="0">
                <a:latin typeface="Arial Rounded MT Bold" pitchFamily="34" charset="0"/>
              </a:rPr>
              <a:t>4) les, des, mes, tes, ses, 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404664"/>
            <a:ext cx="849694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[</a:t>
            </a:r>
            <a:r>
              <a:rPr lang="el-GR" sz="2400" dirty="0"/>
              <a:t>ε]</a:t>
            </a:r>
          </a:p>
          <a:p>
            <a:r>
              <a:rPr lang="el-GR" sz="2400" dirty="0"/>
              <a:t>1)</a:t>
            </a:r>
            <a:r>
              <a:rPr lang="fr-FR" sz="2400" dirty="0">
                <a:latin typeface="Arial Rounded MT Bold" pitchFamily="34" charset="0"/>
              </a:rPr>
              <a:t>père, frère, mère, cratère, crème, fève, très, espèce, bergère, galère, près, règle, thème, cèdre, caractère, scène, sirène, balèze, artère, thèse, allègre, mètre, algèbre, alèse, arpète, critère</a:t>
            </a:r>
          </a:p>
          <a:p>
            <a:r>
              <a:rPr lang="fr-FR" dirty="0" smtClean="0"/>
              <a:t/>
            </a:r>
            <a:br>
              <a:rPr lang="fr-FR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2708920"/>
            <a:ext cx="81369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Arial Rounded MT Bold" pitchFamily="34" charset="0"/>
              </a:rPr>
              <a:t>ch-[</a:t>
            </a:r>
            <a:r>
              <a:rPr lang="ru-RU" sz="2400" dirty="0" err="1"/>
              <a:t>ш</a:t>
            </a:r>
            <a:r>
              <a:rPr lang="ru-RU" sz="2400" dirty="0"/>
              <a:t>]</a:t>
            </a:r>
          </a:p>
          <a:p>
            <a:r>
              <a:rPr lang="fr-FR" sz="2400" dirty="0">
                <a:latin typeface="Arial Rounded MT Bold" pitchFamily="34" charset="0"/>
              </a:rPr>
              <a:t>mèche, calèche, crèche, sèche, lèche, chère, chèque, chèvre, brèche, chimère, flèche</a:t>
            </a:r>
          </a:p>
          <a:p>
            <a:r>
              <a:rPr lang="fr-FR" sz="2400" dirty="0">
                <a:latin typeface="Arial Rounded MT Bold" pitchFamily="34" charset="0"/>
              </a:rPr>
              <a:t>2) fête, tête, bête, crête, crêpe, même, rêne, pêne, rêve, pêche, grêle, mêlée, prêle, prêche, arête, apprêt, bête, blême, prêtre, rêche, chêne, bêche</a:t>
            </a:r>
          </a:p>
          <a:p>
            <a:r>
              <a:rPr lang="fr-FR" sz="2400" dirty="0">
                <a:latin typeface="Arial Rounded MT Bold" pitchFamily="34" charset="0"/>
              </a:rPr>
              <a:t>3) dette, perte, averse, terme, serre, pelle, navette, cadette, traverse, paresse, adresse, presse, serpe, gerbe, berge, serge, margelle, bagatelle, serf, servage, sagesse, dessert, perle, adepte, caverne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76672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 Rounded MT Bold" pitchFamily="34" charset="0"/>
              </a:rPr>
              <a:t>4) dais, lait, air, aile, laine, craie, plaie, aise, braise, chaise, fraise, claire, paire, maire, faire, salaire, grammaire, mais, maître, mairie, maîtresse, maîtrise, capitaine, marraine, affaire, aimer, aider, méfait, primaire, chaîne</a:t>
            </a:r>
          </a:p>
          <a:p>
            <a:r>
              <a:rPr lang="fr-FR" dirty="0">
                <a:latin typeface="Arial Rounded MT Bold" pitchFamily="34" charset="0"/>
              </a:rPr>
              <a:t>5) beige, neige, baleine, reine, peine, Seine, seize, treize, veine, seigle, verveine, Madeleine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916832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 Rounded MT Bold" pitchFamily="34" charset="0"/>
              </a:rPr>
              <a:t>1) feu, peu, jeu, eux, il veut, il peut, bleu, queue, ceux, il pleut, creux, nerveux, fameux, pneu, émeut, paresseux, vaniteux, tourbeux, terreux, subéreux, sableux, râpeux</a:t>
            </a:r>
          </a:p>
          <a:p>
            <a:r>
              <a:rPr lang="fr-FR" dirty="0">
                <a:latin typeface="Arial Rounded MT Bold" pitchFamily="34" charset="0"/>
              </a:rPr>
              <a:t>2) nœud, vœu</a:t>
            </a:r>
          </a:p>
          <a:p>
            <a:r>
              <a:rPr lang="fr-FR" dirty="0">
                <a:latin typeface="Arial Rounded MT Bold" pitchFamily="34" charset="0"/>
              </a:rPr>
              <a:t>3) creuse, nerveuse, fameuse, rêveuse,  masseuse, joueuse, racleuse, piteuse, pilleuse, paresseuse, vaniteuse, visiteuse</a:t>
            </a:r>
          </a:p>
          <a:p>
            <a:r>
              <a:rPr lang="fr-FR" dirty="0">
                <a:latin typeface="Arial Rounded MT Bold" pitchFamily="34" charset="0"/>
              </a:rPr>
              <a:t/>
            </a:r>
            <a:br>
              <a:rPr lang="fr-FR" dirty="0">
                <a:latin typeface="Arial Rounded MT Bold" pitchFamily="34" charset="0"/>
              </a:rPr>
            </a:br>
            <a:endParaRPr lang="fr-FR" dirty="0">
              <a:latin typeface="Arial Rounded MT Bold" pitchFamily="34" charset="0"/>
            </a:endParaRPr>
          </a:p>
          <a:p>
            <a:r>
              <a:rPr lang="fr-FR" dirty="0">
                <a:latin typeface="Arial Rounded MT Bold" pitchFamily="34" charset="0"/>
              </a:rPr>
              <a:t>1) me, te, se, ce, le, que, semer, mener, lever, peler, retirer, replacer, refaire, regretter, regarder, achever, acheter, appeler, ficeler, cacheter, samedi, prévenir, atteler, élevage, draperie, parfumerie, épicerie, saleté, sûreté, habileté, bracelet, vaseline, mousseline, primevère</a:t>
            </a:r>
          </a:p>
          <a:p>
            <a:r>
              <a:rPr lang="fr-FR" dirty="0">
                <a:latin typeface="Arial Rounded MT Bold" pitchFamily="34" charset="0"/>
              </a:rPr>
              <a:t>2) cœur, sœur, œuvre, œuvrer, manœuvre, œuf, bœuf</a:t>
            </a:r>
          </a:p>
          <a:p>
            <a:r>
              <a:rPr lang="fr-FR" dirty="0">
                <a:latin typeface="Arial Rounded MT Bold" pitchFamily="34" charset="0"/>
              </a:rPr>
              <a:t>3) neuf, veuf, pleurer, neuve, fleuve, preuve, beurre, labeur, laideur, graveur, amateur,  rêveur,  visiteur, directeur, rédacteur, mineur, acteur, jeune, jeunesse, peur, leur, facteur, seul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873</Words>
  <Application>Microsoft Office PowerPoint</Application>
  <PresentationFormat>Экран 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Sony</dc:creator>
  <cp:lastModifiedBy>Татьяна</cp:lastModifiedBy>
  <cp:revision>9</cp:revision>
  <dcterms:created xsi:type="dcterms:W3CDTF">2016-09-10T14:39:57Z</dcterms:created>
  <dcterms:modified xsi:type="dcterms:W3CDTF">2019-09-22T06:37:42Z</dcterms:modified>
</cp:coreProperties>
</file>