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FF1E28C-C700-4080-AA3C-6D64DD770BB0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67B2F26-4667-42C5-AA8C-AD4D18EB7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E28C-C700-4080-AA3C-6D64DD770BB0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2F26-4667-42C5-AA8C-AD4D18EB7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E28C-C700-4080-AA3C-6D64DD770BB0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2F26-4667-42C5-AA8C-AD4D18EB7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E28C-C700-4080-AA3C-6D64DD770BB0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2F26-4667-42C5-AA8C-AD4D18EB7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E28C-C700-4080-AA3C-6D64DD770BB0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2F26-4667-42C5-AA8C-AD4D18EB7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E28C-C700-4080-AA3C-6D64DD770BB0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2F26-4667-42C5-AA8C-AD4D18EB76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E28C-C700-4080-AA3C-6D64DD770BB0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2F26-4667-42C5-AA8C-AD4D18EB760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E28C-C700-4080-AA3C-6D64DD770BB0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2F26-4667-42C5-AA8C-AD4D18EB7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E28C-C700-4080-AA3C-6D64DD770BB0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2F26-4667-42C5-AA8C-AD4D18EB7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FF1E28C-C700-4080-AA3C-6D64DD770BB0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67B2F26-4667-42C5-AA8C-AD4D18EB7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FF1E28C-C700-4080-AA3C-6D64DD770BB0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67B2F26-4667-42C5-AA8C-AD4D18EB7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FF1E28C-C700-4080-AA3C-6D64DD770BB0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67B2F26-4667-42C5-AA8C-AD4D18EB76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996952"/>
            <a:ext cx="5723468" cy="864096"/>
          </a:xfrm>
        </p:spPr>
        <p:txBody>
          <a:bodyPr>
            <a:normAutofit fontScale="90000"/>
          </a:bodyPr>
          <a:lstStyle/>
          <a:p>
            <a:r>
              <a:rPr lang="ru-RU" altLang="ru-RU" sz="4000" b="1" i="1" dirty="0" smtClean="0">
                <a:solidFill>
                  <a:srgbClr val="C00000"/>
                </a:solidFill>
                <a:latin typeface="Arial" charset="0"/>
              </a:rPr>
              <a:t>Корень слова. </a:t>
            </a:r>
            <a:br>
              <a:rPr lang="ru-RU" altLang="ru-RU" sz="4000" b="1" i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altLang="ru-RU" sz="4000" b="1" i="1" dirty="0" smtClean="0">
                <a:solidFill>
                  <a:srgbClr val="C00000"/>
                </a:solidFill>
                <a:latin typeface="Arial" charset="0"/>
              </a:rPr>
              <a:t>    Однокоренные слова.</a:t>
            </a:r>
            <a:br>
              <a:rPr lang="ru-RU" altLang="ru-RU" sz="4000" b="1" i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Arial" charset="0"/>
              </a:rPr>
              <a:t> </a:t>
            </a:r>
            <a:br>
              <a:rPr lang="ru-RU" altLang="ru-RU" sz="32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Arial" charset="0"/>
              </a:rPr>
              <a:t>      </a:t>
            </a:r>
            <a:r>
              <a:rPr lang="ru-RU" altLang="ru-RU" sz="3200" b="1" dirty="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altLang="ru-RU" sz="3200" b="1" dirty="0" smtClean="0">
                <a:solidFill>
                  <a:srgbClr val="002060"/>
                </a:solidFill>
                <a:latin typeface="Arial" charset="0"/>
              </a:rPr>
            </a:br>
            <a:r>
              <a:rPr lang="ru-RU" altLang="ru-RU" sz="3100" b="1" dirty="0">
                <a:solidFill>
                  <a:srgbClr val="002060"/>
                </a:solidFill>
                <a:latin typeface="Arial" charset="0"/>
              </a:rPr>
              <a:t>УМК «Планета Знаний»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ru-RU" sz="2400" dirty="0" smtClean="0"/>
              <a:t>                             </a:t>
            </a:r>
          </a:p>
          <a:p>
            <a:pPr algn="l"/>
            <a:endParaRPr lang="ru-RU" sz="2400" dirty="0"/>
          </a:p>
          <a:p>
            <a:pPr algn="l"/>
            <a:r>
              <a:rPr lang="ru-RU" sz="2400" dirty="0" smtClean="0"/>
              <a:t>                                     Гладышева Людмила Павловна, </a:t>
            </a:r>
          </a:p>
          <a:p>
            <a:pPr algn="l"/>
            <a:r>
              <a:rPr lang="ru-RU" sz="2400" dirty="0" smtClean="0"/>
              <a:t>                                     учитель начальных  классов </a:t>
            </a:r>
          </a:p>
          <a:p>
            <a:pPr algn="l"/>
            <a:r>
              <a:rPr lang="ru-RU" sz="2400" dirty="0" smtClean="0"/>
              <a:t>                                     МКОУ СОШ №1 </a:t>
            </a:r>
            <a:r>
              <a:rPr lang="ru-RU" sz="2400" dirty="0" err="1" smtClean="0"/>
              <a:t>с.Барабаш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5166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1073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Кто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больше придумает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слов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828836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 smtClean="0">
              <a:latin typeface="Arial" panose="020B0604020202020204" pitchFamily="34" charset="0"/>
            </a:endParaRPr>
          </a:p>
          <a:p>
            <a:pPr>
              <a:defRPr/>
            </a:pPr>
            <a:endParaRPr lang="ru-RU" b="1" dirty="0">
              <a:latin typeface="Arial" panose="020B0604020202020204" pitchFamily="34" charset="0"/>
            </a:endParaRPr>
          </a:p>
          <a:p>
            <a:pPr>
              <a:defRPr/>
            </a:pPr>
            <a:endParaRPr lang="ru-RU" b="1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ru-RU" b="1" dirty="0" smtClean="0">
                <a:latin typeface="Arial" panose="020B0604020202020204" pitchFamily="34" charset="0"/>
              </a:rPr>
              <a:t>1 </a:t>
            </a:r>
            <a:r>
              <a:rPr lang="ru-RU" b="1" dirty="0">
                <a:latin typeface="Arial" panose="020B0604020202020204" pitchFamily="34" charset="0"/>
              </a:rPr>
              <a:t>ряд ;                     2 ряд                            3 ряд                   </a:t>
            </a:r>
          </a:p>
          <a:p>
            <a:pPr>
              <a:defRPr/>
            </a:pPr>
            <a:r>
              <a:rPr lang="ru-RU" b="1" dirty="0">
                <a:latin typeface="Arial" panose="020B0604020202020204" pitchFamily="34" charset="0"/>
              </a:rPr>
              <a:t>с корнем –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ход-</a:t>
            </a:r>
            <a:r>
              <a:rPr lang="ru-RU" b="1" dirty="0">
                <a:latin typeface="Arial" panose="020B0604020202020204" pitchFamily="34" charset="0"/>
              </a:rPr>
              <a:t>;    с корнем –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бег</a:t>
            </a:r>
            <a:r>
              <a:rPr lang="ru-RU" b="1" dirty="0">
                <a:latin typeface="Arial" panose="020B0604020202020204" pitchFamily="34" charset="0"/>
              </a:rPr>
              <a:t>-;            с корнем –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вар –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3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44979" y="980729"/>
            <a:ext cx="6254044" cy="86409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-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Запишите, как называют детенышей зверей и птиц. </a:t>
            </a:r>
            <a:b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-Выделите корни.</a:t>
            </a:r>
            <a:b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</a:b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56267" y="1844825"/>
            <a:ext cx="6231467" cy="648071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Лиса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медведь, 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</a:rPr>
              <a:t>кот, 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лошадь, слон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</a:rPr>
              <a:t>, утка, гусь</a:t>
            </a:r>
            <a:r>
              <a:rPr lang="ru-RU" sz="2400" i="1" dirty="0">
                <a:latin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33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44979" y="908721"/>
            <a:ext cx="6254044" cy="720079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-Запишите, как называют детенышей зверей и птиц. </a:t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-Выделите корни.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619672" y="1700808"/>
            <a:ext cx="6068062" cy="3334037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</a:rPr>
              <a:t>Лиса, медведь, кот, лошадь, слон, утка, гусь</a:t>
            </a:r>
            <a:r>
              <a:rPr lang="ru-RU" i="1" dirty="0">
                <a:latin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</a:endParaRPr>
          </a:p>
          <a:p>
            <a:r>
              <a:rPr lang="ru-RU" b="1" dirty="0" smtClean="0"/>
              <a:t>- Все ли пары слов однокоренные слова?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3878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44979" y="908721"/>
            <a:ext cx="6254044" cy="720079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-Запишите, как называют детенышей зверей и птиц. </a:t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-Выделите корни.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619672" y="1700808"/>
            <a:ext cx="6068062" cy="3334037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</a:rPr>
              <a:t>Лиса, медведь, кот, лошадь, слон, утка, гусь</a:t>
            </a:r>
            <a:r>
              <a:rPr lang="ru-RU" i="1" dirty="0" smtClean="0">
                <a:latin typeface="Arial" panose="020B0604020202020204" pitchFamily="34" charset="0"/>
              </a:rPr>
              <a:t>.</a:t>
            </a:r>
            <a:endParaRPr lang="ru-RU" dirty="0" smtClean="0">
              <a:latin typeface="Arial" panose="020B0604020202020204" pitchFamily="34" charset="0"/>
            </a:endParaRPr>
          </a:p>
          <a:p>
            <a:pPr algn="l"/>
            <a:r>
              <a:rPr lang="ru-RU" b="1" dirty="0" smtClean="0"/>
              <a:t>- Все ли пары слов однокоренные слова?</a:t>
            </a:r>
          </a:p>
          <a:p>
            <a:pPr algn="l"/>
            <a:r>
              <a:rPr lang="ru-RU" b="1" dirty="0" smtClean="0"/>
              <a:t>-Как пишутся корни в однокоренных словах?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000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44979" y="908721"/>
            <a:ext cx="6254044" cy="720079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-Запишите, как называют детенышей зверей и птиц. </a:t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-Выделите корни.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619672" y="1700808"/>
            <a:ext cx="6068062" cy="3334037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</a:rPr>
              <a:t>Лиса, медведь, кот, лошадь, слон, утка, гусь</a:t>
            </a:r>
            <a:r>
              <a:rPr lang="ru-RU" i="1" dirty="0" smtClean="0">
                <a:latin typeface="Arial" panose="020B0604020202020204" pitchFamily="34" charset="0"/>
              </a:rPr>
              <a:t>.</a:t>
            </a:r>
            <a:endParaRPr lang="ru-RU" dirty="0" smtClean="0">
              <a:latin typeface="Arial" panose="020B0604020202020204" pitchFamily="34" charset="0"/>
            </a:endParaRPr>
          </a:p>
          <a:p>
            <a:pPr algn="l"/>
            <a:endParaRPr lang="ru-RU" b="1" dirty="0" smtClean="0"/>
          </a:p>
          <a:p>
            <a:pPr algn="l"/>
            <a:r>
              <a:rPr lang="ru-RU" b="1" dirty="0" smtClean="0"/>
              <a:t>- Все ли пары слов однокоренные слова?</a:t>
            </a:r>
          </a:p>
          <a:p>
            <a:pPr algn="l"/>
            <a:r>
              <a:rPr lang="ru-RU" b="1" dirty="0" smtClean="0"/>
              <a:t>-Как пишутся корни в однокоренных словах?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l"/>
            <a:endParaRPr lang="ru-RU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Вывод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: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Корень- это общая часть родственных слов. Во всех однокоренных словах пишется одинаково.</a:t>
            </a:r>
          </a:p>
          <a:p>
            <a:pPr algn="l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1086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149385" cy="1747322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000000"/>
                </a:solidFill>
                <a:latin typeface="Tahoma" pitchFamily="32" charset="0"/>
              </a:rPr>
              <a:t>Лиса,  ёжик,   ежиха,   лист, ежата,   лисичка, лисица, ёж.</a:t>
            </a:r>
            <a:endParaRPr lang="ru-RU" dirty="0"/>
          </a:p>
        </p:txBody>
      </p:sp>
      <p:pic>
        <p:nvPicPr>
          <p:cNvPr id="10" name="Объект 9" descr="http://st.gde-fon.com/wallpapers_original/640154_lisa_lis_lisyi_hischniki_lesnyie-jivotnyie_nornyiy_1920x1080_www.Gde-Fon.com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636911"/>
            <a:ext cx="3200400" cy="309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st2.depositphotos.com/1035187/10551/i/950/depositphotos_105513630-stock-photo-a-young-hedgehog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636912"/>
            <a:ext cx="3200400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2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692696"/>
            <a:ext cx="6965245" cy="1800200"/>
          </a:xfrm>
        </p:spPr>
        <p:txBody>
          <a:bodyPr>
            <a:normAutofit fontScale="90000"/>
          </a:bodyPr>
          <a:lstStyle/>
          <a:p>
            <a:pPr algn="l">
              <a:spcBef>
                <a:spcPts val="500"/>
              </a:spcBef>
            </a:pPr>
            <a:r>
              <a:rPr lang="ru-RU" altLang="ru-RU" sz="1300" b="1" i="1" dirty="0" smtClean="0">
                <a:solidFill>
                  <a:srgbClr val="000000"/>
                </a:solidFill>
                <a:latin typeface="Tahoma" pitchFamily="32" charset="0"/>
              </a:rPr>
              <a:t/>
            </a:r>
            <a:br>
              <a:rPr lang="ru-RU" altLang="ru-RU" sz="1300" b="1" i="1" dirty="0" smtClean="0">
                <a:solidFill>
                  <a:srgbClr val="000000"/>
                </a:solidFill>
                <a:latin typeface="Tahoma" pitchFamily="32" charset="0"/>
              </a:rPr>
            </a:br>
            <a:r>
              <a:rPr lang="ru-RU" altLang="ru-RU" sz="1300" b="1" i="1" dirty="0">
                <a:solidFill>
                  <a:srgbClr val="000000"/>
                </a:solidFill>
                <a:latin typeface="Tahoma" pitchFamily="32" charset="0"/>
              </a:rPr>
              <a:t/>
            </a:r>
            <a:br>
              <a:rPr lang="ru-RU" altLang="ru-RU" sz="1300" b="1" i="1" dirty="0">
                <a:solidFill>
                  <a:srgbClr val="000000"/>
                </a:solidFill>
                <a:latin typeface="Tahoma" pitchFamily="32" charset="0"/>
              </a:rPr>
            </a:br>
            <a:r>
              <a:rPr lang="ru-RU" altLang="ru-RU" sz="1300" b="1" i="1" dirty="0" smtClean="0">
                <a:solidFill>
                  <a:srgbClr val="000000"/>
                </a:solidFill>
                <a:latin typeface="Tahoma" pitchFamily="32" charset="0"/>
              </a:rPr>
              <a:t/>
            </a:r>
            <a:br>
              <a:rPr lang="ru-RU" altLang="ru-RU" sz="1300" b="1" i="1" dirty="0" smtClean="0">
                <a:solidFill>
                  <a:srgbClr val="000000"/>
                </a:solidFill>
                <a:latin typeface="Tahoma" pitchFamily="32" charset="0"/>
              </a:rPr>
            </a:br>
            <a:r>
              <a:rPr lang="ru-RU" altLang="ru-RU" sz="1300" b="1" i="1" dirty="0" smtClean="0">
                <a:solidFill>
                  <a:srgbClr val="000000"/>
                </a:solidFill>
                <a:latin typeface="Tahoma" pitchFamily="32" charset="0"/>
              </a:rPr>
              <a:t/>
            </a:r>
            <a:br>
              <a:rPr lang="ru-RU" altLang="ru-RU" sz="1300" b="1" i="1" dirty="0" smtClean="0">
                <a:solidFill>
                  <a:srgbClr val="000000"/>
                </a:solidFill>
                <a:latin typeface="Tahoma" pitchFamily="32" charset="0"/>
              </a:rPr>
            </a:br>
            <a:r>
              <a:rPr lang="ru-RU" altLang="ru-RU" sz="2700" i="1" dirty="0" smtClean="0">
                <a:solidFill>
                  <a:srgbClr val="000000"/>
                </a:solidFill>
              </a:rPr>
              <a:t>–</a:t>
            </a:r>
            <a:r>
              <a:rPr lang="ru-RU" altLang="ru-RU" sz="2700" b="1" i="1" dirty="0" smtClean="0">
                <a:solidFill>
                  <a:srgbClr val="000000"/>
                </a:solidFill>
              </a:rPr>
              <a:t> </a:t>
            </a:r>
            <a:r>
              <a:rPr lang="ru-RU" altLang="ru-RU" sz="2700" b="1" i="1" dirty="0" smtClean="0">
                <a:solidFill>
                  <a:srgbClr val="000000"/>
                </a:solidFill>
                <a:latin typeface="+mn-lt"/>
              </a:rPr>
              <a:t>Вы </a:t>
            </a:r>
            <a:r>
              <a:rPr lang="ru-RU" altLang="ru-RU" sz="2700" b="1" i="1" dirty="0">
                <a:solidFill>
                  <a:srgbClr val="000000"/>
                </a:solidFill>
                <a:latin typeface="+mn-lt"/>
              </a:rPr>
              <a:t>кто такие? </a:t>
            </a:r>
            <a:br>
              <a:rPr lang="ru-RU" altLang="ru-RU" sz="2700" b="1" i="1" dirty="0">
                <a:solidFill>
                  <a:srgbClr val="000000"/>
                </a:solidFill>
                <a:latin typeface="+mn-lt"/>
              </a:rPr>
            </a:br>
            <a:r>
              <a:rPr lang="ru-RU" altLang="ru-RU" sz="2700" b="1" i="1" dirty="0">
                <a:solidFill>
                  <a:srgbClr val="000000"/>
                </a:solidFill>
                <a:latin typeface="+mn-lt"/>
              </a:rPr>
              <a:t> – Я – гусь. Это – гусыня. Это –</a:t>
            </a:r>
            <a:r>
              <a:rPr lang="en-US" altLang="ru-RU" sz="2700" b="1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altLang="ru-RU" sz="2700" b="1" i="1" dirty="0">
                <a:solidFill>
                  <a:srgbClr val="000000"/>
                </a:solidFill>
                <a:latin typeface="+mn-lt"/>
              </a:rPr>
              <a:t>наши гусята. А ты кто</a:t>
            </a:r>
            <a:r>
              <a:rPr lang="ru-RU" altLang="ru-RU" sz="2700" b="1" i="1" dirty="0" smtClean="0">
                <a:solidFill>
                  <a:srgbClr val="000000"/>
                </a:solidFill>
                <a:latin typeface="+mn-lt"/>
              </a:rPr>
              <a:t>?</a:t>
            </a:r>
            <a:r>
              <a:rPr lang="ru-RU" altLang="ru-RU" sz="2700" b="1" i="1" dirty="0">
                <a:solidFill>
                  <a:srgbClr val="000000"/>
                </a:solidFill>
                <a:latin typeface="+mn-lt"/>
              </a:rPr>
              <a:t/>
            </a:r>
            <a:br>
              <a:rPr lang="ru-RU" altLang="ru-RU" sz="2700" b="1" i="1" dirty="0">
                <a:solidFill>
                  <a:srgbClr val="000000"/>
                </a:solidFill>
                <a:latin typeface="+mn-lt"/>
              </a:rPr>
            </a:br>
            <a:r>
              <a:rPr lang="ru-RU" altLang="ru-RU" sz="2700" b="1" i="1" dirty="0">
                <a:solidFill>
                  <a:srgbClr val="000000"/>
                </a:solidFill>
                <a:latin typeface="+mn-lt"/>
              </a:rPr>
              <a:t>– А я ваша родственница – гусеница!</a:t>
            </a:r>
            <a:r>
              <a:rPr lang="ru-RU" altLang="ru-RU" sz="2700" b="1" i="1" dirty="0">
                <a:solidFill>
                  <a:srgbClr val="000000"/>
                </a:solidFill>
                <a:latin typeface="Tahoma" pitchFamily="32" charset="0"/>
              </a:rPr>
              <a:t/>
            </a:r>
            <a:br>
              <a:rPr lang="ru-RU" altLang="ru-RU" sz="2700" b="1" i="1" dirty="0">
                <a:solidFill>
                  <a:srgbClr val="000000"/>
                </a:solidFill>
                <a:latin typeface="Tahoma" pitchFamily="32" charset="0"/>
              </a:rPr>
            </a:br>
            <a:endParaRPr lang="ru-RU" sz="2700" dirty="0"/>
          </a:p>
        </p:txBody>
      </p:sp>
      <p:pic>
        <p:nvPicPr>
          <p:cNvPr id="8" name="Объект 7" descr="https://os1.i.ua/3/1/12227223_931f2de1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3527375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http://img-c.photosight.ru/1c1/4805850_large.jpg"/>
          <p:cNvPicPr>
            <a:picLocks noGrp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972308"/>
            <a:ext cx="3200400" cy="2272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2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000000"/>
                </a:solidFill>
              </a:rPr>
              <a:t/>
            </a:r>
            <a:br>
              <a:rPr lang="ru-RU" altLang="ru-RU" b="1" dirty="0" smtClean="0">
                <a:solidFill>
                  <a:srgbClr val="000000"/>
                </a:solidFill>
              </a:rPr>
            </a:br>
            <a:r>
              <a:rPr lang="ru-RU" altLang="ru-RU" b="1" dirty="0" smtClean="0">
                <a:solidFill>
                  <a:srgbClr val="000000"/>
                </a:solidFill>
              </a:rPr>
              <a:t/>
            </a:r>
            <a:br>
              <a:rPr lang="ru-RU" altLang="ru-RU" b="1" dirty="0" smtClean="0">
                <a:solidFill>
                  <a:srgbClr val="000000"/>
                </a:solidFill>
              </a:rPr>
            </a:br>
            <a:r>
              <a:rPr lang="ru-RU" altLang="ru-RU" b="1" dirty="0" smtClean="0">
                <a:solidFill>
                  <a:srgbClr val="000000"/>
                </a:solidFill>
              </a:rPr>
              <a:t>Рефлексивная </a:t>
            </a:r>
            <a:r>
              <a:rPr lang="ru-RU" altLang="ru-RU" b="1" dirty="0">
                <a:solidFill>
                  <a:srgbClr val="000000"/>
                </a:solidFill>
              </a:rPr>
              <a:t>карточка</a:t>
            </a:r>
            <a:br>
              <a:rPr lang="ru-RU" altLang="ru-RU" b="1" dirty="0">
                <a:solidFill>
                  <a:srgbClr val="000000"/>
                </a:solidFill>
              </a:rPr>
            </a:br>
            <a:r>
              <a:rPr lang="ru-RU" altLang="ru-RU" b="1" dirty="0" smtClean="0">
                <a:solidFill>
                  <a:srgbClr val="000000"/>
                </a:solidFill>
              </a:rPr>
              <a:t/>
            </a:r>
            <a:br>
              <a:rPr lang="ru-RU" altLang="ru-RU" b="1" dirty="0" smtClean="0">
                <a:solidFill>
                  <a:srgbClr val="000000"/>
                </a:solidFill>
              </a:rPr>
            </a:b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sz="quarter" idx="13"/>
          </p:nvPr>
        </p:nvSpPr>
        <p:spPr>
          <a:xfrm>
            <a:off x="1298448" y="2204865"/>
            <a:ext cx="3200400" cy="3519278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000000"/>
                </a:solidFill>
              </a:rPr>
              <a:t>Сегодня я узнал…</a:t>
            </a:r>
          </a:p>
          <a:p>
            <a:pPr algn="l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000000"/>
                </a:solidFill>
              </a:rPr>
              <a:t>Было интересно …</a:t>
            </a:r>
          </a:p>
          <a:p>
            <a:pPr algn="l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000000"/>
                </a:solidFill>
              </a:rPr>
              <a:t>Было трудно…</a:t>
            </a:r>
          </a:p>
          <a:p>
            <a:pPr algn="l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000000"/>
                </a:solidFill>
              </a:rPr>
              <a:t>Я выполнял задания…</a:t>
            </a:r>
          </a:p>
          <a:p>
            <a:pPr algn="l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000000"/>
                </a:solidFill>
              </a:rPr>
              <a:t>Я понял, что…</a:t>
            </a:r>
          </a:p>
          <a:p>
            <a:pPr algn="l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000000"/>
                </a:solidFill>
              </a:rPr>
              <a:t>Теперь я могу</a:t>
            </a:r>
            <a:r>
              <a:rPr lang="ru-RU" altLang="ru-RU" b="1" dirty="0" smtClean="0">
                <a:solidFill>
                  <a:srgbClr val="000000"/>
                </a:solidFill>
              </a:rPr>
              <a:t>…</a:t>
            </a: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644008" y="2204864"/>
            <a:ext cx="3200400" cy="32316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000000"/>
                </a:solidFill>
              </a:rPr>
              <a:t>Я научился…</a:t>
            </a:r>
          </a:p>
          <a:p>
            <a:pPr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000000"/>
                </a:solidFill>
              </a:rPr>
              <a:t>У меня получилось…</a:t>
            </a:r>
          </a:p>
          <a:p>
            <a:pPr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000000"/>
                </a:solidFill>
              </a:rPr>
              <a:t>Я смог…</a:t>
            </a:r>
          </a:p>
          <a:p>
            <a:pPr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000000"/>
                </a:solidFill>
              </a:rPr>
              <a:t>Я попробую…</a:t>
            </a:r>
          </a:p>
          <a:p>
            <a:pPr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000000"/>
                </a:solidFill>
              </a:rPr>
              <a:t>Меня удивило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34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02724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Минутка 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</a:rPr>
              <a:t>чистописания</a:t>
            </a:r>
            <a:b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5806" y="2177281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r>
              <a:rPr lang="ru-RU" sz="2800" b="1" dirty="0" smtClean="0"/>
              <a:t>Яблоко</a:t>
            </a:r>
            <a:r>
              <a:rPr lang="ru-RU" sz="2800" b="1" dirty="0"/>
              <a:t>, мячи, струя, деревья, ребята, рябина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798332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Мы будем писать букву, которая есть во всех данных словах,  и может разделить их на две группы.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Какая это буква?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какие две группы она может разделить данные слова?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6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Словарная  работа</a:t>
            </a:r>
            <a:b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2132856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пфбктхешсрчёшзпа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828836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828836"/>
            <a:ext cx="662473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Уберите мысленно буквы, обозначающие глухие согласные звуки в данной цепочке, и вы узнаете слово, с которым мы познакомимся на уроке. Какое это слово?</a:t>
            </a:r>
          </a:p>
        </p:txBody>
      </p:sp>
    </p:spTree>
    <p:extLst>
      <p:ext uri="{BB962C8B-B14F-4D97-AF65-F5344CB8AC3E}">
        <p14:creationId xmlns:p14="http://schemas.microsoft.com/office/powerpoint/2010/main" val="124212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" y="263584"/>
            <a:ext cx="9144000" cy="63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4108478" y="1191072"/>
            <a:ext cx="1922512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берёза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1691680" y="2348880"/>
            <a:ext cx="2635250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берёзонька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4939918" y="3351183"/>
            <a:ext cx="2440394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берёзовая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2339752" y="4343400"/>
            <a:ext cx="2282552" cy="74178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березняк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4645732" y="5790591"/>
            <a:ext cx="3166628" cy="7484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подберёзовик</a:t>
            </a:r>
            <a:endParaRPr lang="ru-RU" sz="2400" dirty="0"/>
          </a:p>
        </p:txBody>
      </p:sp>
      <p:pic>
        <p:nvPicPr>
          <p:cNvPr id="2052" name="Picture 4" descr="Ð ÐºÐ¾Ð»ÐµÐºÑÑÑ &amp;quot;Ð Ð¸ÑÐ¾Ð²Ð°Ð½Ð¸Ðµ Ð³ÑÐ¸Ð±Ð¾Ð²&amp;quot; 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942" y="5790591"/>
            <a:ext cx="661988" cy="803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11" name="Арка 10"/>
          <p:cNvSpPr/>
          <p:nvPr/>
        </p:nvSpPr>
        <p:spPr>
          <a:xfrm>
            <a:off x="4499992" y="1263080"/>
            <a:ext cx="914400" cy="770384"/>
          </a:xfrm>
          <a:prstGeom prst="blockArc">
            <a:avLst>
              <a:gd name="adj1" fmla="val 12062302"/>
              <a:gd name="adj2" fmla="val 20659896"/>
              <a:gd name="adj3" fmla="val 197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>
            <a:off x="2192530" y="2425472"/>
            <a:ext cx="914400" cy="770384"/>
          </a:xfrm>
          <a:prstGeom prst="blockArc">
            <a:avLst>
              <a:gd name="adj1" fmla="val 12062302"/>
              <a:gd name="adj2" fmla="val 20659896"/>
              <a:gd name="adj3" fmla="val 197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>
            <a:off x="2783681" y="4283612"/>
            <a:ext cx="914400" cy="770384"/>
          </a:xfrm>
          <a:prstGeom prst="blockArc">
            <a:avLst>
              <a:gd name="adj1" fmla="val 12062302"/>
              <a:gd name="adj2" fmla="val 20659896"/>
              <a:gd name="adj3" fmla="val 197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>
            <a:off x="5390084" y="3359106"/>
            <a:ext cx="914400" cy="765800"/>
          </a:xfrm>
          <a:prstGeom prst="blockArc">
            <a:avLst>
              <a:gd name="adj1" fmla="val 12062302"/>
              <a:gd name="adj2" fmla="val 20659896"/>
              <a:gd name="adj3" fmla="val 197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>
            <a:off x="5702915" y="5730546"/>
            <a:ext cx="914400" cy="770384"/>
          </a:xfrm>
          <a:prstGeom prst="blockArc">
            <a:avLst>
              <a:gd name="adj1" fmla="val 12062302"/>
              <a:gd name="adj2" fmla="val 20659896"/>
              <a:gd name="adj3" fmla="val 197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1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/>
          </a:bodyPr>
          <a:lstStyle/>
          <a:p>
            <a:r>
              <a:rPr lang="ru-RU" altLang="ru-RU" b="1" dirty="0" smtClean="0">
                <a:solidFill>
                  <a:srgbClr val="C00000"/>
                </a:solidFill>
                <a:latin typeface="Arial" charset="0"/>
              </a:rPr>
              <a:t>Корень</a:t>
            </a:r>
            <a:endParaRPr lang="ru-RU" altLang="ru-RU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4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5309"/>
            <a:ext cx="1565593" cy="289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Объект 1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556792"/>
            <a:ext cx="1706488" cy="14184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rgbClr val="002060"/>
                </a:solidFill>
              </a:rPr>
              <a:t>Подземная часть растения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1556792"/>
            <a:ext cx="2304256" cy="14184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rgbClr val="002060"/>
                </a:solidFill>
              </a:rPr>
              <a:t>Внутренняя, находящаяся в теле часть зуба, волоса, ногтя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40635" y="1577113"/>
            <a:ext cx="1963613" cy="13981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rgbClr val="002060"/>
                </a:solidFill>
              </a:rPr>
              <a:t>Корень уравнения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1577112"/>
            <a:ext cx="1800200" cy="13981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rgbClr val="002060"/>
                </a:solidFill>
              </a:rPr>
              <a:t>Корень слова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78669"/>
            <a:ext cx="1872208" cy="147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588224" y="4060414"/>
            <a:ext cx="1833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Сад,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сад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ик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0" name="Picture 4" descr="https://encrypted-tbn3.gstatic.com/images?q=tbn:ANd9GcTjBUuMOH8XrbmJW1BLkaqNPZstiBHBSgtgqSanGMUObcE8hLp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3244334"/>
            <a:ext cx="2304257" cy="220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83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620688"/>
            <a:ext cx="7272808" cy="16561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Сравни значения слов в обеих строках. В какой из них названы родственники, а в какой родственные слова?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828836"/>
            <a:ext cx="69127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800" b="1" i="1" dirty="0" smtClean="0">
                <a:latin typeface="Arial" charset="0"/>
              </a:rPr>
              <a:t> </a:t>
            </a:r>
            <a:r>
              <a:rPr lang="ru-RU" altLang="ru-RU" sz="3200" b="1" i="1" dirty="0" smtClean="0">
                <a:latin typeface="Arial" charset="0"/>
              </a:rPr>
              <a:t>Дедушка, отец, сын, внук.</a:t>
            </a:r>
          </a:p>
          <a:p>
            <a:pPr>
              <a:spcBef>
                <a:spcPct val="0"/>
              </a:spcBef>
            </a:pPr>
            <a:endParaRPr lang="ru-RU" altLang="ru-RU" sz="3200" b="1" i="1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ru-RU" altLang="ru-RU" sz="3200" b="1" i="1" dirty="0" smtClean="0">
                <a:latin typeface="Arial" charset="0"/>
              </a:rPr>
              <a:t> Дедушка, дед, дедов (наказ), дедушкин    (шарф).</a:t>
            </a:r>
            <a:endParaRPr lang="ru-RU" altLang="ru-RU" sz="3200" b="1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4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80728"/>
            <a:ext cx="7056784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 Родственные слова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6993" y="2520964"/>
            <a:ext cx="7848872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Близкие                                                           общая часть</a:t>
            </a:r>
          </a:p>
          <a:p>
            <a:pPr>
              <a:spcBef>
                <a:spcPct val="0"/>
              </a:spcBef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по смыслу</a:t>
            </a:r>
            <a:endParaRPr lang="ru-RU" altLang="ru-RU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3994788"/>
            <a:ext cx="2952328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 корень слова</a:t>
            </a:r>
            <a:endParaRPr lang="ru-RU" altLang="ru-RU" b="1" dirty="0">
              <a:solidFill>
                <a:srgbClr val="002060"/>
              </a:solidFill>
              <a:latin typeface="Arial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076056" y="1988840"/>
            <a:ext cx="1368152" cy="600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804248" y="3435364"/>
            <a:ext cx="0" cy="425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804248" y="3435364"/>
            <a:ext cx="0" cy="559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195736" y="1988840"/>
            <a:ext cx="1584176" cy="532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4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latin typeface="+mn-lt"/>
              </a:rPr>
              <a:t>Найди лишнее слово</a:t>
            </a:r>
            <a:endParaRPr lang="ru-RU" sz="3600" b="1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2828836"/>
            <a:ext cx="576064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800" b="1" i="1" dirty="0" smtClean="0">
                <a:latin typeface="Arial" charset="0"/>
              </a:rPr>
              <a:t>боль                    дождь</a:t>
            </a:r>
          </a:p>
          <a:p>
            <a:pPr>
              <a:spcBef>
                <a:spcPct val="0"/>
              </a:spcBef>
            </a:pPr>
            <a:r>
              <a:rPr lang="ru-RU" altLang="ru-RU" sz="2800" b="1" i="1" dirty="0" smtClean="0">
                <a:latin typeface="Arial" charset="0"/>
              </a:rPr>
              <a:t>больница           дождаться</a:t>
            </a:r>
          </a:p>
          <a:p>
            <a:pPr>
              <a:spcBef>
                <a:spcPct val="0"/>
              </a:spcBef>
            </a:pPr>
            <a:r>
              <a:rPr lang="ru-RU" altLang="ru-RU" sz="2800" b="1" i="1" dirty="0" smtClean="0">
                <a:latin typeface="Arial" charset="0"/>
              </a:rPr>
              <a:t>болтать           </a:t>
            </a:r>
            <a:r>
              <a:rPr lang="ru-RU" altLang="ru-RU" sz="2800" b="1" i="1" dirty="0" smtClean="0">
                <a:latin typeface="Arial" charset="0"/>
              </a:rPr>
              <a:t>дождинка</a:t>
            </a:r>
          </a:p>
          <a:p>
            <a:pPr>
              <a:spcBef>
                <a:spcPct val="0"/>
              </a:spcBef>
            </a:pPr>
            <a:r>
              <a:rPr lang="ru-RU" altLang="ru-RU" sz="2800" b="1" i="1" dirty="0" smtClean="0">
                <a:latin typeface="Arial" charset="0"/>
              </a:rPr>
              <a:t>больной             дождевой</a:t>
            </a:r>
          </a:p>
          <a:p>
            <a:pPr>
              <a:spcBef>
                <a:spcPct val="0"/>
              </a:spcBef>
            </a:pPr>
            <a:endParaRPr lang="ru-RU" altLang="ru-RU" sz="2000" b="1" i="1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ru-RU" altLang="ru-RU" sz="2000" b="1" i="1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ru-RU" altLang="ru-RU" sz="2000" b="1" i="1" dirty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ru-RU" altLang="ru-RU" sz="2000" b="1" i="1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ru-RU" altLang="ru-RU" sz="2000" b="1" i="1" dirty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ru-RU" altLang="ru-RU" sz="2000" b="1" i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Это слово, слово  -корень</a:t>
            </a:r>
          </a:p>
          <a:p>
            <a:pPr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Разрастаться стало  вскоре.</a:t>
            </a:r>
          </a:p>
          <a:p>
            <a:pPr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И плоды нам принесло-</a:t>
            </a:r>
          </a:p>
          <a:p>
            <a:pPr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Стало много новых слов.</a:t>
            </a:r>
          </a:p>
          <a:p>
            <a:pPr>
              <a:defRPr/>
            </a:pPr>
            <a:endParaRPr lang="ru-RU" sz="2400" b="1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ru-RU" sz="2400" b="1" dirty="0">
                <a:latin typeface="Arial" panose="020B0604020202020204" pitchFamily="34" charset="0"/>
              </a:rPr>
              <a:t>-Каких?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s://i.ya-webdesign.com/images/cartoon-tree-png-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2736303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 rot="19687137">
            <a:off x="2156727" y="4806161"/>
            <a:ext cx="1432676" cy="43775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82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635</TotalTime>
  <Words>429</Words>
  <Application>Microsoft Office PowerPoint</Application>
  <PresentationFormat>Экран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Корень слова.      Однокоренные слова.          УМК «Планета Знаний»</vt:lpstr>
      <vt:lpstr> Минутка  чистописания </vt:lpstr>
      <vt:lpstr> Словарная  работа </vt:lpstr>
      <vt:lpstr>Презентация PowerPoint</vt:lpstr>
      <vt:lpstr>Корень</vt:lpstr>
      <vt:lpstr>Сравни значения слов в обеих строках. В какой из них названы родственники, а в какой родственные слова? </vt:lpstr>
      <vt:lpstr>Презентация PowerPoint</vt:lpstr>
      <vt:lpstr>Найди лишнее слово</vt:lpstr>
      <vt:lpstr>Презентация PowerPoint</vt:lpstr>
      <vt:lpstr>  Кто больше придумает слов  </vt:lpstr>
      <vt:lpstr>       -Запишите, как называют детенышей зверей и птиц.  -Выделите корни. </vt:lpstr>
      <vt:lpstr>-Запишите, как называют детенышей зверей и птиц.  -Выделите корни.</vt:lpstr>
      <vt:lpstr>-Запишите, как называют детенышей зверей и птиц.  -Выделите корни.</vt:lpstr>
      <vt:lpstr>-Запишите, как называют детенышей зверей и птиц.  -Выделите корни.</vt:lpstr>
      <vt:lpstr>Лиса,  ёжик,   ежиха,   лист, ежата,   лисичка, лисица, ёж.</vt:lpstr>
      <vt:lpstr>    – Вы кто такие?   – Я – гусь. Это – гусыня. Это – наши гусята. А ты кто? – А я ваша родственница – гусеница! </vt:lpstr>
      <vt:lpstr>  Рефлексивная карточка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Корень слова.      Однокоренные слова.         УМК «Планета Знаний»</dc:title>
  <dc:creator>user</dc:creator>
  <cp:lastModifiedBy>user</cp:lastModifiedBy>
  <cp:revision>29</cp:revision>
  <dcterms:created xsi:type="dcterms:W3CDTF">2019-06-04T02:29:18Z</dcterms:created>
  <dcterms:modified xsi:type="dcterms:W3CDTF">2019-06-04T13:04:36Z</dcterms:modified>
</cp:coreProperties>
</file>