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sldIdLst>
    <p:sldId id="256" r:id="rId2"/>
    <p:sldId id="360" r:id="rId3"/>
    <p:sldId id="257" r:id="rId4"/>
    <p:sldId id="258" r:id="rId5"/>
    <p:sldId id="466" r:id="rId6"/>
    <p:sldId id="261" r:id="rId7"/>
    <p:sldId id="469" r:id="rId8"/>
    <p:sldId id="262" r:id="rId9"/>
    <p:sldId id="323" r:id="rId10"/>
    <p:sldId id="324" r:id="rId11"/>
    <p:sldId id="263" r:id="rId12"/>
    <p:sldId id="322" r:id="rId13"/>
    <p:sldId id="344" r:id="rId14"/>
    <p:sldId id="345" r:id="rId15"/>
    <p:sldId id="391" r:id="rId16"/>
    <p:sldId id="402" r:id="rId17"/>
    <p:sldId id="472" r:id="rId18"/>
    <p:sldId id="473" r:id="rId19"/>
    <p:sldId id="474" r:id="rId20"/>
    <p:sldId id="475" r:id="rId21"/>
    <p:sldId id="477" r:id="rId22"/>
    <p:sldId id="478" r:id="rId23"/>
    <p:sldId id="479" r:id="rId24"/>
    <p:sldId id="480" r:id="rId25"/>
    <p:sldId id="481" r:id="rId26"/>
    <p:sldId id="482" r:id="rId27"/>
    <p:sldId id="484" r:id="rId28"/>
    <p:sldId id="483" r:id="rId29"/>
    <p:sldId id="485" r:id="rId30"/>
    <p:sldId id="486" r:id="rId31"/>
    <p:sldId id="487" r:id="rId32"/>
    <p:sldId id="488" r:id="rId33"/>
    <p:sldId id="489" r:id="rId34"/>
    <p:sldId id="490" r:id="rId35"/>
    <p:sldId id="491" r:id="rId36"/>
    <p:sldId id="394" r:id="rId37"/>
    <p:sldId id="492" r:id="rId38"/>
    <p:sldId id="493" r:id="rId39"/>
    <p:sldId id="494" r:id="rId40"/>
    <p:sldId id="523" r:id="rId41"/>
    <p:sldId id="495" r:id="rId42"/>
    <p:sldId id="496" r:id="rId43"/>
    <p:sldId id="497" r:id="rId44"/>
    <p:sldId id="498" r:id="rId45"/>
    <p:sldId id="499" r:id="rId46"/>
    <p:sldId id="500" r:id="rId47"/>
    <p:sldId id="501" r:id="rId48"/>
    <p:sldId id="502" r:id="rId49"/>
    <p:sldId id="503" r:id="rId50"/>
    <p:sldId id="504" r:id="rId51"/>
    <p:sldId id="507" r:id="rId52"/>
    <p:sldId id="508" r:id="rId53"/>
    <p:sldId id="509" r:id="rId54"/>
    <p:sldId id="510" r:id="rId55"/>
    <p:sldId id="511" r:id="rId56"/>
    <p:sldId id="512" r:id="rId57"/>
    <p:sldId id="513" r:id="rId58"/>
    <p:sldId id="514" r:id="rId59"/>
    <p:sldId id="515" r:id="rId60"/>
    <p:sldId id="516" r:id="rId61"/>
    <p:sldId id="517" r:id="rId62"/>
    <p:sldId id="518" r:id="rId63"/>
    <p:sldId id="519" r:id="rId64"/>
    <p:sldId id="520" r:id="rId65"/>
    <p:sldId id="521" r:id="rId66"/>
    <p:sldId id="522" r:id="rId67"/>
    <p:sldId id="320" r:id="rId68"/>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09" d="100"/>
          <a:sy n="109" d="100"/>
        </p:scale>
        <p:origin x="636" y="114"/>
      </p:cViewPr>
      <p:guideLst>
        <p:guide orient="horz" pos="2160"/>
        <p:guide pos="3840"/>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 Type="http://schemas.openxmlformats.org/officeDocument/2006/relationships/slide" Target="slides/slide6.xml"/><Relationship Id="rId71"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7" name="Rectangle 6"/>
          <p:cNvSpPr/>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 y="6334316"/>
            <a:ext cx="12192000" cy="664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ru-RU" smtClean="0"/>
              <a:t>Образец заголовка</a:t>
            </a:r>
            <a:endParaRPr lang="en-US" dirty="0"/>
          </a:p>
        </p:txBody>
      </p:sp>
      <p:sp>
        <p:nvSpPr>
          <p:cNvPr id="3" name="Subtitle 2"/>
          <p:cNvSpPr>
            <a:spLocks noGrp="1"/>
          </p:cNvSpPr>
          <p:nvPr>
            <p:ph type="subTitle" idx="1"/>
          </p:nvPr>
        </p:nvSpPr>
        <p:spPr>
          <a:xfrm>
            <a:off x="1100051" y="4455621"/>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ru-RU" smtClean="0"/>
              <a:t>Образец подзаголовка</a:t>
            </a:r>
            <a:endParaRPr lang="en-US" dirty="0"/>
          </a:p>
        </p:txBody>
      </p:sp>
      <p:sp>
        <p:nvSpPr>
          <p:cNvPr id="4" name="Date Placeholder 3"/>
          <p:cNvSpPr>
            <a:spLocks noGrp="1"/>
          </p:cNvSpPr>
          <p:nvPr>
            <p:ph type="dt" sz="half" idx="10"/>
          </p:nvPr>
        </p:nvSpPr>
        <p:spPr/>
        <p:txBody>
          <a:bodyPr/>
          <a:lstStyle/>
          <a:p>
            <a:fld id="{17829964-FCA1-41F9-8B88-734B88658932}" type="datetimeFigureOut">
              <a:rPr lang="ru-RU" smtClean="0"/>
              <a:t>16.04.2019</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DBD1EBD5-B2F9-49C4-8140-488006099EAC}" type="slidenum">
              <a:rPr lang="ru-RU" smtClean="0"/>
              <a:t>‹#›</a:t>
            </a:fld>
            <a:endParaRPr lang="ru-RU"/>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3932403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17829964-FCA1-41F9-8B88-734B88658932}" type="datetimeFigureOut">
              <a:rPr lang="ru-RU" smtClean="0"/>
              <a:t>16.04.2019</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DBD1EBD5-B2F9-49C4-8140-488006099EAC}" type="slidenum">
              <a:rPr lang="ru-RU" smtClean="0"/>
              <a:t>‹#›</a:t>
            </a:fld>
            <a:endParaRPr lang="ru-RU"/>
          </a:p>
        </p:txBody>
      </p:sp>
    </p:spTree>
    <p:extLst>
      <p:ext uri="{BB962C8B-B14F-4D97-AF65-F5344CB8AC3E}">
        <p14:creationId xmlns:p14="http://schemas.microsoft.com/office/powerpoint/2010/main" val="234035841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Вертикальный заголовок и текст">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2302"/>
            <a:ext cx="2628900" cy="5759898"/>
          </a:xfrm>
        </p:spPr>
        <p:txBody>
          <a:bodyPr vert="eaVert"/>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838200" y="412302"/>
            <a:ext cx="7734300" cy="5759898"/>
          </a:xfrm>
        </p:spPr>
        <p:txBody>
          <a:bodyPr vert="eaVert" lIns="45720" tIns="0" rIns="45720" bIns="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17829964-FCA1-41F9-8B88-734B88658932}" type="datetimeFigureOut">
              <a:rPr lang="ru-RU" smtClean="0"/>
              <a:t>16.04.2019</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DBD1EBD5-B2F9-49C4-8140-488006099EAC}" type="slidenum">
              <a:rPr lang="ru-RU" smtClean="0"/>
              <a:t>‹#›</a:t>
            </a:fld>
            <a:endParaRPr lang="ru-RU"/>
          </a:p>
        </p:txBody>
      </p:sp>
    </p:spTree>
    <p:extLst>
      <p:ext uri="{BB962C8B-B14F-4D97-AF65-F5344CB8AC3E}">
        <p14:creationId xmlns:p14="http://schemas.microsoft.com/office/powerpoint/2010/main" val="138348405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17829964-FCA1-41F9-8B88-734B88658932}" type="datetimeFigureOut">
              <a:rPr lang="ru-RU" smtClean="0"/>
              <a:t>16.04.2019</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DBD1EBD5-B2F9-49C4-8140-488006099EAC}" type="slidenum">
              <a:rPr lang="ru-RU" smtClean="0"/>
              <a:t>‹#›</a:t>
            </a:fld>
            <a:endParaRPr lang="ru-RU"/>
          </a:p>
        </p:txBody>
      </p:sp>
    </p:spTree>
    <p:extLst>
      <p:ext uri="{BB962C8B-B14F-4D97-AF65-F5344CB8AC3E}">
        <p14:creationId xmlns:p14="http://schemas.microsoft.com/office/powerpoint/2010/main" val="71530995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ru-RU" smtClean="0"/>
              <a:t>Образец заголовка</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17829964-FCA1-41F9-8B88-734B88658932}" type="datetimeFigureOut">
              <a:rPr lang="ru-RU" smtClean="0"/>
              <a:t>16.04.2019</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DBD1EBD5-B2F9-49C4-8140-488006099EAC}" type="slidenum">
              <a:rPr lang="ru-RU" smtClean="0"/>
              <a:t>‹#›</a:t>
            </a:fld>
            <a:endParaRPr lang="ru-RU"/>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954979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ru-RU" smtClean="0"/>
              <a:t>Образец заголовка</a:t>
            </a:r>
            <a:endParaRPr lang="en-US" dirty="0"/>
          </a:p>
        </p:txBody>
      </p:sp>
      <p:sp>
        <p:nvSpPr>
          <p:cNvPr id="3" name="Content Placeholder 2"/>
          <p:cNvSpPr>
            <a:spLocks noGrp="1"/>
          </p:cNvSpPr>
          <p:nvPr>
            <p:ph sz="half" idx="1"/>
          </p:nvPr>
        </p:nvSpPr>
        <p:spPr>
          <a:xfrm>
            <a:off x="1097280" y="1845734"/>
            <a:ext cx="4937760" cy="4023359"/>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Content Placeholder 3"/>
          <p:cNvSpPr>
            <a:spLocks noGrp="1"/>
          </p:cNvSpPr>
          <p:nvPr>
            <p:ph sz="half" idx="2"/>
          </p:nvPr>
        </p:nvSpPr>
        <p:spPr>
          <a:xfrm>
            <a:off x="6217920" y="1845735"/>
            <a:ext cx="4937760" cy="402336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Date Placeholder 4"/>
          <p:cNvSpPr>
            <a:spLocks noGrp="1"/>
          </p:cNvSpPr>
          <p:nvPr>
            <p:ph type="dt" sz="half" idx="10"/>
          </p:nvPr>
        </p:nvSpPr>
        <p:spPr/>
        <p:txBody>
          <a:bodyPr/>
          <a:lstStyle/>
          <a:p>
            <a:fld id="{17829964-FCA1-41F9-8B88-734B88658932}" type="datetimeFigureOut">
              <a:rPr lang="ru-RU" smtClean="0"/>
              <a:t>16.04.2019</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DBD1EBD5-B2F9-49C4-8140-488006099EAC}" type="slidenum">
              <a:rPr lang="ru-RU" smtClean="0"/>
              <a:t>‹#›</a:t>
            </a:fld>
            <a:endParaRPr lang="ru-RU"/>
          </a:p>
        </p:txBody>
      </p:sp>
    </p:spTree>
    <p:extLst>
      <p:ext uri="{BB962C8B-B14F-4D97-AF65-F5344CB8AC3E}">
        <p14:creationId xmlns:p14="http://schemas.microsoft.com/office/powerpoint/2010/main" val="4552201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ru-RU" smtClean="0"/>
              <a:t>Образец заголовка</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1097280" y="2582335"/>
            <a:ext cx="4937760" cy="328676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6217920" y="2582334"/>
            <a:ext cx="4937760" cy="328676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17829964-FCA1-41F9-8B88-734B88658932}" type="datetimeFigureOut">
              <a:rPr lang="ru-RU" smtClean="0"/>
              <a:t>16.04.2019</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DBD1EBD5-B2F9-49C4-8140-488006099EAC}" type="slidenum">
              <a:rPr lang="ru-RU" smtClean="0"/>
              <a:t>‹#›</a:t>
            </a:fld>
            <a:endParaRPr lang="ru-RU"/>
          </a:p>
        </p:txBody>
      </p:sp>
    </p:spTree>
    <p:extLst>
      <p:ext uri="{BB962C8B-B14F-4D97-AF65-F5344CB8AC3E}">
        <p14:creationId xmlns:p14="http://schemas.microsoft.com/office/powerpoint/2010/main" val="343279833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Date Placeholder 2"/>
          <p:cNvSpPr>
            <a:spLocks noGrp="1"/>
          </p:cNvSpPr>
          <p:nvPr>
            <p:ph type="dt" sz="half" idx="10"/>
          </p:nvPr>
        </p:nvSpPr>
        <p:spPr/>
        <p:txBody>
          <a:bodyPr/>
          <a:lstStyle/>
          <a:p>
            <a:fld id="{17829964-FCA1-41F9-8B88-734B88658932}" type="datetimeFigureOut">
              <a:rPr lang="ru-RU" smtClean="0"/>
              <a:t>16.04.2019</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DBD1EBD5-B2F9-49C4-8140-488006099EAC}" type="slidenum">
              <a:rPr lang="ru-RU" smtClean="0"/>
              <a:t>‹#›</a:t>
            </a:fld>
            <a:endParaRPr lang="ru-RU"/>
          </a:p>
        </p:txBody>
      </p:sp>
    </p:spTree>
    <p:extLst>
      <p:ext uri="{BB962C8B-B14F-4D97-AF65-F5344CB8AC3E}">
        <p14:creationId xmlns:p14="http://schemas.microsoft.com/office/powerpoint/2010/main" val="176863825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5" name="Rectangle 4"/>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17829964-FCA1-41F9-8B88-734B88658932}" type="datetimeFigureOut">
              <a:rPr lang="ru-RU" smtClean="0"/>
              <a:t>16.04.2019</a:t>
            </a:fld>
            <a:endParaRPr lang="ru-RU"/>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ru-RU"/>
          </a:p>
        </p:txBody>
      </p:sp>
      <p:sp>
        <p:nvSpPr>
          <p:cNvPr id="9" name="Slide Number Placeholder 8"/>
          <p:cNvSpPr>
            <a:spLocks noGrp="1"/>
          </p:cNvSpPr>
          <p:nvPr>
            <p:ph type="sldNum" sz="quarter" idx="12"/>
          </p:nvPr>
        </p:nvSpPr>
        <p:spPr/>
        <p:txBody>
          <a:bodyPr/>
          <a:lstStyle/>
          <a:p>
            <a:fld id="{DBD1EBD5-B2F9-49C4-8140-488006099EAC}" type="slidenum">
              <a:rPr lang="ru-RU" smtClean="0"/>
              <a:t>‹#›</a:t>
            </a:fld>
            <a:endParaRPr lang="ru-RU"/>
          </a:p>
        </p:txBody>
      </p:sp>
    </p:spTree>
    <p:extLst>
      <p:ext uri="{BB962C8B-B14F-4D97-AF65-F5344CB8AC3E}">
        <p14:creationId xmlns:p14="http://schemas.microsoft.com/office/powerpoint/2010/main" val="366403844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ru-RU" smtClean="0"/>
              <a:t>Образец заголовка</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fld id="{17829964-FCA1-41F9-8B88-734B88658932}" type="datetimeFigureOut">
              <a:rPr lang="ru-RU" smtClean="0"/>
              <a:t>16.04.2019</a:t>
            </a:fld>
            <a:endParaRPr lang="ru-RU"/>
          </a:p>
        </p:txBody>
      </p:sp>
      <p:sp>
        <p:nvSpPr>
          <p:cNvPr id="6" name="Footer Placeholder 5"/>
          <p:cNvSpPr>
            <a:spLocks noGrp="1"/>
          </p:cNvSpPr>
          <p:nvPr>
            <p:ph type="ftr" sz="quarter" idx="11"/>
          </p:nvPr>
        </p:nvSpPr>
        <p:spPr>
          <a:xfrm>
            <a:off x="4800600" y="6459785"/>
            <a:ext cx="4648200" cy="365125"/>
          </a:xfrm>
        </p:spPr>
        <p:txBody>
          <a:bodyPr/>
          <a:lstStyle>
            <a:lvl1pPr algn="l">
              <a:defRPr>
                <a:solidFill>
                  <a:schemeClr val="tx2"/>
                </a:solidFill>
              </a:defRPr>
            </a:lvl1pPr>
          </a:lstStyle>
          <a:p>
            <a:endParaRPr lang="ru-RU"/>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DBD1EBD5-B2F9-49C4-8140-488006099EAC}" type="slidenum">
              <a:rPr lang="ru-RU" smtClean="0"/>
              <a:t>‹#›</a:t>
            </a:fld>
            <a:endParaRPr lang="ru-RU"/>
          </a:p>
        </p:txBody>
      </p:sp>
    </p:spTree>
    <p:extLst>
      <p:ext uri="{BB962C8B-B14F-4D97-AF65-F5344CB8AC3E}">
        <p14:creationId xmlns:p14="http://schemas.microsoft.com/office/powerpoint/2010/main" val="409178826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8" name="Rectangle 7"/>
          <p:cNvSpPr/>
          <p:nvPr/>
        </p:nvSpPr>
        <p:spPr>
          <a:xfrm>
            <a:off x="0" y="4953000"/>
            <a:ext cx="12188825"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645" cy="822960"/>
          </a:xfrm>
        </p:spPr>
        <p:txBody>
          <a:bodyPr tIns="0" bIns="0" anchor="b">
            <a:noAutofit/>
          </a:bodyPr>
          <a:lstStyle>
            <a:lvl1pPr>
              <a:defRPr sz="3600" b="0">
                <a:solidFill>
                  <a:srgbClr val="FFFFFF"/>
                </a:solidFill>
              </a:defRPr>
            </a:lvl1pPr>
          </a:lstStyle>
          <a:p>
            <a:r>
              <a:rPr lang="ru-RU" smtClean="0"/>
              <a:t>Образец заголовка</a:t>
            </a:r>
            <a:endParaRPr lang="en-US" dirty="0"/>
          </a:p>
        </p:txBody>
      </p:sp>
      <p:sp>
        <p:nvSpPr>
          <p:cNvPr id="3" name="Picture Placeholder 2"/>
          <p:cNvSpPr>
            <a:spLocks noGrp="1" noChangeAspect="1"/>
          </p:cNvSpPr>
          <p:nvPr>
            <p:ph type="pic" idx="1"/>
          </p:nvPr>
        </p:nvSpPr>
        <p:spPr>
          <a:xfrm>
            <a:off x="15" y="0"/>
            <a:ext cx="12191985" cy="4915076"/>
          </a:xfrm>
          <a:solidFill>
            <a:schemeClr val="bg2">
              <a:lumMod val="90000"/>
            </a:schemeClr>
          </a:solidFill>
        </p:spPr>
        <p:txBody>
          <a:bodyPr lIns="457200" tIns="457200"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en-US" dirty="0"/>
          </a:p>
        </p:txBody>
      </p:sp>
      <p:sp>
        <p:nvSpPr>
          <p:cNvPr id="4" name="Text Placeholder 3"/>
          <p:cNvSpPr>
            <a:spLocks noGrp="1"/>
          </p:cNvSpPr>
          <p:nvPr>
            <p:ph type="body" sz="half" idx="2"/>
          </p:nvPr>
        </p:nvSpPr>
        <p:spPr>
          <a:xfrm>
            <a:off x="1097280" y="5907024"/>
            <a:ext cx="10113264"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17829964-FCA1-41F9-8B88-734B88658932}" type="datetimeFigureOut">
              <a:rPr lang="ru-RU" smtClean="0"/>
              <a:t>16.04.2019</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DBD1EBD5-B2F9-49C4-8140-488006099EAC}" type="slidenum">
              <a:rPr lang="ru-RU" smtClean="0"/>
              <a:t>‹#›</a:t>
            </a:fld>
            <a:endParaRPr lang="ru-RU"/>
          </a:p>
        </p:txBody>
      </p:sp>
    </p:spTree>
    <p:extLst>
      <p:ext uri="{BB962C8B-B14F-4D97-AF65-F5344CB8AC3E}">
        <p14:creationId xmlns:p14="http://schemas.microsoft.com/office/powerpoint/2010/main" val="1211342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ru-RU" smtClean="0"/>
              <a:t>Образец заголовка</a:t>
            </a:r>
            <a:endParaRPr lang="en-US" dirty="0"/>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fld id="{17829964-FCA1-41F9-8B88-734B88658932}" type="datetimeFigureOut">
              <a:rPr lang="ru-RU" smtClean="0"/>
              <a:t>16.04.2019</a:t>
            </a:fld>
            <a:endParaRPr lang="ru-RU"/>
          </a:p>
        </p:txBody>
      </p:sp>
      <p:sp>
        <p:nvSpPr>
          <p:cNvPr id="5" name="Footer Placeholder 4"/>
          <p:cNvSpPr>
            <a:spLocks noGrp="1"/>
          </p:cNvSpPr>
          <p:nvPr>
            <p:ph type="ftr" sz="quarter" idx="3"/>
          </p:nvPr>
        </p:nvSpPr>
        <p:spPr>
          <a:xfrm>
            <a:off x="3686185" y="6459785"/>
            <a:ext cx="4822804"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ru-RU"/>
          </a:p>
        </p:txBody>
      </p:sp>
      <p:sp>
        <p:nvSpPr>
          <p:cNvPr id="6" name="Slide Number Placeholder 5"/>
          <p:cNvSpPr>
            <a:spLocks noGrp="1"/>
          </p:cNvSpPr>
          <p:nvPr>
            <p:ph type="sldNum" sz="quarter" idx="4"/>
          </p:nvPr>
        </p:nvSpPr>
        <p:spPr>
          <a:xfrm>
            <a:off x="9900458" y="6459785"/>
            <a:ext cx="1312025" cy="365125"/>
          </a:xfrm>
          <a:prstGeom prst="rect">
            <a:avLst/>
          </a:prstGeom>
        </p:spPr>
        <p:txBody>
          <a:bodyPr vert="horz" lIns="91440" tIns="45720" rIns="91440" bIns="45720" rtlCol="0" anchor="ctr"/>
          <a:lstStyle>
            <a:lvl1pPr algn="r">
              <a:defRPr sz="1050">
                <a:solidFill>
                  <a:srgbClr val="FFFFFF"/>
                </a:solidFill>
              </a:defRPr>
            </a:lvl1pPr>
          </a:lstStyle>
          <a:p>
            <a:fld id="{DBD1EBD5-B2F9-49C4-8140-488006099EAC}" type="slidenum">
              <a:rPr lang="ru-RU" smtClean="0"/>
              <a:t>‹#›</a:t>
            </a:fld>
            <a:endParaRPr lang="ru-RU"/>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72600521"/>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2.mp3"/><Relationship Id="rId1" Type="http://schemas.microsoft.com/office/2007/relationships/media" Target="../media/media2.mp3"/><Relationship Id="rId5" Type="http://schemas.openxmlformats.org/officeDocument/2006/relationships/image" Target="../media/image8.png"/><Relationship Id="rId4" Type="http://schemas.openxmlformats.org/officeDocument/2006/relationships/image" Target="../media/image7.jpe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1.png"/></Relationships>
</file>

<file path=ppt/slides/_rels/slide2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5.jpeg"/><Relationship Id="rId1" Type="http://schemas.openxmlformats.org/officeDocument/2006/relationships/slideLayout" Target="../slideLayouts/slideLayout7.xml"/><Relationship Id="rId4" Type="http://schemas.openxmlformats.org/officeDocument/2006/relationships/image" Target="../media/image18.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21.jpeg"/><Relationship Id="rId1" Type="http://schemas.openxmlformats.org/officeDocument/2006/relationships/slideLayout" Target="../slideLayouts/slideLayout7.xml"/><Relationship Id="rId4" Type="http://schemas.openxmlformats.org/officeDocument/2006/relationships/image" Target="../media/image22.png"/></Relationships>
</file>

<file path=ppt/slides/_rels/slide4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21.jpeg"/><Relationship Id="rId1" Type="http://schemas.openxmlformats.org/officeDocument/2006/relationships/slideLayout" Target="../slideLayouts/slideLayout7.xml"/><Relationship Id="rId4" Type="http://schemas.openxmlformats.org/officeDocument/2006/relationships/image" Target="../media/image23.png"/></Relationships>
</file>

<file path=ppt/slides/_rels/slide4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3.mp3"/><Relationship Id="rId1" Type="http://schemas.microsoft.com/office/2007/relationships/media" Target="../media/media3.mp3"/><Relationship Id="rId6" Type="http://schemas.openxmlformats.org/officeDocument/2006/relationships/image" Target="../media/image8.png"/><Relationship Id="rId5" Type="http://schemas.openxmlformats.org/officeDocument/2006/relationships/image" Target="../media/image23.png"/><Relationship Id="rId4" Type="http://schemas.openxmlformats.org/officeDocument/2006/relationships/image" Target="../media/image10.png"/></Relationships>
</file>

<file path=ppt/slides/_rels/slide4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21.jpeg"/><Relationship Id="rId1" Type="http://schemas.openxmlformats.org/officeDocument/2006/relationships/slideLayout" Target="../slideLayouts/slideLayout7.xml"/><Relationship Id="rId4" Type="http://schemas.openxmlformats.org/officeDocument/2006/relationships/image" Target="../media/image23.png"/></Relationships>
</file>

<file path=ppt/slides/_rels/slide45.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1.png"/><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097280" y="758951"/>
            <a:ext cx="10058400" cy="4685885"/>
          </a:xfrm>
        </p:spPr>
        <p:txBody>
          <a:bodyPr>
            <a:normAutofit/>
          </a:bodyPr>
          <a:lstStyle/>
          <a:p>
            <a:pPr algn="ctr"/>
            <a:r>
              <a:rPr lang="ru-RU" dirty="0" smtClean="0"/>
              <a:t>«Клад кота Леопольда»</a:t>
            </a:r>
            <a:r>
              <a:rPr lang="en-US" dirty="0" smtClean="0"/>
              <a:t/>
            </a:r>
            <a:br>
              <a:rPr lang="en-US" dirty="0" smtClean="0"/>
            </a:br>
            <a:r>
              <a:rPr lang="ru-RU" dirty="0" smtClean="0"/>
              <a:t>«Дифференциация</a:t>
            </a:r>
            <a:br>
              <a:rPr lang="ru-RU" dirty="0" smtClean="0"/>
            </a:br>
            <a:r>
              <a:rPr lang="ru-RU" dirty="0" smtClean="0"/>
              <a:t>[Л</a:t>
            </a:r>
            <a:r>
              <a:rPr lang="ru-RU" dirty="0"/>
              <a:t>] [Л‘]»</a:t>
            </a:r>
          </a:p>
        </p:txBody>
      </p:sp>
      <p:sp>
        <p:nvSpPr>
          <p:cNvPr id="3" name="Подзаголовок 2"/>
          <p:cNvSpPr>
            <a:spLocks noGrp="1"/>
          </p:cNvSpPr>
          <p:nvPr>
            <p:ph type="subTitle" idx="1"/>
          </p:nvPr>
        </p:nvSpPr>
        <p:spPr>
          <a:xfrm>
            <a:off x="1097280" y="5721927"/>
            <a:ext cx="10058400" cy="527857"/>
          </a:xfrm>
        </p:spPr>
        <p:txBody>
          <a:bodyPr/>
          <a:lstStyle/>
          <a:p>
            <a:pPr algn="r"/>
            <a:r>
              <a:rPr lang="ru-RU" dirty="0" smtClean="0"/>
              <a:t>Макарова  Татьяна  Владимировна</a:t>
            </a:r>
            <a:endParaRPr lang="ru-RU" dirty="0"/>
          </a:p>
        </p:txBody>
      </p:sp>
    </p:spTree>
    <p:extLst>
      <p:ext uri="{BB962C8B-B14F-4D97-AF65-F5344CB8AC3E}">
        <p14:creationId xmlns:p14="http://schemas.microsoft.com/office/powerpoint/2010/main" val="104019901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Л'"/>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07740" y="0"/>
            <a:ext cx="6284259" cy="6329082"/>
          </a:xfrm>
          <a:prstGeom prst="rect">
            <a:avLst/>
          </a:prstGeom>
          <a:noFill/>
          <a:extLst>
            <a:ext uri="{909E8E84-426E-40DD-AFC4-6F175D3DCCD1}">
              <a14:hiddenFill xmlns:a14="http://schemas.microsoft.com/office/drawing/2010/main">
                <a:solidFill>
                  <a:srgbClr val="FFFFFF"/>
                </a:solidFill>
              </a14:hiddenFill>
            </a:ext>
          </a:extLst>
        </p:spPr>
      </p:pic>
      <p:sp>
        <p:nvSpPr>
          <p:cNvPr id="2" name="Прямоугольник 1"/>
          <p:cNvSpPr/>
          <p:nvPr/>
        </p:nvSpPr>
        <p:spPr>
          <a:xfrm>
            <a:off x="313764" y="204328"/>
            <a:ext cx="5342965" cy="6124754"/>
          </a:xfrm>
          <a:prstGeom prst="rect">
            <a:avLst/>
          </a:prstGeom>
        </p:spPr>
        <p:txBody>
          <a:bodyPr wrap="square">
            <a:spAutoFit/>
          </a:bodyPr>
          <a:lstStyle/>
          <a:p>
            <a:r>
              <a:rPr lang="ru-RU" sz="2800" b="1" dirty="0">
                <a:solidFill>
                  <a:srgbClr val="000000"/>
                </a:solidFill>
                <a:latin typeface="arial" panose="020B0604020202020204" pitchFamily="34" charset="0"/>
              </a:rPr>
              <a:t>Особенности артикуляции:</a:t>
            </a:r>
            <a:r>
              <a:rPr lang="ru-RU" sz="2800" dirty="0">
                <a:solidFill>
                  <a:srgbClr val="000000"/>
                </a:solidFill>
                <a:latin typeface="arial" panose="020B0604020202020204" pitchFamily="34" charset="0"/>
              </a:rPr>
              <a:t> Губы растянуты в улыбке. Передняя часть языка касается бугорков за верхними зубами, средняя часть спинки языка приподнята, задняя часть спинки языка опущена, боковые края языка опущены. Язык напряжен. Выдыхаемый воздух проходит по бокам языка. Голосовые связки работают, горло </a:t>
            </a:r>
            <a:r>
              <a:rPr lang="ru-RU" sz="2800" dirty="0" smtClean="0">
                <a:solidFill>
                  <a:srgbClr val="000000"/>
                </a:solidFill>
                <a:latin typeface="arial" panose="020B0604020202020204" pitchFamily="34" charset="0"/>
              </a:rPr>
              <a:t>дрожит</a:t>
            </a:r>
          </a:p>
          <a:p>
            <a:r>
              <a:rPr lang="ru-RU" sz="2800" dirty="0" smtClean="0">
                <a:solidFill>
                  <a:srgbClr val="000000"/>
                </a:solidFill>
                <a:latin typeface="arial" panose="020B0604020202020204" pitchFamily="34" charset="0"/>
              </a:rPr>
              <a:t>(есть </a:t>
            </a:r>
            <a:r>
              <a:rPr lang="ru-RU" sz="2800" dirty="0">
                <a:solidFill>
                  <a:srgbClr val="000000"/>
                </a:solidFill>
                <a:latin typeface="arial" panose="020B0604020202020204" pitchFamily="34" charset="0"/>
              </a:rPr>
              <a:t>голос).</a:t>
            </a:r>
            <a:endParaRPr lang="ru-RU" sz="2800" dirty="0"/>
          </a:p>
        </p:txBody>
      </p:sp>
    </p:spTree>
    <p:extLst>
      <p:ext uri="{BB962C8B-B14F-4D97-AF65-F5344CB8AC3E}">
        <p14:creationId xmlns:p14="http://schemas.microsoft.com/office/powerpoint/2010/main" val="386116244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7898632" y="208800"/>
            <a:ext cx="3823483" cy="6247864"/>
          </a:xfrm>
          <a:prstGeom prst="rect">
            <a:avLst/>
          </a:prstGeom>
        </p:spPr>
        <p:txBody>
          <a:bodyPr wrap="none">
            <a:spAutoFit/>
          </a:bodyPr>
          <a:lstStyle/>
          <a:p>
            <a:r>
              <a:rPr lang="ru-RU" sz="40000" b="1" dirty="0" smtClean="0">
                <a:solidFill>
                  <a:srgbClr val="0070C0"/>
                </a:solidFill>
                <a:effectLst/>
                <a:latin typeface="verdana" panose="020B0604030504040204" pitchFamily="34" charset="0"/>
              </a:rPr>
              <a:t>л</a:t>
            </a:r>
            <a:endParaRPr lang="ru-RU" sz="40000" dirty="0">
              <a:solidFill>
                <a:srgbClr val="0070C0"/>
              </a:solidFill>
            </a:endParaRPr>
          </a:p>
        </p:txBody>
      </p:sp>
      <p:sp>
        <p:nvSpPr>
          <p:cNvPr id="5" name="Прямоугольник 4"/>
          <p:cNvSpPr/>
          <p:nvPr/>
        </p:nvSpPr>
        <p:spPr>
          <a:xfrm>
            <a:off x="807720" y="909935"/>
            <a:ext cx="6096000" cy="1384995"/>
          </a:xfrm>
          <a:prstGeom prst="rect">
            <a:avLst/>
          </a:prstGeom>
        </p:spPr>
        <p:txBody>
          <a:bodyPr>
            <a:spAutoFit/>
          </a:bodyPr>
          <a:lstStyle/>
          <a:p>
            <a:r>
              <a:rPr lang="ru-RU" sz="2800" b="1" dirty="0">
                <a:solidFill>
                  <a:srgbClr val="000000"/>
                </a:solidFill>
                <a:latin typeface="arial" panose="020B0604020202020204" pitchFamily="34" charset="0"/>
              </a:rPr>
              <a:t>Обозначение цветом:</a:t>
            </a:r>
            <a:r>
              <a:rPr lang="ru-RU" sz="2800" dirty="0">
                <a:solidFill>
                  <a:srgbClr val="000000"/>
                </a:solidFill>
                <a:latin typeface="arial" panose="020B0604020202020204" pitchFamily="34" charset="0"/>
              </a:rPr>
              <a:t> синий.</a:t>
            </a:r>
            <a:r>
              <a:rPr lang="ru-RU" sz="2800" dirty="0"/>
              <a:t/>
            </a:r>
            <a:br>
              <a:rPr lang="ru-RU" sz="2800" dirty="0"/>
            </a:br>
            <a:r>
              <a:rPr lang="ru-RU" sz="2800" b="1" dirty="0">
                <a:solidFill>
                  <a:srgbClr val="000000"/>
                </a:solidFill>
                <a:latin typeface="arial" panose="020B0604020202020204" pitchFamily="34" charset="0"/>
              </a:rPr>
              <a:t>Характеристика:</a:t>
            </a:r>
            <a:r>
              <a:rPr lang="ru-RU" sz="2800" dirty="0">
                <a:solidFill>
                  <a:srgbClr val="000000"/>
                </a:solidFill>
                <a:latin typeface="arial" panose="020B0604020202020204" pitchFamily="34" charset="0"/>
              </a:rPr>
              <a:t> звук [Л] — твердый звонкий согласный.</a:t>
            </a:r>
            <a:endParaRPr lang="ru-RU" sz="2800" dirty="0"/>
          </a:p>
        </p:txBody>
      </p:sp>
      <p:sp>
        <p:nvSpPr>
          <p:cNvPr id="6" name="Блок-схема: узел 5"/>
          <p:cNvSpPr/>
          <p:nvPr/>
        </p:nvSpPr>
        <p:spPr>
          <a:xfrm>
            <a:off x="2194560" y="3584448"/>
            <a:ext cx="2167128" cy="1938528"/>
          </a:xfrm>
          <a:prstGeom prst="flowChartConnector">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120026833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Л"/>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49778" y="0"/>
            <a:ext cx="6642222" cy="6347012"/>
          </a:xfrm>
          <a:prstGeom prst="rect">
            <a:avLst/>
          </a:prstGeom>
          <a:noFill/>
          <a:extLst>
            <a:ext uri="{909E8E84-426E-40DD-AFC4-6F175D3DCCD1}">
              <a14:hiddenFill xmlns:a14="http://schemas.microsoft.com/office/drawing/2010/main">
                <a:solidFill>
                  <a:srgbClr val="FFFFFF"/>
                </a:solidFill>
              </a14:hiddenFill>
            </a:ext>
          </a:extLst>
        </p:spPr>
      </p:pic>
      <p:sp>
        <p:nvSpPr>
          <p:cNvPr id="2" name="Прямоугольник 1"/>
          <p:cNvSpPr/>
          <p:nvPr/>
        </p:nvSpPr>
        <p:spPr>
          <a:xfrm>
            <a:off x="341284" y="432138"/>
            <a:ext cx="5208494" cy="5693866"/>
          </a:xfrm>
          <a:prstGeom prst="rect">
            <a:avLst/>
          </a:prstGeom>
        </p:spPr>
        <p:txBody>
          <a:bodyPr wrap="square">
            <a:spAutoFit/>
          </a:bodyPr>
          <a:lstStyle/>
          <a:p>
            <a:r>
              <a:rPr lang="ru-RU" sz="2800" b="1" dirty="0">
                <a:solidFill>
                  <a:srgbClr val="000000"/>
                </a:solidFill>
                <a:latin typeface="arial" panose="020B0604020202020204" pitchFamily="34" charset="0"/>
              </a:rPr>
              <a:t>Особенности артикуляции:</a:t>
            </a:r>
            <a:r>
              <a:rPr lang="ru-RU" sz="2800" dirty="0">
                <a:solidFill>
                  <a:srgbClr val="000000"/>
                </a:solidFill>
                <a:latin typeface="arial" panose="020B0604020202020204" pitchFamily="34" charset="0"/>
              </a:rPr>
              <a:t> Кончик языка упирается в верхние зубы или бугорки за верхними зубами, средняя часть спинки языка опущена, задняя часть спинки языка поднята, боковые края языка опущены. Форма языка напоминает </a:t>
            </a:r>
            <a:r>
              <a:rPr lang="ru-RU" sz="2800" dirty="0" smtClean="0">
                <a:solidFill>
                  <a:srgbClr val="000000"/>
                </a:solidFill>
                <a:latin typeface="arial" panose="020B0604020202020204" pitchFamily="34" charset="0"/>
              </a:rPr>
              <a:t>седло. </a:t>
            </a:r>
            <a:r>
              <a:rPr lang="ru-RU" sz="2800" dirty="0">
                <a:solidFill>
                  <a:srgbClr val="000000"/>
                </a:solidFill>
                <a:latin typeface="arial" panose="020B0604020202020204" pitchFamily="34" charset="0"/>
              </a:rPr>
              <a:t>Выдыхаемый воздух проходит по бокам языка. Голосовые связки работают, горло дрожит (есть голос).</a:t>
            </a:r>
            <a:endParaRPr lang="ru-RU" sz="2800" dirty="0"/>
          </a:p>
        </p:txBody>
      </p:sp>
    </p:spTree>
    <p:extLst>
      <p:ext uri="{BB962C8B-B14F-4D97-AF65-F5344CB8AC3E}">
        <p14:creationId xmlns:p14="http://schemas.microsoft.com/office/powerpoint/2010/main" val="201055817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err="1" smtClean="0"/>
              <a:t>Потешка</a:t>
            </a:r>
            <a:endParaRPr lang="ru-RU" dirty="0"/>
          </a:p>
        </p:txBody>
      </p:sp>
      <p:sp>
        <p:nvSpPr>
          <p:cNvPr id="3" name="Прямоугольник 2"/>
          <p:cNvSpPr/>
          <p:nvPr/>
        </p:nvSpPr>
        <p:spPr>
          <a:xfrm>
            <a:off x="2519352" y="2500263"/>
            <a:ext cx="7214283" cy="523220"/>
          </a:xfrm>
          <a:prstGeom prst="rect">
            <a:avLst/>
          </a:prstGeom>
        </p:spPr>
        <p:txBody>
          <a:bodyPr wrap="none">
            <a:spAutoFit/>
          </a:bodyPr>
          <a:lstStyle/>
          <a:p>
            <a:pPr algn="ctr"/>
            <a:r>
              <a:rPr lang="ru-RU" sz="2800" dirty="0" smtClean="0">
                <a:latin typeface="Times New Roman" panose="02020603050405020304" pitchFamily="18" charset="0"/>
                <a:ea typeface="Times New Roman" panose="02020603050405020304" pitchFamily="18" charset="0"/>
              </a:rPr>
              <a:t>Молодцы. А </a:t>
            </a:r>
            <a:r>
              <a:rPr lang="ru-RU" sz="2800" dirty="0" err="1" smtClean="0">
                <a:latin typeface="Times New Roman" panose="02020603050405020304" pitchFamily="18" charset="0"/>
                <a:ea typeface="Times New Roman" panose="02020603050405020304" pitchFamily="18" charset="0"/>
              </a:rPr>
              <a:t>потешки</a:t>
            </a:r>
            <a:r>
              <a:rPr lang="ru-RU" sz="2800" dirty="0" smtClean="0">
                <a:latin typeface="Times New Roman" panose="02020603050405020304" pitchFamily="18" charset="0"/>
                <a:ea typeface="Times New Roman" panose="02020603050405020304" pitchFamily="18" charset="0"/>
              </a:rPr>
              <a:t> вы петь умеете, ребята?</a:t>
            </a:r>
            <a:endParaRPr lang="ru-RU" sz="2800" dirty="0" smtClean="0">
              <a:latin typeface="Times New Roman" panose="02020603050405020304" pitchFamily="18" charset="0"/>
              <a:ea typeface="Times New Roman" panose="02020603050405020304" pitchFamily="18" charset="0"/>
            </a:endParaRPr>
          </a:p>
        </p:txBody>
      </p:sp>
      <p:pic>
        <p:nvPicPr>
          <p:cNvPr id="9218" name="Picture 2" descr="ÐÐ°ÑÑÐ¸Ð½ÐºÐ¸ Ð¿Ð¾ Ð·Ð°Ð¿ÑÐ¾ÑÑ ÐºÐ°ÑÑÐ¸Ð½ÐºÐ° Ð½Ð° Ð¿ÑÐ¾Ð·ÑÐ°ÑÐ½Ð¾Ð¼ ÑÐ¾Ð½Ðµ Ð»ÑÐ³ÑÑÐºÐ°"/>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94011" y="3786386"/>
            <a:ext cx="2857500" cy="24288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1692297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Картинки по запросу картинка лягушка царевна инапланетянка"/>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pic>
        <p:nvPicPr>
          <p:cNvPr id="3" name="14. Track 14">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5791200" y="3124200"/>
            <a:ext cx="609600" cy="609600"/>
          </a:xfrm>
          <a:prstGeom prst="rect">
            <a:avLst/>
          </a:prstGeom>
        </p:spPr>
      </p:pic>
    </p:spTree>
    <p:extLst>
      <p:ext uri="{BB962C8B-B14F-4D97-AF65-F5344CB8AC3E}">
        <p14:creationId xmlns:p14="http://schemas.microsoft.com/office/powerpoint/2010/main" val="40419513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1618"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97280" y="286603"/>
            <a:ext cx="10058400" cy="2014808"/>
          </a:xfrm>
        </p:spPr>
        <p:txBody>
          <a:bodyPr>
            <a:normAutofit fontScale="90000"/>
          </a:bodyPr>
          <a:lstStyle/>
          <a:p>
            <a:r>
              <a:rPr lang="ru-RU" dirty="0" smtClean="0"/>
              <a:t>Развитие </a:t>
            </a:r>
            <a:r>
              <a:rPr lang="ru-RU" dirty="0"/>
              <a:t>фонематического восприятия. Произношение звуков в </a:t>
            </a:r>
            <a:r>
              <a:rPr lang="ru-RU" dirty="0" smtClean="0"/>
              <a:t>слогах и словах.</a:t>
            </a:r>
            <a:br>
              <a:rPr lang="ru-RU" dirty="0" smtClean="0"/>
            </a:br>
            <a:r>
              <a:rPr lang="ru-RU" dirty="0" smtClean="0"/>
              <a:t>Звуковой </a:t>
            </a:r>
            <a:r>
              <a:rPr lang="ru-RU" dirty="0"/>
              <a:t>анализ, синтез</a:t>
            </a:r>
          </a:p>
        </p:txBody>
      </p:sp>
      <p:sp>
        <p:nvSpPr>
          <p:cNvPr id="3" name="Прямоугольник 2"/>
          <p:cNvSpPr/>
          <p:nvPr/>
        </p:nvSpPr>
        <p:spPr>
          <a:xfrm>
            <a:off x="1097280" y="3220135"/>
            <a:ext cx="10058400" cy="1815882"/>
          </a:xfrm>
          <a:prstGeom prst="rect">
            <a:avLst/>
          </a:prstGeom>
        </p:spPr>
        <p:txBody>
          <a:bodyPr wrap="square">
            <a:spAutoFit/>
          </a:bodyPr>
          <a:lstStyle/>
          <a:p>
            <a:pPr algn="ctr"/>
            <a:r>
              <a:rPr lang="ru-RU" sz="2800" i="1" dirty="0" smtClean="0">
                <a:latin typeface="Times New Roman" panose="02020603050405020304" pitchFamily="18" charset="0"/>
                <a:ea typeface="Times New Roman" panose="02020603050405020304" pitchFamily="18" charset="0"/>
              </a:rPr>
              <a:t>Кот уходит из кабинета.</a:t>
            </a:r>
          </a:p>
          <a:p>
            <a:pPr algn="ctr"/>
            <a:endParaRPr lang="ru-RU" sz="2800" i="1" dirty="0" smtClean="0">
              <a:latin typeface="Times New Roman" panose="02020603050405020304" pitchFamily="18" charset="0"/>
              <a:ea typeface="Times New Roman" panose="02020603050405020304" pitchFamily="18" charset="0"/>
            </a:endParaRPr>
          </a:p>
          <a:p>
            <a:pPr algn="ctr"/>
            <a:r>
              <a:rPr lang="ru-RU" sz="2800" dirty="0" smtClean="0">
                <a:latin typeface="Times New Roman" panose="02020603050405020304" pitchFamily="18" charset="0"/>
                <a:ea typeface="Times New Roman" panose="02020603050405020304" pitchFamily="18" charset="0"/>
              </a:rPr>
              <a:t>Мыши </a:t>
            </a:r>
            <a:r>
              <a:rPr lang="ru-RU" sz="2800" dirty="0">
                <a:latin typeface="Times New Roman" panose="02020603050405020304" pitchFamily="18" charset="0"/>
                <a:ea typeface="Times New Roman" panose="02020603050405020304" pitchFamily="18" charset="0"/>
              </a:rPr>
              <a:t>очень любят играть в прятки.</a:t>
            </a:r>
          </a:p>
          <a:p>
            <a:pPr algn="ctr"/>
            <a:r>
              <a:rPr lang="ru-RU" sz="2800" dirty="0">
                <a:latin typeface="Times New Roman" panose="02020603050405020304" pitchFamily="18" charset="0"/>
                <a:ea typeface="Times New Roman" panose="02020603050405020304" pitchFamily="18" charset="0"/>
              </a:rPr>
              <a:t>Чтобы их найти, нужно прочитать слоги.</a:t>
            </a:r>
            <a:endParaRPr lang="ru-RU" sz="2800" dirty="0"/>
          </a:p>
        </p:txBody>
      </p:sp>
    </p:spTree>
    <p:extLst>
      <p:ext uri="{BB962C8B-B14F-4D97-AF65-F5344CB8AC3E}">
        <p14:creationId xmlns:p14="http://schemas.microsoft.com/office/powerpoint/2010/main" val="243435080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ÐÐ¾ÑÐ¾Ð¶ÐµÐµ Ð¸Ð·Ð¾Ð±ÑÐ°Ð¶ÐµÐ½Ð¸Ðµ"/>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30955" y="409179"/>
            <a:ext cx="7620000" cy="6010275"/>
          </a:xfrm>
          <a:prstGeom prst="rect">
            <a:avLst/>
          </a:prstGeom>
          <a:noFill/>
          <a:extLst>
            <a:ext uri="{909E8E84-426E-40DD-AFC4-6F175D3DCCD1}">
              <a14:hiddenFill xmlns:a14="http://schemas.microsoft.com/office/drawing/2010/main">
                <a:solidFill>
                  <a:srgbClr val="FFFFFF"/>
                </a:solidFill>
              </a14:hiddenFill>
            </a:ext>
          </a:extLst>
        </p:spPr>
      </p:pic>
      <p:sp>
        <p:nvSpPr>
          <p:cNvPr id="38" name="Прямоугольник 37"/>
          <p:cNvSpPr/>
          <p:nvPr/>
        </p:nvSpPr>
        <p:spPr>
          <a:xfrm>
            <a:off x="-17462" y="1804989"/>
            <a:ext cx="1863726" cy="181927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ru-RU" sz="4800" dirty="0">
                <a:solidFill>
                  <a:srgbClr val="FFFF00"/>
                </a:solidFill>
                <a:latin typeface="Arial Black" pitchFamily="34" charset="0"/>
              </a:rPr>
              <a:t>ал</a:t>
            </a:r>
          </a:p>
        </p:txBody>
      </p:sp>
      <p:sp>
        <p:nvSpPr>
          <p:cNvPr id="27" name="Прямоугольник 26"/>
          <p:cNvSpPr/>
          <p:nvPr/>
        </p:nvSpPr>
        <p:spPr>
          <a:xfrm>
            <a:off x="9076818" y="3550445"/>
            <a:ext cx="3102098" cy="18002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ru-RU" sz="4800" dirty="0" smtClean="0">
                <a:solidFill>
                  <a:srgbClr val="FFFF00"/>
                </a:solidFill>
                <a:latin typeface="Arial Black" pitchFamily="34" charset="0"/>
              </a:rPr>
              <a:t>лил</a:t>
            </a:r>
            <a:endParaRPr lang="ru-RU" sz="4800" dirty="0">
              <a:solidFill>
                <a:srgbClr val="FFFF00"/>
              </a:solidFill>
              <a:latin typeface="Arial Black" pitchFamily="34" charset="0"/>
            </a:endParaRPr>
          </a:p>
        </p:txBody>
      </p:sp>
      <p:sp>
        <p:nvSpPr>
          <p:cNvPr id="47" name="Прямоугольник 46"/>
          <p:cNvSpPr/>
          <p:nvPr/>
        </p:nvSpPr>
        <p:spPr>
          <a:xfrm>
            <a:off x="7330541" y="3552032"/>
            <a:ext cx="1822450" cy="181927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ru-RU" sz="4800" dirty="0" err="1">
                <a:solidFill>
                  <a:srgbClr val="FFFF00"/>
                </a:solidFill>
                <a:latin typeface="Arial Black" pitchFamily="34" charset="0"/>
              </a:rPr>
              <a:t>улу</a:t>
            </a:r>
            <a:endParaRPr lang="ru-RU" sz="4800" dirty="0">
              <a:solidFill>
                <a:srgbClr val="FFFF00"/>
              </a:solidFill>
              <a:latin typeface="Arial Black" pitchFamily="34" charset="0"/>
            </a:endParaRPr>
          </a:p>
        </p:txBody>
      </p:sp>
      <p:sp>
        <p:nvSpPr>
          <p:cNvPr id="25" name="Прямоугольник 24"/>
          <p:cNvSpPr/>
          <p:nvPr/>
        </p:nvSpPr>
        <p:spPr>
          <a:xfrm>
            <a:off x="7342857" y="5038725"/>
            <a:ext cx="1787525" cy="18002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ru-RU" sz="4800" dirty="0" err="1">
                <a:solidFill>
                  <a:srgbClr val="FFFF00"/>
                </a:solidFill>
                <a:latin typeface="Arial Black" pitchFamily="34" charset="0"/>
              </a:rPr>
              <a:t>лул</a:t>
            </a:r>
            <a:endParaRPr lang="ru-RU" sz="4800" dirty="0">
              <a:solidFill>
                <a:srgbClr val="FFFF00"/>
              </a:solidFill>
              <a:latin typeface="Arial Black" pitchFamily="34" charset="0"/>
            </a:endParaRPr>
          </a:p>
        </p:txBody>
      </p:sp>
      <p:sp>
        <p:nvSpPr>
          <p:cNvPr id="28" name="Прямоугольник 27"/>
          <p:cNvSpPr/>
          <p:nvPr/>
        </p:nvSpPr>
        <p:spPr>
          <a:xfrm>
            <a:off x="9152991" y="5038724"/>
            <a:ext cx="3102098" cy="18002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ru-RU" sz="4800" dirty="0" err="1" smtClean="0">
                <a:solidFill>
                  <a:srgbClr val="FFFF00"/>
                </a:solidFill>
                <a:latin typeface="Arial Black" pitchFamily="34" charset="0"/>
              </a:rPr>
              <a:t>лел</a:t>
            </a:r>
            <a:endParaRPr lang="ru-RU" sz="4800" dirty="0">
              <a:solidFill>
                <a:srgbClr val="FFFF00"/>
              </a:solidFill>
              <a:latin typeface="Arial Black" pitchFamily="34" charset="0"/>
            </a:endParaRPr>
          </a:p>
        </p:txBody>
      </p:sp>
      <p:sp>
        <p:nvSpPr>
          <p:cNvPr id="5" name="Прямоугольник 4"/>
          <p:cNvSpPr/>
          <p:nvPr/>
        </p:nvSpPr>
        <p:spPr>
          <a:xfrm>
            <a:off x="0" y="-9525"/>
            <a:ext cx="1863726" cy="181768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ru-RU" sz="4800" dirty="0">
                <a:solidFill>
                  <a:srgbClr val="FFFF00"/>
                </a:solidFill>
                <a:latin typeface="Arial Black" pitchFamily="34" charset="0"/>
              </a:rPr>
              <a:t>ла</a:t>
            </a:r>
          </a:p>
        </p:txBody>
      </p:sp>
      <p:sp>
        <p:nvSpPr>
          <p:cNvPr id="32" name="Прямоугольник 31"/>
          <p:cNvSpPr/>
          <p:nvPr/>
        </p:nvSpPr>
        <p:spPr>
          <a:xfrm>
            <a:off x="1859936" y="-11907"/>
            <a:ext cx="1819275" cy="179863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ru-RU" sz="4800" dirty="0" err="1">
                <a:solidFill>
                  <a:srgbClr val="FFFF00"/>
                </a:solidFill>
                <a:latin typeface="Arial Black" pitchFamily="34" charset="0"/>
              </a:rPr>
              <a:t>лы</a:t>
            </a:r>
            <a:endParaRPr lang="ru-RU" sz="4800" dirty="0">
              <a:solidFill>
                <a:srgbClr val="FFFF00"/>
              </a:solidFill>
              <a:latin typeface="Arial Black" pitchFamily="34" charset="0"/>
            </a:endParaRPr>
          </a:p>
        </p:txBody>
      </p:sp>
      <p:sp>
        <p:nvSpPr>
          <p:cNvPr id="33" name="Прямоугольник 32"/>
          <p:cNvSpPr/>
          <p:nvPr/>
        </p:nvSpPr>
        <p:spPr>
          <a:xfrm>
            <a:off x="3649664" y="-9525"/>
            <a:ext cx="1900238" cy="181768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ru-RU" sz="4800" dirty="0" err="1">
                <a:solidFill>
                  <a:srgbClr val="FFFF00"/>
                </a:solidFill>
                <a:latin typeface="Arial Black" pitchFamily="34" charset="0"/>
              </a:rPr>
              <a:t>лэ</a:t>
            </a:r>
            <a:endParaRPr lang="ru-RU" sz="4800" dirty="0">
              <a:solidFill>
                <a:srgbClr val="FFFF00"/>
              </a:solidFill>
              <a:latin typeface="Arial Black" pitchFamily="34" charset="0"/>
            </a:endParaRPr>
          </a:p>
        </p:txBody>
      </p:sp>
      <p:sp>
        <p:nvSpPr>
          <p:cNvPr id="34" name="Прямоугольник 33"/>
          <p:cNvSpPr/>
          <p:nvPr/>
        </p:nvSpPr>
        <p:spPr>
          <a:xfrm>
            <a:off x="5561655" y="-11907"/>
            <a:ext cx="1785937" cy="179863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ru-RU" sz="4800" dirty="0" err="1">
                <a:solidFill>
                  <a:srgbClr val="FFFF00"/>
                </a:solidFill>
                <a:latin typeface="Arial Black" pitchFamily="34" charset="0"/>
              </a:rPr>
              <a:t>ло</a:t>
            </a:r>
            <a:endParaRPr lang="ru-RU" sz="4800" dirty="0">
              <a:solidFill>
                <a:srgbClr val="FFFF00"/>
              </a:solidFill>
              <a:latin typeface="Arial Black" pitchFamily="34" charset="0"/>
            </a:endParaRPr>
          </a:p>
        </p:txBody>
      </p:sp>
      <p:sp>
        <p:nvSpPr>
          <p:cNvPr id="35" name="Прямоугольник 34"/>
          <p:cNvSpPr/>
          <p:nvPr/>
        </p:nvSpPr>
        <p:spPr>
          <a:xfrm>
            <a:off x="7330541" y="5007"/>
            <a:ext cx="1778000" cy="177958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ru-RU" sz="4800" dirty="0" err="1">
                <a:solidFill>
                  <a:srgbClr val="FFFF00"/>
                </a:solidFill>
                <a:latin typeface="Arial Black" pitchFamily="34" charset="0"/>
              </a:rPr>
              <a:t>лу</a:t>
            </a:r>
            <a:endParaRPr lang="ru-RU" sz="4800" dirty="0">
              <a:solidFill>
                <a:srgbClr val="FFFF00"/>
              </a:solidFill>
              <a:latin typeface="Arial Black" pitchFamily="34" charset="0"/>
            </a:endParaRPr>
          </a:p>
        </p:txBody>
      </p:sp>
      <p:sp>
        <p:nvSpPr>
          <p:cNvPr id="39" name="Прямоугольник 38"/>
          <p:cNvSpPr/>
          <p:nvPr/>
        </p:nvSpPr>
        <p:spPr>
          <a:xfrm>
            <a:off x="1843731" y="1783557"/>
            <a:ext cx="1817687" cy="18002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ru-RU" sz="4800" dirty="0" err="1">
                <a:solidFill>
                  <a:srgbClr val="FFFF00"/>
                </a:solidFill>
                <a:latin typeface="Arial Black" pitchFamily="34" charset="0"/>
              </a:rPr>
              <a:t>ыл</a:t>
            </a:r>
            <a:endParaRPr lang="ru-RU" sz="4800" dirty="0">
              <a:solidFill>
                <a:srgbClr val="FFFF00"/>
              </a:solidFill>
              <a:latin typeface="Arial Black" pitchFamily="34" charset="0"/>
            </a:endParaRPr>
          </a:p>
        </p:txBody>
      </p:sp>
      <p:sp>
        <p:nvSpPr>
          <p:cNvPr id="40" name="Прямоугольник 39"/>
          <p:cNvSpPr/>
          <p:nvPr/>
        </p:nvSpPr>
        <p:spPr>
          <a:xfrm>
            <a:off x="3661417" y="1804989"/>
            <a:ext cx="1900238" cy="181927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ru-RU" sz="4800" dirty="0">
                <a:solidFill>
                  <a:srgbClr val="FFFF00"/>
                </a:solidFill>
                <a:latin typeface="Arial Black" pitchFamily="34" charset="0"/>
              </a:rPr>
              <a:t>эл</a:t>
            </a:r>
          </a:p>
        </p:txBody>
      </p:sp>
      <p:sp>
        <p:nvSpPr>
          <p:cNvPr id="41" name="Прямоугольник 40"/>
          <p:cNvSpPr/>
          <p:nvPr/>
        </p:nvSpPr>
        <p:spPr>
          <a:xfrm>
            <a:off x="5561655" y="1798638"/>
            <a:ext cx="1785938" cy="18002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ru-RU" sz="4800" dirty="0" err="1">
                <a:solidFill>
                  <a:srgbClr val="FFFF00"/>
                </a:solidFill>
                <a:latin typeface="Arial Black" pitchFamily="34" charset="0"/>
              </a:rPr>
              <a:t>ол</a:t>
            </a:r>
            <a:endParaRPr lang="ru-RU" sz="4800" dirty="0">
              <a:solidFill>
                <a:srgbClr val="FFFF00"/>
              </a:solidFill>
              <a:latin typeface="Arial Black" pitchFamily="34" charset="0"/>
            </a:endParaRPr>
          </a:p>
        </p:txBody>
      </p:sp>
      <p:sp>
        <p:nvSpPr>
          <p:cNvPr id="42" name="Прямоугольник 41"/>
          <p:cNvSpPr/>
          <p:nvPr/>
        </p:nvSpPr>
        <p:spPr>
          <a:xfrm>
            <a:off x="7330541" y="1791495"/>
            <a:ext cx="1778000" cy="177958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ru-RU" sz="4800" dirty="0" err="1">
                <a:solidFill>
                  <a:srgbClr val="FFFF00"/>
                </a:solidFill>
                <a:latin typeface="Arial Black" pitchFamily="34" charset="0"/>
              </a:rPr>
              <a:t>ул</a:t>
            </a:r>
            <a:endParaRPr lang="ru-RU" sz="4800" dirty="0">
              <a:solidFill>
                <a:srgbClr val="FFFF00"/>
              </a:solidFill>
              <a:latin typeface="Arial Black" pitchFamily="34" charset="0"/>
            </a:endParaRPr>
          </a:p>
        </p:txBody>
      </p:sp>
      <p:sp>
        <p:nvSpPr>
          <p:cNvPr id="43" name="Прямоугольник 42"/>
          <p:cNvSpPr/>
          <p:nvPr/>
        </p:nvSpPr>
        <p:spPr>
          <a:xfrm>
            <a:off x="-17462" y="3584576"/>
            <a:ext cx="1863726" cy="181768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ru-RU" sz="4800" dirty="0">
                <a:solidFill>
                  <a:srgbClr val="FFFF00"/>
                </a:solidFill>
                <a:latin typeface="Arial Black" pitchFamily="34" charset="0"/>
              </a:rPr>
              <a:t>ала</a:t>
            </a:r>
          </a:p>
        </p:txBody>
      </p:sp>
      <p:sp>
        <p:nvSpPr>
          <p:cNvPr id="44" name="Прямоугольник 43"/>
          <p:cNvSpPr/>
          <p:nvPr/>
        </p:nvSpPr>
        <p:spPr>
          <a:xfrm>
            <a:off x="1821044" y="3595689"/>
            <a:ext cx="1817687" cy="185340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ru-RU" sz="4000" dirty="0" err="1">
                <a:solidFill>
                  <a:srgbClr val="FFFF00"/>
                </a:solidFill>
                <a:latin typeface="Arial Black" pitchFamily="34" charset="0"/>
              </a:rPr>
              <a:t>ылы</a:t>
            </a:r>
            <a:endParaRPr lang="ru-RU" sz="4000" dirty="0">
              <a:solidFill>
                <a:srgbClr val="FFFF00"/>
              </a:solidFill>
              <a:latin typeface="Arial Black" pitchFamily="34" charset="0"/>
            </a:endParaRPr>
          </a:p>
        </p:txBody>
      </p:sp>
      <p:sp>
        <p:nvSpPr>
          <p:cNvPr id="45" name="Прямоугольник 44"/>
          <p:cNvSpPr/>
          <p:nvPr/>
        </p:nvSpPr>
        <p:spPr>
          <a:xfrm>
            <a:off x="3640780" y="3595689"/>
            <a:ext cx="1941512" cy="181768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ru-RU" sz="4800" dirty="0" err="1">
                <a:solidFill>
                  <a:srgbClr val="FFFF00"/>
                </a:solidFill>
                <a:latin typeface="Arial Black" pitchFamily="34" charset="0"/>
              </a:rPr>
              <a:t>элэ</a:t>
            </a:r>
            <a:endParaRPr lang="ru-RU" sz="4800" dirty="0">
              <a:solidFill>
                <a:srgbClr val="FFFF00"/>
              </a:solidFill>
              <a:latin typeface="Arial Black" pitchFamily="34" charset="0"/>
            </a:endParaRPr>
          </a:p>
        </p:txBody>
      </p:sp>
      <p:sp>
        <p:nvSpPr>
          <p:cNvPr id="46" name="Прямоугольник 45"/>
          <p:cNvSpPr/>
          <p:nvPr/>
        </p:nvSpPr>
        <p:spPr>
          <a:xfrm>
            <a:off x="5556919" y="3572669"/>
            <a:ext cx="1785938" cy="179863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ru-RU" sz="4800" dirty="0" err="1">
                <a:solidFill>
                  <a:srgbClr val="FFFF00"/>
                </a:solidFill>
                <a:latin typeface="Arial Black" pitchFamily="34" charset="0"/>
              </a:rPr>
              <a:t>оло</a:t>
            </a:r>
            <a:endParaRPr lang="ru-RU" sz="4800" dirty="0">
              <a:solidFill>
                <a:srgbClr val="FFFF00"/>
              </a:solidFill>
              <a:latin typeface="Arial Black" pitchFamily="34" charset="0"/>
            </a:endParaRPr>
          </a:p>
        </p:txBody>
      </p:sp>
      <p:sp>
        <p:nvSpPr>
          <p:cNvPr id="48" name="Прямоугольник 47"/>
          <p:cNvSpPr/>
          <p:nvPr/>
        </p:nvSpPr>
        <p:spPr>
          <a:xfrm>
            <a:off x="-16490" y="5038725"/>
            <a:ext cx="1876426" cy="181927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ru-RU" sz="4800" dirty="0">
                <a:solidFill>
                  <a:srgbClr val="FFFF00"/>
                </a:solidFill>
                <a:latin typeface="Arial Black" pitchFamily="34" charset="0"/>
              </a:rPr>
              <a:t>лал</a:t>
            </a:r>
          </a:p>
        </p:txBody>
      </p:sp>
      <p:sp>
        <p:nvSpPr>
          <p:cNvPr id="49" name="Прямоугольник 48"/>
          <p:cNvSpPr/>
          <p:nvPr/>
        </p:nvSpPr>
        <p:spPr>
          <a:xfrm>
            <a:off x="1859936" y="5057775"/>
            <a:ext cx="1860550" cy="18002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ru-RU" sz="4000" dirty="0" err="1">
                <a:solidFill>
                  <a:srgbClr val="FFFF00"/>
                </a:solidFill>
                <a:latin typeface="Arial Black" pitchFamily="34" charset="0"/>
              </a:rPr>
              <a:t>лыл</a:t>
            </a:r>
            <a:endParaRPr lang="ru-RU" sz="4000" dirty="0">
              <a:solidFill>
                <a:srgbClr val="FFFF00"/>
              </a:solidFill>
              <a:latin typeface="Arial Black" pitchFamily="34" charset="0"/>
            </a:endParaRPr>
          </a:p>
        </p:txBody>
      </p:sp>
      <p:sp>
        <p:nvSpPr>
          <p:cNvPr id="50" name="Прямоугольник 49"/>
          <p:cNvSpPr/>
          <p:nvPr/>
        </p:nvSpPr>
        <p:spPr>
          <a:xfrm>
            <a:off x="3640780" y="5057775"/>
            <a:ext cx="1955800" cy="181927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ru-RU" sz="4800" dirty="0" err="1">
                <a:solidFill>
                  <a:srgbClr val="FFFF00"/>
                </a:solidFill>
                <a:latin typeface="Arial Black" pitchFamily="34" charset="0"/>
              </a:rPr>
              <a:t>лэл</a:t>
            </a:r>
            <a:endParaRPr lang="ru-RU" sz="4800" dirty="0">
              <a:solidFill>
                <a:srgbClr val="FFFF00"/>
              </a:solidFill>
              <a:latin typeface="Arial Black" pitchFamily="34" charset="0"/>
            </a:endParaRPr>
          </a:p>
        </p:txBody>
      </p:sp>
      <p:sp>
        <p:nvSpPr>
          <p:cNvPr id="51" name="Прямоугольник 50"/>
          <p:cNvSpPr/>
          <p:nvPr/>
        </p:nvSpPr>
        <p:spPr>
          <a:xfrm>
            <a:off x="5575611" y="5067299"/>
            <a:ext cx="1787525" cy="18002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ru-RU" sz="4800" dirty="0" err="1">
                <a:solidFill>
                  <a:srgbClr val="FFFF00"/>
                </a:solidFill>
                <a:latin typeface="Arial Black" pitchFamily="34" charset="0"/>
              </a:rPr>
              <a:t>лол</a:t>
            </a:r>
            <a:endParaRPr lang="ru-RU" sz="4800" dirty="0">
              <a:solidFill>
                <a:srgbClr val="FFFF00"/>
              </a:solidFill>
              <a:latin typeface="Arial Black" pitchFamily="34" charset="0"/>
            </a:endParaRPr>
          </a:p>
        </p:txBody>
      </p:sp>
      <p:sp>
        <p:nvSpPr>
          <p:cNvPr id="24" name="Прямоугольник 23"/>
          <p:cNvSpPr/>
          <p:nvPr/>
        </p:nvSpPr>
        <p:spPr>
          <a:xfrm>
            <a:off x="9089902" y="-10317"/>
            <a:ext cx="3102098" cy="18002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ru-RU" sz="4800" dirty="0" err="1" smtClean="0">
                <a:solidFill>
                  <a:srgbClr val="FFFF00"/>
                </a:solidFill>
                <a:latin typeface="Arial Black" pitchFamily="34" charset="0"/>
              </a:rPr>
              <a:t>лял</a:t>
            </a:r>
            <a:endParaRPr lang="ru-RU" sz="4800" dirty="0">
              <a:solidFill>
                <a:srgbClr val="FFFF00"/>
              </a:solidFill>
              <a:latin typeface="Arial Black" pitchFamily="34" charset="0"/>
            </a:endParaRPr>
          </a:p>
        </p:txBody>
      </p:sp>
      <p:sp>
        <p:nvSpPr>
          <p:cNvPr id="26" name="Прямоугольник 25"/>
          <p:cNvSpPr/>
          <p:nvPr/>
        </p:nvSpPr>
        <p:spPr>
          <a:xfrm>
            <a:off x="9089902" y="1795464"/>
            <a:ext cx="3102098" cy="18002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ru-RU" sz="4800" dirty="0" err="1" smtClean="0">
                <a:solidFill>
                  <a:srgbClr val="FFFF00"/>
                </a:solidFill>
                <a:latin typeface="Arial Black" pitchFamily="34" charset="0"/>
              </a:rPr>
              <a:t>люл</a:t>
            </a:r>
            <a:endParaRPr lang="ru-RU" sz="4800" dirty="0">
              <a:solidFill>
                <a:srgbClr val="FFFF00"/>
              </a:solidFill>
              <a:latin typeface="Arial Black" pitchFamily="34" charset="0"/>
            </a:endParaRPr>
          </a:p>
        </p:txBody>
      </p:sp>
    </p:spTree>
    <p:extLst>
      <p:ext uri="{BB962C8B-B14F-4D97-AF65-F5344CB8AC3E}">
        <p14:creationId xmlns:p14="http://schemas.microsoft.com/office/powerpoint/2010/main" val="5372843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32"/>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33"/>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grpId="0" nodeType="clickEffect">
                                  <p:stCondLst>
                                    <p:cond delay="0"/>
                                  </p:stCondLst>
                                  <p:childTnLst>
                                    <p:set>
                                      <p:cBhvr>
                                        <p:cTn id="18" dur="1" fill="hold">
                                          <p:stCondLst>
                                            <p:cond delay="0"/>
                                          </p:stCondLst>
                                        </p:cTn>
                                        <p:tgtEl>
                                          <p:spTgt spid="34"/>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grpId="0" nodeType="clickEffect">
                                  <p:stCondLst>
                                    <p:cond delay="0"/>
                                  </p:stCondLst>
                                  <p:childTnLst>
                                    <p:set>
                                      <p:cBhvr>
                                        <p:cTn id="22" dur="1" fill="hold">
                                          <p:stCondLst>
                                            <p:cond delay="0"/>
                                          </p:stCondLst>
                                        </p:cTn>
                                        <p:tgtEl>
                                          <p:spTgt spid="35"/>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 presetClass="exit" presetSubtype="0" fill="hold" grpId="0" nodeType="clickEffect">
                                  <p:stCondLst>
                                    <p:cond delay="0"/>
                                  </p:stCondLst>
                                  <p:childTnLst>
                                    <p:set>
                                      <p:cBhvr>
                                        <p:cTn id="26" dur="1" fill="hold">
                                          <p:stCondLst>
                                            <p:cond delay="0"/>
                                          </p:stCondLst>
                                        </p:cTn>
                                        <p:tgtEl>
                                          <p:spTgt spid="24"/>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1" presetClass="exit" presetSubtype="0" fill="hold" grpId="0" nodeType="clickEffect">
                                  <p:stCondLst>
                                    <p:cond delay="0"/>
                                  </p:stCondLst>
                                  <p:childTnLst>
                                    <p:set>
                                      <p:cBhvr>
                                        <p:cTn id="30" dur="1" fill="hold">
                                          <p:stCondLst>
                                            <p:cond delay="0"/>
                                          </p:stCondLst>
                                        </p:cTn>
                                        <p:tgtEl>
                                          <p:spTgt spid="38"/>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1" presetClass="exit" presetSubtype="0" fill="hold" grpId="0" nodeType="clickEffect">
                                  <p:stCondLst>
                                    <p:cond delay="0"/>
                                  </p:stCondLst>
                                  <p:childTnLst>
                                    <p:set>
                                      <p:cBhvr>
                                        <p:cTn id="34" dur="1" fill="hold">
                                          <p:stCondLst>
                                            <p:cond delay="0"/>
                                          </p:stCondLst>
                                        </p:cTn>
                                        <p:tgtEl>
                                          <p:spTgt spid="39"/>
                                        </p:tgtEl>
                                        <p:attrNameLst>
                                          <p:attrName>style.visibility</p:attrName>
                                        </p:attrNameLst>
                                      </p:cBhvr>
                                      <p:to>
                                        <p:strVal val="hidden"/>
                                      </p:to>
                                    </p:set>
                                  </p:childTnLst>
                                </p:cTn>
                              </p:par>
                            </p:childTnLst>
                          </p:cTn>
                        </p:par>
                      </p:childTnLst>
                    </p:cTn>
                  </p:par>
                  <p:par>
                    <p:cTn id="35" fill="hold">
                      <p:stCondLst>
                        <p:cond delay="indefinite"/>
                      </p:stCondLst>
                      <p:childTnLst>
                        <p:par>
                          <p:cTn id="36" fill="hold">
                            <p:stCondLst>
                              <p:cond delay="0"/>
                            </p:stCondLst>
                            <p:childTnLst>
                              <p:par>
                                <p:cTn id="37" presetID="1" presetClass="exit" presetSubtype="0" fill="hold" grpId="0" nodeType="clickEffect">
                                  <p:stCondLst>
                                    <p:cond delay="0"/>
                                  </p:stCondLst>
                                  <p:childTnLst>
                                    <p:set>
                                      <p:cBhvr>
                                        <p:cTn id="38" dur="1" fill="hold">
                                          <p:stCondLst>
                                            <p:cond delay="0"/>
                                          </p:stCondLst>
                                        </p:cTn>
                                        <p:tgtEl>
                                          <p:spTgt spid="40"/>
                                        </p:tgtEl>
                                        <p:attrNameLst>
                                          <p:attrName>style.visibility</p:attrName>
                                        </p:attrNameLst>
                                      </p:cBhvr>
                                      <p:to>
                                        <p:strVal val="hidden"/>
                                      </p:to>
                                    </p:set>
                                  </p:childTnLst>
                                </p:cTn>
                              </p:par>
                            </p:childTnLst>
                          </p:cTn>
                        </p:par>
                      </p:childTnLst>
                    </p:cTn>
                  </p:par>
                  <p:par>
                    <p:cTn id="39" fill="hold">
                      <p:stCondLst>
                        <p:cond delay="indefinite"/>
                      </p:stCondLst>
                      <p:childTnLst>
                        <p:par>
                          <p:cTn id="40" fill="hold">
                            <p:stCondLst>
                              <p:cond delay="0"/>
                            </p:stCondLst>
                            <p:childTnLst>
                              <p:par>
                                <p:cTn id="41" presetID="1" presetClass="exit" presetSubtype="0" fill="hold" grpId="0" nodeType="clickEffect">
                                  <p:stCondLst>
                                    <p:cond delay="0"/>
                                  </p:stCondLst>
                                  <p:childTnLst>
                                    <p:set>
                                      <p:cBhvr>
                                        <p:cTn id="42" dur="1" fill="hold">
                                          <p:stCondLst>
                                            <p:cond delay="0"/>
                                          </p:stCondLst>
                                        </p:cTn>
                                        <p:tgtEl>
                                          <p:spTgt spid="41"/>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1" presetClass="exit" presetSubtype="0" fill="hold" grpId="0" nodeType="clickEffect">
                                  <p:stCondLst>
                                    <p:cond delay="0"/>
                                  </p:stCondLst>
                                  <p:childTnLst>
                                    <p:set>
                                      <p:cBhvr>
                                        <p:cTn id="46" dur="1" fill="hold">
                                          <p:stCondLst>
                                            <p:cond delay="0"/>
                                          </p:stCondLst>
                                        </p:cTn>
                                        <p:tgtEl>
                                          <p:spTgt spid="42"/>
                                        </p:tgtEl>
                                        <p:attrNameLst>
                                          <p:attrName>style.visibility</p:attrName>
                                        </p:attrNameLst>
                                      </p:cBhvr>
                                      <p:to>
                                        <p:strVal val="hidden"/>
                                      </p:to>
                                    </p:set>
                                  </p:childTnLst>
                                </p:cTn>
                              </p:par>
                            </p:childTnLst>
                          </p:cTn>
                        </p:par>
                      </p:childTnLst>
                    </p:cTn>
                  </p:par>
                  <p:par>
                    <p:cTn id="47" fill="hold">
                      <p:stCondLst>
                        <p:cond delay="indefinite"/>
                      </p:stCondLst>
                      <p:childTnLst>
                        <p:par>
                          <p:cTn id="48" fill="hold">
                            <p:stCondLst>
                              <p:cond delay="0"/>
                            </p:stCondLst>
                            <p:childTnLst>
                              <p:par>
                                <p:cTn id="49" presetID="1" presetClass="exit" presetSubtype="0" fill="hold" grpId="0" nodeType="clickEffect">
                                  <p:stCondLst>
                                    <p:cond delay="0"/>
                                  </p:stCondLst>
                                  <p:childTnLst>
                                    <p:set>
                                      <p:cBhvr>
                                        <p:cTn id="50" dur="1" fill="hold">
                                          <p:stCondLst>
                                            <p:cond delay="0"/>
                                          </p:stCondLst>
                                        </p:cTn>
                                        <p:tgtEl>
                                          <p:spTgt spid="26"/>
                                        </p:tgtEl>
                                        <p:attrNameLst>
                                          <p:attrName>style.visibility</p:attrName>
                                        </p:attrNameLst>
                                      </p:cBhvr>
                                      <p:to>
                                        <p:strVal val="hidden"/>
                                      </p:to>
                                    </p:set>
                                  </p:childTnLst>
                                </p:cTn>
                              </p:par>
                            </p:childTnLst>
                          </p:cTn>
                        </p:par>
                      </p:childTnLst>
                    </p:cTn>
                  </p:par>
                  <p:par>
                    <p:cTn id="51" fill="hold">
                      <p:stCondLst>
                        <p:cond delay="indefinite"/>
                      </p:stCondLst>
                      <p:childTnLst>
                        <p:par>
                          <p:cTn id="52" fill="hold">
                            <p:stCondLst>
                              <p:cond delay="0"/>
                            </p:stCondLst>
                            <p:childTnLst>
                              <p:par>
                                <p:cTn id="53" presetID="1" presetClass="exit" presetSubtype="0" fill="hold" grpId="0" nodeType="clickEffect">
                                  <p:stCondLst>
                                    <p:cond delay="0"/>
                                  </p:stCondLst>
                                  <p:childTnLst>
                                    <p:set>
                                      <p:cBhvr>
                                        <p:cTn id="54" dur="1" fill="hold">
                                          <p:stCondLst>
                                            <p:cond delay="0"/>
                                          </p:stCondLst>
                                        </p:cTn>
                                        <p:tgtEl>
                                          <p:spTgt spid="43"/>
                                        </p:tgtEl>
                                        <p:attrNameLst>
                                          <p:attrName>style.visibility</p:attrName>
                                        </p:attrNameLst>
                                      </p:cBhvr>
                                      <p:to>
                                        <p:strVal val="hidden"/>
                                      </p:to>
                                    </p:set>
                                  </p:childTnLst>
                                </p:cTn>
                              </p:par>
                            </p:childTnLst>
                          </p:cTn>
                        </p:par>
                      </p:childTnLst>
                    </p:cTn>
                  </p:par>
                  <p:par>
                    <p:cTn id="55" fill="hold">
                      <p:stCondLst>
                        <p:cond delay="indefinite"/>
                      </p:stCondLst>
                      <p:childTnLst>
                        <p:par>
                          <p:cTn id="56" fill="hold">
                            <p:stCondLst>
                              <p:cond delay="0"/>
                            </p:stCondLst>
                            <p:childTnLst>
                              <p:par>
                                <p:cTn id="57" presetID="1" presetClass="exit" presetSubtype="0" fill="hold" grpId="0" nodeType="clickEffect">
                                  <p:stCondLst>
                                    <p:cond delay="0"/>
                                  </p:stCondLst>
                                  <p:childTnLst>
                                    <p:set>
                                      <p:cBhvr>
                                        <p:cTn id="58" dur="1" fill="hold">
                                          <p:stCondLst>
                                            <p:cond delay="0"/>
                                          </p:stCondLst>
                                        </p:cTn>
                                        <p:tgtEl>
                                          <p:spTgt spid="44"/>
                                        </p:tgtEl>
                                        <p:attrNameLst>
                                          <p:attrName>style.visibility</p:attrName>
                                        </p:attrNameLst>
                                      </p:cBhvr>
                                      <p:to>
                                        <p:strVal val="hidden"/>
                                      </p:to>
                                    </p:set>
                                  </p:childTnLst>
                                </p:cTn>
                              </p:par>
                            </p:childTnLst>
                          </p:cTn>
                        </p:par>
                      </p:childTnLst>
                    </p:cTn>
                  </p:par>
                  <p:par>
                    <p:cTn id="59" fill="hold">
                      <p:stCondLst>
                        <p:cond delay="indefinite"/>
                      </p:stCondLst>
                      <p:childTnLst>
                        <p:par>
                          <p:cTn id="60" fill="hold">
                            <p:stCondLst>
                              <p:cond delay="0"/>
                            </p:stCondLst>
                            <p:childTnLst>
                              <p:par>
                                <p:cTn id="61" presetID="1" presetClass="exit" presetSubtype="0" fill="hold" grpId="0" nodeType="clickEffect">
                                  <p:stCondLst>
                                    <p:cond delay="0"/>
                                  </p:stCondLst>
                                  <p:childTnLst>
                                    <p:set>
                                      <p:cBhvr>
                                        <p:cTn id="62" dur="1" fill="hold">
                                          <p:stCondLst>
                                            <p:cond delay="0"/>
                                          </p:stCondLst>
                                        </p:cTn>
                                        <p:tgtEl>
                                          <p:spTgt spid="45"/>
                                        </p:tgtEl>
                                        <p:attrNameLst>
                                          <p:attrName>style.visibility</p:attrName>
                                        </p:attrNameLst>
                                      </p:cBhvr>
                                      <p:to>
                                        <p:strVal val="hidden"/>
                                      </p:to>
                                    </p:set>
                                  </p:childTnLst>
                                </p:cTn>
                              </p:par>
                            </p:childTnLst>
                          </p:cTn>
                        </p:par>
                      </p:childTnLst>
                    </p:cTn>
                  </p:par>
                  <p:par>
                    <p:cTn id="63" fill="hold">
                      <p:stCondLst>
                        <p:cond delay="indefinite"/>
                      </p:stCondLst>
                      <p:childTnLst>
                        <p:par>
                          <p:cTn id="64" fill="hold">
                            <p:stCondLst>
                              <p:cond delay="0"/>
                            </p:stCondLst>
                            <p:childTnLst>
                              <p:par>
                                <p:cTn id="65" presetID="1" presetClass="exit" presetSubtype="0" fill="hold" grpId="0" nodeType="clickEffect">
                                  <p:stCondLst>
                                    <p:cond delay="0"/>
                                  </p:stCondLst>
                                  <p:childTnLst>
                                    <p:set>
                                      <p:cBhvr>
                                        <p:cTn id="66" dur="1" fill="hold">
                                          <p:stCondLst>
                                            <p:cond delay="0"/>
                                          </p:stCondLst>
                                        </p:cTn>
                                        <p:tgtEl>
                                          <p:spTgt spid="46"/>
                                        </p:tgtEl>
                                        <p:attrNameLst>
                                          <p:attrName>style.visibility</p:attrName>
                                        </p:attrNameLst>
                                      </p:cBhvr>
                                      <p:to>
                                        <p:strVal val="hidden"/>
                                      </p:to>
                                    </p:set>
                                  </p:childTnLst>
                                </p:cTn>
                              </p:par>
                            </p:childTnLst>
                          </p:cTn>
                        </p:par>
                      </p:childTnLst>
                    </p:cTn>
                  </p:par>
                  <p:par>
                    <p:cTn id="67" fill="hold">
                      <p:stCondLst>
                        <p:cond delay="indefinite"/>
                      </p:stCondLst>
                      <p:childTnLst>
                        <p:par>
                          <p:cTn id="68" fill="hold">
                            <p:stCondLst>
                              <p:cond delay="0"/>
                            </p:stCondLst>
                            <p:childTnLst>
                              <p:par>
                                <p:cTn id="69" presetID="1" presetClass="exit" presetSubtype="0" fill="hold" grpId="0" nodeType="clickEffect">
                                  <p:stCondLst>
                                    <p:cond delay="0"/>
                                  </p:stCondLst>
                                  <p:childTnLst>
                                    <p:set>
                                      <p:cBhvr>
                                        <p:cTn id="70" dur="1" fill="hold">
                                          <p:stCondLst>
                                            <p:cond delay="0"/>
                                          </p:stCondLst>
                                        </p:cTn>
                                        <p:tgtEl>
                                          <p:spTgt spid="47"/>
                                        </p:tgtEl>
                                        <p:attrNameLst>
                                          <p:attrName>style.visibility</p:attrName>
                                        </p:attrNameLst>
                                      </p:cBhvr>
                                      <p:to>
                                        <p:strVal val="hidden"/>
                                      </p:to>
                                    </p:set>
                                  </p:childTnLst>
                                </p:cTn>
                              </p:par>
                            </p:childTnLst>
                          </p:cTn>
                        </p:par>
                      </p:childTnLst>
                    </p:cTn>
                  </p:par>
                  <p:par>
                    <p:cTn id="71" fill="hold">
                      <p:stCondLst>
                        <p:cond delay="indefinite"/>
                      </p:stCondLst>
                      <p:childTnLst>
                        <p:par>
                          <p:cTn id="72" fill="hold">
                            <p:stCondLst>
                              <p:cond delay="0"/>
                            </p:stCondLst>
                            <p:childTnLst>
                              <p:par>
                                <p:cTn id="73" presetID="1" presetClass="exit" presetSubtype="0" fill="hold" grpId="0" nodeType="clickEffect">
                                  <p:stCondLst>
                                    <p:cond delay="0"/>
                                  </p:stCondLst>
                                  <p:childTnLst>
                                    <p:set>
                                      <p:cBhvr>
                                        <p:cTn id="74" dur="1" fill="hold">
                                          <p:stCondLst>
                                            <p:cond delay="0"/>
                                          </p:stCondLst>
                                        </p:cTn>
                                        <p:tgtEl>
                                          <p:spTgt spid="27"/>
                                        </p:tgtEl>
                                        <p:attrNameLst>
                                          <p:attrName>style.visibility</p:attrName>
                                        </p:attrNameLst>
                                      </p:cBhvr>
                                      <p:to>
                                        <p:strVal val="hidden"/>
                                      </p:to>
                                    </p:set>
                                  </p:childTnLst>
                                </p:cTn>
                              </p:par>
                            </p:childTnLst>
                          </p:cTn>
                        </p:par>
                      </p:childTnLst>
                    </p:cTn>
                  </p:par>
                  <p:par>
                    <p:cTn id="75" fill="hold">
                      <p:stCondLst>
                        <p:cond delay="indefinite"/>
                      </p:stCondLst>
                      <p:childTnLst>
                        <p:par>
                          <p:cTn id="76" fill="hold">
                            <p:stCondLst>
                              <p:cond delay="0"/>
                            </p:stCondLst>
                            <p:childTnLst>
                              <p:par>
                                <p:cTn id="77" presetID="1" presetClass="exit" presetSubtype="0" fill="hold" grpId="0" nodeType="clickEffect">
                                  <p:stCondLst>
                                    <p:cond delay="0"/>
                                  </p:stCondLst>
                                  <p:childTnLst>
                                    <p:set>
                                      <p:cBhvr>
                                        <p:cTn id="78" dur="1" fill="hold">
                                          <p:stCondLst>
                                            <p:cond delay="0"/>
                                          </p:stCondLst>
                                        </p:cTn>
                                        <p:tgtEl>
                                          <p:spTgt spid="48"/>
                                        </p:tgtEl>
                                        <p:attrNameLst>
                                          <p:attrName>style.visibility</p:attrName>
                                        </p:attrNameLst>
                                      </p:cBhvr>
                                      <p:to>
                                        <p:strVal val="hidden"/>
                                      </p:to>
                                    </p:set>
                                  </p:childTnLst>
                                </p:cTn>
                              </p:par>
                            </p:childTnLst>
                          </p:cTn>
                        </p:par>
                      </p:childTnLst>
                    </p:cTn>
                  </p:par>
                  <p:par>
                    <p:cTn id="79" fill="hold">
                      <p:stCondLst>
                        <p:cond delay="indefinite"/>
                      </p:stCondLst>
                      <p:childTnLst>
                        <p:par>
                          <p:cTn id="80" fill="hold">
                            <p:stCondLst>
                              <p:cond delay="0"/>
                            </p:stCondLst>
                            <p:childTnLst>
                              <p:par>
                                <p:cTn id="81" presetID="1" presetClass="exit" presetSubtype="0" fill="hold" grpId="0" nodeType="clickEffect">
                                  <p:stCondLst>
                                    <p:cond delay="0"/>
                                  </p:stCondLst>
                                  <p:childTnLst>
                                    <p:set>
                                      <p:cBhvr>
                                        <p:cTn id="82" dur="1" fill="hold">
                                          <p:stCondLst>
                                            <p:cond delay="0"/>
                                          </p:stCondLst>
                                        </p:cTn>
                                        <p:tgtEl>
                                          <p:spTgt spid="49"/>
                                        </p:tgtEl>
                                        <p:attrNameLst>
                                          <p:attrName>style.visibility</p:attrName>
                                        </p:attrNameLst>
                                      </p:cBhvr>
                                      <p:to>
                                        <p:strVal val="hidden"/>
                                      </p:to>
                                    </p:set>
                                  </p:childTnLst>
                                </p:cTn>
                              </p:par>
                            </p:childTnLst>
                          </p:cTn>
                        </p:par>
                      </p:childTnLst>
                    </p:cTn>
                  </p:par>
                  <p:par>
                    <p:cTn id="83" fill="hold">
                      <p:stCondLst>
                        <p:cond delay="indefinite"/>
                      </p:stCondLst>
                      <p:childTnLst>
                        <p:par>
                          <p:cTn id="84" fill="hold">
                            <p:stCondLst>
                              <p:cond delay="0"/>
                            </p:stCondLst>
                            <p:childTnLst>
                              <p:par>
                                <p:cTn id="85" presetID="1" presetClass="exit" presetSubtype="0" fill="hold" grpId="0" nodeType="clickEffect">
                                  <p:stCondLst>
                                    <p:cond delay="0"/>
                                  </p:stCondLst>
                                  <p:childTnLst>
                                    <p:set>
                                      <p:cBhvr>
                                        <p:cTn id="86" dur="1" fill="hold">
                                          <p:stCondLst>
                                            <p:cond delay="0"/>
                                          </p:stCondLst>
                                        </p:cTn>
                                        <p:tgtEl>
                                          <p:spTgt spid="50"/>
                                        </p:tgtEl>
                                        <p:attrNameLst>
                                          <p:attrName>style.visibility</p:attrName>
                                        </p:attrNameLst>
                                      </p:cBhvr>
                                      <p:to>
                                        <p:strVal val="hidden"/>
                                      </p:to>
                                    </p:set>
                                  </p:childTnLst>
                                </p:cTn>
                              </p:par>
                            </p:childTnLst>
                          </p:cTn>
                        </p:par>
                      </p:childTnLst>
                    </p:cTn>
                  </p:par>
                  <p:par>
                    <p:cTn id="87" fill="hold">
                      <p:stCondLst>
                        <p:cond delay="indefinite"/>
                      </p:stCondLst>
                      <p:childTnLst>
                        <p:par>
                          <p:cTn id="88" fill="hold">
                            <p:stCondLst>
                              <p:cond delay="0"/>
                            </p:stCondLst>
                            <p:childTnLst>
                              <p:par>
                                <p:cTn id="89" presetID="1" presetClass="exit" presetSubtype="0" fill="hold" grpId="0" nodeType="clickEffect">
                                  <p:stCondLst>
                                    <p:cond delay="0"/>
                                  </p:stCondLst>
                                  <p:childTnLst>
                                    <p:set>
                                      <p:cBhvr>
                                        <p:cTn id="90" dur="1" fill="hold">
                                          <p:stCondLst>
                                            <p:cond delay="0"/>
                                          </p:stCondLst>
                                        </p:cTn>
                                        <p:tgtEl>
                                          <p:spTgt spid="51"/>
                                        </p:tgtEl>
                                        <p:attrNameLst>
                                          <p:attrName>style.visibility</p:attrName>
                                        </p:attrNameLst>
                                      </p:cBhvr>
                                      <p:to>
                                        <p:strVal val="hidden"/>
                                      </p:to>
                                    </p:set>
                                  </p:childTnLst>
                                </p:cTn>
                              </p:par>
                            </p:childTnLst>
                          </p:cTn>
                        </p:par>
                      </p:childTnLst>
                    </p:cTn>
                  </p:par>
                  <p:par>
                    <p:cTn id="91" fill="hold">
                      <p:stCondLst>
                        <p:cond delay="indefinite"/>
                      </p:stCondLst>
                      <p:childTnLst>
                        <p:par>
                          <p:cTn id="92" fill="hold">
                            <p:stCondLst>
                              <p:cond delay="0"/>
                            </p:stCondLst>
                            <p:childTnLst>
                              <p:par>
                                <p:cTn id="93" presetID="1" presetClass="exit" presetSubtype="0" fill="hold" grpId="0" nodeType="clickEffect">
                                  <p:stCondLst>
                                    <p:cond delay="0"/>
                                  </p:stCondLst>
                                  <p:childTnLst>
                                    <p:set>
                                      <p:cBhvr>
                                        <p:cTn id="94" dur="1" fill="hold">
                                          <p:stCondLst>
                                            <p:cond delay="0"/>
                                          </p:stCondLst>
                                        </p:cTn>
                                        <p:tgtEl>
                                          <p:spTgt spid="25"/>
                                        </p:tgtEl>
                                        <p:attrNameLst>
                                          <p:attrName>style.visibility</p:attrName>
                                        </p:attrNameLst>
                                      </p:cBhvr>
                                      <p:to>
                                        <p:strVal val="hidden"/>
                                      </p:to>
                                    </p:set>
                                  </p:childTnLst>
                                </p:cTn>
                              </p:par>
                            </p:childTnLst>
                          </p:cTn>
                        </p:par>
                      </p:childTnLst>
                    </p:cTn>
                  </p:par>
                  <p:par>
                    <p:cTn id="95" fill="hold">
                      <p:stCondLst>
                        <p:cond delay="indefinite"/>
                      </p:stCondLst>
                      <p:childTnLst>
                        <p:par>
                          <p:cTn id="96" fill="hold">
                            <p:stCondLst>
                              <p:cond delay="0"/>
                            </p:stCondLst>
                            <p:childTnLst>
                              <p:par>
                                <p:cTn id="97" presetID="1" presetClass="exit" presetSubtype="0" fill="hold" grpId="0" nodeType="clickEffect">
                                  <p:stCondLst>
                                    <p:cond delay="0"/>
                                  </p:stCondLst>
                                  <p:childTnLst>
                                    <p:set>
                                      <p:cBhvr>
                                        <p:cTn id="98" dur="1" fill="hold">
                                          <p:stCondLst>
                                            <p:cond delay="0"/>
                                          </p:stCondLst>
                                        </p:cTn>
                                        <p:tgtEl>
                                          <p:spTgt spid="2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27" grpId="0" animBg="1"/>
      <p:bldP spid="47" grpId="0" animBg="1"/>
      <p:bldP spid="25" grpId="0" animBg="1"/>
      <p:bldP spid="28" grpId="0" animBg="1"/>
      <p:bldP spid="5" grpId="0" animBg="1"/>
      <p:bldP spid="32" grpId="0" animBg="1"/>
      <p:bldP spid="33" grpId="0" animBg="1"/>
      <p:bldP spid="34" grpId="0" animBg="1"/>
      <p:bldP spid="35" grpId="0" animBg="1"/>
      <p:bldP spid="39" grpId="0" animBg="1"/>
      <p:bldP spid="40" grpId="0" animBg="1"/>
      <p:bldP spid="41" grpId="0" animBg="1"/>
      <p:bldP spid="42" grpId="0" animBg="1"/>
      <p:bldP spid="43" grpId="0" animBg="1"/>
      <p:bldP spid="44" grpId="0" animBg="1"/>
      <p:bldP spid="45" grpId="0" animBg="1"/>
      <p:bldP spid="46" grpId="0" animBg="1"/>
      <p:bldP spid="48" grpId="0" animBg="1"/>
      <p:bldP spid="49" grpId="0" animBg="1"/>
      <p:bldP spid="50" grpId="0" animBg="1"/>
      <p:bldP spid="51" grpId="0" animBg="1"/>
      <p:bldP spid="24" grpId="0" animBg="1"/>
      <p:bldP spid="26"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descr="ÐÐ°ÑÑÐ¸Ð½ÐºÐ¸ Ð¿Ð¾ Ð·Ð°Ð¿ÑÐ¾ÑÑ ÐºÐ°ÑÑÐ¸Ð½ÐºÐ° Ð½Ð° Ð¿ÑÐ¾Ð·ÑÐ°ÑÐ½Ð¾Ð¼ ÑÐ¾Ð½Ðµ ÐºÐ¾Ñ Ð»ÐµÐ¾Ð¿Ð¾Ð»ÑÐ´"/>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00202" y="1582220"/>
            <a:ext cx="6207132" cy="5172610"/>
          </a:xfrm>
          <a:prstGeom prst="rect">
            <a:avLst/>
          </a:prstGeom>
          <a:noFill/>
          <a:extLst>
            <a:ext uri="{909E8E84-426E-40DD-AFC4-6F175D3DCCD1}">
              <a14:hiddenFill xmlns:a14="http://schemas.microsoft.com/office/drawing/2010/main">
                <a:solidFill>
                  <a:srgbClr val="FFFFFF"/>
                </a:solidFill>
              </a14:hiddenFill>
            </a:ext>
          </a:extLst>
        </p:spPr>
      </p:pic>
      <p:sp>
        <p:nvSpPr>
          <p:cNvPr id="4" name="Прямоугольник 3"/>
          <p:cNvSpPr/>
          <p:nvPr/>
        </p:nvSpPr>
        <p:spPr>
          <a:xfrm>
            <a:off x="746589" y="475650"/>
            <a:ext cx="6096000" cy="3108543"/>
          </a:xfrm>
          <a:prstGeom prst="rect">
            <a:avLst/>
          </a:prstGeom>
        </p:spPr>
        <p:txBody>
          <a:bodyPr>
            <a:spAutoFit/>
          </a:bodyPr>
          <a:lstStyle/>
          <a:p>
            <a:r>
              <a:rPr lang="ru-RU" sz="2800" dirty="0" smtClean="0">
                <a:latin typeface="Times New Roman" panose="02020603050405020304" pitchFamily="18" charset="0"/>
                <a:ea typeface="Times New Roman" panose="02020603050405020304" pitchFamily="18" charset="0"/>
                <a:cs typeface="Times New Roman" panose="02020603050405020304" pitchFamily="18" charset="0"/>
              </a:rPr>
              <a:t>А вот и мыши!</a:t>
            </a:r>
          </a:p>
          <a:p>
            <a:r>
              <a:rPr lang="ru-RU" sz="2800" dirty="0" smtClean="0">
                <a:latin typeface="Times New Roman" panose="02020603050405020304" pitchFamily="18" charset="0"/>
                <a:ea typeface="Times New Roman" panose="02020603050405020304" pitchFamily="18" charset="0"/>
                <a:cs typeface="Times New Roman" panose="02020603050405020304" pitchFamily="18" charset="0"/>
              </a:rPr>
              <a:t>Мышей зовут </a:t>
            </a:r>
            <a:r>
              <a:rPr lang="ru-RU" sz="2800" dirty="0" err="1" smtClean="0">
                <a:latin typeface="Times New Roman" panose="02020603050405020304" pitchFamily="18" charset="0"/>
                <a:ea typeface="Times New Roman" panose="02020603050405020304" pitchFamily="18" charset="0"/>
                <a:cs typeface="Times New Roman" panose="02020603050405020304" pitchFamily="18" charset="0"/>
              </a:rPr>
              <a:t>Лойд</a:t>
            </a:r>
            <a:r>
              <a:rPr lang="ru-RU" sz="2800" dirty="0" smtClean="0">
                <a:latin typeface="Times New Roman" panose="02020603050405020304" pitchFamily="18" charset="0"/>
                <a:ea typeface="Times New Roman" panose="02020603050405020304" pitchFamily="18" charset="0"/>
                <a:cs typeface="Times New Roman" panose="02020603050405020304" pitchFamily="18" charset="0"/>
              </a:rPr>
              <a:t> и Лека.</a:t>
            </a:r>
          </a:p>
          <a:p>
            <a:r>
              <a:rPr lang="ru-RU" sz="2800" dirty="0">
                <a:latin typeface="Times New Roman" panose="02020603050405020304" pitchFamily="18" charset="0"/>
                <a:cs typeface="Times New Roman" panose="02020603050405020304" pitchFamily="18" charset="0"/>
              </a:rPr>
              <a:t>Прослышали </a:t>
            </a:r>
            <a:r>
              <a:rPr lang="ru-RU" sz="2800" dirty="0" smtClean="0">
                <a:latin typeface="Times New Roman" panose="02020603050405020304" pitchFamily="18" charset="0"/>
                <a:cs typeface="Times New Roman" panose="02020603050405020304" pitchFamily="18" charset="0"/>
              </a:rPr>
              <a:t>мыши о </a:t>
            </a:r>
            <a:r>
              <a:rPr lang="ru-RU" sz="2800" dirty="0">
                <a:latin typeface="Times New Roman" panose="02020603050405020304" pitchFamily="18" charset="0"/>
                <a:cs typeface="Times New Roman" panose="02020603050405020304" pitchFamily="18" charset="0"/>
              </a:rPr>
              <a:t>подарке и решили его найти. Они назвали спрятанный подарок другим словом. «Соберите» звуки К, Л, А, </a:t>
            </a:r>
            <a:r>
              <a:rPr lang="ru-RU" sz="2800" dirty="0" smtClean="0">
                <a:latin typeface="Times New Roman" panose="02020603050405020304" pitchFamily="18" charset="0"/>
                <a:cs typeface="Times New Roman" panose="02020603050405020304" pitchFamily="18" charset="0"/>
              </a:rPr>
              <a:t>Д.</a:t>
            </a:r>
          </a:p>
          <a:p>
            <a:r>
              <a:rPr lang="ru-RU" sz="2800" dirty="0" smtClean="0">
                <a:latin typeface="Times New Roman" panose="02020603050405020304" pitchFamily="18" charset="0"/>
                <a:cs typeface="Times New Roman" panose="02020603050405020304" pitchFamily="18" charset="0"/>
              </a:rPr>
              <a:t>Какое </a:t>
            </a:r>
            <a:r>
              <a:rPr lang="ru-RU" sz="2800" dirty="0">
                <a:latin typeface="Times New Roman" panose="02020603050405020304" pitchFamily="18" charset="0"/>
                <a:cs typeface="Times New Roman" panose="02020603050405020304" pitchFamily="18" charset="0"/>
              </a:rPr>
              <a:t>слово получилось?</a:t>
            </a:r>
          </a:p>
        </p:txBody>
      </p:sp>
    </p:spTree>
    <p:extLst>
      <p:ext uri="{BB962C8B-B14F-4D97-AF65-F5344CB8AC3E}">
        <p14:creationId xmlns:p14="http://schemas.microsoft.com/office/powerpoint/2010/main" val="331162641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849330" y="450166"/>
            <a:ext cx="6096000" cy="1569660"/>
          </a:xfrm>
          <a:prstGeom prst="rect">
            <a:avLst/>
          </a:prstGeom>
        </p:spPr>
        <p:txBody>
          <a:bodyPr>
            <a:spAutoFit/>
          </a:bodyPr>
          <a:lstStyle/>
          <a:p>
            <a:r>
              <a:rPr lang="ru-RU" sz="9600" dirty="0" smtClean="0">
                <a:latin typeface="Times New Roman" panose="02020603050405020304" pitchFamily="18" charset="0"/>
                <a:ea typeface="Times New Roman" panose="02020603050405020304" pitchFamily="18" charset="0"/>
              </a:rPr>
              <a:t>К Л А Д</a:t>
            </a:r>
            <a:endParaRPr lang="ru-RU" sz="9600" dirty="0"/>
          </a:p>
        </p:txBody>
      </p:sp>
      <p:sp>
        <p:nvSpPr>
          <p:cNvPr id="3" name="Блок-схема: узел 2"/>
          <p:cNvSpPr/>
          <p:nvPr/>
        </p:nvSpPr>
        <p:spPr>
          <a:xfrm>
            <a:off x="845475" y="2506895"/>
            <a:ext cx="934949" cy="934948"/>
          </a:xfrm>
          <a:prstGeom prst="flowChartConnector">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 name="Блок-схема: узел 3"/>
          <p:cNvSpPr/>
          <p:nvPr/>
        </p:nvSpPr>
        <p:spPr>
          <a:xfrm>
            <a:off x="1990188" y="2506895"/>
            <a:ext cx="934949" cy="934948"/>
          </a:xfrm>
          <a:prstGeom prst="flowChartConnector">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 name="Блок-схема: узел 4"/>
          <p:cNvSpPr/>
          <p:nvPr/>
        </p:nvSpPr>
        <p:spPr>
          <a:xfrm>
            <a:off x="3134901" y="2506895"/>
            <a:ext cx="934949" cy="934948"/>
          </a:xfrm>
          <a:prstGeom prst="flowChartConnector">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 name="Блок-схема: узел 5"/>
          <p:cNvSpPr/>
          <p:nvPr/>
        </p:nvSpPr>
        <p:spPr>
          <a:xfrm>
            <a:off x="4349394" y="2506895"/>
            <a:ext cx="934949" cy="934948"/>
          </a:xfrm>
          <a:prstGeom prst="flowChartConnector">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aphicFrame>
        <p:nvGraphicFramePr>
          <p:cNvPr id="7" name="Таблица 6"/>
          <p:cNvGraphicFramePr>
            <a:graphicFrameLocks noGrp="1"/>
          </p:cNvGraphicFramePr>
          <p:nvPr>
            <p:extLst>
              <p:ext uri="{D42A27DB-BD31-4B8C-83A1-F6EECF244321}">
                <p14:modId xmlns:p14="http://schemas.microsoft.com/office/powerpoint/2010/main" val="1098132272"/>
              </p:ext>
            </p:extLst>
          </p:nvPr>
        </p:nvGraphicFramePr>
        <p:xfrm>
          <a:off x="473182" y="4243701"/>
          <a:ext cx="5372241" cy="1612569"/>
        </p:xfrm>
        <a:graphic>
          <a:graphicData uri="http://schemas.openxmlformats.org/drawingml/2006/table">
            <a:tbl>
              <a:tblPr firstRow="1" bandRow="1">
                <a:tableStyleId>{5C22544A-7EE6-4342-B048-85BDC9FD1C3A}</a:tableStyleId>
              </a:tblPr>
              <a:tblGrid>
                <a:gridCol w="1790747">
                  <a:extLst>
                    <a:ext uri="{9D8B030D-6E8A-4147-A177-3AD203B41FA5}">
                      <a16:colId xmlns:a16="http://schemas.microsoft.com/office/drawing/2014/main" val="3743499281"/>
                    </a:ext>
                  </a:extLst>
                </a:gridCol>
                <a:gridCol w="1790747">
                  <a:extLst>
                    <a:ext uri="{9D8B030D-6E8A-4147-A177-3AD203B41FA5}">
                      <a16:colId xmlns:a16="http://schemas.microsoft.com/office/drawing/2014/main" val="4044563261"/>
                    </a:ext>
                  </a:extLst>
                </a:gridCol>
                <a:gridCol w="1790747">
                  <a:extLst>
                    <a:ext uri="{9D8B030D-6E8A-4147-A177-3AD203B41FA5}">
                      <a16:colId xmlns:a16="http://schemas.microsoft.com/office/drawing/2014/main" val="2676774097"/>
                    </a:ext>
                  </a:extLst>
                </a:gridCol>
              </a:tblGrid>
              <a:tr h="1612569">
                <a:tc>
                  <a:txBody>
                    <a:bodyPr/>
                    <a:lstStyle/>
                    <a:p>
                      <a:endParaRPr lang="ru-RU" dirty="0"/>
                    </a:p>
                  </a:txBody>
                  <a:tcPr>
                    <a:solidFill>
                      <a:schemeClr val="bg1">
                        <a:lumMod val="75000"/>
                      </a:schemeClr>
                    </a:solidFill>
                  </a:tcPr>
                </a:tc>
                <a:tc>
                  <a:txBody>
                    <a:bodyPr/>
                    <a:lstStyle/>
                    <a:p>
                      <a:endParaRPr lang="ru-RU" dirty="0"/>
                    </a:p>
                  </a:txBody>
                  <a:tcPr>
                    <a:solidFill>
                      <a:schemeClr val="bg1">
                        <a:lumMod val="75000"/>
                      </a:schemeClr>
                    </a:solidFill>
                  </a:tcPr>
                </a:tc>
                <a:tc>
                  <a:txBody>
                    <a:bodyPr/>
                    <a:lstStyle/>
                    <a:p>
                      <a:endParaRPr lang="ru-RU" dirty="0"/>
                    </a:p>
                  </a:txBody>
                  <a:tcPr>
                    <a:solidFill>
                      <a:schemeClr val="bg1">
                        <a:lumMod val="75000"/>
                      </a:schemeClr>
                    </a:solidFill>
                  </a:tcPr>
                </a:tc>
                <a:extLst>
                  <a:ext uri="{0D108BD9-81ED-4DB2-BD59-A6C34878D82A}">
                    <a16:rowId xmlns:a16="http://schemas.microsoft.com/office/drawing/2014/main" val="96640646"/>
                  </a:ext>
                </a:extLst>
              </a:tr>
            </a:tbl>
          </a:graphicData>
        </a:graphic>
      </p:graphicFrame>
      <p:sp>
        <p:nvSpPr>
          <p:cNvPr id="8" name="Блок-схема: узел 7"/>
          <p:cNvSpPr/>
          <p:nvPr/>
        </p:nvSpPr>
        <p:spPr>
          <a:xfrm>
            <a:off x="2691827" y="4582511"/>
            <a:ext cx="934949" cy="934948"/>
          </a:xfrm>
          <a:prstGeom prst="flowChartConnector">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 name="Прямоугольник 8"/>
          <p:cNvSpPr/>
          <p:nvPr/>
        </p:nvSpPr>
        <p:spPr>
          <a:xfrm>
            <a:off x="8825501" y="2614773"/>
            <a:ext cx="1674688" cy="165413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9600" b="1" dirty="0" smtClean="0"/>
              <a:t>1</a:t>
            </a:r>
            <a:endParaRPr lang="ru-RU" sz="9600" b="1" dirty="0"/>
          </a:p>
        </p:txBody>
      </p:sp>
    </p:spTree>
    <p:extLst>
      <p:ext uri="{BB962C8B-B14F-4D97-AF65-F5344CB8AC3E}">
        <p14:creationId xmlns:p14="http://schemas.microsoft.com/office/powerpoint/2010/main" val="42591118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8"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438364" y="321538"/>
            <a:ext cx="11212530" cy="523220"/>
          </a:xfrm>
          <a:prstGeom prst="rect">
            <a:avLst/>
          </a:prstGeom>
        </p:spPr>
        <p:txBody>
          <a:bodyPr wrap="square">
            <a:spAutoFit/>
          </a:bodyPr>
          <a:lstStyle/>
          <a:p>
            <a:r>
              <a:rPr lang="ru-RU" sz="2800" dirty="0" smtClean="0">
                <a:latin typeface="Times New Roman" panose="02020603050405020304" pitchFamily="18" charset="0"/>
              </a:rPr>
              <a:t>Добавьте к слову клад букву эс и прочтите, какое слово получится?</a:t>
            </a:r>
            <a:endParaRPr lang="ru-RU" sz="2800" dirty="0"/>
          </a:p>
        </p:txBody>
      </p:sp>
      <p:sp>
        <p:nvSpPr>
          <p:cNvPr id="4" name="Прямоугольник 3"/>
          <p:cNvSpPr/>
          <p:nvPr/>
        </p:nvSpPr>
        <p:spPr>
          <a:xfrm>
            <a:off x="5692178" y="2792271"/>
            <a:ext cx="4493538" cy="1569660"/>
          </a:xfrm>
          <a:prstGeom prst="rect">
            <a:avLst/>
          </a:prstGeom>
        </p:spPr>
        <p:txBody>
          <a:bodyPr wrap="none">
            <a:spAutoFit/>
          </a:bodyPr>
          <a:lstStyle/>
          <a:p>
            <a:r>
              <a:rPr lang="ru-RU" sz="9600" dirty="0">
                <a:latin typeface="Times New Roman" panose="02020603050405020304" pitchFamily="18" charset="0"/>
                <a:ea typeface="Times New Roman" panose="02020603050405020304" pitchFamily="18" charset="0"/>
              </a:rPr>
              <a:t>К Л А Д</a:t>
            </a:r>
            <a:endParaRPr lang="ru-RU" sz="9600" dirty="0"/>
          </a:p>
        </p:txBody>
      </p:sp>
      <p:sp>
        <p:nvSpPr>
          <p:cNvPr id="5" name="Прямоугольник 4"/>
          <p:cNvSpPr/>
          <p:nvPr/>
        </p:nvSpPr>
        <p:spPr>
          <a:xfrm>
            <a:off x="811953" y="2792271"/>
            <a:ext cx="1005403" cy="1569660"/>
          </a:xfrm>
          <a:prstGeom prst="rect">
            <a:avLst/>
          </a:prstGeom>
        </p:spPr>
        <p:txBody>
          <a:bodyPr wrap="none">
            <a:spAutoFit/>
          </a:bodyPr>
          <a:lstStyle/>
          <a:p>
            <a:r>
              <a:rPr lang="ru-RU" sz="9600" dirty="0">
                <a:latin typeface="Times New Roman" panose="02020603050405020304" pitchFamily="18" charset="0"/>
              </a:rPr>
              <a:t>С</a:t>
            </a:r>
            <a:endParaRPr lang="ru-RU" sz="9600" dirty="0"/>
          </a:p>
        </p:txBody>
      </p:sp>
    </p:spTree>
    <p:extLst>
      <p:ext uri="{BB962C8B-B14F-4D97-AF65-F5344CB8AC3E}">
        <p14:creationId xmlns:p14="http://schemas.microsoft.com/office/powerpoint/2010/main" val="8162205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grpId="0" nodeType="clickEffect">
                                  <p:stCondLst>
                                    <p:cond delay="0"/>
                                  </p:stCondLst>
                                  <p:childTnLst>
                                    <p:animMotion origin="layout" path="M -2.5E-6 2.22222E-6 L 0.28828 -0.00324 " pathEditMode="relative" rAng="0" ptsTypes="AA">
                                      <p:cBhvr>
                                        <p:cTn id="6" dur="2000" fill="hold"/>
                                        <p:tgtEl>
                                          <p:spTgt spid="5"/>
                                        </p:tgtEl>
                                        <p:attrNameLst>
                                          <p:attrName>ppt_x</p:attrName>
                                          <p:attrName>ppt_y</p:attrName>
                                        </p:attrNameLst>
                                      </p:cBhvr>
                                      <p:rCtr x="14414" y="-162"/>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Алфавит поём">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0" y="0"/>
            <a:ext cx="12192000" cy="6858000"/>
          </a:xfrm>
          <a:prstGeom prst="rect">
            <a:avLst/>
          </a:prstGeom>
        </p:spPr>
      </p:pic>
    </p:spTree>
    <p:extLst>
      <p:ext uri="{BB962C8B-B14F-4D97-AF65-F5344CB8AC3E}">
        <p14:creationId xmlns:p14="http://schemas.microsoft.com/office/powerpoint/2010/main" val="1191267675"/>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vol="80000">
                <p:cTn id="7" fill="hold" display="0">
                  <p:stCondLst>
                    <p:cond delay="indefinite"/>
                  </p:stCondLst>
                </p:cTn>
                <p:tgtEl>
                  <p:spTgt spid="4"/>
                </p:tgtEl>
              </p:cMediaNode>
            </p:vide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descr="ÐÐ°ÑÑÐ¸Ð½ÐºÐ¸ Ð¿Ð¾ Ð·Ð°Ð¿ÑÐ¾ÑÑ ÐºÐ°ÑÑÐ¸Ð½ÐºÐ° Ð½Ð° Ð¿ÑÐ¾Ð·ÑÐ°ÑÐ½Ð¾Ð¼ ÑÐ¾Ð½Ðµ ÐºÐ¾Ñ Ð»ÐµÐ¾Ð¿Ð¾Ð»ÑÐ´"/>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6306" y="1284698"/>
            <a:ext cx="6687962" cy="5573302"/>
          </a:xfrm>
          <a:prstGeom prst="rect">
            <a:avLst/>
          </a:prstGeom>
          <a:noFill/>
          <a:extLst>
            <a:ext uri="{909E8E84-426E-40DD-AFC4-6F175D3DCCD1}">
              <a14:hiddenFill xmlns:a14="http://schemas.microsoft.com/office/drawing/2010/main">
                <a:solidFill>
                  <a:srgbClr val="FFFFFF"/>
                </a:solidFill>
              </a14:hiddenFill>
            </a:ext>
          </a:extLst>
        </p:spPr>
      </p:pic>
      <p:sp>
        <p:nvSpPr>
          <p:cNvPr id="4" name="Прямоугольник 3"/>
          <p:cNvSpPr/>
          <p:nvPr/>
        </p:nvSpPr>
        <p:spPr>
          <a:xfrm>
            <a:off x="746589" y="475650"/>
            <a:ext cx="6096000" cy="1384995"/>
          </a:xfrm>
          <a:prstGeom prst="rect">
            <a:avLst/>
          </a:prstGeom>
        </p:spPr>
        <p:txBody>
          <a:bodyPr>
            <a:spAutoFit/>
          </a:bodyPr>
          <a:lstStyle/>
          <a:p>
            <a:r>
              <a:rPr lang="ru-RU" sz="2800" dirty="0" smtClean="0">
                <a:latin typeface="Times New Roman" panose="02020603050405020304" pitchFamily="18" charset="0"/>
                <a:ea typeface="Times New Roman" panose="02020603050405020304" pitchFamily="18" charset="0"/>
                <a:cs typeface="Times New Roman" panose="02020603050405020304" pitchFamily="18" charset="0"/>
              </a:rPr>
              <a:t>Мыши шли, шли, шли и дверь из металла увидели. Какую </a:t>
            </a:r>
            <a:r>
              <a:rPr lang="ru-RU" sz="2800" dirty="0">
                <a:latin typeface="Times New Roman" panose="02020603050405020304" pitchFamily="18" charset="0"/>
                <a:ea typeface="Times New Roman" panose="02020603050405020304" pitchFamily="18" charset="0"/>
                <a:cs typeface="Times New Roman" panose="02020603050405020304" pitchFamily="18" charset="0"/>
              </a:rPr>
              <a:t>дверь они увидели? (металлическую)</a:t>
            </a:r>
            <a:endParaRPr lang="ru-RU" sz="2800" dirty="0">
              <a:latin typeface="Times New Roman" panose="02020603050405020304" pitchFamily="18" charset="0"/>
              <a:cs typeface="Times New Roman" panose="02020603050405020304" pitchFamily="18" charset="0"/>
            </a:endParaRPr>
          </a:p>
        </p:txBody>
      </p:sp>
      <p:pic>
        <p:nvPicPr>
          <p:cNvPr id="16386" name="Picture 2" descr="ÐÐ°ÑÑÐ¸Ð½ÐºÐ¸ Ð¿Ð¾ Ð·Ð°Ð¿ÑÐ¾ÑÑ ÐºÐ°ÑÑÐ¸Ð½ÐºÐ° Ð½Ð° Ð¿ÑÐ¾Ð·ÑÐ°ÑÐ½Ð¾Ð¼ ÑÐ¾Ð½Ðµ ÐÐÐÐ Ð¬ ÐÐÐÐÐÐÐÐ¯"/>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50813" y="0"/>
            <a:ext cx="5041187" cy="738249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0444960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descr="ÐÐ°ÑÑÐ¸Ð½ÐºÐ¸ Ð¿Ð¾ Ð·Ð°Ð¿ÑÐ¾ÑÑ ÐºÐ°ÑÑÐ¸Ð½ÐºÐ° Ð½Ð° Ð¿ÑÐ¾Ð·ÑÐ°ÑÐ½Ð¾Ð¼ ÑÐ¾Ð½Ðµ ÐºÐ¾Ñ Ð»ÐµÐ¾Ð¿Ð¾Ð»ÑÐ´"/>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6306" y="1284698"/>
            <a:ext cx="6687962" cy="5573302"/>
          </a:xfrm>
          <a:prstGeom prst="rect">
            <a:avLst/>
          </a:prstGeom>
          <a:noFill/>
          <a:extLst>
            <a:ext uri="{909E8E84-426E-40DD-AFC4-6F175D3DCCD1}">
              <a14:hiddenFill xmlns:a14="http://schemas.microsoft.com/office/drawing/2010/main">
                <a:solidFill>
                  <a:srgbClr val="FFFFFF"/>
                </a:solidFill>
              </a14:hiddenFill>
            </a:ext>
          </a:extLst>
        </p:spPr>
      </p:pic>
      <p:sp>
        <p:nvSpPr>
          <p:cNvPr id="4" name="Прямоугольник 3"/>
          <p:cNvSpPr/>
          <p:nvPr/>
        </p:nvSpPr>
        <p:spPr>
          <a:xfrm>
            <a:off x="746589" y="475650"/>
            <a:ext cx="6096000" cy="954107"/>
          </a:xfrm>
          <a:prstGeom prst="rect">
            <a:avLst/>
          </a:prstGeom>
        </p:spPr>
        <p:txBody>
          <a:bodyPr>
            <a:spAutoFit/>
          </a:bodyPr>
          <a:lstStyle/>
          <a:p>
            <a:r>
              <a:rPr lang="ru-RU" sz="2800" dirty="0">
                <a:latin typeface="Times New Roman" panose="02020603050405020304" pitchFamily="18" charset="0"/>
                <a:ea typeface="Times New Roman" panose="02020603050405020304" pitchFamily="18" charset="0"/>
                <a:cs typeface="Times New Roman" panose="02020603050405020304" pitchFamily="18" charset="0"/>
              </a:rPr>
              <a:t>Что они сделали? (открыли, </a:t>
            </a:r>
            <a:r>
              <a:rPr lang="ru-RU" sz="2800" dirty="0" smtClean="0">
                <a:latin typeface="Times New Roman" panose="02020603050405020304" pitchFamily="18" charset="0"/>
                <a:ea typeface="Times New Roman" panose="02020603050405020304" pitchFamily="18" charset="0"/>
                <a:cs typeface="Times New Roman" panose="02020603050405020304" pitchFamily="18" charset="0"/>
              </a:rPr>
              <a:t>заглянули)</a:t>
            </a:r>
            <a:endParaRPr lang="ru-RU" sz="2800" dirty="0">
              <a:latin typeface="Times New Roman" panose="02020603050405020304" pitchFamily="18" charset="0"/>
              <a:cs typeface="Times New Roman" panose="02020603050405020304" pitchFamily="18" charset="0"/>
            </a:endParaRPr>
          </a:p>
        </p:txBody>
      </p:sp>
      <p:pic>
        <p:nvPicPr>
          <p:cNvPr id="16386" name="Picture 2" descr="ÐÐ°ÑÑÐ¸Ð½ÐºÐ¸ Ð¿Ð¾ Ð·Ð°Ð¿ÑÐ¾ÑÑ ÐºÐ°ÑÑÐ¸Ð½ÐºÐ° Ð½Ð° Ð¿ÑÐ¾Ð·ÑÐ°ÑÐ½Ð¾Ð¼ ÑÐ¾Ð½Ðµ ÐÐÐÐ Ð¬ ÐÐÐÐÐÐÐÐ¯"/>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50813" y="0"/>
            <a:ext cx="5041187" cy="738249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4838803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descr="ÐÐ¾ÑÐ¾Ð¶ÐµÐµ Ð¸Ð·Ð¾Ð±ÑÐ°Ð¶ÐµÐ½Ð¸Ðµ"/>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pic>
        <p:nvPicPr>
          <p:cNvPr id="15362" name="Picture 2" descr="ÐÐ°ÑÑÐ¸Ð½ÐºÐ¸ Ð¿Ð¾ Ð·Ð°Ð¿ÑÐ¾ÑÑ ÐºÐ°ÑÑÐ¸Ð½ÐºÐ° Ð½Ð° Ð¿ÑÐ¾Ð·ÑÐ°ÑÐ½Ð¾Ð¼ ÑÐ¾Ð½Ðµ ÐºÐ¾Ñ Ð»ÐµÐ¾Ð¿Ð¾Ð»ÑÐ´"/>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562100"/>
            <a:ext cx="6687962" cy="5573302"/>
          </a:xfrm>
          <a:prstGeom prst="rect">
            <a:avLst/>
          </a:prstGeom>
          <a:noFill/>
          <a:extLst>
            <a:ext uri="{909E8E84-426E-40DD-AFC4-6F175D3DCCD1}">
              <a14:hiddenFill xmlns:a14="http://schemas.microsoft.com/office/drawing/2010/main">
                <a:solidFill>
                  <a:srgbClr val="FFFFFF"/>
                </a:solidFill>
              </a14:hiddenFill>
            </a:ext>
          </a:extLst>
        </p:spPr>
      </p:pic>
      <p:sp>
        <p:nvSpPr>
          <p:cNvPr id="4" name="Прямоугольник 3"/>
          <p:cNvSpPr/>
          <p:nvPr/>
        </p:nvSpPr>
        <p:spPr>
          <a:xfrm>
            <a:off x="8556403" y="5551083"/>
            <a:ext cx="2971201" cy="523220"/>
          </a:xfrm>
          <a:prstGeom prst="rect">
            <a:avLst/>
          </a:prstGeom>
          <a:solidFill>
            <a:schemeClr val="bg1"/>
          </a:solidFill>
        </p:spPr>
        <p:txBody>
          <a:bodyPr wrap="square">
            <a:spAutoFit/>
          </a:bodyPr>
          <a:lstStyle/>
          <a:p>
            <a:r>
              <a:rPr lang="ru-RU" sz="2800" dirty="0">
                <a:latin typeface="Times New Roman" panose="02020603050405020304" pitchFamily="18" charset="0"/>
                <a:ea typeface="Times New Roman" panose="02020603050405020304" pitchFamily="18" charset="0"/>
                <a:cs typeface="Times New Roman" panose="02020603050405020304" pitchFamily="18" charset="0"/>
              </a:rPr>
              <a:t>Куда они попали</a:t>
            </a:r>
            <a:r>
              <a:rPr lang="ru-RU" sz="2800" dirty="0" smtClean="0">
                <a:latin typeface="Times New Roman" panose="02020603050405020304" pitchFamily="18" charset="0"/>
                <a:ea typeface="Times New Roman" panose="02020603050405020304" pitchFamily="18" charset="0"/>
                <a:cs typeface="Times New Roman" panose="02020603050405020304" pitchFamily="18" charset="0"/>
              </a:rPr>
              <a:t>?</a:t>
            </a:r>
            <a:endParaRPr lang="ru-RU" sz="2800" dirty="0">
              <a:latin typeface="Times New Roman" panose="02020603050405020304" pitchFamily="18" charset="0"/>
              <a:cs typeface="Times New Roman" panose="02020603050405020304" pitchFamily="18" charset="0"/>
            </a:endParaRPr>
          </a:p>
        </p:txBody>
      </p:sp>
      <p:sp>
        <p:nvSpPr>
          <p:cNvPr id="7" name="Прямоугольник 6"/>
          <p:cNvSpPr/>
          <p:nvPr/>
        </p:nvSpPr>
        <p:spPr>
          <a:xfrm>
            <a:off x="345906" y="295651"/>
            <a:ext cx="4390946" cy="1569660"/>
          </a:xfrm>
          <a:prstGeom prst="rect">
            <a:avLst/>
          </a:prstGeom>
          <a:solidFill>
            <a:schemeClr val="bg1"/>
          </a:solidFill>
        </p:spPr>
        <p:txBody>
          <a:bodyPr wrap="none">
            <a:spAutoFit/>
          </a:bodyPr>
          <a:lstStyle/>
          <a:p>
            <a:r>
              <a:rPr lang="ru-RU" sz="9600" dirty="0" smtClean="0">
                <a:latin typeface="Times New Roman" panose="02020603050405020304" pitchFamily="18" charset="0"/>
                <a:ea typeface="Times New Roman" panose="02020603050405020304" pitchFamily="18" charset="0"/>
                <a:cs typeface="Times New Roman" panose="02020603050405020304" pitchFamily="18" charset="0"/>
              </a:rPr>
              <a:t>СКЛАД</a:t>
            </a:r>
            <a:endParaRPr lang="ru-RU" sz="9600" dirty="0"/>
          </a:p>
        </p:txBody>
      </p:sp>
    </p:spTree>
    <p:extLst>
      <p:ext uri="{BB962C8B-B14F-4D97-AF65-F5344CB8AC3E}">
        <p14:creationId xmlns:p14="http://schemas.microsoft.com/office/powerpoint/2010/main" val="216515267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descr="ÐÐ¾ÑÐ¾Ð¶ÐµÐµ Ð¸Ð·Ð¾Ð±ÑÐ°Ð¶ÐµÐ½Ð¸Ðµ"/>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pic>
        <p:nvPicPr>
          <p:cNvPr id="15362" name="Picture 2" descr="ÐÐ°ÑÑÐ¸Ð½ÐºÐ¸ Ð¿Ð¾ Ð·Ð°Ð¿ÑÐ¾ÑÑ ÐºÐ°ÑÑÐ¸Ð½ÐºÐ° Ð½Ð° Ð¿ÑÐ¾Ð·ÑÐ°ÑÐ½Ð¾Ð¼ ÑÐ¾Ð½Ðµ ÐºÐ¾Ñ Ð»ÐµÐ¾Ð¿Ð¾Ð»ÑÐ´"/>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562100"/>
            <a:ext cx="6687962" cy="5573302"/>
          </a:xfrm>
          <a:prstGeom prst="rect">
            <a:avLst/>
          </a:prstGeom>
          <a:noFill/>
          <a:extLst>
            <a:ext uri="{909E8E84-426E-40DD-AFC4-6F175D3DCCD1}">
              <a14:hiddenFill xmlns:a14="http://schemas.microsoft.com/office/drawing/2010/main">
                <a:solidFill>
                  <a:srgbClr val="FFFFFF"/>
                </a:solidFill>
              </a14:hiddenFill>
            </a:ext>
          </a:extLst>
        </p:spPr>
      </p:pic>
      <p:sp>
        <p:nvSpPr>
          <p:cNvPr id="4" name="Прямоугольник 3"/>
          <p:cNvSpPr/>
          <p:nvPr/>
        </p:nvSpPr>
        <p:spPr>
          <a:xfrm>
            <a:off x="167812" y="303997"/>
            <a:ext cx="5928188" cy="954107"/>
          </a:xfrm>
          <a:prstGeom prst="rect">
            <a:avLst/>
          </a:prstGeom>
          <a:solidFill>
            <a:schemeClr val="bg1"/>
          </a:solidFill>
        </p:spPr>
        <p:txBody>
          <a:bodyPr wrap="square">
            <a:spAutoFit/>
          </a:bodyPr>
          <a:lstStyle/>
          <a:p>
            <a:r>
              <a:rPr lang="ru-RU" sz="2800" dirty="0">
                <a:latin typeface="Times New Roman" panose="02020603050405020304" pitchFamily="18" charset="0"/>
                <a:ea typeface="Times New Roman" panose="02020603050405020304" pitchFamily="18" charset="0"/>
                <a:cs typeface="Times New Roman" panose="02020603050405020304" pitchFamily="18" charset="0"/>
              </a:rPr>
              <a:t>Вы узнаете, что там хранилось, если в слове ЛЮК вместо Л ' скажете Л.</a:t>
            </a:r>
            <a:endParaRPr lang="ru-RU" sz="2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60078006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984765" y="2288837"/>
            <a:ext cx="3720890" cy="1569660"/>
          </a:xfrm>
          <a:prstGeom prst="rect">
            <a:avLst/>
          </a:prstGeom>
        </p:spPr>
        <p:txBody>
          <a:bodyPr wrap="none">
            <a:spAutoFit/>
          </a:bodyPr>
          <a:lstStyle/>
          <a:p>
            <a:r>
              <a:rPr lang="ru-RU" sz="9600" dirty="0" smtClean="0">
                <a:latin typeface="Times New Roman" panose="02020603050405020304" pitchFamily="18" charset="0"/>
                <a:ea typeface="Times New Roman" panose="02020603050405020304" pitchFamily="18" charset="0"/>
                <a:cs typeface="Times New Roman" panose="02020603050405020304" pitchFamily="18" charset="0"/>
              </a:rPr>
              <a:t>Л Ю К</a:t>
            </a:r>
            <a:endParaRPr lang="ru-RU" sz="9600" dirty="0"/>
          </a:p>
        </p:txBody>
      </p:sp>
      <p:sp>
        <p:nvSpPr>
          <p:cNvPr id="3" name="Скругленный прямоугольник 2"/>
          <p:cNvSpPr/>
          <p:nvPr/>
        </p:nvSpPr>
        <p:spPr>
          <a:xfrm>
            <a:off x="5064374" y="2616467"/>
            <a:ext cx="1561671" cy="9144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9600" dirty="0" smtClean="0">
                <a:solidFill>
                  <a:schemeClr val="tx1"/>
                </a:solidFill>
              </a:rPr>
              <a:t>У</a:t>
            </a:r>
            <a:endParaRPr lang="ru-RU" sz="9600" dirty="0">
              <a:solidFill>
                <a:schemeClr val="tx1"/>
              </a:solidFill>
            </a:endParaRPr>
          </a:p>
        </p:txBody>
      </p:sp>
    </p:spTree>
    <p:extLst>
      <p:ext uri="{BB962C8B-B14F-4D97-AF65-F5344CB8AC3E}">
        <p14:creationId xmlns:p14="http://schemas.microsoft.com/office/powerpoint/2010/main" val="19879654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438364" y="321538"/>
            <a:ext cx="11212530" cy="523220"/>
          </a:xfrm>
          <a:prstGeom prst="rect">
            <a:avLst/>
          </a:prstGeom>
        </p:spPr>
        <p:txBody>
          <a:bodyPr wrap="square">
            <a:spAutoFit/>
          </a:bodyPr>
          <a:lstStyle/>
          <a:p>
            <a:r>
              <a:rPr lang="ru-RU" sz="2800" dirty="0" smtClean="0">
                <a:latin typeface="Times New Roman" panose="02020603050405020304" pitchFamily="18" charset="0"/>
              </a:rPr>
              <a:t>Сравните слова.</a:t>
            </a:r>
            <a:endParaRPr lang="ru-RU" sz="2800" dirty="0"/>
          </a:p>
        </p:txBody>
      </p:sp>
      <p:sp>
        <p:nvSpPr>
          <p:cNvPr id="4" name="Прямоугольник 3"/>
          <p:cNvSpPr/>
          <p:nvPr/>
        </p:nvSpPr>
        <p:spPr>
          <a:xfrm>
            <a:off x="6781238" y="844758"/>
            <a:ext cx="3720890" cy="1569660"/>
          </a:xfrm>
          <a:prstGeom prst="rect">
            <a:avLst/>
          </a:prstGeom>
        </p:spPr>
        <p:txBody>
          <a:bodyPr wrap="none">
            <a:spAutoFit/>
          </a:bodyPr>
          <a:lstStyle/>
          <a:p>
            <a:r>
              <a:rPr lang="ru-RU" sz="9600" dirty="0" smtClean="0">
                <a:latin typeface="Times New Roman" panose="02020603050405020304" pitchFamily="18" charset="0"/>
                <a:ea typeface="Times New Roman" panose="02020603050405020304" pitchFamily="18" charset="0"/>
              </a:rPr>
              <a:t>Л Ю К</a:t>
            </a:r>
            <a:endParaRPr lang="ru-RU" sz="9600" dirty="0"/>
          </a:p>
        </p:txBody>
      </p:sp>
      <p:sp>
        <p:nvSpPr>
          <p:cNvPr id="5" name="Прямоугольник 4"/>
          <p:cNvSpPr/>
          <p:nvPr/>
        </p:nvSpPr>
        <p:spPr>
          <a:xfrm>
            <a:off x="1490048" y="844758"/>
            <a:ext cx="3328155" cy="1569660"/>
          </a:xfrm>
          <a:prstGeom prst="rect">
            <a:avLst/>
          </a:prstGeom>
        </p:spPr>
        <p:txBody>
          <a:bodyPr wrap="none">
            <a:spAutoFit/>
          </a:bodyPr>
          <a:lstStyle/>
          <a:p>
            <a:r>
              <a:rPr lang="ru-RU" sz="9600" dirty="0" smtClean="0">
                <a:latin typeface="Times New Roman" panose="02020603050405020304" pitchFamily="18" charset="0"/>
              </a:rPr>
              <a:t>Л У К</a:t>
            </a:r>
            <a:endParaRPr lang="ru-RU" sz="9600" dirty="0"/>
          </a:p>
        </p:txBody>
      </p:sp>
      <p:sp>
        <p:nvSpPr>
          <p:cNvPr id="3" name="Блок-схема: узел 2"/>
          <p:cNvSpPr/>
          <p:nvPr/>
        </p:nvSpPr>
        <p:spPr>
          <a:xfrm>
            <a:off x="1643864" y="2414418"/>
            <a:ext cx="760287" cy="760288"/>
          </a:xfrm>
          <a:prstGeom prst="flowChartConnector">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 name="Блок-схема: узел 5"/>
          <p:cNvSpPr/>
          <p:nvPr/>
        </p:nvSpPr>
        <p:spPr>
          <a:xfrm>
            <a:off x="2727357" y="2414418"/>
            <a:ext cx="760287" cy="760288"/>
          </a:xfrm>
          <a:prstGeom prst="flowChartConnector">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Блок-схема: узел 6"/>
          <p:cNvSpPr/>
          <p:nvPr/>
        </p:nvSpPr>
        <p:spPr>
          <a:xfrm>
            <a:off x="3810851" y="2414418"/>
            <a:ext cx="760287" cy="760288"/>
          </a:xfrm>
          <a:prstGeom prst="flowChartConnector">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 name="Блок-схема: узел 7"/>
          <p:cNvSpPr/>
          <p:nvPr/>
        </p:nvSpPr>
        <p:spPr>
          <a:xfrm>
            <a:off x="6912795" y="2414418"/>
            <a:ext cx="760287" cy="760288"/>
          </a:xfrm>
          <a:prstGeom prst="flowChartConnector">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0" name="Блок-схема: узел 9"/>
          <p:cNvSpPr/>
          <p:nvPr/>
        </p:nvSpPr>
        <p:spPr>
          <a:xfrm>
            <a:off x="8261539" y="2414418"/>
            <a:ext cx="760287" cy="760288"/>
          </a:xfrm>
          <a:prstGeom prst="flowChartConnector">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1" name="Блок-схема: узел 10"/>
          <p:cNvSpPr/>
          <p:nvPr/>
        </p:nvSpPr>
        <p:spPr>
          <a:xfrm>
            <a:off x="9610283" y="2414418"/>
            <a:ext cx="760287" cy="760288"/>
          </a:xfrm>
          <a:prstGeom prst="flowChartConnector">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aphicFrame>
        <p:nvGraphicFramePr>
          <p:cNvPr id="12" name="Таблица 11"/>
          <p:cNvGraphicFramePr>
            <a:graphicFrameLocks noGrp="1"/>
          </p:cNvGraphicFramePr>
          <p:nvPr>
            <p:extLst>
              <p:ext uri="{D42A27DB-BD31-4B8C-83A1-F6EECF244321}">
                <p14:modId xmlns:p14="http://schemas.microsoft.com/office/powerpoint/2010/main" val="470757616"/>
              </p:ext>
            </p:extLst>
          </p:nvPr>
        </p:nvGraphicFramePr>
        <p:xfrm>
          <a:off x="1490049" y="3545848"/>
          <a:ext cx="3441546" cy="1198518"/>
        </p:xfrm>
        <a:graphic>
          <a:graphicData uri="http://schemas.openxmlformats.org/drawingml/2006/table">
            <a:tbl>
              <a:tblPr firstRow="1" bandRow="1">
                <a:tableStyleId>{5C22544A-7EE6-4342-B048-85BDC9FD1C3A}</a:tableStyleId>
              </a:tblPr>
              <a:tblGrid>
                <a:gridCol w="1147182">
                  <a:extLst>
                    <a:ext uri="{9D8B030D-6E8A-4147-A177-3AD203B41FA5}">
                      <a16:colId xmlns:a16="http://schemas.microsoft.com/office/drawing/2014/main" val="4092711768"/>
                    </a:ext>
                  </a:extLst>
                </a:gridCol>
                <a:gridCol w="1147182">
                  <a:extLst>
                    <a:ext uri="{9D8B030D-6E8A-4147-A177-3AD203B41FA5}">
                      <a16:colId xmlns:a16="http://schemas.microsoft.com/office/drawing/2014/main" val="651322752"/>
                    </a:ext>
                  </a:extLst>
                </a:gridCol>
                <a:gridCol w="1147182">
                  <a:extLst>
                    <a:ext uri="{9D8B030D-6E8A-4147-A177-3AD203B41FA5}">
                      <a16:colId xmlns:a16="http://schemas.microsoft.com/office/drawing/2014/main" val="710590242"/>
                    </a:ext>
                  </a:extLst>
                </a:gridCol>
              </a:tblGrid>
              <a:tr h="1198518">
                <a:tc>
                  <a:txBody>
                    <a:bodyPr/>
                    <a:lstStyle/>
                    <a:p>
                      <a:endParaRPr lang="ru-RU" dirty="0"/>
                    </a:p>
                  </a:txBody>
                  <a:tcPr>
                    <a:solidFill>
                      <a:schemeClr val="bg1">
                        <a:lumMod val="75000"/>
                      </a:schemeClr>
                    </a:solidFill>
                  </a:tcPr>
                </a:tc>
                <a:tc>
                  <a:txBody>
                    <a:bodyPr/>
                    <a:lstStyle/>
                    <a:p>
                      <a:endParaRPr lang="ru-RU" dirty="0"/>
                    </a:p>
                  </a:txBody>
                  <a:tcPr>
                    <a:solidFill>
                      <a:schemeClr val="bg1">
                        <a:lumMod val="75000"/>
                      </a:schemeClr>
                    </a:solidFill>
                  </a:tcPr>
                </a:tc>
                <a:tc>
                  <a:txBody>
                    <a:bodyPr/>
                    <a:lstStyle/>
                    <a:p>
                      <a:endParaRPr lang="ru-RU" dirty="0"/>
                    </a:p>
                  </a:txBody>
                  <a:tcPr>
                    <a:solidFill>
                      <a:schemeClr val="bg1">
                        <a:lumMod val="75000"/>
                      </a:schemeClr>
                    </a:solidFill>
                  </a:tcPr>
                </a:tc>
                <a:extLst>
                  <a:ext uri="{0D108BD9-81ED-4DB2-BD59-A6C34878D82A}">
                    <a16:rowId xmlns:a16="http://schemas.microsoft.com/office/drawing/2014/main" val="3250882450"/>
                  </a:ext>
                </a:extLst>
              </a:tr>
            </a:tbl>
          </a:graphicData>
        </a:graphic>
      </p:graphicFrame>
      <p:sp>
        <p:nvSpPr>
          <p:cNvPr id="13" name="Блок-схема: узел 12"/>
          <p:cNvSpPr/>
          <p:nvPr/>
        </p:nvSpPr>
        <p:spPr>
          <a:xfrm>
            <a:off x="1643864" y="3764963"/>
            <a:ext cx="760287" cy="760288"/>
          </a:xfrm>
          <a:prstGeom prst="flowChartConnector">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aphicFrame>
        <p:nvGraphicFramePr>
          <p:cNvPr id="14" name="Таблица 13"/>
          <p:cNvGraphicFramePr>
            <a:graphicFrameLocks noGrp="1"/>
          </p:cNvGraphicFramePr>
          <p:nvPr>
            <p:extLst>
              <p:ext uri="{D42A27DB-BD31-4B8C-83A1-F6EECF244321}">
                <p14:modId xmlns:p14="http://schemas.microsoft.com/office/powerpoint/2010/main" val="375552272"/>
              </p:ext>
            </p:extLst>
          </p:nvPr>
        </p:nvGraphicFramePr>
        <p:xfrm>
          <a:off x="6948524" y="3545848"/>
          <a:ext cx="3441546" cy="1198518"/>
        </p:xfrm>
        <a:graphic>
          <a:graphicData uri="http://schemas.openxmlformats.org/drawingml/2006/table">
            <a:tbl>
              <a:tblPr firstRow="1" bandRow="1">
                <a:tableStyleId>{5C22544A-7EE6-4342-B048-85BDC9FD1C3A}</a:tableStyleId>
              </a:tblPr>
              <a:tblGrid>
                <a:gridCol w="1147182">
                  <a:extLst>
                    <a:ext uri="{9D8B030D-6E8A-4147-A177-3AD203B41FA5}">
                      <a16:colId xmlns:a16="http://schemas.microsoft.com/office/drawing/2014/main" val="1817063076"/>
                    </a:ext>
                  </a:extLst>
                </a:gridCol>
                <a:gridCol w="1147182">
                  <a:extLst>
                    <a:ext uri="{9D8B030D-6E8A-4147-A177-3AD203B41FA5}">
                      <a16:colId xmlns:a16="http://schemas.microsoft.com/office/drawing/2014/main" val="2823154733"/>
                    </a:ext>
                  </a:extLst>
                </a:gridCol>
                <a:gridCol w="1147182">
                  <a:extLst>
                    <a:ext uri="{9D8B030D-6E8A-4147-A177-3AD203B41FA5}">
                      <a16:colId xmlns:a16="http://schemas.microsoft.com/office/drawing/2014/main" val="1290661653"/>
                    </a:ext>
                  </a:extLst>
                </a:gridCol>
              </a:tblGrid>
              <a:tr h="1198518">
                <a:tc>
                  <a:txBody>
                    <a:bodyPr/>
                    <a:lstStyle/>
                    <a:p>
                      <a:endParaRPr lang="ru-RU" dirty="0"/>
                    </a:p>
                  </a:txBody>
                  <a:tcPr>
                    <a:solidFill>
                      <a:schemeClr val="bg1">
                        <a:lumMod val="75000"/>
                      </a:schemeClr>
                    </a:solidFill>
                  </a:tcPr>
                </a:tc>
                <a:tc>
                  <a:txBody>
                    <a:bodyPr/>
                    <a:lstStyle/>
                    <a:p>
                      <a:endParaRPr lang="ru-RU" dirty="0"/>
                    </a:p>
                  </a:txBody>
                  <a:tcPr>
                    <a:solidFill>
                      <a:schemeClr val="bg1">
                        <a:lumMod val="75000"/>
                      </a:schemeClr>
                    </a:solidFill>
                  </a:tcPr>
                </a:tc>
                <a:tc>
                  <a:txBody>
                    <a:bodyPr/>
                    <a:lstStyle/>
                    <a:p>
                      <a:endParaRPr lang="ru-RU" dirty="0"/>
                    </a:p>
                  </a:txBody>
                  <a:tcPr>
                    <a:solidFill>
                      <a:schemeClr val="bg1">
                        <a:lumMod val="75000"/>
                      </a:schemeClr>
                    </a:solidFill>
                  </a:tcPr>
                </a:tc>
                <a:extLst>
                  <a:ext uri="{0D108BD9-81ED-4DB2-BD59-A6C34878D82A}">
                    <a16:rowId xmlns:a16="http://schemas.microsoft.com/office/drawing/2014/main" val="1192390996"/>
                  </a:ext>
                </a:extLst>
              </a:tr>
            </a:tbl>
          </a:graphicData>
        </a:graphic>
      </p:graphicFrame>
      <p:sp>
        <p:nvSpPr>
          <p:cNvPr id="15" name="Блок-схема: узел 14"/>
          <p:cNvSpPr/>
          <p:nvPr/>
        </p:nvSpPr>
        <p:spPr>
          <a:xfrm>
            <a:off x="7085743" y="3753918"/>
            <a:ext cx="760287" cy="760288"/>
          </a:xfrm>
          <a:prstGeom prst="flowChartConnector">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6" name="Прямоугольник 15"/>
          <p:cNvSpPr/>
          <p:nvPr/>
        </p:nvSpPr>
        <p:spPr>
          <a:xfrm>
            <a:off x="2558413" y="4952144"/>
            <a:ext cx="1304818" cy="121748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9600" b="1" dirty="0" smtClean="0"/>
              <a:t>1</a:t>
            </a:r>
            <a:endParaRPr lang="ru-RU" sz="9600" b="1" dirty="0"/>
          </a:p>
        </p:txBody>
      </p:sp>
      <p:sp>
        <p:nvSpPr>
          <p:cNvPr id="17" name="Прямоугольник 16"/>
          <p:cNvSpPr/>
          <p:nvPr/>
        </p:nvSpPr>
        <p:spPr>
          <a:xfrm>
            <a:off x="8016888" y="4952144"/>
            <a:ext cx="1304818" cy="121748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9600" b="1" dirty="0" smtClean="0"/>
              <a:t>1</a:t>
            </a:r>
            <a:endParaRPr lang="ru-RU" sz="9600" b="1" dirty="0"/>
          </a:p>
        </p:txBody>
      </p:sp>
    </p:spTree>
    <p:extLst>
      <p:ext uri="{BB962C8B-B14F-4D97-AF65-F5344CB8AC3E}">
        <p14:creationId xmlns:p14="http://schemas.microsoft.com/office/powerpoint/2010/main" val="15262009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3"/>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5"/>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16">
                                            <p:txEl>
                                              <p:pRg st="0" end="0"/>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1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7" grpId="0" animBg="1"/>
      <p:bldP spid="8" grpId="0" animBg="1"/>
      <p:bldP spid="10" grpId="0" animBg="1"/>
      <p:bldP spid="11" grpId="0" animBg="1"/>
      <p:bldP spid="13" grpId="0" animBg="1"/>
      <p:bldP spid="15"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746589" y="475650"/>
            <a:ext cx="10945402" cy="1384995"/>
          </a:xfrm>
          <a:prstGeom prst="rect">
            <a:avLst/>
          </a:prstGeom>
        </p:spPr>
        <p:txBody>
          <a:bodyPr wrap="square">
            <a:spAutoFit/>
          </a:bodyPr>
          <a:lstStyle/>
          <a:p>
            <a:r>
              <a:rPr lang="ru-RU" sz="2800" dirty="0">
                <a:latin typeface="Times New Roman" panose="02020603050405020304" pitchFamily="18" charset="0"/>
                <a:ea typeface="Times New Roman" panose="02020603050405020304" pitchFamily="18" charset="0"/>
                <a:cs typeface="Times New Roman" panose="02020603050405020304" pitchFamily="18" charset="0"/>
              </a:rPr>
              <a:t>Продолжаем нашу сказку. Что стали </a:t>
            </a:r>
            <a:r>
              <a:rPr lang="ru-RU" sz="2800" dirty="0" smtClean="0">
                <a:latin typeface="Times New Roman" panose="02020603050405020304" pitchFamily="18" charset="0"/>
                <a:ea typeface="Times New Roman" panose="02020603050405020304" pitchFamily="18" charset="0"/>
                <a:cs typeface="Times New Roman" panose="02020603050405020304" pitchFamily="18" charset="0"/>
              </a:rPr>
              <a:t>делать </a:t>
            </a:r>
            <a:r>
              <a:rPr lang="ru-RU" sz="2800" dirty="0" err="1" smtClean="0">
                <a:latin typeface="Times New Roman" panose="02020603050405020304" pitchFamily="18" charset="0"/>
                <a:ea typeface="Times New Roman" panose="02020603050405020304" pitchFamily="18" charset="0"/>
                <a:cs typeface="Times New Roman" panose="02020603050405020304" pitchFamily="18" charset="0"/>
              </a:rPr>
              <a:t>Лойд</a:t>
            </a:r>
            <a:r>
              <a:rPr lang="ru-RU" sz="2800" dirty="0" smtClean="0">
                <a:latin typeface="Times New Roman" panose="02020603050405020304" pitchFamily="18" charset="0"/>
                <a:ea typeface="Times New Roman" panose="02020603050405020304" pitchFamily="18" charset="0"/>
                <a:cs typeface="Times New Roman" panose="02020603050405020304" pitchFamily="18" charset="0"/>
              </a:rPr>
              <a:t> и Лека? </a:t>
            </a:r>
            <a:r>
              <a:rPr lang="ru-RU" sz="2800" dirty="0" smtClean="0">
                <a:latin typeface="Times New Roman" panose="02020603050405020304" pitchFamily="18" charset="0"/>
                <a:cs typeface="Times New Roman" panose="02020603050405020304" pitchFamily="18" charset="0"/>
              </a:rPr>
              <a:t>(плакать)</a:t>
            </a:r>
          </a:p>
          <a:p>
            <a:r>
              <a:rPr lang="ru-RU" sz="2800" dirty="0" smtClean="0">
                <a:latin typeface="Times New Roman" panose="02020603050405020304" pitchFamily="18" charset="0"/>
                <a:cs typeface="Times New Roman" panose="02020603050405020304" pitchFamily="18" charset="0"/>
              </a:rPr>
              <a:t>От </a:t>
            </a:r>
            <a:r>
              <a:rPr lang="ru-RU" sz="2800" dirty="0">
                <a:latin typeface="Times New Roman" panose="02020603050405020304" pitchFamily="18" charset="0"/>
                <a:cs typeface="Times New Roman" panose="02020603050405020304" pitchFamily="18" charset="0"/>
              </a:rPr>
              <a:t>лука у </a:t>
            </a:r>
            <a:r>
              <a:rPr lang="ru-RU" sz="2800" dirty="0" smtClean="0">
                <a:latin typeface="Times New Roman" panose="02020603050405020304" pitchFamily="18" charset="0"/>
                <a:cs typeface="Times New Roman" panose="02020603050405020304" pitchFamily="18" charset="0"/>
              </a:rPr>
              <a:t>них заслезились… (глаза).</a:t>
            </a:r>
          </a:p>
          <a:p>
            <a:r>
              <a:rPr lang="ru-RU" sz="2800" dirty="0" smtClean="0">
                <a:latin typeface="Times New Roman" panose="02020603050405020304" pitchFamily="18" charset="0"/>
                <a:cs typeface="Times New Roman" panose="02020603050405020304" pitchFamily="18" charset="0"/>
              </a:rPr>
              <a:t>Покажите это, дети. Изобразите </a:t>
            </a:r>
            <a:r>
              <a:rPr lang="ru-RU" sz="2800" dirty="0">
                <a:latin typeface="Times New Roman" panose="02020603050405020304" pitchFamily="18" charset="0"/>
                <a:cs typeface="Times New Roman" panose="02020603050405020304" pitchFamily="18" charset="0"/>
              </a:rPr>
              <a:t>плачущих мышат.</a:t>
            </a:r>
          </a:p>
        </p:txBody>
      </p:sp>
      <p:sp>
        <p:nvSpPr>
          <p:cNvPr id="2" name="AutoShape 2" descr="ÐÐ°ÑÑÐ¸Ð½ÐºÐ¸ Ð¿Ð¾ Ð·Ð°Ð¿ÑÐ¾ÑÑ ÐºÐ°ÑÑÐ¸Ð½ÐºÐ° Ð½Ð° Ð¿ÑÐ¾Ð·ÑÐ°ÑÐ½Ð¾Ð¼ ÑÐ¾Ð½Ðµ ÐÐÐÐÐÐÐ¬Ð ÐÐ«Ð¨Ð"/>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pic>
        <p:nvPicPr>
          <p:cNvPr id="5" name="Picture 4" descr="ÐÐ¾ÑÐ¾Ð¶ÐµÐµ Ð¸Ð·Ð¾Ð±ÑÐ°Ð¶ÐµÐ½Ð¸Ðµ"/>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185123">
            <a:off x="5235999" y="3015663"/>
            <a:ext cx="7226103" cy="3797719"/>
          </a:xfrm>
          <a:prstGeom prst="rect">
            <a:avLst/>
          </a:prstGeom>
          <a:noFill/>
          <a:extLst>
            <a:ext uri="{909E8E84-426E-40DD-AFC4-6F175D3DCCD1}">
              <a14:hiddenFill xmlns:a14="http://schemas.microsoft.com/office/drawing/2010/main">
                <a:solidFill>
                  <a:srgbClr val="FFFFFF"/>
                </a:solidFill>
              </a14:hiddenFill>
            </a:ext>
          </a:extLst>
        </p:spPr>
      </p:pic>
      <p:pic>
        <p:nvPicPr>
          <p:cNvPr id="21508" name="Picture 4" descr="ÐÐ°ÑÑÐ¸Ð½ÐºÐ¸ Ð¿Ð¾ Ð·Ð°Ð¿ÑÐ¾ÑÑ ÐºÐ°ÑÑÐ¸Ð½ÐºÐ° Ð½Ð° Ð¿ÑÐ¾Ð·ÑÐ°ÑÐ½Ð¾Ð¼ ÑÐ¾Ð½Ðµ ÐÐ£Ð"/>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84836" y="4345108"/>
            <a:ext cx="3315949" cy="3315951"/>
          </a:xfrm>
          <a:prstGeom prst="rect">
            <a:avLst/>
          </a:prstGeom>
          <a:noFill/>
          <a:extLst>
            <a:ext uri="{909E8E84-426E-40DD-AFC4-6F175D3DCCD1}">
              <a14:hiddenFill xmlns:a14="http://schemas.microsoft.com/office/drawing/2010/main">
                <a:solidFill>
                  <a:srgbClr val="FFFFFF"/>
                </a:solidFill>
              </a14:hiddenFill>
            </a:ext>
          </a:extLst>
        </p:spPr>
      </p:pic>
      <p:sp>
        <p:nvSpPr>
          <p:cNvPr id="3" name="Капля 2"/>
          <p:cNvSpPr/>
          <p:nvPr/>
        </p:nvSpPr>
        <p:spPr>
          <a:xfrm rot="19152561">
            <a:off x="6652517" y="5016374"/>
            <a:ext cx="380144" cy="410966"/>
          </a:xfrm>
          <a:prstGeom prst="teardrop">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 name="Капля 7"/>
          <p:cNvSpPr/>
          <p:nvPr/>
        </p:nvSpPr>
        <p:spPr>
          <a:xfrm rot="19152561">
            <a:off x="6930661" y="5768124"/>
            <a:ext cx="380144" cy="410966"/>
          </a:xfrm>
          <a:prstGeom prst="teardrop">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 name="Капля 8"/>
          <p:cNvSpPr/>
          <p:nvPr/>
        </p:nvSpPr>
        <p:spPr>
          <a:xfrm rot="19152561">
            <a:off x="6096226" y="5575863"/>
            <a:ext cx="380144" cy="410966"/>
          </a:xfrm>
          <a:prstGeom prst="teardrop">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0" name="Капля 9"/>
          <p:cNvSpPr/>
          <p:nvPr/>
        </p:nvSpPr>
        <p:spPr>
          <a:xfrm rot="19152561">
            <a:off x="9649829" y="4911920"/>
            <a:ext cx="380144" cy="410966"/>
          </a:xfrm>
          <a:prstGeom prst="teardrop">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1" name="Капля 10"/>
          <p:cNvSpPr/>
          <p:nvPr/>
        </p:nvSpPr>
        <p:spPr>
          <a:xfrm rot="19152561">
            <a:off x="9122332" y="5768123"/>
            <a:ext cx="380144" cy="410966"/>
          </a:xfrm>
          <a:prstGeom prst="teardrop">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2" name="Капля 11"/>
          <p:cNvSpPr/>
          <p:nvPr/>
        </p:nvSpPr>
        <p:spPr>
          <a:xfrm rot="19152561">
            <a:off x="10082374" y="5527710"/>
            <a:ext cx="380144" cy="410966"/>
          </a:xfrm>
          <a:prstGeom prst="teardrop">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1386615941"/>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746589" y="475650"/>
            <a:ext cx="10647451" cy="2246769"/>
          </a:xfrm>
          <a:prstGeom prst="rect">
            <a:avLst/>
          </a:prstGeom>
        </p:spPr>
        <p:txBody>
          <a:bodyPr wrap="square">
            <a:spAutoFit/>
          </a:bodyPr>
          <a:lstStyle/>
          <a:p>
            <a:r>
              <a:rPr lang="ru-RU" sz="2800" dirty="0" err="1" smtClean="0">
                <a:latin typeface="Times New Roman" panose="02020603050405020304" pitchFamily="18" charset="0"/>
                <a:ea typeface="Times New Roman" panose="02020603050405020304" pitchFamily="18" charset="0"/>
                <a:cs typeface="Times New Roman" panose="02020603050405020304" pitchFamily="18" charset="0"/>
              </a:rPr>
              <a:t>Лойд</a:t>
            </a:r>
            <a:r>
              <a:rPr lang="ru-RU" sz="2800" dirty="0" smtClean="0">
                <a:latin typeface="Times New Roman" panose="02020603050405020304" pitchFamily="18" charset="0"/>
                <a:ea typeface="Times New Roman" panose="02020603050405020304" pitchFamily="18" charset="0"/>
                <a:cs typeface="Times New Roman" panose="02020603050405020304" pitchFamily="18" charset="0"/>
              </a:rPr>
              <a:t> плакал</a:t>
            </a:r>
            <a:r>
              <a:rPr lang="ru-RU" sz="2800" dirty="0">
                <a:latin typeface="Times New Roman" panose="02020603050405020304" pitchFamily="18" charset="0"/>
                <a:ea typeface="Times New Roman" panose="02020603050405020304" pitchFamily="18" charset="0"/>
                <a:cs typeface="Times New Roman" panose="02020603050405020304" pitchFamily="18" charset="0"/>
              </a:rPr>
              <a:t>.</a:t>
            </a:r>
          </a:p>
          <a:p>
            <a:r>
              <a:rPr lang="ru-RU" sz="2800" dirty="0">
                <a:latin typeface="Times New Roman" panose="02020603050405020304" pitchFamily="18" charset="0"/>
                <a:ea typeface="Times New Roman" panose="02020603050405020304" pitchFamily="18" charset="0"/>
                <a:cs typeface="Times New Roman" panose="02020603050405020304" pitchFamily="18" charset="0"/>
              </a:rPr>
              <a:t>Лека плакал.</a:t>
            </a:r>
          </a:p>
          <a:p>
            <a:r>
              <a:rPr lang="ru-RU" sz="2800" dirty="0">
                <a:latin typeface="Times New Roman" panose="02020603050405020304" pitchFamily="18" charset="0"/>
                <a:ea typeface="Times New Roman" panose="02020603050405020304" pitchFamily="18" charset="0"/>
                <a:cs typeface="Times New Roman" panose="02020603050405020304" pitchFamily="18" charset="0"/>
              </a:rPr>
              <a:t>Мыши плакали.</a:t>
            </a:r>
          </a:p>
          <a:p>
            <a:r>
              <a:rPr lang="ru-RU" sz="2800" dirty="0">
                <a:latin typeface="Times New Roman" panose="02020603050405020304" pitchFamily="18" charset="0"/>
                <a:ea typeface="Times New Roman" panose="02020603050405020304" pitchFamily="18" charset="0"/>
                <a:cs typeface="Times New Roman" panose="02020603050405020304" pitchFamily="18" charset="0"/>
              </a:rPr>
              <a:t>Мы плакали.</a:t>
            </a:r>
          </a:p>
          <a:p>
            <a:r>
              <a:rPr lang="ru-RU" sz="2800" dirty="0" smtClean="0">
                <a:latin typeface="Times New Roman" panose="02020603050405020304" pitchFamily="18" charset="0"/>
                <a:ea typeface="Times New Roman" panose="02020603050405020304" pitchFamily="18" charset="0"/>
                <a:cs typeface="Times New Roman" panose="02020603050405020304" pitchFamily="18" charset="0"/>
              </a:rPr>
              <a:t>Угадайте</a:t>
            </a:r>
            <a:r>
              <a:rPr lang="ru-RU" sz="2800" dirty="0">
                <a:latin typeface="Times New Roman" panose="02020603050405020304" pitchFamily="18" charset="0"/>
                <a:ea typeface="Times New Roman" panose="02020603050405020304" pitchFamily="18" charset="0"/>
                <a:cs typeface="Times New Roman" panose="02020603050405020304" pitchFamily="18" charset="0"/>
              </a:rPr>
              <a:t>, что </a:t>
            </a:r>
            <a:r>
              <a:rPr lang="ru-RU" sz="2800" dirty="0" err="1" smtClean="0">
                <a:latin typeface="Times New Roman" panose="02020603050405020304" pitchFamily="18" charset="0"/>
                <a:ea typeface="Times New Roman" panose="02020603050405020304" pitchFamily="18" charset="0"/>
                <a:cs typeface="Times New Roman" panose="02020603050405020304" pitchFamily="18" charset="0"/>
              </a:rPr>
              <a:t>Лойд</a:t>
            </a:r>
            <a:r>
              <a:rPr lang="ru-RU" sz="2800" dirty="0" smtClean="0">
                <a:latin typeface="Times New Roman" panose="02020603050405020304" pitchFamily="18" charset="0"/>
                <a:ea typeface="Times New Roman" panose="02020603050405020304" pitchFamily="18" charset="0"/>
                <a:cs typeface="Times New Roman" panose="02020603050405020304" pitchFamily="18" charset="0"/>
              </a:rPr>
              <a:t> увидел сквозь слёзы…</a:t>
            </a:r>
            <a:endParaRPr lang="ru-RU" sz="28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 name="AutoShape 2" descr="ÐÐ°ÑÑÐ¸Ð½ÐºÐ¸ Ð¿Ð¾ Ð·Ð°Ð¿ÑÐ¾ÑÑ ÐºÐ°ÑÑÐ¸Ð½ÐºÐ° Ð½Ð° Ð¿ÑÐ¾Ð·ÑÐ°ÑÐ½Ð¾Ð¼ ÑÐ¾Ð½Ðµ ÐÐÐÐÐÐÐ¬Ð ÐÐ«Ð¨Ð"/>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pic>
        <p:nvPicPr>
          <p:cNvPr id="5" name="Picture 4" descr="ÐÐ¾ÑÐ¾Ð¶ÐµÐµ Ð¸Ð·Ð¾Ð±ÑÐ°Ð¶ÐµÐ½Ð¸Ðµ"/>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185123">
            <a:off x="5235999" y="3015663"/>
            <a:ext cx="7226103" cy="3797719"/>
          </a:xfrm>
          <a:prstGeom prst="rect">
            <a:avLst/>
          </a:prstGeom>
          <a:noFill/>
          <a:extLst>
            <a:ext uri="{909E8E84-426E-40DD-AFC4-6F175D3DCCD1}">
              <a14:hiddenFill xmlns:a14="http://schemas.microsoft.com/office/drawing/2010/main">
                <a:solidFill>
                  <a:srgbClr val="FFFFFF"/>
                </a:solidFill>
              </a14:hiddenFill>
            </a:ext>
          </a:extLst>
        </p:spPr>
      </p:pic>
      <p:pic>
        <p:nvPicPr>
          <p:cNvPr id="21508" name="Picture 4" descr="ÐÐ°ÑÑÐ¸Ð½ÐºÐ¸ Ð¿Ð¾ Ð·Ð°Ð¿ÑÐ¾ÑÑ ÐºÐ°ÑÑÐ¸Ð½ÐºÐ° Ð½Ð° Ð¿ÑÐ¾Ð·ÑÐ°ÑÐ½Ð¾Ð¼ ÑÐ¾Ð½Ðµ ÐÐ£Ð"/>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84836" y="4345108"/>
            <a:ext cx="3315949" cy="3315951"/>
          </a:xfrm>
          <a:prstGeom prst="rect">
            <a:avLst/>
          </a:prstGeom>
          <a:noFill/>
          <a:extLst>
            <a:ext uri="{909E8E84-426E-40DD-AFC4-6F175D3DCCD1}">
              <a14:hiddenFill xmlns:a14="http://schemas.microsoft.com/office/drawing/2010/main">
                <a:solidFill>
                  <a:srgbClr val="FFFFFF"/>
                </a:solidFill>
              </a14:hiddenFill>
            </a:ext>
          </a:extLst>
        </p:spPr>
      </p:pic>
      <p:sp>
        <p:nvSpPr>
          <p:cNvPr id="3" name="Капля 2"/>
          <p:cNvSpPr/>
          <p:nvPr/>
        </p:nvSpPr>
        <p:spPr>
          <a:xfrm rot="19152561">
            <a:off x="6652517" y="5016374"/>
            <a:ext cx="380144" cy="410966"/>
          </a:xfrm>
          <a:prstGeom prst="teardrop">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 name="Капля 7"/>
          <p:cNvSpPr/>
          <p:nvPr/>
        </p:nvSpPr>
        <p:spPr>
          <a:xfrm rot="19152561">
            <a:off x="6930661" y="5768124"/>
            <a:ext cx="380144" cy="410966"/>
          </a:xfrm>
          <a:prstGeom prst="teardrop">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 name="Капля 8"/>
          <p:cNvSpPr/>
          <p:nvPr/>
        </p:nvSpPr>
        <p:spPr>
          <a:xfrm rot="19152561">
            <a:off x="6096226" y="5575863"/>
            <a:ext cx="380144" cy="410966"/>
          </a:xfrm>
          <a:prstGeom prst="teardrop">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0" name="Капля 9"/>
          <p:cNvSpPr/>
          <p:nvPr/>
        </p:nvSpPr>
        <p:spPr>
          <a:xfrm rot="19152561">
            <a:off x="9649829" y="4911920"/>
            <a:ext cx="380144" cy="410966"/>
          </a:xfrm>
          <a:prstGeom prst="teardrop">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1" name="Капля 10"/>
          <p:cNvSpPr/>
          <p:nvPr/>
        </p:nvSpPr>
        <p:spPr>
          <a:xfrm rot="19152561">
            <a:off x="9122332" y="5768123"/>
            <a:ext cx="380144" cy="410966"/>
          </a:xfrm>
          <a:prstGeom prst="teardrop">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2" name="Капля 11"/>
          <p:cNvSpPr/>
          <p:nvPr/>
        </p:nvSpPr>
        <p:spPr>
          <a:xfrm rot="19152561">
            <a:off x="10082374" y="5527710"/>
            <a:ext cx="380144" cy="410966"/>
          </a:xfrm>
          <a:prstGeom prst="teardrop">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1644511942"/>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465779" y="722231"/>
            <a:ext cx="9445375" cy="1569660"/>
          </a:xfrm>
          <a:prstGeom prst="rect">
            <a:avLst/>
          </a:prstGeom>
        </p:spPr>
        <p:txBody>
          <a:bodyPr wrap="square">
            <a:spAutoFit/>
          </a:bodyPr>
          <a:lstStyle/>
          <a:p>
            <a:pPr algn="ctr"/>
            <a:r>
              <a:rPr lang="ru-RU" sz="9600" dirty="0">
                <a:latin typeface="Times New Roman" panose="02020603050405020304" pitchFamily="18" charset="0"/>
                <a:ea typeface="Times New Roman" panose="02020603050405020304" pitchFamily="18" charset="0"/>
              </a:rPr>
              <a:t>ЦУ-ЛЕСТ-НИ</a:t>
            </a:r>
            <a:endParaRPr lang="ru-RU" sz="9600" dirty="0" smtClean="0">
              <a:latin typeface="Times New Roman" panose="02020603050405020304" pitchFamily="18" charset="0"/>
              <a:ea typeface="Times New Roman" panose="02020603050405020304" pitchFamily="18" charset="0"/>
            </a:endParaRPr>
          </a:p>
        </p:txBody>
      </p:sp>
      <p:pic>
        <p:nvPicPr>
          <p:cNvPr id="24578" name="Picture 2" descr="ÐÐ¾ÑÐ¾Ð¶ÐµÐµ Ð¸Ð·Ð¾Ð±ÑÐ°Ð¶ÐµÐ½Ð¸Ðµ"/>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6559054">
            <a:off x="4458042" y="1270700"/>
            <a:ext cx="4682824" cy="787990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370294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457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descr="ÐÐ°ÑÑÐ¸Ð½ÐºÐ¸ Ð¿Ð¾ Ð·Ð°Ð¿ÑÐ¾ÑÑ ÐºÐ°ÑÑÐ¸Ð½ÐºÐ° Ð½Ð° Ð¿ÑÐ¾Ð·ÑÐ°ÑÐ½Ð¾Ð¼ ÑÐ¾Ð½Ðµ ÐºÐ¾Ñ Ð»ÐµÐ¾Ð¿Ð¾Ð»ÑÐ´"/>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5743" y="1826664"/>
            <a:ext cx="6207132" cy="5172610"/>
          </a:xfrm>
          <a:prstGeom prst="rect">
            <a:avLst/>
          </a:prstGeom>
          <a:noFill/>
          <a:extLst>
            <a:ext uri="{909E8E84-426E-40DD-AFC4-6F175D3DCCD1}">
              <a14:hiddenFill xmlns:a14="http://schemas.microsoft.com/office/drawing/2010/main">
                <a:solidFill>
                  <a:srgbClr val="FFFFFF"/>
                </a:solidFill>
              </a14:hiddenFill>
            </a:ext>
          </a:extLst>
        </p:spPr>
      </p:pic>
      <p:sp>
        <p:nvSpPr>
          <p:cNvPr id="4" name="Прямоугольник 3"/>
          <p:cNvSpPr/>
          <p:nvPr/>
        </p:nvSpPr>
        <p:spPr>
          <a:xfrm>
            <a:off x="746589" y="475650"/>
            <a:ext cx="11050076" cy="954107"/>
          </a:xfrm>
          <a:prstGeom prst="rect">
            <a:avLst/>
          </a:prstGeom>
        </p:spPr>
        <p:txBody>
          <a:bodyPr wrap="square">
            <a:spAutoFit/>
          </a:bodyPr>
          <a:lstStyle/>
          <a:p>
            <a:r>
              <a:rPr lang="ru-RU" sz="2800" dirty="0">
                <a:latin typeface="Times New Roman" panose="02020603050405020304" pitchFamily="18" charset="0"/>
                <a:ea typeface="Times New Roman" panose="02020603050405020304" pitchFamily="18" charset="0"/>
                <a:cs typeface="Times New Roman" panose="02020603050405020304" pitchFamily="18" charset="0"/>
              </a:rPr>
              <a:t>Пока они ее… (поднимали, ставили</a:t>
            </a:r>
            <a:r>
              <a:rPr lang="ru-RU" sz="2800" dirty="0" smtClean="0">
                <a:latin typeface="Times New Roman" panose="02020603050405020304" pitchFamily="18" charset="0"/>
                <a:ea typeface="Times New Roman" panose="02020603050405020304" pitchFamily="18" charset="0"/>
                <a:cs typeface="Times New Roman" panose="02020603050405020304" pitchFamily="18" charset="0"/>
              </a:rPr>
              <a:t>),</a:t>
            </a:r>
          </a:p>
          <a:p>
            <a:r>
              <a:rPr lang="ru-RU" sz="2800" dirty="0" smtClean="0">
                <a:latin typeface="Times New Roman" panose="02020603050405020304" pitchFamily="18" charset="0"/>
                <a:ea typeface="Times New Roman" panose="02020603050405020304" pitchFamily="18" charset="0"/>
                <a:cs typeface="Times New Roman" panose="02020603050405020304" pitchFamily="18" charset="0"/>
              </a:rPr>
              <a:t>наступила </a:t>
            </a:r>
            <a:r>
              <a:rPr lang="ru-RU" sz="2800" dirty="0">
                <a:latin typeface="Times New Roman" panose="02020603050405020304" pitchFamily="18" charset="0"/>
                <a:ea typeface="Times New Roman" panose="02020603050405020304" pitchFamily="18" charset="0"/>
                <a:cs typeface="Times New Roman" panose="02020603050405020304" pitchFamily="18" charset="0"/>
              </a:rPr>
              <a:t>ночь.</a:t>
            </a:r>
            <a:endParaRPr lang="ru-RU" sz="2800" dirty="0">
              <a:latin typeface="Times New Roman" panose="02020603050405020304" pitchFamily="18" charset="0"/>
              <a:cs typeface="Times New Roman" panose="02020603050405020304" pitchFamily="18" charset="0"/>
            </a:endParaRPr>
          </a:p>
        </p:txBody>
      </p:sp>
      <p:pic>
        <p:nvPicPr>
          <p:cNvPr id="5" name="Picture 2" descr="ÐÐ¾ÑÐ¾Ð¶ÐµÐµ Ð¸Ð·Ð¾Ð±ÑÐ°Ð¶ÐµÐ½Ð¸Ðµ"/>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254487">
            <a:off x="6021465" y="108864"/>
            <a:ext cx="6143079" cy="734398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4332578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lvl="0"/>
            <a:r>
              <a:rPr lang="ru-RU" dirty="0" err="1" smtClean="0"/>
              <a:t>Оргмомент</a:t>
            </a:r>
            <a:endParaRPr lang="ru-RU" dirty="0"/>
          </a:p>
        </p:txBody>
      </p:sp>
    </p:spTree>
    <p:extLst>
      <p:ext uri="{BB962C8B-B14F-4D97-AF65-F5344CB8AC3E}">
        <p14:creationId xmlns:p14="http://schemas.microsoft.com/office/powerpoint/2010/main" val="3423155507"/>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8" name="Picture 4" descr="ÐÐ¾ÑÐ¾Ð¶ÐµÐµ Ð¸Ð·Ð¾Ð±ÑÐ°Ð¶ÐµÐ½Ð¸Ðµ"/>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4" name="Прямоугольник 3"/>
          <p:cNvSpPr/>
          <p:nvPr/>
        </p:nvSpPr>
        <p:spPr>
          <a:xfrm>
            <a:off x="570962" y="5780981"/>
            <a:ext cx="11050076" cy="954107"/>
          </a:xfrm>
          <a:prstGeom prst="rect">
            <a:avLst/>
          </a:prstGeom>
          <a:solidFill>
            <a:schemeClr val="bg1"/>
          </a:solidFill>
        </p:spPr>
        <p:txBody>
          <a:bodyPr wrap="square">
            <a:spAutoFit/>
          </a:bodyPr>
          <a:lstStyle/>
          <a:p>
            <a:r>
              <a:rPr lang="ru-RU" sz="2800" dirty="0">
                <a:latin typeface="Times New Roman" panose="02020603050405020304" pitchFamily="18" charset="0"/>
                <a:ea typeface="Times New Roman" panose="02020603050405020304" pitchFamily="18" charset="0"/>
                <a:cs typeface="Times New Roman" panose="02020603050405020304" pitchFamily="18" charset="0"/>
              </a:rPr>
              <a:t>Мышата на небо… (посмотрели, взглянули) и увидели У, Л, Н, </a:t>
            </a:r>
            <a:r>
              <a:rPr lang="ru-RU" sz="2800" dirty="0" smtClean="0">
                <a:latin typeface="Times New Roman" panose="02020603050405020304" pitchFamily="18" charset="0"/>
                <a:ea typeface="Times New Roman" panose="02020603050405020304" pitchFamily="18" charset="0"/>
                <a:cs typeface="Times New Roman" panose="02020603050405020304" pitchFamily="18" charset="0"/>
              </a:rPr>
              <a:t>У.</a:t>
            </a:r>
          </a:p>
          <a:p>
            <a:r>
              <a:rPr lang="ru-RU" sz="2800" dirty="0" smtClean="0">
                <a:latin typeface="Times New Roman" panose="02020603050405020304" pitchFamily="18" charset="0"/>
                <a:ea typeface="Times New Roman" panose="02020603050405020304" pitchFamily="18" charset="0"/>
                <a:cs typeface="Times New Roman" panose="02020603050405020304" pitchFamily="18" charset="0"/>
              </a:rPr>
              <a:t>Что </a:t>
            </a:r>
            <a:r>
              <a:rPr lang="ru-RU" sz="2800" dirty="0">
                <a:latin typeface="Times New Roman" panose="02020603050405020304" pitchFamily="18" charset="0"/>
                <a:ea typeface="Times New Roman" panose="02020603050405020304" pitchFamily="18" charset="0"/>
                <a:cs typeface="Times New Roman" panose="02020603050405020304" pitchFamily="18" charset="0"/>
              </a:rPr>
              <a:t>они увидели?</a:t>
            </a:r>
            <a:endParaRPr lang="ru-RU" sz="2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894910457"/>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8" name="Picture 4" descr="ÐÐ¾ÑÐ¾Ð¶ÐµÐµ Ð¸Ð·Ð¾Ð±ÑÐ°Ð¶ÐµÐ½Ð¸Ðµ"/>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4" name="Прямоугольник 3"/>
          <p:cNvSpPr/>
          <p:nvPr/>
        </p:nvSpPr>
        <p:spPr>
          <a:xfrm>
            <a:off x="570962" y="5780981"/>
            <a:ext cx="11050076" cy="954107"/>
          </a:xfrm>
          <a:prstGeom prst="rect">
            <a:avLst/>
          </a:prstGeom>
          <a:solidFill>
            <a:schemeClr val="bg1"/>
          </a:solidFill>
        </p:spPr>
        <p:txBody>
          <a:bodyPr wrap="square">
            <a:spAutoFit/>
          </a:bodyPr>
          <a:lstStyle/>
          <a:p>
            <a:r>
              <a:rPr lang="ru-RU" sz="2800" dirty="0">
                <a:latin typeface="Times New Roman" panose="02020603050405020304" pitchFamily="18" charset="0"/>
                <a:ea typeface="Times New Roman" panose="02020603050405020304" pitchFamily="18" charset="0"/>
                <a:cs typeface="Times New Roman" panose="02020603050405020304" pitchFamily="18" charset="0"/>
              </a:rPr>
              <a:t>Они сразу же догадались – там клад кота </a:t>
            </a:r>
            <a:r>
              <a:rPr lang="ru-RU" sz="2800" dirty="0" smtClean="0">
                <a:latin typeface="Times New Roman" panose="02020603050405020304" pitchFamily="18" charset="0"/>
                <a:ea typeface="Times New Roman" panose="02020603050405020304" pitchFamily="18" charset="0"/>
                <a:cs typeface="Times New Roman" panose="02020603050405020304" pitchFamily="18" charset="0"/>
              </a:rPr>
              <a:t>Леопольда.</a:t>
            </a:r>
          </a:p>
          <a:p>
            <a:r>
              <a:rPr lang="ru-RU" sz="2800" dirty="0" smtClean="0">
                <a:latin typeface="Times New Roman" panose="02020603050405020304" pitchFamily="18" charset="0"/>
                <a:ea typeface="Times New Roman" panose="02020603050405020304" pitchFamily="18" charset="0"/>
                <a:cs typeface="Times New Roman" panose="02020603050405020304" pitchFamily="18" charset="0"/>
              </a:rPr>
              <a:t>На </a:t>
            </a:r>
            <a:r>
              <a:rPr lang="ru-RU" sz="2800" dirty="0">
                <a:latin typeface="Times New Roman" panose="02020603050405020304" pitchFamily="18" charset="0"/>
                <a:ea typeface="Times New Roman" panose="02020603050405020304" pitchFamily="18" charset="0"/>
                <a:cs typeface="Times New Roman" panose="02020603050405020304" pitchFamily="18" charset="0"/>
              </a:rPr>
              <a:t>что похожа </a:t>
            </a:r>
            <a:r>
              <a:rPr lang="ru-RU" sz="2800" dirty="0" smtClean="0">
                <a:latin typeface="Times New Roman" panose="02020603050405020304" pitchFamily="18" charset="0"/>
                <a:ea typeface="Times New Roman" panose="02020603050405020304" pitchFamily="18" charset="0"/>
                <a:cs typeface="Times New Roman" panose="02020603050405020304" pitchFamily="18" charset="0"/>
              </a:rPr>
              <a:t>Луна по мнению мышат? </a:t>
            </a:r>
            <a:r>
              <a:rPr lang="ru-RU" sz="2800" dirty="0">
                <a:latin typeface="Times New Roman" panose="02020603050405020304" pitchFamily="18" charset="0"/>
                <a:ea typeface="Times New Roman" panose="02020603050405020304" pitchFamily="18" charset="0"/>
                <a:cs typeface="Times New Roman" panose="02020603050405020304" pitchFamily="18" charset="0"/>
              </a:rPr>
              <a:t>(на сыр)</a:t>
            </a:r>
            <a:endParaRPr lang="ru-RU" sz="2800" dirty="0">
              <a:latin typeface="Times New Roman" panose="02020603050405020304" pitchFamily="18" charset="0"/>
              <a:cs typeface="Times New Roman" panose="02020603050405020304" pitchFamily="18" charset="0"/>
            </a:endParaRPr>
          </a:p>
        </p:txBody>
      </p:sp>
      <p:pic>
        <p:nvPicPr>
          <p:cNvPr id="31746" name="Picture 2" descr="ÐÐ¾ÑÐ¾Ð¶ÐµÐµ Ð¸Ð·Ð¾Ð±ÑÐ°Ð¶ÐµÐ½Ð¸Ðµ"/>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966534" y="286438"/>
            <a:ext cx="3889490" cy="291711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239295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174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8" name="Picture 4" descr="ÐÐ¾ÑÐ¾Ð¶ÐµÐµ Ð¸Ð·Ð¾Ð±ÑÐ°Ð¶ÐµÐ½Ð¸Ðµ"/>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4" name="Прямоугольник 3"/>
          <p:cNvSpPr/>
          <p:nvPr/>
        </p:nvSpPr>
        <p:spPr>
          <a:xfrm>
            <a:off x="326518" y="113512"/>
            <a:ext cx="7061110" cy="954107"/>
          </a:xfrm>
          <a:prstGeom prst="rect">
            <a:avLst/>
          </a:prstGeom>
          <a:solidFill>
            <a:schemeClr val="bg1"/>
          </a:solidFill>
        </p:spPr>
        <p:txBody>
          <a:bodyPr wrap="square">
            <a:spAutoFit/>
          </a:bodyPr>
          <a:lstStyle/>
          <a:p>
            <a:r>
              <a:rPr lang="ru-RU" sz="2800" dirty="0">
                <a:latin typeface="Times New Roman" panose="02020603050405020304" pitchFamily="18" charset="0"/>
                <a:ea typeface="Times New Roman" panose="02020603050405020304" pitchFamily="18" charset="0"/>
                <a:cs typeface="Times New Roman" panose="02020603050405020304" pitchFamily="18" charset="0"/>
              </a:rPr>
              <a:t>Что они сделали? (по лестнице полезли, поднимались, с лестницы свалились, </a:t>
            </a:r>
            <a:r>
              <a:rPr lang="ru-RU" sz="2800" dirty="0" smtClean="0">
                <a:latin typeface="Times New Roman" panose="02020603050405020304" pitchFamily="18" charset="0"/>
                <a:ea typeface="Times New Roman" panose="02020603050405020304" pitchFamily="18" charset="0"/>
                <a:cs typeface="Times New Roman" panose="02020603050405020304" pitchFamily="18" charset="0"/>
              </a:rPr>
              <a:t>упали</a:t>
            </a:r>
            <a:r>
              <a:rPr lang="ru-RU" sz="2800" dirty="0">
                <a:latin typeface="Times New Roman" panose="02020603050405020304" pitchFamily="18" charset="0"/>
                <a:ea typeface="Times New Roman" panose="02020603050405020304" pitchFamily="18" charset="0"/>
                <a:cs typeface="Times New Roman" panose="02020603050405020304" pitchFamily="18" charset="0"/>
              </a:rPr>
              <a:t>)</a:t>
            </a:r>
            <a:endParaRPr lang="ru-RU" sz="2800" dirty="0">
              <a:latin typeface="Times New Roman" panose="02020603050405020304" pitchFamily="18" charset="0"/>
              <a:cs typeface="Times New Roman" panose="02020603050405020304" pitchFamily="18" charset="0"/>
            </a:endParaRPr>
          </a:p>
        </p:txBody>
      </p:sp>
      <p:pic>
        <p:nvPicPr>
          <p:cNvPr id="5" name="Picture 2" descr="ÐÐ¾ÑÐ¾Ð¶ÐµÐµ Ð¸Ð·Ð¾Ð±ÑÐ°Ð¶ÐµÐ½Ð¸Ðµ"/>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254487">
            <a:off x="8429170" y="2979682"/>
            <a:ext cx="3806323" cy="4550421"/>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ÐÐ°ÑÑÐ¸Ð½ÐºÐ¸ Ð¿Ð¾ Ð·Ð°Ð¿ÑÐ¾ÑÑ ÐºÐ°ÑÑÐ¸Ð½ÐºÐ° Ð½Ð° Ð¿ÑÐ¾Ð·ÑÐ°ÑÐ½Ð¾Ð¼ ÑÐ¾Ð½Ðµ ÐºÐ¾Ñ Ð»ÐµÐ¾Ð¿Ð¾Ð»ÑÐ´"/>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18114080">
            <a:off x="7265318" y="3387873"/>
            <a:ext cx="2380296" cy="19835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516616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nodeType="clickEffect">
                                  <p:stCondLst>
                                    <p:cond delay="0"/>
                                  </p:stCondLst>
                                  <p:childTnLst>
                                    <p:animMotion origin="layout" path="M 4.16667E-7 2.59259E-6 L -0.0155 0.59166 " pathEditMode="relative" rAng="0" ptsTypes="AA">
                                      <p:cBhvr>
                                        <p:cTn id="6" dur="2000" fill="hold"/>
                                        <p:tgtEl>
                                          <p:spTgt spid="6"/>
                                        </p:tgtEl>
                                        <p:attrNameLst>
                                          <p:attrName>ppt_x</p:attrName>
                                          <p:attrName>ppt_y</p:attrName>
                                        </p:attrNameLst>
                                      </p:cBhvr>
                                      <p:rCtr x="-781" y="29583"/>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746589" y="475650"/>
            <a:ext cx="11050076" cy="5386090"/>
          </a:xfrm>
          <a:prstGeom prst="rect">
            <a:avLst/>
          </a:prstGeom>
        </p:spPr>
        <p:txBody>
          <a:bodyPr wrap="square">
            <a:spAutoFit/>
          </a:bodyPr>
          <a:lstStyle/>
          <a:p>
            <a:r>
              <a:rPr lang="ru-RU" sz="2800" dirty="0">
                <a:latin typeface="Times New Roman" panose="02020603050405020304" pitchFamily="18" charset="0"/>
                <a:ea typeface="Times New Roman" panose="02020603050405020304" pitchFamily="18" charset="0"/>
                <a:cs typeface="Times New Roman" panose="02020603050405020304" pitchFamily="18" charset="0"/>
              </a:rPr>
              <a:t>Скажем хором</a:t>
            </a:r>
            <a:r>
              <a:rPr lang="ru-RU" sz="2800" dirty="0" smtClean="0">
                <a:latin typeface="Times New Roman" panose="02020603050405020304" pitchFamily="18" charset="0"/>
                <a:ea typeface="Times New Roman" panose="02020603050405020304" pitchFamily="18" charset="0"/>
                <a:cs typeface="Times New Roman" panose="02020603050405020304" pitchFamily="18" charset="0"/>
              </a:rPr>
              <a:t>:</a:t>
            </a:r>
          </a:p>
          <a:p>
            <a:endParaRPr lang="ru-RU" sz="2800" dirty="0" smtClean="0">
              <a:latin typeface="Times New Roman" panose="02020603050405020304" pitchFamily="18" charset="0"/>
              <a:ea typeface="Times New Roman" panose="02020603050405020304" pitchFamily="18" charset="0"/>
              <a:cs typeface="Times New Roman" panose="02020603050405020304" pitchFamily="18" charset="0"/>
            </a:endParaRPr>
          </a:p>
          <a:p>
            <a:pPr algn="ctr"/>
            <a:r>
              <a:rPr lang="ru-RU" sz="2800" dirty="0" smtClean="0">
                <a:latin typeface="Times New Roman" panose="02020603050405020304" pitchFamily="18" charset="0"/>
                <a:ea typeface="Times New Roman" panose="02020603050405020304" pitchFamily="18" charset="0"/>
                <a:cs typeface="Times New Roman" panose="02020603050405020304" pitchFamily="18" charset="0"/>
              </a:rPr>
              <a:t>«</a:t>
            </a:r>
            <a:r>
              <a:rPr lang="ru-RU" sz="7200" dirty="0">
                <a:latin typeface="Times New Roman" panose="02020603050405020304" pitchFamily="18" charset="0"/>
                <a:ea typeface="Times New Roman" panose="02020603050405020304" pitchFamily="18" charset="0"/>
                <a:cs typeface="Times New Roman" panose="02020603050405020304" pitchFamily="18" charset="0"/>
              </a:rPr>
              <a:t>Лазил </a:t>
            </a:r>
            <a:r>
              <a:rPr lang="ru-RU" sz="7200" dirty="0" err="1" smtClean="0">
                <a:latin typeface="Times New Roman" panose="02020603050405020304" pitchFamily="18" charset="0"/>
                <a:ea typeface="Times New Roman" panose="02020603050405020304" pitchFamily="18" charset="0"/>
                <a:cs typeface="Times New Roman" panose="02020603050405020304" pitchFamily="18" charset="0"/>
              </a:rPr>
              <a:t>Лойд</a:t>
            </a:r>
            <a:r>
              <a:rPr lang="ru-RU" sz="7200" dirty="0" smtClean="0">
                <a:latin typeface="Times New Roman" panose="02020603050405020304" pitchFamily="18" charset="0"/>
                <a:ea typeface="Times New Roman" panose="02020603050405020304" pitchFamily="18" charset="0"/>
                <a:cs typeface="Times New Roman" panose="02020603050405020304" pitchFamily="18" charset="0"/>
              </a:rPr>
              <a:t> </a:t>
            </a:r>
            <a:r>
              <a:rPr lang="ru-RU" sz="7200" dirty="0">
                <a:latin typeface="Times New Roman" panose="02020603050405020304" pitchFamily="18" charset="0"/>
                <a:ea typeface="Times New Roman" panose="02020603050405020304" pitchFamily="18" charset="0"/>
                <a:cs typeface="Times New Roman" panose="02020603050405020304" pitchFamily="18" charset="0"/>
              </a:rPr>
              <a:t>по </a:t>
            </a:r>
            <a:r>
              <a:rPr lang="ru-RU" sz="7200" dirty="0" smtClean="0">
                <a:latin typeface="Times New Roman" panose="02020603050405020304" pitchFamily="18" charset="0"/>
                <a:ea typeface="Times New Roman" panose="02020603050405020304" pitchFamily="18" charset="0"/>
                <a:cs typeface="Times New Roman" panose="02020603050405020304" pitchFamily="18" charset="0"/>
              </a:rPr>
              <a:t>лесенке,</a:t>
            </a:r>
          </a:p>
          <a:p>
            <a:pPr algn="ctr"/>
            <a:r>
              <a:rPr lang="ru-RU" sz="7200" dirty="0" smtClean="0">
                <a:latin typeface="Times New Roman" panose="02020603050405020304" pitchFamily="18" charset="0"/>
                <a:ea typeface="Times New Roman" panose="02020603050405020304" pitchFamily="18" charset="0"/>
                <a:cs typeface="Times New Roman" panose="02020603050405020304" pitchFamily="18" charset="0"/>
              </a:rPr>
              <a:t>да </a:t>
            </a:r>
            <a:r>
              <a:rPr lang="ru-RU" sz="7200" dirty="0">
                <a:latin typeface="Times New Roman" panose="02020603050405020304" pitchFamily="18" charset="0"/>
                <a:ea typeface="Times New Roman" panose="02020603050405020304" pitchFamily="18" charset="0"/>
                <a:cs typeface="Times New Roman" panose="02020603050405020304" pitchFamily="18" charset="0"/>
              </a:rPr>
              <a:t>свалился с </a:t>
            </a:r>
            <a:r>
              <a:rPr lang="ru-RU" sz="7200" dirty="0" smtClean="0">
                <a:latin typeface="Times New Roman" panose="02020603050405020304" pitchFamily="18" charset="0"/>
                <a:ea typeface="Times New Roman" panose="02020603050405020304" pitchFamily="18" charset="0"/>
                <a:cs typeface="Times New Roman" panose="02020603050405020304" pitchFamily="18" charset="0"/>
              </a:rPr>
              <a:t>лесенки.</a:t>
            </a:r>
          </a:p>
          <a:p>
            <a:pPr algn="ctr"/>
            <a:r>
              <a:rPr lang="ru-RU" sz="7200" dirty="0" smtClean="0">
                <a:latin typeface="Times New Roman" panose="02020603050405020304" pitchFamily="18" charset="0"/>
                <a:ea typeface="Times New Roman" panose="02020603050405020304" pitchFamily="18" charset="0"/>
                <a:cs typeface="Times New Roman" panose="02020603050405020304" pitchFamily="18" charset="0"/>
              </a:rPr>
              <a:t>Напевал </a:t>
            </a:r>
            <a:r>
              <a:rPr lang="ru-RU" sz="7200" dirty="0" err="1" smtClean="0">
                <a:latin typeface="Times New Roman" panose="02020603050405020304" pitchFamily="18" charset="0"/>
                <a:ea typeface="Times New Roman" panose="02020603050405020304" pitchFamily="18" charset="0"/>
                <a:cs typeface="Times New Roman" panose="02020603050405020304" pitchFamily="18" charset="0"/>
              </a:rPr>
              <a:t>Лойд</a:t>
            </a:r>
            <a:r>
              <a:rPr lang="ru-RU" sz="7200" dirty="0" smtClean="0">
                <a:latin typeface="Times New Roman" panose="02020603050405020304" pitchFamily="18" charset="0"/>
                <a:ea typeface="Times New Roman" panose="02020603050405020304" pitchFamily="18" charset="0"/>
                <a:cs typeface="Times New Roman" panose="02020603050405020304" pitchFamily="18" charset="0"/>
              </a:rPr>
              <a:t> песенку,</a:t>
            </a:r>
          </a:p>
          <a:p>
            <a:pPr algn="ctr"/>
            <a:r>
              <a:rPr lang="ru-RU" sz="7200" dirty="0" smtClean="0">
                <a:latin typeface="Times New Roman" panose="02020603050405020304" pitchFamily="18" charset="0"/>
                <a:ea typeface="Times New Roman" panose="02020603050405020304" pitchFamily="18" charset="0"/>
                <a:cs typeface="Times New Roman" panose="02020603050405020304" pitchFamily="18" charset="0"/>
              </a:rPr>
              <a:t>не </a:t>
            </a:r>
            <a:r>
              <a:rPr lang="ru-RU" sz="7200" dirty="0">
                <a:latin typeface="Times New Roman" panose="02020603050405020304" pitchFamily="18" charset="0"/>
                <a:ea typeface="Times New Roman" panose="02020603050405020304" pitchFamily="18" charset="0"/>
                <a:cs typeface="Times New Roman" panose="02020603050405020304" pitchFamily="18" charset="0"/>
              </a:rPr>
              <a:t>допел он песенку</a:t>
            </a:r>
            <a:r>
              <a:rPr lang="ru-RU" sz="2800" dirty="0">
                <a:latin typeface="Times New Roman" panose="02020603050405020304" pitchFamily="18" charset="0"/>
                <a:ea typeface="Times New Roman" panose="02020603050405020304" pitchFamily="18" charset="0"/>
                <a:cs typeface="Times New Roman" panose="02020603050405020304" pitchFamily="18" charset="0"/>
              </a:rPr>
              <a:t>».</a:t>
            </a:r>
            <a:endParaRPr lang="ru-RU" sz="2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815027082"/>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Picture 2" descr="ÐÐ¾ÑÐ¾Ð¶ÐµÐµ Ð¸Ð·Ð¾Ð±ÑÐ°Ð¶ÐµÐ½Ð¸Ðµ"/>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0"/>
            <a:ext cx="12192001" cy="6858000"/>
          </a:xfrm>
          <a:prstGeom prst="rect">
            <a:avLst/>
          </a:prstGeom>
          <a:noFill/>
          <a:extLst>
            <a:ext uri="{909E8E84-426E-40DD-AFC4-6F175D3DCCD1}">
              <a14:hiddenFill xmlns:a14="http://schemas.microsoft.com/office/drawing/2010/main">
                <a:solidFill>
                  <a:srgbClr val="FFFFFF"/>
                </a:solidFill>
              </a14:hiddenFill>
            </a:ext>
          </a:extLst>
        </p:spPr>
      </p:pic>
      <p:sp>
        <p:nvSpPr>
          <p:cNvPr id="4" name="Прямоугольник 3"/>
          <p:cNvSpPr/>
          <p:nvPr/>
        </p:nvSpPr>
        <p:spPr>
          <a:xfrm>
            <a:off x="570962" y="5780981"/>
            <a:ext cx="11050076" cy="954107"/>
          </a:xfrm>
          <a:prstGeom prst="rect">
            <a:avLst/>
          </a:prstGeom>
          <a:solidFill>
            <a:schemeClr val="bg1"/>
          </a:solidFill>
        </p:spPr>
        <p:txBody>
          <a:bodyPr wrap="square">
            <a:spAutoFit/>
          </a:bodyPr>
          <a:lstStyle/>
          <a:p>
            <a:r>
              <a:rPr lang="ru-RU" sz="2800" dirty="0">
                <a:latin typeface="Times New Roman" panose="02020603050405020304" pitchFamily="18" charset="0"/>
                <a:ea typeface="Times New Roman" panose="02020603050405020304" pitchFamily="18" charset="0"/>
                <a:cs typeface="Times New Roman" panose="02020603050405020304" pitchFamily="18" charset="0"/>
              </a:rPr>
              <a:t>Пока они поднимались, наступило утро. Что появилось на небе? (солнце)</a:t>
            </a:r>
            <a:endParaRPr lang="ru-RU" sz="2800" dirty="0">
              <a:latin typeface="Times New Roman" panose="02020603050405020304" pitchFamily="18" charset="0"/>
              <a:cs typeface="Times New Roman" panose="02020603050405020304" pitchFamily="18" charset="0"/>
            </a:endParaRPr>
          </a:p>
        </p:txBody>
      </p:sp>
      <p:sp>
        <p:nvSpPr>
          <p:cNvPr id="2" name="Солнце 1"/>
          <p:cNvSpPr/>
          <p:nvPr/>
        </p:nvSpPr>
        <p:spPr>
          <a:xfrm>
            <a:off x="7921782" y="289711"/>
            <a:ext cx="4065005" cy="3675707"/>
          </a:xfrm>
          <a:prstGeom prst="sun">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4128527086"/>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descr="ÐÐ°ÑÑÐ¸Ð½ÐºÐ¸ Ð¿Ð¾ Ð·Ð°Ð¿ÑÐ¾ÑÑ ÐºÐ°ÑÑÐ¸Ð½ÐºÐ° Ð½Ð° Ð¿ÑÐ¾Ð·ÑÐ°ÑÐ½Ð¾Ð¼ ÑÐ¾Ð½Ðµ ÐºÐ¾Ñ Ð»ÐµÐ¾Ð¿Ð¾Ð»ÑÐ´"/>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6306" y="1284698"/>
            <a:ext cx="6687962" cy="5573302"/>
          </a:xfrm>
          <a:prstGeom prst="rect">
            <a:avLst/>
          </a:prstGeom>
          <a:noFill/>
          <a:extLst>
            <a:ext uri="{909E8E84-426E-40DD-AFC4-6F175D3DCCD1}">
              <a14:hiddenFill xmlns:a14="http://schemas.microsoft.com/office/drawing/2010/main">
                <a:solidFill>
                  <a:srgbClr val="FFFFFF"/>
                </a:solidFill>
              </a14:hiddenFill>
            </a:ext>
          </a:extLst>
        </p:spPr>
      </p:pic>
      <p:sp>
        <p:nvSpPr>
          <p:cNvPr id="4" name="Прямоугольник 3"/>
          <p:cNvSpPr/>
          <p:nvPr/>
        </p:nvSpPr>
        <p:spPr>
          <a:xfrm>
            <a:off x="746589" y="475650"/>
            <a:ext cx="6096000" cy="954107"/>
          </a:xfrm>
          <a:prstGeom prst="rect">
            <a:avLst/>
          </a:prstGeom>
        </p:spPr>
        <p:txBody>
          <a:bodyPr>
            <a:spAutoFit/>
          </a:bodyPr>
          <a:lstStyle/>
          <a:p>
            <a:r>
              <a:rPr lang="ru-RU" sz="2800" dirty="0">
                <a:latin typeface="Times New Roman" panose="02020603050405020304" pitchFamily="18" charset="0"/>
                <a:ea typeface="Times New Roman" panose="02020603050405020304" pitchFamily="18" charset="0"/>
                <a:cs typeface="Times New Roman" panose="02020603050405020304" pitchFamily="18" charset="0"/>
              </a:rPr>
              <a:t>Видят </a:t>
            </a:r>
            <a:r>
              <a:rPr lang="ru-RU" sz="2800" dirty="0" err="1" smtClean="0">
                <a:latin typeface="Times New Roman" panose="02020603050405020304" pitchFamily="18" charset="0"/>
                <a:ea typeface="Times New Roman" panose="02020603050405020304" pitchFamily="18" charset="0"/>
                <a:cs typeface="Times New Roman" panose="02020603050405020304" pitchFamily="18" charset="0"/>
              </a:rPr>
              <a:t>Лойд</a:t>
            </a:r>
            <a:r>
              <a:rPr lang="ru-RU" sz="2800" dirty="0" smtClean="0">
                <a:latin typeface="Times New Roman" panose="02020603050405020304" pitchFamily="18" charset="0"/>
                <a:ea typeface="Times New Roman" panose="02020603050405020304" pitchFamily="18" charset="0"/>
                <a:cs typeface="Times New Roman" panose="02020603050405020304" pitchFamily="18" charset="0"/>
              </a:rPr>
              <a:t> </a:t>
            </a:r>
            <a:r>
              <a:rPr lang="ru-RU" sz="2800" dirty="0">
                <a:latin typeface="Times New Roman" panose="02020603050405020304" pitchFamily="18" charset="0"/>
                <a:ea typeface="Times New Roman" panose="02020603050405020304" pitchFamily="18" charset="0"/>
                <a:cs typeface="Times New Roman" panose="02020603050405020304" pitchFamily="18" charset="0"/>
              </a:rPr>
              <a:t>и </a:t>
            </a:r>
            <a:r>
              <a:rPr lang="ru-RU" sz="2800" dirty="0" smtClean="0">
                <a:latin typeface="Times New Roman" panose="02020603050405020304" pitchFamily="18" charset="0"/>
                <a:ea typeface="Times New Roman" panose="02020603050405020304" pitchFamily="18" charset="0"/>
                <a:cs typeface="Times New Roman" panose="02020603050405020304" pitchFamily="18" charset="0"/>
              </a:rPr>
              <a:t>Лека, </a:t>
            </a:r>
            <a:r>
              <a:rPr lang="ru-RU" sz="2800" dirty="0">
                <a:latin typeface="Times New Roman" panose="02020603050405020304" pitchFamily="18" charset="0"/>
                <a:ea typeface="Times New Roman" panose="02020603050405020304" pitchFamily="18" charset="0"/>
                <a:cs typeface="Times New Roman" panose="02020603050405020304" pitchFamily="18" charset="0"/>
              </a:rPr>
              <a:t>летит птица. «Ласточка!» - закричала </a:t>
            </a:r>
            <a:r>
              <a:rPr lang="ru-RU" sz="2800" dirty="0" smtClean="0">
                <a:latin typeface="Times New Roman" panose="02020603050405020304" pitchFamily="18" charset="0"/>
                <a:ea typeface="Times New Roman" panose="02020603050405020304" pitchFamily="18" charset="0"/>
                <a:cs typeface="Times New Roman" panose="02020603050405020304" pitchFamily="18" charset="0"/>
              </a:rPr>
              <a:t>Лека.</a:t>
            </a:r>
            <a:endParaRPr lang="ru-RU" sz="2800" dirty="0">
              <a:latin typeface="Times New Roman" panose="02020603050405020304" pitchFamily="18" charset="0"/>
              <a:cs typeface="Times New Roman" panose="02020603050405020304" pitchFamily="18" charset="0"/>
            </a:endParaRPr>
          </a:p>
        </p:txBody>
      </p:sp>
      <p:pic>
        <p:nvPicPr>
          <p:cNvPr id="32770" name="Picture 2" descr="ÐÐ°ÑÑÐ¸Ð½ÐºÐ¸ Ð¿Ð¾ Ð·Ð°Ð¿ÑÐ¾ÑÑ ÐºÐ°ÑÑÐ¸Ð½ÐºÐ° Ð½Ð° Ð¿ÑÐ¾Ð·ÑÐ°ÑÐ½Ð¾Ð¼ ÑÐ¾Ð½Ðµ Ð»Ð°ÑÑÐ¾ÑÐºÐ°"/>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95857" y="207240"/>
            <a:ext cx="4175502" cy="257211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5708642"/>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Слоговой </a:t>
            </a:r>
            <a:r>
              <a:rPr lang="ru-RU" dirty="0"/>
              <a:t>анализ. </a:t>
            </a:r>
            <a:r>
              <a:rPr lang="ru-RU" dirty="0" err="1"/>
              <a:t>Звуко</a:t>
            </a:r>
            <a:r>
              <a:rPr lang="ru-RU" dirty="0"/>
              <a:t>-буквенный анализ.</a:t>
            </a:r>
          </a:p>
        </p:txBody>
      </p:sp>
      <p:sp>
        <p:nvSpPr>
          <p:cNvPr id="3" name="Прямоугольник 2"/>
          <p:cNvSpPr/>
          <p:nvPr/>
        </p:nvSpPr>
        <p:spPr>
          <a:xfrm>
            <a:off x="1321806" y="3105835"/>
            <a:ext cx="9442764" cy="523220"/>
          </a:xfrm>
          <a:prstGeom prst="rect">
            <a:avLst/>
          </a:prstGeom>
        </p:spPr>
        <p:txBody>
          <a:bodyPr wrap="square">
            <a:spAutoFit/>
          </a:bodyPr>
          <a:lstStyle/>
          <a:p>
            <a:pPr algn="ctr"/>
            <a:r>
              <a:rPr lang="ru-RU" sz="2800" dirty="0" smtClean="0">
                <a:latin typeface="Times New Roman" panose="02020603050405020304" pitchFamily="18" charset="0"/>
                <a:ea typeface="Times New Roman" panose="02020603050405020304" pitchFamily="18" charset="0"/>
                <a:cs typeface="Times New Roman" panose="02020603050405020304" pitchFamily="18" charset="0"/>
              </a:rPr>
              <a:t>Произнесите слово ласточка по звукам.</a:t>
            </a:r>
            <a:endParaRPr lang="ru-RU" sz="2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382924088"/>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271639" y="736524"/>
            <a:ext cx="1019831" cy="1569660"/>
          </a:xfrm>
          <a:prstGeom prst="rect">
            <a:avLst/>
          </a:prstGeom>
        </p:spPr>
        <p:txBody>
          <a:bodyPr wrap="none">
            <a:spAutoFit/>
          </a:bodyPr>
          <a:lstStyle/>
          <a:p>
            <a:r>
              <a:rPr lang="ru-RU" sz="9600" dirty="0">
                <a:latin typeface="Times New Roman" panose="02020603050405020304" pitchFamily="18" charset="0"/>
                <a:ea typeface="Times New Roman" panose="02020603050405020304" pitchFamily="18" charset="0"/>
                <a:cs typeface="Times New Roman" panose="02020603050405020304" pitchFamily="18" charset="0"/>
              </a:rPr>
              <a:t>Л</a:t>
            </a:r>
            <a:endParaRPr lang="ru-RU" sz="9600" dirty="0"/>
          </a:p>
        </p:txBody>
      </p:sp>
      <p:sp>
        <p:nvSpPr>
          <p:cNvPr id="3" name="Прямоугольник 2"/>
          <p:cNvSpPr/>
          <p:nvPr/>
        </p:nvSpPr>
        <p:spPr>
          <a:xfrm>
            <a:off x="2471889" y="736524"/>
            <a:ext cx="1074333" cy="1569660"/>
          </a:xfrm>
          <a:prstGeom prst="rect">
            <a:avLst/>
          </a:prstGeom>
        </p:spPr>
        <p:txBody>
          <a:bodyPr wrap="none">
            <a:spAutoFit/>
          </a:bodyPr>
          <a:lstStyle/>
          <a:p>
            <a:r>
              <a:rPr lang="ru-RU" sz="9600" dirty="0">
                <a:latin typeface="Times New Roman" panose="02020603050405020304" pitchFamily="18" charset="0"/>
                <a:cs typeface="Times New Roman" panose="02020603050405020304" pitchFamily="18" charset="0"/>
              </a:rPr>
              <a:t>А</a:t>
            </a:r>
            <a:endParaRPr lang="ru-RU" sz="9600" dirty="0"/>
          </a:p>
        </p:txBody>
      </p:sp>
      <p:sp>
        <p:nvSpPr>
          <p:cNvPr id="4" name="Прямоугольник 3"/>
          <p:cNvSpPr/>
          <p:nvPr/>
        </p:nvSpPr>
        <p:spPr>
          <a:xfrm>
            <a:off x="3726641" y="736524"/>
            <a:ext cx="1005403" cy="1569660"/>
          </a:xfrm>
          <a:prstGeom prst="rect">
            <a:avLst/>
          </a:prstGeom>
        </p:spPr>
        <p:txBody>
          <a:bodyPr wrap="none">
            <a:spAutoFit/>
          </a:bodyPr>
          <a:lstStyle/>
          <a:p>
            <a:r>
              <a:rPr lang="ru-RU" sz="9600" dirty="0" smtClean="0">
                <a:latin typeface="Times New Roman" panose="02020603050405020304" pitchFamily="18" charset="0"/>
                <a:ea typeface="Times New Roman" panose="02020603050405020304" pitchFamily="18" charset="0"/>
                <a:cs typeface="Times New Roman" panose="02020603050405020304" pitchFamily="18" charset="0"/>
              </a:rPr>
              <a:t>С</a:t>
            </a:r>
            <a:endParaRPr lang="ru-RU" sz="9600" dirty="0"/>
          </a:p>
        </p:txBody>
      </p:sp>
      <p:sp>
        <p:nvSpPr>
          <p:cNvPr id="5" name="Прямоугольник 4"/>
          <p:cNvSpPr/>
          <p:nvPr/>
        </p:nvSpPr>
        <p:spPr>
          <a:xfrm>
            <a:off x="4912463" y="736524"/>
            <a:ext cx="936475" cy="1569660"/>
          </a:xfrm>
          <a:prstGeom prst="rect">
            <a:avLst/>
          </a:prstGeom>
        </p:spPr>
        <p:txBody>
          <a:bodyPr wrap="none">
            <a:spAutoFit/>
          </a:bodyPr>
          <a:lstStyle/>
          <a:p>
            <a:r>
              <a:rPr lang="ru-RU" sz="9600" dirty="0" smtClean="0">
                <a:latin typeface="Times New Roman" panose="02020603050405020304" pitchFamily="18" charset="0"/>
                <a:ea typeface="Times New Roman" panose="02020603050405020304" pitchFamily="18" charset="0"/>
                <a:cs typeface="Times New Roman" panose="02020603050405020304" pitchFamily="18" charset="0"/>
              </a:rPr>
              <a:t>Т</a:t>
            </a:r>
            <a:endParaRPr lang="ru-RU" sz="9600" dirty="0"/>
          </a:p>
        </p:txBody>
      </p:sp>
      <p:sp>
        <p:nvSpPr>
          <p:cNvPr id="6" name="Прямоугольник 5"/>
          <p:cNvSpPr/>
          <p:nvPr/>
        </p:nvSpPr>
        <p:spPr>
          <a:xfrm>
            <a:off x="6029357" y="736524"/>
            <a:ext cx="1074333" cy="1569660"/>
          </a:xfrm>
          <a:prstGeom prst="rect">
            <a:avLst/>
          </a:prstGeom>
        </p:spPr>
        <p:txBody>
          <a:bodyPr wrap="none">
            <a:spAutoFit/>
          </a:bodyPr>
          <a:lstStyle/>
          <a:p>
            <a:r>
              <a:rPr lang="ru-RU" sz="9600" dirty="0" smtClean="0">
                <a:latin typeface="Times New Roman" panose="02020603050405020304" pitchFamily="18" charset="0"/>
                <a:ea typeface="Times New Roman" panose="02020603050405020304" pitchFamily="18" charset="0"/>
                <a:cs typeface="Times New Roman" panose="02020603050405020304" pitchFamily="18" charset="0"/>
              </a:rPr>
              <a:t>О</a:t>
            </a:r>
            <a:endParaRPr lang="ru-RU" sz="9600" dirty="0"/>
          </a:p>
        </p:txBody>
      </p:sp>
      <p:sp>
        <p:nvSpPr>
          <p:cNvPr id="7" name="Прямоугольник 6"/>
          <p:cNvSpPr/>
          <p:nvPr/>
        </p:nvSpPr>
        <p:spPr>
          <a:xfrm>
            <a:off x="7284109" y="736524"/>
            <a:ext cx="984565" cy="1569660"/>
          </a:xfrm>
          <a:prstGeom prst="rect">
            <a:avLst/>
          </a:prstGeom>
        </p:spPr>
        <p:txBody>
          <a:bodyPr wrap="none">
            <a:spAutoFit/>
          </a:bodyPr>
          <a:lstStyle/>
          <a:p>
            <a:r>
              <a:rPr lang="ru-RU" sz="9600" dirty="0" smtClean="0">
                <a:latin typeface="Times New Roman" panose="02020603050405020304" pitchFamily="18" charset="0"/>
                <a:ea typeface="Times New Roman" panose="02020603050405020304" pitchFamily="18" charset="0"/>
                <a:cs typeface="Times New Roman" panose="02020603050405020304" pitchFamily="18" charset="0"/>
              </a:rPr>
              <a:t>Ч</a:t>
            </a:r>
            <a:endParaRPr lang="ru-RU" sz="9600" dirty="0"/>
          </a:p>
        </p:txBody>
      </p:sp>
      <p:sp>
        <p:nvSpPr>
          <p:cNvPr id="8" name="Прямоугольник 7"/>
          <p:cNvSpPr/>
          <p:nvPr/>
        </p:nvSpPr>
        <p:spPr>
          <a:xfrm>
            <a:off x="8449093" y="736524"/>
            <a:ext cx="1005403" cy="1569660"/>
          </a:xfrm>
          <a:prstGeom prst="rect">
            <a:avLst/>
          </a:prstGeom>
        </p:spPr>
        <p:txBody>
          <a:bodyPr wrap="none">
            <a:spAutoFit/>
          </a:bodyPr>
          <a:lstStyle/>
          <a:p>
            <a:r>
              <a:rPr lang="ru-RU" sz="9600" dirty="0" smtClean="0">
                <a:latin typeface="Times New Roman" panose="02020603050405020304" pitchFamily="18" charset="0"/>
                <a:ea typeface="Times New Roman" panose="02020603050405020304" pitchFamily="18" charset="0"/>
                <a:cs typeface="Times New Roman" panose="02020603050405020304" pitchFamily="18" charset="0"/>
              </a:rPr>
              <a:t>К</a:t>
            </a:r>
            <a:endParaRPr lang="ru-RU" sz="9600" dirty="0"/>
          </a:p>
        </p:txBody>
      </p:sp>
      <p:sp>
        <p:nvSpPr>
          <p:cNvPr id="9" name="Прямоугольник 8"/>
          <p:cNvSpPr/>
          <p:nvPr/>
        </p:nvSpPr>
        <p:spPr>
          <a:xfrm>
            <a:off x="9634915" y="736524"/>
            <a:ext cx="1074333" cy="1569660"/>
          </a:xfrm>
          <a:prstGeom prst="rect">
            <a:avLst/>
          </a:prstGeom>
        </p:spPr>
        <p:txBody>
          <a:bodyPr wrap="none">
            <a:spAutoFit/>
          </a:bodyPr>
          <a:lstStyle/>
          <a:p>
            <a:r>
              <a:rPr lang="ru-RU" sz="9600" dirty="0" smtClean="0">
                <a:latin typeface="Times New Roman" panose="02020603050405020304" pitchFamily="18" charset="0"/>
                <a:ea typeface="Times New Roman" panose="02020603050405020304" pitchFamily="18" charset="0"/>
                <a:cs typeface="Times New Roman" panose="02020603050405020304" pitchFamily="18" charset="0"/>
              </a:rPr>
              <a:t>А</a:t>
            </a:r>
            <a:endParaRPr lang="ru-RU" sz="9600" dirty="0"/>
          </a:p>
        </p:txBody>
      </p:sp>
      <p:sp>
        <p:nvSpPr>
          <p:cNvPr id="10" name="Блок-схема: узел 9"/>
          <p:cNvSpPr/>
          <p:nvPr/>
        </p:nvSpPr>
        <p:spPr>
          <a:xfrm>
            <a:off x="1401410" y="2306184"/>
            <a:ext cx="760287" cy="760288"/>
          </a:xfrm>
          <a:prstGeom prst="flowChartConnector">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1" name="Блок-схема: узел 10"/>
          <p:cNvSpPr/>
          <p:nvPr/>
        </p:nvSpPr>
        <p:spPr>
          <a:xfrm>
            <a:off x="2536073" y="2306184"/>
            <a:ext cx="760287" cy="760288"/>
          </a:xfrm>
          <a:prstGeom prst="flowChartConnector">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2" name="Блок-схема: узел 11"/>
          <p:cNvSpPr/>
          <p:nvPr/>
        </p:nvSpPr>
        <p:spPr>
          <a:xfrm>
            <a:off x="3849198" y="2306184"/>
            <a:ext cx="760287" cy="760288"/>
          </a:xfrm>
          <a:prstGeom prst="flowChartConnector">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3" name="Блок-схема: узел 12"/>
          <p:cNvSpPr/>
          <p:nvPr/>
        </p:nvSpPr>
        <p:spPr>
          <a:xfrm>
            <a:off x="5048787" y="2306184"/>
            <a:ext cx="760287" cy="760288"/>
          </a:xfrm>
          <a:prstGeom prst="flowChartConnector">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4" name="Блок-схема: узел 13"/>
          <p:cNvSpPr/>
          <p:nvPr/>
        </p:nvSpPr>
        <p:spPr>
          <a:xfrm>
            <a:off x="6248376" y="2306184"/>
            <a:ext cx="760287" cy="760288"/>
          </a:xfrm>
          <a:prstGeom prst="flowChartConnector">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5" name="Блок-схема: узел 14"/>
          <p:cNvSpPr/>
          <p:nvPr/>
        </p:nvSpPr>
        <p:spPr>
          <a:xfrm>
            <a:off x="7503128" y="2306184"/>
            <a:ext cx="760287" cy="760288"/>
          </a:xfrm>
          <a:prstGeom prst="flowChartConnector">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6" name="Блок-схема: узел 15"/>
          <p:cNvSpPr/>
          <p:nvPr/>
        </p:nvSpPr>
        <p:spPr>
          <a:xfrm>
            <a:off x="8662853" y="2306184"/>
            <a:ext cx="760287" cy="760288"/>
          </a:xfrm>
          <a:prstGeom prst="flowChartConnector">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7" name="Блок-схема: узел 16"/>
          <p:cNvSpPr/>
          <p:nvPr/>
        </p:nvSpPr>
        <p:spPr>
          <a:xfrm>
            <a:off x="9848675" y="2306184"/>
            <a:ext cx="760287" cy="760288"/>
          </a:xfrm>
          <a:prstGeom prst="flowChartConnector">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aphicFrame>
        <p:nvGraphicFramePr>
          <p:cNvPr id="18" name="Таблица 17"/>
          <p:cNvGraphicFramePr>
            <a:graphicFrameLocks noGrp="1"/>
          </p:cNvGraphicFramePr>
          <p:nvPr>
            <p:extLst>
              <p:ext uri="{D42A27DB-BD31-4B8C-83A1-F6EECF244321}">
                <p14:modId xmlns:p14="http://schemas.microsoft.com/office/powerpoint/2010/main" val="2604642243"/>
              </p:ext>
            </p:extLst>
          </p:nvPr>
        </p:nvGraphicFramePr>
        <p:xfrm>
          <a:off x="4061582" y="3584528"/>
          <a:ext cx="3441546" cy="1198518"/>
        </p:xfrm>
        <a:graphic>
          <a:graphicData uri="http://schemas.openxmlformats.org/drawingml/2006/table">
            <a:tbl>
              <a:tblPr firstRow="1" bandRow="1">
                <a:tableStyleId>{5C22544A-7EE6-4342-B048-85BDC9FD1C3A}</a:tableStyleId>
              </a:tblPr>
              <a:tblGrid>
                <a:gridCol w="1147182">
                  <a:extLst>
                    <a:ext uri="{9D8B030D-6E8A-4147-A177-3AD203B41FA5}">
                      <a16:colId xmlns:a16="http://schemas.microsoft.com/office/drawing/2014/main" val="2819033211"/>
                    </a:ext>
                  </a:extLst>
                </a:gridCol>
                <a:gridCol w="1147182">
                  <a:extLst>
                    <a:ext uri="{9D8B030D-6E8A-4147-A177-3AD203B41FA5}">
                      <a16:colId xmlns:a16="http://schemas.microsoft.com/office/drawing/2014/main" val="2268504455"/>
                    </a:ext>
                  </a:extLst>
                </a:gridCol>
                <a:gridCol w="1147182">
                  <a:extLst>
                    <a:ext uri="{9D8B030D-6E8A-4147-A177-3AD203B41FA5}">
                      <a16:colId xmlns:a16="http://schemas.microsoft.com/office/drawing/2014/main" val="1367200296"/>
                    </a:ext>
                  </a:extLst>
                </a:gridCol>
              </a:tblGrid>
              <a:tr h="1198518">
                <a:tc>
                  <a:txBody>
                    <a:bodyPr/>
                    <a:lstStyle/>
                    <a:p>
                      <a:endParaRPr lang="ru-RU" dirty="0"/>
                    </a:p>
                  </a:txBody>
                  <a:tcPr>
                    <a:solidFill>
                      <a:schemeClr val="bg1">
                        <a:lumMod val="75000"/>
                      </a:schemeClr>
                    </a:solidFill>
                  </a:tcPr>
                </a:tc>
                <a:tc>
                  <a:txBody>
                    <a:bodyPr/>
                    <a:lstStyle/>
                    <a:p>
                      <a:endParaRPr lang="ru-RU" dirty="0"/>
                    </a:p>
                  </a:txBody>
                  <a:tcPr>
                    <a:solidFill>
                      <a:schemeClr val="bg1">
                        <a:lumMod val="75000"/>
                      </a:schemeClr>
                    </a:solidFill>
                  </a:tcPr>
                </a:tc>
                <a:tc>
                  <a:txBody>
                    <a:bodyPr/>
                    <a:lstStyle/>
                    <a:p>
                      <a:endParaRPr lang="ru-RU" dirty="0"/>
                    </a:p>
                  </a:txBody>
                  <a:tcPr>
                    <a:solidFill>
                      <a:schemeClr val="bg1">
                        <a:lumMod val="75000"/>
                      </a:schemeClr>
                    </a:solidFill>
                  </a:tcPr>
                </a:tc>
                <a:extLst>
                  <a:ext uri="{0D108BD9-81ED-4DB2-BD59-A6C34878D82A}">
                    <a16:rowId xmlns:a16="http://schemas.microsoft.com/office/drawing/2014/main" val="2995095792"/>
                  </a:ext>
                </a:extLst>
              </a:tr>
            </a:tbl>
          </a:graphicData>
        </a:graphic>
      </p:graphicFrame>
      <p:sp>
        <p:nvSpPr>
          <p:cNvPr id="19" name="Блок-схема: узел 18"/>
          <p:cNvSpPr/>
          <p:nvPr/>
        </p:nvSpPr>
        <p:spPr>
          <a:xfrm>
            <a:off x="4288500" y="3803643"/>
            <a:ext cx="760287" cy="760288"/>
          </a:xfrm>
          <a:prstGeom prst="flowChartConnector">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0" name="Прямоугольник 19"/>
          <p:cNvSpPr/>
          <p:nvPr/>
        </p:nvSpPr>
        <p:spPr>
          <a:xfrm>
            <a:off x="5129946" y="4988358"/>
            <a:ext cx="1304818" cy="121748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9600" b="1" dirty="0"/>
              <a:t>3</a:t>
            </a:r>
          </a:p>
        </p:txBody>
      </p:sp>
    </p:spTree>
    <p:extLst>
      <p:ext uri="{BB962C8B-B14F-4D97-AF65-F5344CB8AC3E}">
        <p14:creationId xmlns:p14="http://schemas.microsoft.com/office/powerpoint/2010/main" val="73198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0"/>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1"/>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2"/>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13"/>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14"/>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15"/>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16"/>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17"/>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grpId="0" nodeType="clickEffect">
                                  <p:stCondLst>
                                    <p:cond delay="0"/>
                                  </p:stCondLst>
                                  <p:childTnLst>
                                    <p:set>
                                      <p:cBhvr>
                                        <p:cTn id="70" dur="1" fill="hold">
                                          <p:stCondLst>
                                            <p:cond delay="0"/>
                                          </p:stCondLst>
                                        </p:cTn>
                                        <p:tgtEl>
                                          <p:spTgt spid="19"/>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nodeType="clickEffect">
                                  <p:stCondLst>
                                    <p:cond delay="0"/>
                                  </p:stCondLst>
                                  <p:childTnLst>
                                    <p:set>
                                      <p:cBhvr>
                                        <p:cTn id="74" dur="1" fill="hold">
                                          <p:stCondLst>
                                            <p:cond delay="0"/>
                                          </p:stCondLst>
                                        </p:cTn>
                                        <p:tgtEl>
                                          <p:spTgt spid="20">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P spid="14" grpId="0" animBg="1"/>
      <p:bldP spid="15" grpId="0" animBg="1"/>
      <p:bldP spid="16" grpId="0" animBg="1"/>
      <p:bldP spid="17" grpId="0" animBg="1"/>
      <p:bldP spid="19"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descr="ÐÐ°ÑÑÐ¸Ð½ÐºÐ¸ Ð¿Ð¾ Ð·Ð°Ð¿ÑÐ¾ÑÑ ÐºÐ°ÑÑÐ¸Ð½ÐºÐ° Ð½Ð° Ð¿ÑÐ¾Ð·ÑÐ°ÑÐ½Ð¾Ð¼ ÑÐ¾Ð½Ðµ ÐºÐ¾Ñ Ð»ÐµÐ¾Ð¿Ð¾Ð»ÑÐ´"/>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02051" y="1746424"/>
            <a:ext cx="6687962" cy="5573302"/>
          </a:xfrm>
          <a:prstGeom prst="rect">
            <a:avLst/>
          </a:prstGeom>
          <a:noFill/>
          <a:extLst>
            <a:ext uri="{909E8E84-426E-40DD-AFC4-6F175D3DCCD1}">
              <a14:hiddenFill xmlns:a14="http://schemas.microsoft.com/office/drawing/2010/main">
                <a:solidFill>
                  <a:srgbClr val="FFFFFF"/>
                </a:solidFill>
              </a14:hiddenFill>
            </a:ext>
          </a:extLst>
        </p:spPr>
      </p:pic>
      <p:sp>
        <p:nvSpPr>
          <p:cNvPr id="4" name="Прямоугольник 3"/>
          <p:cNvSpPr/>
          <p:nvPr/>
        </p:nvSpPr>
        <p:spPr>
          <a:xfrm>
            <a:off x="746589" y="475650"/>
            <a:ext cx="10552136" cy="1815882"/>
          </a:xfrm>
          <a:prstGeom prst="rect">
            <a:avLst/>
          </a:prstGeom>
        </p:spPr>
        <p:txBody>
          <a:bodyPr wrap="square">
            <a:spAutoFit/>
          </a:bodyPr>
          <a:lstStyle/>
          <a:p>
            <a:r>
              <a:rPr lang="ru-RU" sz="2800" dirty="0" err="1" smtClean="0">
                <a:latin typeface="Times New Roman" panose="02020603050405020304" pitchFamily="18" charset="0"/>
                <a:ea typeface="Times New Roman" panose="02020603050405020304" pitchFamily="18" charset="0"/>
                <a:cs typeface="Times New Roman" panose="02020603050405020304" pitchFamily="18" charset="0"/>
              </a:rPr>
              <a:t>Лойд</a:t>
            </a:r>
            <a:r>
              <a:rPr lang="ru-RU" sz="2800" dirty="0" smtClean="0">
                <a:latin typeface="Times New Roman" panose="02020603050405020304" pitchFamily="18" charset="0"/>
                <a:ea typeface="Times New Roman" panose="02020603050405020304" pitchFamily="18" charset="0"/>
                <a:cs typeface="Times New Roman" panose="02020603050405020304" pitchFamily="18" charset="0"/>
              </a:rPr>
              <a:t> </a:t>
            </a:r>
            <a:r>
              <a:rPr lang="ru-RU" sz="2800" dirty="0">
                <a:latin typeface="Times New Roman" panose="02020603050405020304" pitchFamily="18" charset="0"/>
                <a:ea typeface="Times New Roman" panose="02020603050405020304" pitchFamily="18" charset="0"/>
                <a:cs typeface="Times New Roman" panose="02020603050405020304" pitchFamily="18" charset="0"/>
              </a:rPr>
              <a:t>и </a:t>
            </a:r>
            <a:r>
              <a:rPr lang="ru-RU" sz="2800" dirty="0" smtClean="0">
                <a:latin typeface="Times New Roman" panose="02020603050405020304" pitchFamily="18" charset="0"/>
                <a:ea typeface="Times New Roman" panose="02020603050405020304" pitchFamily="18" charset="0"/>
                <a:cs typeface="Times New Roman" panose="02020603050405020304" pitchFamily="18" charset="0"/>
              </a:rPr>
              <a:t>Лека спросили у ласточки где кот Леопольд спрятал клад. Ласточка сказала, что клад он </a:t>
            </a:r>
            <a:r>
              <a:rPr lang="ru-RU" sz="2800" dirty="0">
                <a:latin typeface="Times New Roman" panose="02020603050405020304" pitchFamily="18" charset="0"/>
                <a:ea typeface="Times New Roman" panose="02020603050405020304" pitchFamily="18" charset="0"/>
                <a:cs typeface="Times New Roman" panose="02020603050405020304" pitchFamily="18" charset="0"/>
              </a:rPr>
              <a:t>спрятал </a:t>
            </a:r>
            <a:r>
              <a:rPr lang="ru-RU" sz="2800" dirty="0" smtClean="0">
                <a:latin typeface="Times New Roman" panose="02020603050405020304" pitchFamily="18" charset="0"/>
                <a:ea typeface="Times New Roman" panose="02020603050405020304" pitchFamily="18" charset="0"/>
                <a:cs typeface="Times New Roman" panose="02020603050405020304" pitchFamily="18" charset="0"/>
              </a:rPr>
              <a:t>под </a:t>
            </a:r>
            <a:r>
              <a:rPr lang="ru-RU" sz="2800" dirty="0">
                <a:latin typeface="Times New Roman" panose="02020603050405020304" pitchFamily="18" charset="0"/>
                <a:ea typeface="Times New Roman" panose="02020603050405020304" pitchFamily="18" charset="0"/>
                <a:cs typeface="Times New Roman" panose="02020603050405020304" pitchFamily="18" charset="0"/>
              </a:rPr>
              <a:t>деревом, в названии которого четыре звука, первый Л ', а последний </a:t>
            </a:r>
            <a:r>
              <a:rPr lang="ru-RU" sz="2800" dirty="0" smtClean="0">
                <a:latin typeface="Times New Roman" panose="02020603050405020304" pitchFamily="18" charset="0"/>
                <a:ea typeface="Times New Roman" panose="02020603050405020304" pitchFamily="18" charset="0"/>
                <a:cs typeface="Times New Roman" panose="02020603050405020304" pitchFamily="18" charset="0"/>
              </a:rPr>
              <a:t>– А</a:t>
            </a:r>
            <a:r>
              <a:rPr lang="ru-RU" sz="2800" dirty="0">
                <a:latin typeface="Times New Roman" panose="02020603050405020304" pitchFamily="18" charset="0"/>
                <a:ea typeface="Times New Roman" panose="02020603050405020304" pitchFamily="18" charset="0"/>
                <a:cs typeface="Times New Roman" panose="02020603050405020304" pitchFamily="18" charset="0"/>
              </a:rPr>
              <a:t>,</a:t>
            </a:r>
            <a:r>
              <a:rPr lang="ru-RU" sz="2800" dirty="0" smtClean="0">
                <a:latin typeface="Times New Roman" panose="02020603050405020304" pitchFamily="18" charset="0"/>
                <a:ea typeface="Times New Roman" panose="02020603050405020304" pitchFamily="18" charset="0"/>
                <a:cs typeface="Times New Roman" panose="02020603050405020304" pitchFamily="18" charset="0"/>
              </a:rPr>
              <a:t> в середине ИП </a:t>
            </a:r>
            <a:r>
              <a:rPr lang="ru-RU" sz="2800" dirty="0">
                <a:latin typeface="Times New Roman" panose="02020603050405020304" pitchFamily="18" charset="0"/>
                <a:ea typeface="Times New Roman" panose="02020603050405020304" pitchFamily="18" charset="0"/>
                <a:cs typeface="Times New Roman" panose="02020603050405020304" pitchFamily="18" charset="0"/>
              </a:rPr>
              <a:t>Это… (липа).</a:t>
            </a:r>
            <a:endParaRPr lang="ru-RU" sz="2800" dirty="0">
              <a:latin typeface="Times New Roman" panose="02020603050405020304" pitchFamily="18" charset="0"/>
              <a:cs typeface="Times New Roman" panose="02020603050405020304" pitchFamily="18" charset="0"/>
            </a:endParaRPr>
          </a:p>
        </p:txBody>
      </p:sp>
      <p:pic>
        <p:nvPicPr>
          <p:cNvPr id="32770" name="Picture 2" descr="ÐÐ°ÑÑÐ¸Ð½ÐºÐ¸ Ð¿Ð¾ Ð·Ð°Ð¿ÑÐ¾ÑÑ ÐºÐ°ÑÑÐ¸Ð½ÐºÐ° Ð½Ð° Ð¿ÑÐ¾Ð·ÑÐ°ÑÐ½Ð¾Ð¼ ÑÐ¾Ð½Ðµ Ð»Ð°ÑÑÐ¾ÑÐºÐ°"/>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921782" y="2606408"/>
            <a:ext cx="4175502" cy="257211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61076498"/>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Picture 2" descr="ÐÐ°ÑÑÐ¸Ð½ÐºÐ¸ Ð¿Ð¾ Ð·Ð°Ð¿ÑÐ¾ÑÑ ÐºÐ°ÑÑÐ¸Ð½ÐºÐ° Ð»Ð¸Ð¿Ð°"/>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0"/>
            <a:ext cx="12192001"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Прямоугольник 1"/>
          <p:cNvSpPr/>
          <p:nvPr/>
        </p:nvSpPr>
        <p:spPr>
          <a:xfrm>
            <a:off x="275778" y="238584"/>
            <a:ext cx="2662908" cy="1569660"/>
          </a:xfrm>
          <a:prstGeom prst="rect">
            <a:avLst/>
          </a:prstGeom>
          <a:solidFill>
            <a:schemeClr val="bg1"/>
          </a:solidFill>
        </p:spPr>
        <p:txBody>
          <a:bodyPr wrap="none">
            <a:spAutoFit/>
          </a:bodyPr>
          <a:lstStyle/>
          <a:p>
            <a:r>
              <a:rPr lang="ru-RU" sz="9600" dirty="0">
                <a:latin typeface="Times New Roman" panose="02020603050405020304" pitchFamily="18" charset="0"/>
                <a:ea typeface="Times New Roman" panose="02020603050405020304" pitchFamily="18" charset="0"/>
                <a:cs typeface="Times New Roman" panose="02020603050405020304" pitchFamily="18" charset="0"/>
              </a:rPr>
              <a:t>липа</a:t>
            </a:r>
            <a:endParaRPr lang="ru-RU" sz="9600" dirty="0"/>
          </a:p>
        </p:txBody>
      </p:sp>
    </p:spTree>
    <p:extLst>
      <p:ext uri="{BB962C8B-B14F-4D97-AF65-F5344CB8AC3E}">
        <p14:creationId xmlns:p14="http://schemas.microsoft.com/office/powerpoint/2010/main" val="407248551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412686" y="364337"/>
            <a:ext cx="11201951" cy="523220"/>
          </a:xfrm>
          <a:prstGeom prst="rect">
            <a:avLst/>
          </a:prstGeom>
          <a:solidFill>
            <a:schemeClr val="bg1"/>
          </a:solidFill>
        </p:spPr>
        <p:txBody>
          <a:bodyPr wrap="square">
            <a:spAutoFit/>
          </a:bodyPr>
          <a:lstStyle/>
          <a:p>
            <a:pPr algn="ctr"/>
            <a:r>
              <a:rPr lang="ru-RU" sz="2800" dirty="0" smtClean="0">
                <a:latin typeface="Times New Roman" panose="02020603050405020304" pitchFamily="18" charset="0"/>
                <a:ea typeface="Times New Roman" panose="02020603050405020304" pitchFamily="18" charset="0"/>
              </a:rPr>
              <a:t>Ребята, изобразите, пожалуйста хитрых мышей, </a:t>
            </a:r>
            <a:endParaRPr lang="ru-RU" sz="2800" dirty="0"/>
          </a:p>
        </p:txBody>
      </p:sp>
      <p:pic>
        <p:nvPicPr>
          <p:cNvPr id="3076" name="Picture 4" descr="ÐÐ¾ÑÐ¾Ð¶ÐµÐµ Ð¸Ð·Ð¾Ð±ÑÐ°Ð¶ÐµÐ½Ð¸Ðµ"/>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185123">
            <a:off x="1378199" y="2220965"/>
            <a:ext cx="8572500" cy="45053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91890564"/>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descr="ÐÐ°ÑÑÐ¸Ð½ÐºÐ¸ Ð¿Ð¾ Ð·Ð°Ð¿ÑÐ¾ÑÑ ÐºÐ°ÑÑÐ¸Ð½ÐºÐ° Ð½Ð° Ð¿ÑÐ¾Ð·ÑÐ°ÑÐ½Ð¾Ð¼ ÑÐ¾Ð½Ðµ ÐºÐ¾Ñ Ð»ÐµÐ¾Ð¿Ð¾Ð»ÑÐ´"/>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02051" y="1746424"/>
            <a:ext cx="6687962" cy="5573302"/>
          </a:xfrm>
          <a:prstGeom prst="rect">
            <a:avLst/>
          </a:prstGeom>
          <a:noFill/>
          <a:extLst>
            <a:ext uri="{909E8E84-426E-40DD-AFC4-6F175D3DCCD1}">
              <a14:hiddenFill xmlns:a14="http://schemas.microsoft.com/office/drawing/2010/main">
                <a:solidFill>
                  <a:srgbClr val="FFFFFF"/>
                </a:solidFill>
              </a14:hiddenFill>
            </a:ext>
          </a:extLst>
        </p:spPr>
      </p:pic>
      <p:sp>
        <p:nvSpPr>
          <p:cNvPr id="4" name="Прямоугольник 3"/>
          <p:cNvSpPr/>
          <p:nvPr/>
        </p:nvSpPr>
        <p:spPr>
          <a:xfrm>
            <a:off x="746589" y="475650"/>
            <a:ext cx="10552136" cy="523220"/>
          </a:xfrm>
          <a:prstGeom prst="rect">
            <a:avLst/>
          </a:prstGeom>
        </p:spPr>
        <p:txBody>
          <a:bodyPr wrap="square">
            <a:spAutoFit/>
          </a:bodyPr>
          <a:lstStyle/>
          <a:p>
            <a:r>
              <a:rPr lang="ru-RU" sz="2800" dirty="0">
                <a:latin typeface="Times New Roman" panose="02020603050405020304" pitchFamily="18" charset="0"/>
                <a:ea typeface="Times New Roman" panose="02020603050405020304" pitchFamily="18" charset="0"/>
                <a:cs typeface="Times New Roman" panose="02020603050405020304" pitchFamily="18" charset="0"/>
              </a:rPr>
              <a:t>Переставьте в слове буквы П и Л. Что получилось?</a:t>
            </a:r>
            <a:endParaRPr lang="ru-RU" sz="2800" dirty="0">
              <a:latin typeface="Times New Roman" panose="02020603050405020304" pitchFamily="18" charset="0"/>
              <a:cs typeface="Times New Roman" panose="02020603050405020304" pitchFamily="18" charset="0"/>
            </a:endParaRPr>
          </a:p>
        </p:txBody>
      </p:sp>
      <p:pic>
        <p:nvPicPr>
          <p:cNvPr id="32770" name="Picture 2" descr="ÐÐ°ÑÑÐ¸Ð½ÐºÐ¸ Ð¿Ð¾ Ð·Ð°Ð¿ÑÐ¾ÑÑ ÐºÐ°ÑÑÐ¸Ð½ÐºÐ° Ð½Ð° Ð¿ÑÐ¾Ð·ÑÐ°ÑÐ½Ð¾Ð¼ ÑÐ¾Ð½Ðµ Ð»Ð°ÑÑÐ¾ÑÐºÐ°"/>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921782" y="2606408"/>
            <a:ext cx="4175502" cy="257211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95197934"/>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Picture 2" descr="ÐÐ°ÑÑÐ¸Ð½ÐºÐ¸ Ð¿Ð¾ Ð·Ð°Ð¿ÑÐ¾ÑÑ ÐºÐ°ÑÑÐ¸Ð½ÐºÐ° Ð»Ð¸Ð¿Ð°"/>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0"/>
            <a:ext cx="12192001"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Прямоугольник 1"/>
          <p:cNvSpPr/>
          <p:nvPr/>
        </p:nvSpPr>
        <p:spPr>
          <a:xfrm>
            <a:off x="275778" y="238584"/>
            <a:ext cx="2662908" cy="1569660"/>
          </a:xfrm>
          <a:prstGeom prst="rect">
            <a:avLst/>
          </a:prstGeom>
          <a:solidFill>
            <a:schemeClr val="bg1"/>
          </a:solidFill>
        </p:spPr>
        <p:txBody>
          <a:bodyPr wrap="none">
            <a:spAutoFit/>
          </a:bodyPr>
          <a:lstStyle/>
          <a:p>
            <a:r>
              <a:rPr lang="ru-RU" sz="9600" dirty="0">
                <a:latin typeface="Times New Roman" panose="02020603050405020304" pitchFamily="18" charset="0"/>
                <a:ea typeface="Times New Roman" panose="02020603050405020304" pitchFamily="18" charset="0"/>
                <a:cs typeface="Times New Roman" panose="02020603050405020304" pitchFamily="18" charset="0"/>
              </a:rPr>
              <a:t>липа</a:t>
            </a:r>
            <a:endParaRPr lang="ru-RU" sz="9600" dirty="0"/>
          </a:p>
        </p:txBody>
      </p:sp>
      <p:pic>
        <p:nvPicPr>
          <p:cNvPr id="4" name="Picture 2" descr="ÐÐ°ÑÑÐ¸Ð½ÐºÐ¸ Ð¿Ð¾ Ð·Ð°Ð¿ÑÐ¾ÑÑ ÐºÐ°ÑÑÐ¸Ð½ÐºÐ° Ð½Ð° Ð¿ÑÐ¾Ð·ÑÐ°ÑÐ½Ð¾Ð¼ ÑÐ¾Ð½Ðµ ÐºÐ¾Ñ Ð»ÐµÐ¾Ð¿Ð¾Ð»ÑÐ´"/>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6338" y="3784524"/>
            <a:ext cx="3974472" cy="3312060"/>
          </a:xfrm>
          <a:prstGeom prst="rect">
            <a:avLst/>
          </a:prstGeom>
          <a:noFill/>
          <a:extLst>
            <a:ext uri="{909E8E84-426E-40DD-AFC4-6F175D3DCCD1}">
              <a14:hiddenFill xmlns:a14="http://schemas.microsoft.com/office/drawing/2010/main">
                <a:solidFill>
                  <a:srgbClr val="FFFFFF"/>
                </a:solidFill>
              </a14:hiddenFill>
            </a:ext>
          </a:extLst>
        </p:spPr>
      </p:pic>
      <p:sp>
        <p:nvSpPr>
          <p:cNvPr id="6" name="Прямоугольник 5"/>
          <p:cNvSpPr/>
          <p:nvPr/>
        </p:nvSpPr>
        <p:spPr>
          <a:xfrm>
            <a:off x="9300574" y="238584"/>
            <a:ext cx="2662908" cy="1569660"/>
          </a:xfrm>
          <a:prstGeom prst="rect">
            <a:avLst/>
          </a:prstGeom>
          <a:solidFill>
            <a:schemeClr val="bg1"/>
          </a:solidFill>
        </p:spPr>
        <p:txBody>
          <a:bodyPr wrap="none">
            <a:spAutoFit/>
          </a:bodyPr>
          <a:lstStyle/>
          <a:p>
            <a:r>
              <a:rPr lang="ru-RU" sz="9600" dirty="0" smtClean="0">
                <a:latin typeface="Times New Roman" panose="02020603050405020304" pitchFamily="18" charset="0"/>
                <a:ea typeface="Times New Roman" panose="02020603050405020304" pitchFamily="18" charset="0"/>
                <a:cs typeface="Times New Roman" panose="02020603050405020304" pitchFamily="18" charset="0"/>
              </a:rPr>
              <a:t>пила</a:t>
            </a:r>
            <a:endParaRPr lang="ru-RU" sz="9600" dirty="0"/>
          </a:p>
        </p:txBody>
      </p:sp>
      <p:pic>
        <p:nvPicPr>
          <p:cNvPr id="36866" name="Picture 2" descr="ÐÐ°ÑÑÐ¸Ð½ÐºÐ¸ Ð¿Ð¾ Ð·Ð°Ð¿ÑÐ¾ÑÑ ÐºÐ°ÑÑÐ¸Ð½ÐºÐ° Ð½Ð° Ð¿ÑÐ¾Ð·ÑÐ°ÑÐ½Ð¾Ð¼ ÑÐ¾Ð½Ðµ Ð¿Ð¸Ð»Ð°"/>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167695" y="5622202"/>
            <a:ext cx="3475433" cy="10956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923215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686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Picture 2" descr="ÐÐ°ÑÑÐ¸Ð½ÐºÐ¸ Ð¿Ð¾ Ð·Ð°Ð¿ÑÐ¾ÑÑ ÐºÐ°ÑÑÐ¸Ð½ÐºÐ° Ð»Ð¸Ð¿Ð°"/>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0"/>
            <a:ext cx="12192001"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Прямоугольник 1"/>
          <p:cNvSpPr/>
          <p:nvPr/>
        </p:nvSpPr>
        <p:spPr>
          <a:xfrm>
            <a:off x="275778" y="238584"/>
            <a:ext cx="11858696" cy="1384995"/>
          </a:xfrm>
          <a:prstGeom prst="rect">
            <a:avLst/>
          </a:prstGeom>
          <a:solidFill>
            <a:schemeClr val="bg1"/>
          </a:solidFill>
        </p:spPr>
        <p:txBody>
          <a:bodyPr wrap="none">
            <a:spAutoFit/>
          </a:bodyPr>
          <a:lstStyle/>
          <a:p>
            <a:r>
              <a:rPr lang="ru-RU" sz="2800" dirty="0" err="1" smtClean="0">
                <a:latin typeface="Times New Roman" panose="02020603050405020304" pitchFamily="18" charset="0"/>
                <a:cs typeface="Times New Roman" panose="02020603050405020304" pitchFamily="18" charset="0"/>
              </a:rPr>
              <a:t>Лойд</a:t>
            </a:r>
            <a:r>
              <a:rPr lang="ru-RU" sz="2800" dirty="0" smtClean="0">
                <a:latin typeface="Times New Roman" panose="02020603050405020304" pitchFamily="18" charset="0"/>
                <a:cs typeface="Times New Roman" panose="02020603050405020304" pitchFamily="18" charset="0"/>
              </a:rPr>
              <a:t> и Лека поняли, что это не клад. На липе они увидели мотылька.</a:t>
            </a:r>
          </a:p>
          <a:p>
            <a:r>
              <a:rPr lang="ru-RU" sz="2800" dirty="0" smtClean="0">
                <a:latin typeface="Times New Roman" panose="02020603050405020304" pitchFamily="18" charset="0"/>
                <a:cs typeface="Times New Roman" panose="02020603050405020304" pitchFamily="18" charset="0"/>
              </a:rPr>
              <a:t>Что они спросили у мотылька</a:t>
            </a:r>
            <a:r>
              <a:rPr lang="ru-RU" sz="2800" dirty="0">
                <a:latin typeface="Times New Roman" panose="02020603050405020304" pitchFamily="18" charset="0"/>
                <a:cs typeface="Times New Roman" panose="02020603050405020304" pitchFamily="18" charset="0"/>
              </a:rPr>
              <a:t>? «</a:t>
            </a:r>
            <a:r>
              <a:rPr lang="ru-RU" sz="2800" dirty="0" smtClean="0">
                <a:latin typeface="Times New Roman" panose="02020603050405020304" pitchFamily="18" charset="0"/>
                <a:cs typeface="Times New Roman" panose="02020603050405020304" pitchFamily="18" charset="0"/>
              </a:rPr>
              <a:t>Потанцуйте </a:t>
            </a:r>
            <a:r>
              <a:rPr lang="ru-RU" sz="2800" dirty="0">
                <a:latin typeface="Times New Roman" panose="02020603050405020304" pitchFamily="18" charset="0"/>
                <a:cs typeface="Times New Roman" panose="02020603050405020304" pitchFamily="18" charset="0"/>
              </a:rPr>
              <a:t>со мной», - попросил </a:t>
            </a:r>
            <a:r>
              <a:rPr lang="ru-RU" sz="2800" dirty="0" smtClean="0">
                <a:latin typeface="Times New Roman" panose="02020603050405020304" pitchFamily="18" charset="0"/>
                <a:cs typeface="Times New Roman" panose="02020603050405020304" pitchFamily="18" charset="0"/>
              </a:rPr>
              <a:t>мотылек,</a:t>
            </a:r>
          </a:p>
          <a:p>
            <a:r>
              <a:rPr lang="ru-RU" sz="2800" dirty="0" smtClean="0">
                <a:latin typeface="Times New Roman" panose="02020603050405020304" pitchFamily="18" charset="0"/>
                <a:cs typeface="Times New Roman" panose="02020603050405020304" pitchFamily="18" charset="0"/>
              </a:rPr>
              <a:t>тогда скажу, где клад.</a:t>
            </a:r>
            <a:endParaRPr lang="ru-RU" sz="2800" dirty="0">
              <a:latin typeface="Times New Roman" panose="02020603050405020304" pitchFamily="18" charset="0"/>
              <a:cs typeface="Times New Roman" panose="02020603050405020304" pitchFamily="18" charset="0"/>
            </a:endParaRPr>
          </a:p>
        </p:txBody>
      </p:sp>
      <p:pic>
        <p:nvPicPr>
          <p:cNvPr id="4" name="Picture 2" descr="ÐÐ°ÑÑÐ¸Ð½ÐºÐ¸ Ð¿Ð¾ Ð·Ð°Ð¿ÑÐ¾ÑÑ ÐºÐ°ÑÑÐ¸Ð½ÐºÐ° Ð½Ð° Ð¿ÑÐ¾Ð·ÑÐ°ÑÐ½Ð¾Ð¼ ÑÐ¾Ð½Ðµ ÐºÐ¾Ñ Ð»ÐµÐ¾Ð¿Ð¾Ð»ÑÐ´"/>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6338" y="3784524"/>
            <a:ext cx="3974472" cy="3312060"/>
          </a:xfrm>
          <a:prstGeom prst="rect">
            <a:avLst/>
          </a:prstGeom>
          <a:noFill/>
          <a:extLst>
            <a:ext uri="{909E8E84-426E-40DD-AFC4-6F175D3DCCD1}">
              <a14:hiddenFill xmlns:a14="http://schemas.microsoft.com/office/drawing/2010/main">
                <a:solidFill>
                  <a:srgbClr val="FFFFFF"/>
                </a:solidFill>
              </a14:hiddenFill>
            </a:ext>
          </a:extLst>
        </p:spPr>
      </p:pic>
      <p:pic>
        <p:nvPicPr>
          <p:cNvPr id="37890" name="Picture 2" descr="ÐÐ¾ÑÐ¾Ð¶ÐµÐµ Ð¸Ð·Ð¾Ð±ÑÐ°Ð¶ÐµÐ½Ð¸Ðµ"/>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82216" y="1223045"/>
            <a:ext cx="3554790" cy="35547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6144560"/>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ÐÐ°ÑÑÐ¸Ð½ÐºÐ¸ Ð¿Ð¾ Ð·Ð°Ð¿ÑÐ¾ÑÑ ÐºÐ°ÑÑÐ¸Ð½ÐºÐ° Ð½Ð° Ð¿ÑÐ¾Ð·ÑÐ°ÑÐ½Ð¾Ð¼ ÑÐ¾Ð½Ðµ ÐºÐ¾Ñ Ð»ÐµÐ¾Ð¿Ð¾Ð»ÑÐ´"/>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8838" y="706171"/>
            <a:ext cx="6944879" cy="5787399"/>
          </a:xfrm>
          <a:prstGeom prst="rect">
            <a:avLst/>
          </a:prstGeom>
          <a:noFill/>
          <a:extLst>
            <a:ext uri="{909E8E84-426E-40DD-AFC4-6F175D3DCCD1}">
              <a14:hiddenFill xmlns:a14="http://schemas.microsoft.com/office/drawing/2010/main">
                <a:solidFill>
                  <a:srgbClr val="FFFFFF"/>
                </a:solidFill>
              </a14:hiddenFill>
            </a:ext>
          </a:extLst>
        </p:spPr>
      </p:pic>
      <p:pic>
        <p:nvPicPr>
          <p:cNvPr id="37890" name="Picture 2" descr="ÐÐ¾ÑÐ¾Ð¶ÐµÐµ Ð¸Ð·Ð¾Ð±ÑÐ°Ð¶ÐµÐ½Ð¸Ðµ"/>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512662" y="706171"/>
            <a:ext cx="5524849" cy="5524849"/>
          </a:xfrm>
          <a:prstGeom prst="rect">
            <a:avLst/>
          </a:prstGeom>
          <a:noFill/>
          <a:extLst>
            <a:ext uri="{909E8E84-426E-40DD-AFC4-6F175D3DCCD1}">
              <a14:hiddenFill xmlns:a14="http://schemas.microsoft.com/office/drawing/2010/main">
                <a:solidFill>
                  <a:srgbClr val="FFFFFF"/>
                </a:solidFill>
              </a14:hiddenFill>
            </a:ext>
          </a:extLst>
        </p:spPr>
      </p:pic>
      <p:pic>
        <p:nvPicPr>
          <p:cNvPr id="3" name="16 - ты похлопай...">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5791200" y="3124200"/>
            <a:ext cx="609600" cy="609600"/>
          </a:xfrm>
          <a:prstGeom prst="rect">
            <a:avLst/>
          </a:prstGeom>
        </p:spPr>
      </p:pic>
    </p:spTree>
    <p:extLst>
      <p:ext uri="{BB962C8B-B14F-4D97-AF65-F5344CB8AC3E}">
        <p14:creationId xmlns:p14="http://schemas.microsoft.com/office/powerpoint/2010/main" val="5219275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0158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Picture 2" descr="ÐÐ°ÑÑÐ¸Ð½ÐºÐ¸ Ð¿Ð¾ Ð·Ð°Ð¿ÑÐ¾ÑÑ ÐºÐ°ÑÑÐ¸Ð½ÐºÐ° Ð»Ð¸Ð¿Ð°"/>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0"/>
            <a:ext cx="12192001"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Прямоугольник 1"/>
          <p:cNvSpPr/>
          <p:nvPr/>
        </p:nvSpPr>
        <p:spPr>
          <a:xfrm>
            <a:off x="275778" y="238584"/>
            <a:ext cx="10149125" cy="523220"/>
          </a:xfrm>
          <a:prstGeom prst="rect">
            <a:avLst/>
          </a:prstGeom>
          <a:solidFill>
            <a:schemeClr val="bg1"/>
          </a:solidFill>
        </p:spPr>
        <p:txBody>
          <a:bodyPr wrap="none">
            <a:spAutoFit/>
          </a:bodyPr>
          <a:lstStyle/>
          <a:p>
            <a:r>
              <a:rPr lang="ru-RU" sz="2800" dirty="0" smtClean="0">
                <a:latin typeface="Times New Roman" panose="02020603050405020304" pitchFamily="18" charset="0"/>
                <a:cs typeface="Times New Roman" panose="02020603050405020304" pitchFamily="18" charset="0"/>
              </a:rPr>
              <a:t>«Идите к у*</a:t>
            </a:r>
            <a:r>
              <a:rPr lang="ru-RU" sz="2800" dirty="0" err="1" smtClean="0">
                <a:latin typeface="Times New Roman" panose="02020603050405020304" pitchFamily="18" charset="0"/>
                <a:cs typeface="Times New Roman" panose="02020603050405020304" pitchFamily="18" charset="0"/>
              </a:rPr>
              <a:t>итке</a:t>
            </a:r>
            <a:r>
              <a:rPr lang="ru-RU" sz="2800" dirty="0" smtClean="0">
                <a:latin typeface="Times New Roman" panose="02020603050405020304" pitchFamily="18" charset="0"/>
                <a:cs typeface="Times New Roman" panose="02020603050405020304" pitchFamily="18" charset="0"/>
              </a:rPr>
              <a:t>»</a:t>
            </a:r>
            <a:r>
              <a:rPr lang="ru-RU" sz="2800" dirty="0">
                <a:latin typeface="Times New Roman" panose="02020603050405020304" pitchFamily="18" charset="0"/>
                <a:cs typeface="Times New Roman" panose="02020603050405020304" pitchFamily="18" charset="0"/>
              </a:rPr>
              <a:t>,</a:t>
            </a:r>
            <a:r>
              <a:rPr lang="ru-RU" sz="2800" dirty="0" smtClean="0">
                <a:latin typeface="Times New Roman" panose="02020603050405020304" pitchFamily="18" charset="0"/>
                <a:cs typeface="Times New Roman" panose="02020603050405020304" pitchFamily="18" charset="0"/>
              </a:rPr>
              <a:t> - сказал мотылёк. Она должна знать, где клад.</a:t>
            </a:r>
            <a:endParaRPr lang="ru-RU" sz="2800" dirty="0">
              <a:latin typeface="Times New Roman" panose="02020603050405020304" pitchFamily="18" charset="0"/>
              <a:cs typeface="Times New Roman" panose="02020603050405020304" pitchFamily="18" charset="0"/>
            </a:endParaRPr>
          </a:p>
        </p:txBody>
      </p:sp>
      <p:pic>
        <p:nvPicPr>
          <p:cNvPr id="4" name="Picture 2" descr="ÐÐ°ÑÑÐ¸Ð½ÐºÐ¸ Ð¿Ð¾ Ð·Ð°Ð¿ÑÐ¾ÑÑ ÐºÐ°ÑÑÐ¸Ð½ÐºÐ° Ð½Ð° Ð¿ÑÐ¾Ð·ÑÐ°ÑÐ½Ð¾Ð¼ ÑÐ¾Ð½Ðµ ÐºÐ¾Ñ Ð»ÐµÐ¾Ð¿Ð¾Ð»ÑÐ´"/>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6338" y="3784524"/>
            <a:ext cx="3974472" cy="3312060"/>
          </a:xfrm>
          <a:prstGeom prst="rect">
            <a:avLst/>
          </a:prstGeom>
          <a:noFill/>
          <a:extLst>
            <a:ext uri="{909E8E84-426E-40DD-AFC4-6F175D3DCCD1}">
              <a14:hiddenFill xmlns:a14="http://schemas.microsoft.com/office/drawing/2010/main">
                <a:solidFill>
                  <a:srgbClr val="FFFFFF"/>
                </a:solidFill>
              </a14:hiddenFill>
            </a:ext>
          </a:extLst>
        </p:spPr>
      </p:pic>
      <p:pic>
        <p:nvPicPr>
          <p:cNvPr id="37890" name="Picture 2" descr="ÐÐ¾ÑÐ¾Ð¶ÐµÐµ Ð¸Ð·Ð¾Ð±ÑÐ°Ð¶ÐµÐ½Ð¸Ðµ"/>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82216" y="1223045"/>
            <a:ext cx="3554790" cy="35547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43105782"/>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529153" y="541162"/>
            <a:ext cx="9445375" cy="1569660"/>
          </a:xfrm>
          <a:prstGeom prst="rect">
            <a:avLst/>
          </a:prstGeom>
        </p:spPr>
        <p:txBody>
          <a:bodyPr wrap="square">
            <a:spAutoFit/>
          </a:bodyPr>
          <a:lstStyle/>
          <a:p>
            <a:pPr algn="ctr"/>
            <a:r>
              <a:rPr lang="ru-RU" sz="9600" dirty="0" smtClean="0">
                <a:latin typeface="Times New Roman" panose="02020603050405020304" pitchFamily="18" charset="0"/>
                <a:ea typeface="Times New Roman" panose="02020603050405020304" pitchFamily="18" charset="0"/>
              </a:rPr>
              <a:t>У * И Т К А</a:t>
            </a:r>
          </a:p>
        </p:txBody>
      </p:sp>
      <p:sp>
        <p:nvSpPr>
          <p:cNvPr id="3" name="Прямоугольник 2"/>
          <p:cNvSpPr/>
          <p:nvPr/>
        </p:nvSpPr>
        <p:spPr>
          <a:xfrm>
            <a:off x="3983525" y="728463"/>
            <a:ext cx="1068309" cy="119505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9600" dirty="0" smtClean="0">
                <a:solidFill>
                  <a:schemeClr val="tx1"/>
                </a:solidFill>
                <a:latin typeface="Times New Roman" panose="02020603050405020304" pitchFamily="18" charset="0"/>
                <a:cs typeface="Times New Roman" panose="02020603050405020304" pitchFamily="18" charset="0"/>
              </a:rPr>
              <a:t>Л</a:t>
            </a:r>
            <a:endParaRPr lang="ru-RU" sz="9600" dirty="0">
              <a:solidFill>
                <a:schemeClr val="tx1"/>
              </a:solidFill>
              <a:latin typeface="Times New Roman" panose="02020603050405020304" pitchFamily="18" charset="0"/>
              <a:cs typeface="Times New Roman" panose="02020603050405020304" pitchFamily="18" charset="0"/>
            </a:endParaRPr>
          </a:p>
        </p:txBody>
      </p:sp>
      <p:pic>
        <p:nvPicPr>
          <p:cNvPr id="38914" name="Picture 2" descr="ÐÐ¾ÑÐ¾Ð¶ÐµÐµ Ð¸Ð·Ð¾Ð±ÑÐ°Ð¶ÐµÐ½Ð¸Ðµ"/>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74078" y="2110822"/>
            <a:ext cx="3203260" cy="446966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171831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89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descr="ÐÐ°ÑÑÐ¸Ð½ÐºÐ¸ Ð¿Ð¾ Ð·Ð°Ð¿ÑÐ¾ÑÑ ÐºÐ°ÑÑÐ¸Ð½ÐºÐ° Ð½Ð° Ð¿ÑÐ¾Ð·ÑÐ°ÑÐ½Ð¾Ð¼ ÑÐ¾Ð½Ðµ ÐºÐ¾Ñ Ð»ÐµÐ¾Ð¿Ð¾Ð»ÑÐ´"/>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4442" y="1142987"/>
            <a:ext cx="6687962" cy="5573302"/>
          </a:xfrm>
          <a:prstGeom prst="rect">
            <a:avLst/>
          </a:prstGeom>
          <a:noFill/>
          <a:extLst>
            <a:ext uri="{909E8E84-426E-40DD-AFC4-6F175D3DCCD1}">
              <a14:hiddenFill xmlns:a14="http://schemas.microsoft.com/office/drawing/2010/main">
                <a:solidFill>
                  <a:srgbClr val="FFFFFF"/>
                </a:solidFill>
              </a14:hiddenFill>
            </a:ext>
          </a:extLst>
        </p:spPr>
      </p:pic>
      <p:sp>
        <p:nvSpPr>
          <p:cNvPr id="4" name="Прямоугольник 3"/>
          <p:cNvSpPr/>
          <p:nvPr/>
        </p:nvSpPr>
        <p:spPr>
          <a:xfrm>
            <a:off x="746589" y="475650"/>
            <a:ext cx="10552136" cy="954107"/>
          </a:xfrm>
          <a:prstGeom prst="rect">
            <a:avLst/>
          </a:prstGeom>
        </p:spPr>
        <p:txBody>
          <a:bodyPr wrap="square">
            <a:spAutoFit/>
          </a:bodyPr>
          <a:lstStyle/>
          <a:p>
            <a:r>
              <a:rPr lang="ru-RU" sz="2800" dirty="0" err="1" smtClean="0">
                <a:latin typeface="Times New Roman" panose="02020603050405020304" pitchFamily="18" charset="0"/>
                <a:ea typeface="Times New Roman" panose="02020603050405020304" pitchFamily="18" charset="0"/>
                <a:cs typeface="Times New Roman" panose="02020603050405020304" pitchFamily="18" charset="0"/>
              </a:rPr>
              <a:t>Лойд</a:t>
            </a:r>
            <a:r>
              <a:rPr lang="ru-RU" sz="2800" dirty="0" smtClean="0">
                <a:latin typeface="Times New Roman" panose="02020603050405020304" pitchFamily="18" charset="0"/>
                <a:ea typeface="Times New Roman" panose="02020603050405020304" pitchFamily="18" charset="0"/>
                <a:cs typeface="Times New Roman" panose="02020603050405020304" pitchFamily="18" charset="0"/>
              </a:rPr>
              <a:t> </a:t>
            </a:r>
            <a:r>
              <a:rPr lang="ru-RU" sz="2800" dirty="0">
                <a:latin typeface="Times New Roman" panose="02020603050405020304" pitchFamily="18" charset="0"/>
                <a:ea typeface="Times New Roman" panose="02020603050405020304" pitchFamily="18" charset="0"/>
                <a:cs typeface="Times New Roman" panose="02020603050405020304" pitchFamily="18" charset="0"/>
              </a:rPr>
              <a:t>и </a:t>
            </a:r>
            <a:r>
              <a:rPr lang="ru-RU" sz="2800" dirty="0" smtClean="0">
                <a:latin typeface="Times New Roman" panose="02020603050405020304" pitchFamily="18" charset="0"/>
                <a:ea typeface="Times New Roman" panose="02020603050405020304" pitchFamily="18" charset="0"/>
                <a:cs typeface="Times New Roman" panose="02020603050405020304" pitchFamily="18" charset="0"/>
              </a:rPr>
              <a:t>Лека </a:t>
            </a:r>
            <a:r>
              <a:rPr lang="ru-RU" sz="2800" dirty="0">
                <a:latin typeface="Times New Roman" panose="02020603050405020304" pitchFamily="18" charset="0"/>
                <a:ea typeface="Times New Roman" panose="02020603050405020304" pitchFamily="18" charset="0"/>
                <a:cs typeface="Times New Roman" panose="02020603050405020304" pitchFamily="18" charset="0"/>
              </a:rPr>
              <a:t>спросили </a:t>
            </a:r>
            <a:r>
              <a:rPr lang="ru-RU" sz="2800" dirty="0" smtClean="0">
                <a:latin typeface="Times New Roman" panose="02020603050405020304" pitchFamily="18" charset="0"/>
                <a:ea typeface="Times New Roman" panose="02020603050405020304" pitchFamily="18" charset="0"/>
                <a:cs typeface="Times New Roman" panose="02020603050405020304" pitchFamily="18" charset="0"/>
              </a:rPr>
              <a:t>улитку </a:t>
            </a:r>
            <a:r>
              <a:rPr lang="ru-RU" sz="2800" dirty="0">
                <a:latin typeface="Times New Roman" panose="02020603050405020304" pitchFamily="18" charset="0"/>
                <a:ea typeface="Times New Roman" panose="02020603050405020304" pitchFamily="18" charset="0"/>
                <a:cs typeface="Times New Roman" panose="02020603050405020304" pitchFamily="18" charset="0"/>
              </a:rPr>
              <a:t>о кладе</a:t>
            </a:r>
            <a:r>
              <a:rPr lang="ru-RU" sz="2800" dirty="0" smtClean="0">
                <a:latin typeface="Times New Roman" panose="02020603050405020304" pitchFamily="18" charset="0"/>
                <a:ea typeface="Times New Roman" panose="02020603050405020304" pitchFamily="18" charset="0"/>
                <a:cs typeface="Times New Roman" panose="02020603050405020304" pitchFamily="18" charset="0"/>
              </a:rPr>
              <a:t>. Как они спросили?</a:t>
            </a:r>
          </a:p>
          <a:p>
            <a:r>
              <a:rPr lang="ru-RU" sz="2800" dirty="0" smtClean="0">
                <a:latin typeface="Times New Roman" panose="02020603050405020304" pitchFamily="18" charset="0"/>
                <a:ea typeface="Times New Roman" panose="02020603050405020304" pitchFamily="18" charset="0"/>
                <a:cs typeface="Times New Roman" panose="02020603050405020304" pitchFamily="18" charset="0"/>
              </a:rPr>
              <a:t>«</a:t>
            </a:r>
            <a:r>
              <a:rPr lang="ru-RU" sz="2800" dirty="0">
                <a:latin typeface="Times New Roman" panose="02020603050405020304" pitchFamily="18" charset="0"/>
                <a:ea typeface="Times New Roman" panose="02020603050405020304" pitchFamily="18" charset="0"/>
                <a:cs typeface="Times New Roman" panose="02020603050405020304" pitchFamily="18" charset="0"/>
              </a:rPr>
              <a:t>Где клад?» «Я думаю, на ПОЛЬКЕ», - сказала улитка и уползла.</a:t>
            </a:r>
            <a:endParaRPr lang="ru-RU" sz="2800" dirty="0">
              <a:latin typeface="Times New Roman" panose="02020603050405020304" pitchFamily="18" charset="0"/>
              <a:cs typeface="Times New Roman" panose="02020603050405020304" pitchFamily="18" charset="0"/>
            </a:endParaRPr>
          </a:p>
        </p:txBody>
      </p:sp>
      <p:pic>
        <p:nvPicPr>
          <p:cNvPr id="5" name="Picture 2" descr="ÐÐ¾ÑÐ¾Ð¶ÐµÐµ Ð¸Ð·Ð¾Ð±ÑÐ°Ð¶ÐµÐ½Ð¸Ðµ"/>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988740" y="2246624"/>
            <a:ext cx="3203260" cy="446966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858100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nodeType="clickEffect">
                                  <p:stCondLst>
                                    <p:cond delay="0"/>
                                  </p:stCondLst>
                                  <p:childTnLst>
                                    <p:animMotion origin="layout" path="M 2.08333E-7 -2.22222E-6 L -1.13568 0.05301 " pathEditMode="relative" rAng="0" ptsTypes="AA">
                                      <p:cBhvr>
                                        <p:cTn id="6" dur="2000" fill="hold"/>
                                        <p:tgtEl>
                                          <p:spTgt spid="5"/>
                                        </p:tgtEl>
                                        <p:attrNameLst>
                                          <p:attrName>ppt_x</p:attrName>
                                          <p:attrName>ppt_y</p:attrName>
                                        </p:attrNameLst>
                                      </p:cBhvr>
                                      <p:rCtr x="-56784" y="2639"/>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46484" y="802105"/>
            <a:ext cx="10555705" cy="523220"/>
          </a:xfrm>
          <a:prstGeom prst="rect">
            <a:avLst/>
          </a:prstGeom>
        </p:spPr>
        <p:txBody>
          <a:bodyPr wrap="square">
            <a:spAutoFit/>
          </a:bodyPr>
          <a:lstStyle/>
          <a:p>
            <a:r>
              <a:rPr lang="ru-RU" sz="2800" dirty="0">
                <a:latin typeface="Times New Roman" panose="02020603050405020304" pitchFamily="18" charset="0"/>
                <a:ea typeface="Times New Roman" panose="02020603050405020304" pitchFamily="18" charset="0"/>
                <a:cs typeface="Times New Roman" panose="02020603050405020304" pitchFamily="18" charset="0"/>
              </a:rPr>
              <a:t>вместо Л ' скажете </a:t>
            </a:r>
            <a:r>
              <a:rPr lang="ru-RU" sz="2800" dirty="0" smtClean="0">
                <a:latin typeface="Times New Roman" panose="02020603050405020304" pitchFamily="18" charset="0"/>
                <a:ea typeface="Times New Roman" panose="02020603050405020304" pitchFamily="18" charset="0"/>
                <a:cs typeface="Times New Roman" panose="02020603050405020304" pitchFamily="18" charset="0"/>
              </a:rPr>
              <a:t>Л в слове</a:t>
            </a:r>
            <a:endParaRPr lang="ru-RU" sz="28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 name="Прямоугольник 1"/>
          <p:cNvSpPr/>
          <p:nvPr/>
        </p:nvSpPr>
        <p:spPr>
          <a:xfrm>
            <a:off x="2920328" y="2747028"/>
            <a:ext cx="6447599" cy="1569660"/>
          </a:xfrm>
          <a:prstGeom prst="rect">
            <a:avLst/>
          </a:prstGeom>
          <a:solidFill>
            <a:schemeClr val="bg1"/>
          </a:solidFill>
        </p:spPr>
        <p:txBody>
          <a:bodyPr wrap="none">
            <a:spAutoFit/>
          </a:bodyPr>
          <a:lstStyle/>
          <a:p>
            <a:pPr algn="ctr"/>
            <a:r>
              <a:rPr lang="ru-RU" sz="9600" dirty="0" smtClean="0">
                <a:latin typeface="Times New Roman" panose="02020603050405020304" pitchFamily="18" charset="0"/>
                <a:ea typeface="Times New Roman" panose="02020603050405020304" pitchFamily="18" charset="0"/>
              </a:rPr>
              <a:t>П О ЛЬ К А</a:t>
            </a:r>
            <a:endParaRPr lang="ru-RU" sz="9600" dirty="0">
              <a:latin typeface="Times New Roman" panose="02020603050405020304" pitchFamily="18" charset="0"/>
              <a:ea typeface="Times New Roman" panose="02020603050405020304" pitchFamily="18" charset="0"/>
            </a:endParaRPr>
          </a:p>
        </p:txBody>
      </p:sp>
      <p:sp>
        <p:nvSpPr>
          <p:cNvPr id="3" name="Прямоугольник 2"/>
          <p:cNvSpPr/>
          <p:nvPr/>
        </p:nvSpPr>
        <p:spPr>
          <a:xfrm>
            <a:off x="5213684" y="2747028"/>
            <a:ext cx="1844842" cy="1569660"/>
          </a:xfrm>
          <a:prstGeom prst="rect">
            <a:avLst/>
          </a:prstGeom>
          <a:solidFill>
            <a:schemeClr val="bg1"/>
          </a:solidFill>
        </p:spPr>
        <p:txBody>
          <a:bodyPr wrap="square">
            <a:spAutoFit/>
          </a:bodyPr>
          <a:lstStyle/>
          <a:p>
            <a:pPr algn="ctr"/>
            <a:r>
              <a:rPr lang="ru-RU" sz="9600" dirty="0">
                <a:latin typeface="Times New Roman" panose="02020603050405020304" pitchFamily="18" charset="0"/>
                <a:cs typeface="Times New Roman" panose="02020603050405020304" pitchFamily="18" charset="0"/>
              </a:rPr>
              <a:t>Л</a:t>
            </a:r>
          </a:p>
        </p:txBody>
      </p:sp>
    </p:spTree>
    <p:extLst>
      <p:ext uri="{BB962C8B-B14F-4D97-AF65-F5344CB8AC3E}">
        <p14:creationId xmlns:p14="http://schemas.microsoft.com/office/powerpoint/2010/main" val="21099712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descr="ÐÐ°ÑÑÐ¸Ð½ÐºÐ¸ Ð¿Ð¾ Ð·Ð°Ð¿ÑÐ¾ÑÑ ÐºÐ°ÑÑÐ¸Ð½ÐºÐ° Ð½Ð° Ð¿ÑÐ¾Ð·ÑÐ°ÑÐ½Ð¾Ð¼ ÑÐ¾Ð½Ðµ ÐºÐ¾Ñ Ð»ÐµÐ¾Ð¿Ð¾Ð»ÑÐ´"/>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1200" y="1656335"/>
            <a:ext cx="6687962" cy="5573302"/>
          </a:xfrm>
          <a:prstGeom prst="rect">
            <a:avLst/>
          </a:prstGeom>
          <a:noFill/>
          <a:extLst>
            <a:ext uri="{909E8E84-426E-40DD-AFC4-6F175D3DCCD1}">
              <a14:hiddenFill xmlns:a14="http://schemas.microsoft.com/office/drawing/2010/main">
                <a:solidFill>
                  <a:srgbClr val="FFFFFF"/>
                </a:solidFill>
              </a14:hiddenFill>
            </a:ext>
          </a:extLst>
        </p:spPr>
      </p:pic>
      <p:sp>
        <p:nvSpPr>
          <p:cNvPr id="4" name="Прямоугольник 3"/>
          <p:cNvSpPr/>
          <p:nvPr/>
        </p:nvSpPr>
        <p:spPr>
          <a:xfrm>
            <a:off x="746589" y="475650"/>
            <a:ext cx="10552136" cy="1384995"/>
          </a:xfrm>
          <a:prstGeom prst="rect">
            <a:avLst/>
          </a:prstGeom>
        </p:spPr>
        <p:txBody>
          <a:bodyPr wrap="square">
            <a:spAutoFit/>
          </a:bodyPr>
          <a:lstStyle/>
          <a:p>
            <a:r>
              <a:rPr lang="ru-RU" sz="2800" dirty="0" err="1" smtClean="0">
                <a:latin typeface="Times New Roman" panose="02020603050405020304" pitchFamily="18" charset="0"/>
                <a:ea typeface="Times New Roman" panose="02020603050405020304" pitchFamily="18" charset="0"/>
                <a:cs typeface="Times New Roman" panose="02020603050405020304" pitchFamily="18" charset="0"/>
              </a:rPr>
              <a:t>Лойд</a:t>
            </a:r>
            <a:r>
              <a:rPr lang="ru-RU" sz="2800" dirty="0" smtClean="0">
                <a:latin typeface="Times New Roman" panose="02020603050405020304" pitchFamily="18" charset="0"/>
                <a:ea typeface="Times New Roman" panose="02020603050405020304" pitchFamily="18" charset="0"/>
                <a:cs typeface="Times New Roman" panose="02020603050405020304" pitchFamily="18" charset="0"/>
              </a:rPr>
              <a:t> </a:t>
            </a:r>
            <a:r>
              <a:rPr lang="ru-RU" sz="2800" dirty="0">
                <a:latin typeface="Times New Roman" panose="02020603050405020304" pitchFamily="18" charset="0"/>
                <a:ea typeface="Times New Roman" panose="02020603050405020304" pitchFamily="18" charset="0"/>
                <a:cs typeface="Times New Roman" panose="02020603050405020304" pitchFamily="18" charset="0"/>
              </a:rPr>
              <a:t>и </a:t>
            </a:r>
            <a:r>
              <a:rPr lang="ru-RU" sz="2800" dirty="0" smtClean="0">
                <a:latin typeface="Times New Roman" panose="02020603050405020304" pitchFamily="18" charset="0"/>
                <a:ea typeface="Times New Roman" panose="02020603050405020304" pitchFamily="18" charset="0"/>
                <a:cs typeface="Times New Roman" panose="02020603050405020304" pitchFamily="18" charset="0"/>
              </a:rPr>
              <a:t>Лека догадались, что клад лежит на полке. </a:t>
            </a:r>
            <a:r>
              <a:rPr lang="ru-RU" sz="2800" dirty="0">
                <a:latin typeface="Times New Roman" panose="02020603050405020304" pitchFamily="18" charset="0"/>
                <a:ea typeface="Times New Roman" panose="02020603050405020304" pitchFamily="18" charset="0"/>
                <a:cs typeface="Times New Roman" panose="02020603050405020304" pitchFamily="18" charset="0"/>
              </a:rPr>
              <a:t>Что сделали мышата? (побежали искать </a:t>
            </a:r>
            <a:r>
              <a:rPr lang="ru-RU" sz="2800" dirty="0" smtClean="0">
                <a:latin typeface="Times New Roman" panose="02020603050405020304" pitchFamily="18" charset="0"/>
                <a:ea typeface="Times New Roman" panose="02020603050405020304" pitchFamily="18" charset="0"/>
                <a:cs typeface="Times New Roman" panose="02020603050405020304" pitchFamily="18" charset="0"/>
              </a:rPr>
              <a:t>клад)</a:t>
            </a:r>
          </a:p>
          <a:p>
            <a:r>
              <a:rPr lang="ru-RU" sz="2800" dirty="0" smtClean="0">
                <a:latin typeface="Times New Roman" panose="02020603050405020304" pitchFamily="18" charset="0"/>
                <a:ea typeface="Times New Roman" panose="02020603050405020304" pitchFamily="18" charset="0"/>
                <a:cs typeface="Times New Roman" panose="02020603050405020304" pitchFamily="18" charset="0"/>
              </a:rPr>
              <a:t>Где </a:t>
            </a:r>
            <a:r>
              <a:rPr lang="ru-RU" sz="2800" dirty="0">
                <a:latin typeface="Times New Roman" panose="02020603050405020304" pitchFamily="18" charset="0"/>
                <a:ea typeface="Times New Roman" panose="02020603050405020304" pitchFamily="18" charset="0"/>
                <a:cs typeface="Times New Roman" panose="02020603050405020304" pitchFamily="18" charset="0"/>
              </a:rPr>
              <a:t>может быть полка? (в кладовке, в чулане, в шкафу, на кухне)</a:t>
            </a:r>
            <a:endParaRPr lang="ru-RU" sz="2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6415965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nodeType="clickEffect">
                                  <p:stCondLst>
                                    <p:cond delay="0"/>
                                  </p:stCondLst>
                                  <p:childTnLst>
                                    <p:animMotion origin="layout" path="M 1.25E-6 4.81481E-6 L 1.14258 -0.0044 " pathEditMode="relative" rAng="0" ptsTypes="AA">
                                      <p:cBhvr>
                                        <p:cTn id="6" dur="2000" fill="hold"/>
                                        <p:tgtEl>
                                          <p:spTgt spid="15362"/>
                                        </p:tgtEl>
                                        <p:attrNameLst>
                                          <p:attrName>ppt_x</p:attrName>
                                          <p:attrName>ppt_y</p:attrName>
                                        </p:attrNameLst>
                                      </p:cBhvr>
                                      <p:rCtr x="57122" y="-23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Развитие </a:t>
            </a:r>
            <a:r>
              <a:rPr lang="ru-RU" dirty="0"/>
              <a:t>фонематических представлений</a:t>
            </a:r>
          </a:p>
        </p:txBody>
      </p:sp>
      <p:sp>
        <p:nvSpPr>
          <p:cNvPr id="3" name="Прямоугольник 2"/>
          <p:cNvSpPr/>
          <p:nvPr/>
        </p:nvSpPr>
        <p:spPr>
          <a:xfrm>
            <a:off x="1321806" y="3105835"/>
            <a:ext cx="9442764" cy="523220"/>
          </a:xfrm>
          <a:prstGeom prst="rect">
            <a:avLst/>
          </a:prstGeom>
        </p:spPr>
        <p:txBody>
          <a:bodyPr wrap="square">
            <a:spAutoFit/>
          </a:bodyPr>
          <a:lstStyle/>
          <a:p>
            <a:pPr algn="ctr"/>
            <a:r>
              <a:rPr lang="ru-RU" sz="2800" dirty="0">
                <a:latin typeface="Times New Roman" panose="02020603050405020304" pitchFamily="18" charset="0"/>
                <a:ea typeface="Times New Roman" panose="02020603050405020304" pitchFamily="18" charset="0"/>
                <a:cs typeface="Times New Roman" panose="02020603050405020304" pitchFamily="18" charset="0"/>
              </a:rPr>
              <a:t>Что увидели </a:t>
            </a:r>
            <a:r>
              <a:rPr lang="ru-RU" sz="2800" dirty="0" err="1" smtClean="0">
                <a:latin typeface="Times New Roman" panose="02020603050405020304" pitchFamily="18" charset="0"/>
                <a:ea typeface="Times New Roman" panose="02020603050405020304" pitchFamily="18" charset="0"/>
                <a:cs typeface="Times New Roman" panose="02020603050405020304" pitchFamily="18" charset="0"/>
              </a:rPr>
              <a:t>Лойд</a:t>
            </a:r>
            <a:r>
              <a:rPr lang="ru-RU" sz="2800" dirty="0" smtClean="0">
                <a:latin typeface="Times New Roman" panose="02020603050405020304" pitchFamily="18" charset="0"/>
                <a:ea typeface="Times New Roman" panose="02020603050405020304" pitchFamily="18" charset="0"/>
                <a:cs typeface="Times New Roman" panose="02020603050405020304" pitchFamily="18" charset="0"/>
              </a:rPr>
              <a:t> </a:t>
            </a:r>
            <a:r>
              <a:rPr lang="ru-RU" sz="2800" dirty="0">
                <a:latin typeface="Times New Roman" panose="02020603050405020304" pitchFamily="18" charset="0"/>
                <a:ea typeface="Times New Roman" panose="02020603050405020304" pitchFamily="18" charset="0"/>
                <a:cs typeface="Times New Roman" panose="02020603050405020304" pitchFamily="18" charset="0"/>
              </a:rPr>
              <a:t>и </a:t>
            </a:r>
            <a:r>
              <a:rPr lang="ru-RU" sz="2800" dirty="0" smtClean="0">
                <a:latin typeface="Times New Roman" panose="02020603050405020304" pitchFamily="18" charset="0"/>
                <a:ea typeface="Times New Roman" panose="02020603050405020304" pitchFamily="18" charset="0"/>
                <a:cs typeface="Times New Roman" panose="02020603050405020304" pitchFamily="18" charset="0"/>
              </a:rPr>
              <a:t>Лека </a:t>
            </a:r>
            <a:r>
              <a:rPr lang="ru-RU" sz="2800" dirty="0">
                <a:latin typeface="Times New Roman" panose="02020603050405020304" pitchFamily="18" charset="0"/>
                <a:ea typeface="Times New Roman" panose="02020603050405020304" pitchFamily="18" charset="0"/>
                <a:cs typeface="Times New Roman" panose="02020603050405020304" pitchFamily="18" charset="0"/>
              </a:rPr>
              <a:t>на полке?</a:t>
            </a:r>
            <a:endParaRPr lang="ru-RU" sz="2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08664367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412686" y="364337"/>
            <a:ext cx="11201951" cy="954107"/>
          </a:xfrm>
          <a:prstGeom prst="rect">
            <a:avLst/>
          </a:prstGeom>
          <a:solidFill>
            <a:schemeClr val="bg1"/>
          </a:solidFill>
        </p:spPr>
        <p:txBody>
          <a:bodyPr wrap="square">
            <a:spAutoFit/>
          </a:bodyPr>
          <a:lstStyle/>
          <a:p>
            <a:pPr algn="ctr"/>
            <a:r>
              <a:rPr lang="ru-RU" sz="2800" dirty="0" smtClean="0">
                <a:latin typeface="Times New Roman" panose="02020603050405020304" pitchFamily="18" charset="0"/>
                <a:ea typeface="Times New Roman" panose="02020603050405020304" pitchFamily="18" charset="0"/>
              </a:rPr>
              <a:t>сердитых мышей</a:t>
            </a:r>
            <a:r>
              <a:rPr lang="ru-RU" sz="2800" dirty="0" smtClean="0">
                <a:latin typeface="Times New Roman" panose="02020603050405020304" pitchFamily="18" charset="0"/>
                <a:ea typeface="Times New Roman" panose="02020603050405020304" pitchFamily="18" charset="0"/>
              </a:rPr>
              <a:t>.</a:t>
            </a:r>
          </a:p>
          <a:p>
            <a:pPr algn="ctr"/>
            <a:r>
              <a:rPr lang="ru-RU" sz="2800" i="1" dirty="0" smtClean="0">
                <a:latin typeface="Times New Roman" panose="02020603050405020304" pitchFamily="18" charset="0"/>
                <a:ea typeface="Times New Roman" panose="02020603050405020304" pitchFamily="18" charset="0"/>
              </a:rPr>
              <a:t>Кот заходит в кабинет.</a:t>
            </a:r>
            <a:r>
              <a:rPr lang="ru-RU" sz="2800" dirty="0" smtClean="0">
                <a:latin typeface="Times New Roman" panose="02020603050405020304" pitchFamily="18" charset="0"/>
                <a:ea typeface="Times New Roman" panose="02020603050405020304" pitchFamily="18" charset="0"/>
              </a:rPr>
              <a:t> </a:t>
            </a:r>
            <a:endParaRPr lang="ru-RU" sz="2800" dirty="0"/>
          </a:p>
        </p:txBody>
      </p:sp>
      <p:pic>
        <p:nvPicPr>
          <p:cNvPr id="5122" name="Picture 2" descr="ÐÐ¾ÑÐ¾Ð¶ÐµÐµ Ð¸Ð·Ð¾Ð±ÑÐ°Ð¶ÐµÐ½Ð¸Ðµ"/>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64545" y="1489753"/>
            <a:ext cx="4694469" cy="469446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84740371"/>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86" name="Picture 2" descr="ÐÐ°ÑÑÐ¸Ð½ÐºÐ¸ Ð¿Ð¾ Ð·Ð°Ð¿ÑÐ¾ÑÑ ÐºÐ°ÑÑÐ¸Ð½ÐºÐ° Ð½Ð° Ð¿ÑÐ¾Ð·ÑÐ°ÑÐ½Ð¾Ð¼ ÑÐ¾Ð½Ðµ Ð»Ð¸Ð¼Ð¾Ð½"/>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02059" y="914236"/>
            <a:ext cx="6213141" cy="5085343"/>
          </a:xfrm>
          <a:prstGeom prst="rect">
            <a:avLst/>
          </a:prstGeom>
          <a:noFill/>
          <a:extLst>
            <a:ext uri="{909E8E84-426E-40DD-AFC4-6F175D3DCCD1}">
              <a14:hiddenFill xmlns:a14="http://schemas.microsoft.com/office/drawing/2010/main">
                <a:solidFill>
                  <a:srgbClr val="FFFFFF"/>
                </a:solidFill>
              </a14:hiddenFill>
            </a:ext>
          </a:extLst>
        </p:spPr>
      </p:pic>
      <p:sp>
        <p:nvSpPr>
          <p:cNvPr id="2" name="Прямоугольник 1"/>
          <p:cNvSpPr/>
          <p:nvPr/>
        </p:nvSpPr>
        <p:spPr>
          <a:xfrm>
            <a:off x="7983291" y="2142687"/>
            <a:ext cx="2385588" cy="3170099"/>
          </a:xfrm>
          <a:prstGeom prst="rect">
            <a:avLst/>
          </a:prstGeom>
        </p:spPr>
        <p:txBody>
          <a:bodyPr wrap="none">
            <a:spAutoFit/>
          </a:bodyPr>
          <a:lstStyle/>
          <a:p>
            <a:pPr algn="ctr"/>
            <a:r>
              <a:rPr lang="ru-RU" sz="20000" dirty="0" smtClean="0">
                <a:solidFill>
                  <a:srgbClr val="00B050"/>
                </a:solidFill>
                <a:latin typeface="Times New Roman" panose="02020603050405020304" pitchFamily="18" charset="0"/>
                <a:ea typeface="Times New Roman" panose="02020603050405020304" pitchFamily="18" charset="0"/>
              </a:rPr>
              <a:t>Л</a:t>
            </a:r>
            <a:r>
              <a:rPr lang="ru-RU" sz="20000" dirty="0">
                <a:solidFill>
                  <a:srgbClr val="00B050"/>
                </a:solidFill>
                <a:latin typeface="Times New Roman" panose="02020603050405020304" pitchFamily="18" charset="0"/>
                <a:ea typeface="Times New Roman" panose="02020603050405020304" pitchFamily="18" charset="0"/>
              </a:rPr>
              <a:t>'</a:t>
            </a:r>
            <a:endParaRPr lang="ru-RU" sz="20000" dirty="0"/>
          </a:p>
        </p:txBody>
      </p:sp>
    </p:spTree>
    <p:extLst>
      <p:ext uri="{BB962C8B-B14F-4D97-AF65-F5344CB8AC3E}">
        <p14:creationId xmlns:p14="http://schemas.microsoft.com/office/powerpoint/2010/main" val="21389858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8214122" y="2142687"/>
            <a:ext cx="1923924" cy="3170099"/>
          </a:xfrm>
          <a:prstGeom prst="rect">
            <a:avLst/>
          </a:prstGeom>
        </p:spPr>
        <p:txBody>
          <a:bodyPr wrap="none">
            <a:spAutoFit/>
          </a:bodyPr>
          <a:lstStyle/>
          <a:p>
            <a:pPr algn="ctr"/>
            <a:r>
              <a:rPr lang="ru-RU" sz="20000" dirty="0" smtClean="0">
                <a:solidFill>
                  <a:srgbClr val="0070C0"/>
                </a:solidFill>
                <a:latin typeface="Times New Roman" panose="02020603050405020304" pitchFamily="18" charset="0"/>
                <a:ea typeface="Times New Roman" panose="02020603050405020304" pitchFamily="18" charset="0"/>
              </a:rPr>
              <a:t>Л</a:t>
            </a:r>
            <a:endParaRPr lang="ru-RU" sz="20000" dirty="0"/>
          </a:p>
        </p:txBody>
      </p:sp>
      <p:pic>
        <p:nvPicPr>
          <p:cNvPr id="47106" name="Picture 2" descr="ÐÐ°ÑÑÐ¸Ð½ÐºÐ¸ Ð¿Ð¾ Ð·Ð°Ð¿ÑÐ¾ÑÑ ÐºÐ°ÑÑÐ¸Ð½ÐºÐ° Ð½Ð° Ð¿ÑÐ¾Ð·ÑÐ°ÑÐ½Ð¾Ð¼ ÑÐ¾Ð½Ðµ ÑÐ±Ð»Ð¾ÐºÐ¾"/>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29301" y="187286"/>
            <a:ext cx="5868597" cy="606683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28017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7983291" y="2142687"/>
            <a:ext cx="2385588" cy="3170099"/>
          </a:xfrm>
          <a:prstGeom prst="rect">
            <a:avLst/>
          </a:prstGeom>
        </p:spPr>
        <p:txBody>
          <a:bodyPr wrap="none">
            <a:spAutoFit/>
          </a:bodyPr>
          <a:lstStyle/>
          <a:p>
            <a:pPr algn="ctr"/>
            <a:r>
              <a:rPr lang="ru-RU" sz="20000" dirty="0" smtClean="0">
                <a:solidFill>
                  <a:srgbClr val="00B050"/>
                </a:solidFill>
                <a:latin typeface="Times New Roman" panose="02020603050405020304" pitchFamily="18" charset="0"/>
                <a:ea typeface="Times New Roman" panose="02020603050405020304" pitchFamily="18" charset="0"/>
              </a:rPr>
              <a:t>Л'</a:t>
            </a:r>
            <a:endParaRPr lang="ru-RU" sz="20000" dirty="0"/>
          </a:p>
        </p:txBody>
      </p:sp>
      <p:pic>
        <p:nvPicPr>
          <p:cNvPr id="46084" name="Picture 4" descr="ÐÐ°ÑÑÐ¸Ð½ÐºÐ¸ Ð¿Ð¾ Ð·Ð°Ð¿ÑÐ¾ÑÑ ÐºÐ°ÑÑÐ¸Ð½ÐºÐ° Ð½Ð° Ð¿ÑÐ¾Ð·ÑÐ°ÑÐ½Ð¾Ð¼ ÑÐ¾Ð½Ðµ Ð°Ð¿ÐµÐ»ÑÑÐ¸Ð½"/>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26876" y="616944"/>
            <a:ext cx="6885675" cy="545051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737159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descr="ÐÐ°ÑÑÐ¸Ð½ÐºÐ¸ Ð¿Ð¾ Ð·Ð°Ð¿ÑÐ¾ÑÑ ÐºÐ°ÑÑÐ¸Ð½ÐºÐ° Ð½Ð° Ð¿ÑÐ¾Ð·ÑÐ°ÑÐ½Ð¾Ð¼ ÑÐ¾Ð½Ðµ ÐºÐ¾Ñ Ð»ÐµÐ¾Ð¿Ð¾Ð»ÑÐ´"/>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1200" y="1656335"/>
            <a:ext cx="6687962" cy="5573302"/>
          </a:xfrm>
          <a:prstGeom prst="rect">
            <a:avLst/>
          </a:prstGeom>
          <a:noFill/>
          <a:extLst>
            <a:ext uri="{909E8E84-426E-40DD-AFC4-6F175D3DCCD1}">
              <a14:hiddenFill xmlns:a14="http://schemas.microsoft.com/office/drawing/2010/main">
                <a:solidFill>
                  <a:srgbClr val="FFFFFF"/>
                </a:solidFill>
              </a14:hiddenFill>
            </a:ext>
          </a:extLst>
        </p:spPr>
      </p:pic>
      <p:sp>
        <p:nvSpPr>
          <p:cNvPr id="4" name="Прямоугольник 3"/>
          <p:cNvSpPr/>
          <p:nvPr/>
        </p:nvSpPr>
        <p:spPr>
          <a:xfrm>
            <a:off x="746589" y="475650"/>
            <a:ext cx="10552136" cy="1384995"/>
          </a:xfrm>
          <a:prstGeom prst="rect">
            <a:avLst/>
          </a:prstGeom>
        </p:spPr>
        <p:txBody>
          <a:bodyPr wrap="square">
            <a:spAutoFit/>
          </a:bodyPr>
          <a:lstStyle/>
          <a:p>
            <a:r>
              <a:rPr lang="ru-RU" sz="2800" dirty="0" err="1" smtClean="0">
                <a:latin typeface="Times New Roman" panose="02020603050405020304" pitchFamily="18" charset="0"/>
                <a:ea typeface="Times New Roman" panose="02020603050405020304" pitchFamily="18" charset="0"/>
                <a:cs typeface="Times New Roman" panose="02020603050405020304" pitchFamily="18" charset="0"/>
              </a:rPr>
              <a:t>Лойд</a:t>
            </a:r>
            <a:r>
              <a:rPr lang="ru-RU" sz="2800" dirty="0" smtClean="0">
                <a:latin typeface="Times New Roman" panose="02020603050405020304" pitchFamily="18" charset="0"/>
                <a:ea typeface="Times New Roman" panose="02020603050405020304" pitchFamily="18" charset="0"/>
                <a:cs typeface="Times New Roman" panose="02020603050405020304" pitchFamily="18" charset="0"/>
              </a:rPr>
              <a:t> </a:t>
            </a:r>
            <a:r>
              <a:rPr lang="ru-RU" sz="2800" dirty="0">
                <a:latin typeface="Times New Roman" panose="02020603050405020304" pitchFamily="18" charset="0"/>
                <a:ea typeface="Times New Roman" panose="02020603050405020304" pitchFamily="18" charset="0"/>
                <a:cs typeface="Times New Roman" panose="02020603050405020304" pitchFamily="18" charset="0"/>
              </a:rPr>
              <a:t>и </a:t>
            </a:r>
            <a:r>
              <a:rPr lang="ru-RU" sz="2800" dirty="0" smtClean="0">
                <a:latin typeface="Times New Roman" panose="02020603050405020304" pitchFamily="18" charset="0"/>
                <a:ea typeface="Times New Roman" panose="02020603050405020304" pitchFamily="18" charset="0"/>
                <a:cs typeface="Times New Roman" panose="02020603050405020304" pitchFamily="18" charset="0"/>
              </a:rPr>
              <a:t>Лека догадались, что это не клад. Они обрадовались?</a:t>
            </a:r>
          </a:p>
          <a:p>
            <a:r>
              <a:rPr lang="ru-RU" sz="2800" dirty="0" smtClean="0">
                <a:latin typeface="Times New Roman" panose="02020603050405020304" pitchFamily="18" charset="0"/>
                <a:cs typeface="Times New Roman" panose="02020603050405020304" pitchFamily="18" charset="0"/>
              </a:rPr>
              <a:t>Покажите, как они огорчились.</a:t>
            </a:r>
          </a:p>
          <a:p>
            <a:r>
              <a:rPr lang="ru-RU" sz="2800" dirty="0">
                <a:latin typeface="Times New Roman" panose="02020603050405020304" pitchFamily="18" charset="0"/>
                <a:cs typeface="Times New Roman" panose="02020603050405020304" pitchFamily="18" charset="0"/>
              </a:rPr>
              <a:t>Они вышли на… (улицу</a:t>
            </a:r>
            <a:r>
              <a:rPr lang="ru-RU" sz="2800" dirty="0" smtClean="0">
                <a:latin typeface="Times New Roman" panose="02020603050405020304" pitchFamily="18" charset="0"/>
                <a:cs typeface="Times New Roman" panose="02020603050405020304" pitchFamily="18" charset="0"/>
              </a:rPr>
              <a:t>).</a:t>
            </a:r>
            <a:endParaRPr lang="ru-RU" sz="2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4966404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nodeType="clickEffect">
                                  <p:stCondLst>
                                    <p:cond delay="0"/>
                                  </p:stCondLst>
                                  <p:childTnLst>
                                    <p:animMotion origin="layout" path="M 1.25E-6 4.81481E-6 L 1.14258 -0.0044 " pathEditMode="relative" rAng="0" ptsTypes="AA">
                                      <p:cBhvr>
                                        <p:cTn id="6" dur="2000" fill="hold"/>
                                        <p:tgtEl>
                                          <p:spTgt spid="15362"/>
                                        </p:tgtEl>
                                        <p:attrNameLst>
                                          <p:attrName>ppt_x</p:attrName>
                                          <p:attrName>ppt_y</p:attrName>
                                        </p:attrNameLst>
                                      </p:cBhvr>
                                      <p:rCtr x="57122" y="-23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descr="ÐÐ°ÑÑÐ¸Ð½ÐºÐ¸ Ð¿Ð¾ Ð·Ð°Ð¿ÑÐ¾ÑÑ ÐºÐ°ÑÑÐ¸Ð½ÐºÐ° Ð½Ð° Ð¿ÑÐ¾Ð·ÑÐ°ÑÐ½Ð¾Ð¼ ÑÐ¾Ð½Ðµ ÐºÐ¾Ñ Ð»ÐµÐ¾Ð¿Ð¾Ð»ÑÐ´"/>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1200" y="1656335"/>
            <a:ext cx="6687962" cy="5573302"/>
          </a:xfrm>
          <a:prstGeom prst="rect">
            <a:avLst/>
          </a:prstGeom>
          <a:noFill/>
          <a:extLst>
            <a:ext uri="{909E8E84-426E-40DD-AFC4-6F175D3DCCD1}">
              <a14:hiddenFill xmlns:a14="http://schemas.microsoft.com/office/drawing/2010/main">
                <a:solidFill>
                  <a:srgbClr val="FFFFFF"/>
                </a:solidFill>
              </a14:hiddenFill>
            </a:ext>
          </a:extLst>
        </p:spPr>
      </p:pic>
      <p:sp>
        <p:nvSpPr>
          <p:cNvPr id="4" name="Прямоугольник 3"/>
          <p:cNvSpPr/>
          <p:nvPr/>
        </p:nvSpPr>
        <p:spPr>
          <a:xfrm>
            <a:off x="746589" y="475650"/>
            <a:ext cx="10552136" cy="2246769"/>
          </a:xfrm>
          <a:prstGeom prst="rect">
            <a:avLst/>
          </a:prstGeom>
        </p:spPr>
        <p:txBody>
          <a:bodyPr wrap="square">
            <a:spAutoFit/>
          </a:bodyPr>
          <a:lstStyle/>
          <a:p>
            <a:r>
              <a:rPr lang="ru-RU" sz="2800" dirty="0" smtClean="0">
                <a:latin typeface="Times New Roman" panose="02020603050405020304" pitchFamily="18" charset="0"/>
                <a:ea typeface="Times New Roman" panose="02020603050405020304" pitchFamily="18" charset="0"/>
                <a:cs typeface="Times New Roman" panose="02020603050405020304" pitchFamily="18" charset="0"/>
              </a:rPr>
              <a:t>а там гуляет… </a:t>
            </a:r>
            <a:r>
              <a:rPr lang="ru-RU" sz="2800" dirty="0">
                <a:latin typeface="Times New Roman" panose="02020603050405020304" pitchFamily="18" charset="0"/>
                <a:ea typeface="Times New Roman" panose="02020603050405020304" pitchFamily="18" charset="0"/>
                <a:cs typeface="Times New Roman" panose="02020603050405020304" pitchFamily="18" charset="0"/>
              </a:rPr>
              <a:t>(</a:t>
            </a:r>
            <a:r>
              <a:rPr lang="ru-RU" sz="2800" dirty="0" smtClean="0">
                <a:latin typeface="Times New Roman" panose="02020603050405020304" pitchFamily="18" charset="0"/>
                <a:ea typeface="Times New Roman" panose="02020603050405020304" pitchFamily="18" charset="0"/>
                <a:cs typeface="Times New Roman" panose="02020603050405020304" pitchFamily="18" charset="0"/>
              </a:rPr>
              <a:t>цыпленок). </a:t>
            </a:r>
            <a:r>
              <a:rPr lang="ru-RU" sz="2800" dirty="0">
                <a:latin typeface="Times New Roman" panose="02020603050405020304" pitchFamily="18" charset="0"/>
                <a:ea typeface="Times New Roman" panose="02020603050405020304" pitchFamily="18" charset="0"/>
                <a:cs typeface="Times New Roman" panose="02020603050405020304" pitchFamily="18" charset="0"/>
              </a:rPr>
              <a:t>Цыпленок, ты ничего не слышал про клад кота Леопольда? Слышал, о чем-то ГАЛЬКА с ним говорила и произносила слово ШАПЛА. Есть такая птица – ГАЛЬКА? (Нет, галька – это камешек, а птица – галка.) Поменяйте в слове ШАПЛА звуки Л, Ш местами.</a:t>
            </a:r>
            <a:endParaRPr lang="ru-RU" sz="2800" dirty="0">
              <a:latin typeface="Times New Roman" panose="02020603050405020304" pitchFamily="18" charset="0"/>
              <a:cs typeface="Times New Roman" panose="02020603050405020304" pitchFamily="18" charset="0"/>
            </a:endParaRPr>
          </a:p>
        </p:txBody>
      </p:sp>
      <p:pic>
        <p:nvPicPr>
          <p:cNvPr id="50178" name="Picture 2" descr="ÐÐ°ÑÑÐ¸Ð½ÐºÐ¸ Ð¿Ð¾ Ð·Ð°Ð¿ÑÐ¾ÑÑ ÐºÐ°ÑÑÐ¸Ð½ÐºÐ° Ð½Ð° Ð¿ÑÐ¾Ð·ÑÐ°ÑÐ½Ð¾Ð¼ ÑÐ¾Ð½Ðµ Ð¦Ð«ÐÐÐÐÐÐ"/>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52491" y="2944583"/>
            <a:ext cx="4062890" cy="40628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62269816"/>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75778" y="238584"/>
            <a:ext cx="4931158" cy="1569660"/>
          </a:xfrm>
          <a:prstGeom prst="rect">
            <a:avLst/>
          </a:prstGeom>
          <a:solidFill>
            <a:schemeClr val="bg1"/>
          </a:solidFill>
        </p:spPr>
        <p:txBody>
          <a:bodyPr wrap="none">
            <a:spAutoFit/>
          </a:bodyPr>
          <a:lstStyle/>
          <a:p>
            <a:r>
              <a:rPr lang="ru-RU" sz="9600" dirty="0" smtClean="0">
                <a:latin typeface="Times New Roman" panose="02020603050405020304" pitchFamily="18" charset="0"/>
                <a:ea typeface="Times New Roman" panose="02020603050405020304" pitchFamily="18" charset="0"/>
                <a:cs typeface="Times New Roman" panose="02020603050405020304" pitchFamily="18" charset="0"/>
              </a:rPr>
              <a:t>ШАПЛА</a:t>
            </a:r>
            <a:endParaRPr lang="ru-RU" sz="9600" dirty="0"/>
          </a:p>
        </p:txBody>
      </p:sp>
      <p:pic>
        <p:nvPicPr>
          <p:cNvPr id="4" name="Picture 2" descr="ÐÐ°ÑÑÐ¸Ð½ÐºÐ¸ Ð¿Ð¾ Ð·Ð°Ð¿ÑÐ¾ÑÑ ÐºÐ°ÑÑÐ¸Ð½ÐºÐ° Ð½Ð° Ð¿ÑÐ¾Ð·ÑÐ°ÑÐ½Ð¾Ð¼ ÑÐ¾Ð½Ðµ ÐºÐ¾Ñ Ð»ÐµÐ¾Ð¿Ð¾Ð»ÑÐ´"/>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flipH="1">
            <a:off x="5663278" y="991518"/>
            <a:ext cx="6669613" cy="5558011"/>
          </a:xfrm>
          <a:prstGeom prst="rect">
            <a:avLst/>
          </a:prstGeom>
          <a:noFill/>
          <a:extLst>
            <a:ext uri="{909E8E84-426E-40DD-AFC4-6F175D3DCCD1}">
              <a14:hiddenFill xmlns:a14="http://schemas.microsoft.com/office/drawing/2010/main">
                <a:solidFill>
                  <a:srgbClr val="FFFFFF"/>
                </a:solidFill>
              </a14:hiddenFill>
            </a:ext>
          </a:extLst>
        </p:spPr>
      </p:pic>
      <p:sp>
        <p:nvSpPr>
          <p:cNvPr id="6" name="Прямоугольник 5"/>
          <p:cNvSpPr/>
          <p:nvPr/>
        </p:nvSpPr>
        <p:spPr>
          <a:xfrm>
            <a:off x="275778" y="2011554"/>
            <a:ext cx="4931158" cy="1569660"/>
          </a:xfrm>
          <a:prstGeom prst="rect">
            <a:avLst/>
          </a:prstGeom>
          <a:solidFill>
            <a:schemeClr val="bg1"/>
          </a:solidFill>
        </p:spPr>
        <p:txBody>
          <a:bodyPr wrap="none">
            <a:spAutoFit/>
          </a:bodyPr>
          <a:lstStyle/>
          <a:p>
            <a:r>
              <a:rPr lang="ru-RU" sz="9600" dirty="0" smtClean="0">
                <a:latin typeface="Times New Roman" panose="02020603050405020304" pitchFamily="18" charset="0"/>
                <a:ea typeface="Times New Roman" panose="02020603050405020304" pitchFamily="18" charset="0"/>
                <a:cs typeface="Times New Roman" panose="02020603050405020304" pitchFamily="18" charset="0"/>
              </a:rPr>
              <a:t>ЛАПША</a:t>
            </a:r>
            <a:endParaRPr lang="ru-RU" sz="9600" dirty="0"/>
          </a:p>
        </p:txBody>
      </p:sp>
    </p:spTree>
    <p:extLst>
      <p:ext uri="{BB962C8B-B14F-4D97-AF65-F5344CB8AC3E}">
        <p14:creationId xmlns:p14="http://schemas.microsoft.com/office/powerpoint/2010/main" val="1683248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descr="ÐÐ°ÑÑÐ¸Ð½ÐºÐ¸ Ð¿Ð¾ Ð·Ð°Ð¿ÑÐ¾ÑÑ ÐºÐ°ÑÑÐ¸Ð½ÐºÐ° Ð½Ð° Ð¿ÑÐ¾Ð·ÑÐ°ÑÐ½Ð¾Ð¼ ÑÐ¾Ð½Ðµ ÐºÐ¾Ñ Ð»ÐµÐ¾Ð¿Ð¾Ð»ÑÐ´"/>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1200" y="1656335"/>
            <a:ext cx="6687962" cy="5573302"/>
          </a:xfrm>
          <a:prstGeom prst="rect">
            <a:avLst/>
          </a:prstGeom>
          <a:noFill/>
          <a:extLst>
            <a:ext uri="{909E8E84-426E-40DD-AFC4-6F175D3DCCD1}">
              <a14:hiddenFill xmlns:a14="http://schemas.microsoft.com/office/drawing/2010/main">
                <a:solidFill>
                  <a:srgbClr val="FFFFFF"/>
                </a:solidFill>
              </a14:hiddenFill>
            </a:ext>
          </a:extLst>
        </p:spPr>
      </p:pic>
      <p:sp>
        <p:nvSpPr>
          <p:cNvPr id="4" name="Прямоугольник 3"/>
          <p:cNvSpPr/>
          <p:nvPr/>
        </p:nvSpPr>
        <p:spPr>
          <a:xfrm>
            <a:off x="746589" y="475650"/>
            <a:ext cx="10552136" cy="954107"/>
          </a:xfrm>
          <a:prstGeom prst="rect">
            <a:avLst/>
          </a:prstGeom>
        </p:spPr>
        <p:txBody>
          <a:bodyPr wrap="square">
            <a:spAutoFit/>
          </a:bodyPr>
          <a:lstStyle/>
          <a:p>
            <a:r>
              <a:rPr lang="ru-RU" sz="2800" smtClean="0">
                <a:latin typeface="Times New Roman" panose="02020603050405020304" pitchFamily="18" charset="0"/>
                <a:ea typeface="Times New Roman" panose="02020603050405020304" pitchFamily="18" charset="0"/>
                <a:cs typeface="Times New Roman" panose="02020603050405020304" pitchFamily="18" charset="0"/>
              </a:rPr>
              <a:t>Услышал </a:t>
            </a:r>
            <a:r>
              <a:rPr lang="ru-RU" sz="2800" dirty="0" err="1">
                <a:latin typeface="Times New Roman" panose="02020603050405020304" pitchFamily="18" charset="0"/>
                <a:ea typeface="Times New Roman" panose="02020603050405020304" pitchFamily="18" charset="0"/>
                <a:cs typeface="Times New Roman" panose="02020603050405020304" pitchFamily="18" charset="0"/>
              </a:rPr>
              <a:t>Полкан</a:t>
            </a:r>
            <a:r>
              <a:rPr lang="ru-RU" sz="2800" dirty="0">
                <a:latin typeface="Times New Roman" panose="02020603050405020304" pitchFamily="18" charset="0"/>
                <a:ea typeface="Times New Roman" panose="02020603050405020304" pitchFamily="18" charset="0"/>
                <a:cs typeface="Times New Roman" panose="02020603050405020304" pitchFamily="18" charset="0"/>
              </a:rPr>
              <a:t> разговор </a:t>
            </a:r>
            <a:r>
              <a:rPr lang="ru-RU" sz="2800" dirty="0" err="1" smtClean="0">
                <a:latin typeface="Times New Roman" panose="02020603050405020304" pitchFamily="18" charset="0"/>
                <a:ea typeface="Times New Roman" panose="02020603050405020304" pitchFamily="18" charset="0"/>
                <a:cs typeface="Times New Roman" panose="02020603050405020304" pitchFamily="18" charset="0"/>
              </a:rPr>
              <a:t>Лойда</a:t>
            </a:r>
            <a:r>
              <a:rPr lang="ru-RU" sz="2800" dirty="0" smtClean="0">
                <a:latin typeface="Times New Roman" panose="02020603050405020304" pitchFamily="18" charset="0"/>
                <a:ea typeface="Times New Roman" panose="02020603050405020304" pitchFamily="18" charset="0"/>
                <a:cs typeface="Times New Roman" panose="02020603050405020304" pitchFamily="18" charset="0"/>
              </a:rPr>
              <a:t> и Леки </a:t>
            </a:r>
            <a:r>
              <a:rPr lang="ru-RU" sz="2800" dirty="0">
                <a:latin typeface="Times New Roman" panose="02020603050405020304" pitchFamily="18" charset="0"/>
                <a:ea typeface="Times New Roman" panose="02020603050405020304" pitchFamily="18" charset="0"/>
                <a:cs typeface="Times New Roman" panose="02020603050405020304" pitchFamily="18" charset="0"/>
              </a:rPr>
              <a:t>и решил </a:t>
            </a:r>
            <a:r>
              <a:rPr lang="ru-RU" sz="2800" dirty="0" smtClean="0">
                <a:latin typeface="Times New Roman" panose="02020603050405020304" pitchFamily="18" charset="0"/>
                <a:ea typeface="Times New Roman" panose="02020603050405020304" pitchFamily="18" charset="0"/>
                <a:cs typeface="Times New Roman" panose="02020603050405020304" pitchFamily="18" charset="0"/>
              </a:rPr>
              <a:t>дать им вредный совет.</a:t>
            </a:r>
            <a:endParaRPr lang="ru-RU" sz="2800" dirty="0">
              <a:latin typeface="Times New Roman" panose="02020603050405020304" pitchFamily="18" charset="0"/>
              <a:cs typeface="Times New Roman" panose="02020603050405020304" pitchFamily="18" charset="0"/>
            </a:endParaRPr>
          </a:p>
        </p:txBody>
      </p:sp>
      <p:pic>
        <p:nvPicPr>
          <p:cNvPr id="5" name="Picture 2" descr="ÐÐ¾ÑÐ¾Ð¶ÐµÐµ Ð¸Ð·Ð¾Ð±ÑÐ°Ð¶ÐµÐ½Ð¸Ðµ"/>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31306" y="1656335"/>
            <a:ext cx="5251373" cy="525137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95120287"/>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Произношение звуков в предложениях и </a:t>
            </a:r>
            <a:r>
              <a:rPr lang="ru-RU" dirty="0" err="1"/>
              <a:t>чистоговорках</a:t>
            </a:r>
            <a:r>
              <a:rPr lang="ru-RU" dirty="0"/>
              <a:t>.</a:t>
            </a:r>
          </a:p>
        </p:txBody>
      </p:sp>
      <p:sp>
        <p:nvSpPr>
          <p:cNvPr id="3" name="Прямоугольник 2"/>
          <p:cNvSpPr/>
          <p:nvPr/>
        </p:nvSpPr>
        <p:spPr>
          <a:xfrm>
            <a:off x="1321806" y="3105835"/>
            <a:ext cx="9442764" cy="523220"/>
          </a:xfrm>
          <a:prstGeom prst="rect">
            <a:avLst/>
          </a:prstGeom>
        </p:spPr>
        <p:txBody>
          <a:bodyPr wrap="square">
            <a:spAutoFit/>
          </a:bodyPr>
          <a:lstStyle/>
          <a:p>
            <a:pPr algn="ctr"/>
            <a:r>
              <a:rPr lang="ru-RU" sz="2800" dirty="0">
                <a:latin typeface="Times New Roman" panose="02020603050405020304" pitchFamily="18" charset="0"/>
                <a:ea typeface="Times New Roman" panose="02020603050405020304" pitchFamily="18" charset="0"/>
                <a:cs typeface="Times New Roman" panose="02020603050405020304" pitchFamily="18" charset="0"/>
              </a:rPr>
              <a:t>Дадим мышатам вредный совет.</a:t>
            </a:r>
            <a:endParaRPr lang="ru-RU" sz="2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971698201"/>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572876" y="790716"/>
            <a:ext cx="10961783" cy="5078313"/>
          </a:xfrm>
          <a:prstGeom prst="rect">
            <a:avLst/>
          </a:prstGeom>
        </p:spPr>
        <p:txBody>
          <a:bodyPr wrap="square">
            <a:spAutoFit/>
          </a:bodyPr>
          <a:lstStyle/>
          <a:p>
            <a:pPr marL="228600" algn="ctr">
              <a:spcAft>
                <a:spcPts val="0"/>
              </a:spcAft>
            </a:pPr>
            <a:r>
              <a:rPr lang="ru-RU" sz="5400" dirty="0">
                <a:latin typeface="Times New Roman" panose="02020603050405020304" pitchFamily="18" charset="0"/>
                <a:ea typeface="Times New Roman" panose="02020603050405020304" pitchFamily="18" charset="0"/>
              </a:rPr>
              <a:t>Идите в </a:t>
            </a:r>
            <a:r>
              <a:rPr lang="ru-RU" sz="5400" dirty="0" smtClean="0">
                <a:latin typeface="Times New Roman" panose="02020603050405020304" pitchFamily="18" charset="0"/>
                <a:ea typeface="Times New Roman" panose="02020603050405020304" pitchFamily="18" charset="0"/>
              </a:rPr>
              <a:t>угол,</a:t>
            </a:r>
          </a:p>
          <a:p>
            <a:pPr marL="228600" algn="ctr">
              <a:spcAft>
                <a:spcPts val="0"/>
              </a:spcAft>
            </a:pPr>
            <a:r>
              <a:rPr lang="ru-RU" sz="5400" dirty="0" smtClean="0">
                <a:latin typeface="Times New Roman" panose="02020603050405020304" pitchFamily="18" charset="0"/>
                <a:ea typeface="Times New Roman" panose="02020603050405020304" pitchFamily="18" charset="0"/>
              </a:rPr>
              <a:t>увидите </a:t>
            </a:r>
            <a:r>
              <a:rPr lang="ru-RU" sz="5400" dirty="0">
                <a:latin typeface="Times New Roman" panose="02020603050405020304" pitchFamily="18" charset="0"/>
                <a:ea typeface="Times New Roman" panose="02020603050405020304" pitchFamily="18" charset="0"/>
              </a:rPr>
              <a:t>уголь.</a:t>
            </a:r>
          </a:p>
          <a:p>
            <a:pPr marL="228600" algn="ctr">
              <a:spcAft>
                <a:spcPts val="0"/>
              </a:spcAft>
            </a:pPr>
            <a:r>
              <a:rPr lang="ru-RU" sz="5400" dirty="0">
                <a:latin typeface="Times New Roman" panose="02020603050405020304" pitchFamily="18" charset="0"/>
                <a:ea typeface="Times New Roman" panose="02020603050405020304" pitchFamily="18" charset="0"/>
              </a:rPr>
              <a:t>Палочку </a:t>
            </a:r>
            <a:r>
              <a:rPr lang="ru-RU" sz="5400" dirty="0" smtClean="0">
                <a:latin typeface="Times New Roman" panose="02020603050405020304" pitchFamily="18" charset="0"/>
                <a:ea typeface="Times New Roman" panose="02020603050405020304" pitchFamily="18" charset="0"/>
              </a:rPr>
              <a:t>возьмите,</a:t>
            </a:r>
          </a:p>
          <a:p>
            <a:pPr marL="228600" algn="ctr">
              <a:spcAft>
                <a:spcPts val="0"/>
              </a:spcAft>
            </a:pPr>
            <a:r>
              <a:rPr lang="ru-RU" sz="5400" dirty="0" smtClean="0">
                <a:latin typeface="Times New Roman" panose="02020603050405020304" pitchFamily="18" charset="0"/>
                <a:ea typeface="Times New Roman" panose="02020603050405020304" pitchFamily="18" charset="0"/>
              </a:rPr>
              <a:t>уголек </a:t>
            </a:r>
            <a:r>
              <a:rPr lang="ru-RU" sz="5400" dirty="0">
                <a:latin typeface="Times New Roman" panose="02020603050405020304" pitchFamily="18" charset="0"/>
                <a:ea typeface="Times New Roman" panose="02020603050405020304" pitchFamily="18" charset="0"/>
              </a:rPr>
              <a:t>пошевелите.</a:t>
            </a:r>
          </a:p>
          <a:p>
            <a:pPr marL="228600" algn="ctr">
              <a:spcAft>
                <a:spcPts val="0"/>
              </a:spcAft>
            </a:pPr>
            <a:r>
              <a:rPr lang="ru-RU" sz="5400" dirty="0">
                <a:latin typeface="Times New Roman" panose="02020603050405020304" pitchFamily="18" charset="0"/>
                <a:ea typeface="Times New Roman" panose="02020603050405020304" pitchFamily="18" charset="0"/>
              </a:rPr>
              <a:t>Лопаткой покопайте,</a:t>
            </a:r>
          </a:p>
          <a:p>
            <a:pPr marL="228600" algn="ctr">
              <a:spcAft>
                <a:spcPts val="0"/>
              </a:spcAft>
            </a:pPr>
            <a:r>
              <a:rPr lang="ru-RU" sz="5400" dirty="0">
                <a:latin typeface="Times New Roman" panose="02020603050405020304" pitchFamily="18" charset="0"/>
                <a:ea typeface="Times New Roman" panose="02020603050405020304" pitchFamily="18" charset="0"/>
              </a:rPr>
              <a:t>Грабельками подровняйте.</a:t>
            </a:r>
          </a:p>
        </p:txBody>
      </p:sp>
    </p:spTree>
    <p:extLst>
      <p:ext uri="{BB962C8B-B14F-4D97-AF65-F5344CB8AC3E}">
        <p14:creationId xmlns:p14="http://schemas.microsoft.com/office/powerpoint/2010/main" val="372758505"/>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descr="ÐÐ°ÑÑÐ¸Ð½ÐºÐ¸ Ð¿Ð¾ Ð·Ð°Ð¿ÑÐ¾ÑÑ ÐºÐ°ÑÑÐ¸Ð½ÐºÐ° Ð½Ð° Ð¿ÑÐ¾Ð·ÑÐ°ÑÐ½Ð¾Ð¼ ÑÐ¾Ð½Ðµ ÐºÐ¾Ñ Ð»ÐµÐ¾Ð¿Ð¾Ð»ÑÐ´"/>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1200" y="1656335"/>
            <a:ext cx="6687962" cy="5573302"/>
          </a:xfrm>
          <a:prstGeom prst="rect">
            <a:avLst/>
          </a:prstGeom>
          <a:noFill/>
          <a:extLst>
            <a:ext uri="{909E8E84-426E-40DD-AFC4-6F175D3DCCD1}">
              <a14:hiddenFill xmlns:a14="http://schemas.microsoft.com/office/drawing/2010/main">
                <a:solidFill>
                  <a:srgbClr val="FFFFFF"/>
                </a:solidFill>
              </a14:hiddenFill>
            </a:ext>
          </a:extLst>
        </p:spPr>
      </p:pic>
      <p:sp>
        <p:nvSpPr>
          <p:cNvPr id="4" name="Прямоугольник 3"/>
          <p:cNvSpPr/>
          <p:nvPr/>
        </p:nvSpPr>
        <p:spPr>
          <a:xfrm>
            <a:off x="746589" y="475650"/>
            <a:ext cx="10552136" cy="1384995"/>
          </a:xfrm>
          <a:prstGeom prst="rect">
            <a:avLst/>
          </a:prstGeom>
        </p:spPr>
        <p:txBody>
          <a:bodyPr wrap="square">
            <a:spAutoFit/>
          </a:bodyPr>
          <a:lstStyle/>
          <a:p>
            <a:r>
              <a:rPr lang="ru-RU" sz="2800" dirty="0">
                <a:latin typeface="Times New Roman" panose="02020603050405020304" pitchFamily="18" charset="0"/>
                <a:ea typeface="Times New Roman" panose="02020603050405020304" pitchFamily="18" charset="0"/>
                <a:cs typeface="Times New Roman" panose="02020603050405020304" pitchFamily="18" charset="0"/>
              </a:rPr>
              <a:t>Они в угле… (испачкались, измазались) и ничего не… (нашли</a:t>
            </a:r>
            <a:r>
              <a:rPr lang="ru-RU" sz="2800" dirty="0" smtClean="0">
                <a:latin typeface="Times New Roman" panose="02020603050405020304" pitchFamily="18" charset="0"/>
                <a:ea typeface="Times New Roman" panose="02020603050405020304" pitchFamily="18" charset="0"/>
                <a:cs typeface="Times New Roman" panose="02020603050405020304" pitchFamily="18" charset="0"/>
              </a:rPr>
              <a:t>).</a:t>
            </a:r>
          </a:p>
          <a:p>
            <a:r>
              <a:rPr lang="ru-RU" sz="2800" dirty="0" smtClean="0">
                <a:latin typeface="Times New Roman" panose="02020603050405020304" pitchFamily="18" charset="0"/>
                <a:ea typeface="Times New Roman" panose="02020603050405020304" pitchFamily="18" charset="0"/>
                <a:cs typeface="Times New Roman" panose="02020603050405020304" pitchFamily="18" charset="0"/>
              </a:rPr>
              <a:t>Вы </a:t>
            </a:r>
            <a:r>
              <a:rPr lang="ru-RU" sz="2800" dirty="0">
                <a:latin typeface="Times New Roman" panose="02020603050405020304" pitchFamily="18" charset="0"/>
                <a:ea typeface="Times New Roman" panose="02020603050405020304" pitchFamily="18" charset="0"/>
                <a:cs typeface="Times New Roman" panose="02020603050405020304" pitchFamily="18" charset="0"/>
              </a:rPr>
              <a:t>догадаетесь где лежит клад, если составите предложение </a:t>
            </a:r>
            <a:r>
              <a:rPr lang="ru-RU" sz="2800">
                <a:latin typeface="Times New Roman" panose="02020603050405020304" pitchFamily="18" charset="0"/>
                <a:ea typeface="Times New Roman" panose="02020603050405020304" pitchFamily="18" charset="0"/>
                <a:cs typeface="Times New Roman" panose="02020603050405020304" pitchFamily="18" charset="0"/>
              </a:rPr>
              <a:t>по </a:t>
            </a:r>
            <a:r>
              <a:rPr lang="ru-RU" sz="2800" smtClean="0">
                <a:latin typeface="Times New Roman" panose="02020603050405020304" pitchFamily="18" charset="0"/>
                <a:ea typeface="Times New Roman" panose="02020603050405020304" pitchFamily="18" charset="0"/>
                <a:cs typeface="Times New Roman" panose="02020603050405020304" pitchFamily="18" charset="0"/>
              </a:rPr>
              <a:t>словам.</a:t>
            </a:r>
            <a:endParaRPr lang="ru-RU" sz="2800" dirty="0">
              <a:latin typeface="Times New Roman" panose="02020603050405020304" pitchFamily="18" charset="0"/>
              <a:cs typeface="Times New Roman" panose="02020603050405020304" pitchFamily="18" charset="0"/>
            </a:endParaRPr>
          </a:p>
        </p:txBody>
      </p:sp>
      <p:sp>
        <p:nvSpPr>
          <p:cNvPr id="2" name="Пятно 1 1"/>
          <p:cNvSpPr/>
          <p:nvPr/>
        </p:nvSpPr>
        <p:spPr>
          <a:xfrm>
            <a:off x="196467" y="4442986"/>
            <a:ext cx="1751683" cy="914400"/>
          </a:xfrm>
          <a:prstGeom prst="irregularSeal1">
            <a:avLst/>
          </a:prstGeom>
          <a:solidFill>
            <a:schemeClr val="bg2">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 name="Пятно 1 5"/>
          <p:cNvSpPr/>
          <p:nvPr/>
        </p:nvSpPr>
        <p:spPr>
          <a:xfrm>
            <a:off x="196467" y="5189676"/>
            <a:ext cx="1751683" cy="914400"/>
          </a:xfrm>
          <a:prstGeom prst="irregularSeal1">
            <a:avLst/>
          </a:prstGeom>
          <a:solidFill>
            <a:schemeClr val="bg2">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Пятно 1 6"/>
          <p:cNvSpPr/>
          <p:nvPr/>
        </p:nvSpPr>
        <p:spPr>
          <a:xfrm>
            <a:off x="1086997" y="4900186"/>
            <a:ext cx="1751683" cy="914400"/>
          </a:xfrm>
          <a:prstGeom prst="irregularSeal1">
            <a:avLst/>
          </a:prstGeom>
          <a:solidFill>
            <a:schemeClr val="bg2">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 name="Пятно 1 7"/>
          <p:cNvSpPr/>
          <p:nvPr/>
        </p:nvSpPr>
        <p:spPr>
          <a:xfrm>
            <a:off x="3696879" y="4275276"/>
            <a:ext cx="1751683" cy="914400"/>
          </a:xfrm>
          <a:prstGeom prst="irregularSeal1">
            <a:avLst/>
          </a:prstGeom>
          <a:solidFill>
            <a:schemeClr val="bg2">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 name="Пятно 1 8"/>
          <p:cNvSpPr/>
          <p:nvPr/>
        </p:nvSpPr>
        <p:spPr>
          <a:xfrm>
            <a:off x="1072308" y="3239096"/>
            <a:ext cx="1751683" cy="914400"/>
          </a:xfrm>
          <a:prstGeom prst="irregularSeal1">
            <a:avLst/>
          </a:prstGeom>
          <a:solidFill>
            <a:schemeClr val="bg2">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3" name="Рисунок 2"/>
          <p:cNvPicPr>
            <a:picLocks noChangeAspect="1"/>
          </p:cNvPicPr>
          <p:nvPr/>
        </p:nvPicPr>
        <p:blipFill>
          <a:blip r:embed="rId3"/>
          <a:stretch>
            <a:fillRect/>
          </a:stretch>
        </p:blipFill>
        <p:spPr>
          <a:xfrm>
            <a:off x="3812861" y="2235315"/>
            <a:ext cx="1767993" cy="932769"/>
          </a:xfrm>
          <a:prstGeom prst="rect">
            <a:avLst/>
          </a:prstGeom>
        </p:spPr>
      </p:pic>
    </p:spTree>
    <p:extLst>
      <p:ext uri="{BB962C8B-B14F-4D97-AF65-F5344CB8AC3E}">
        <p14:creationId xmlns:p14="http://schemas.microsoft.com/office/powerpoint/2010/main" val="367737666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Сообщение темы занятия.</a:t>
            </a:r>
          </a:p>
        </p:txBody>
      </p:sp>
      <p:sp>
        <p:nvSpPr>
          <p:cNvPr id="3" name="Прямоугольник 2"/>
          <p:cNvSpPr/>
          <p:nvPr/>
        </p:nvSpPr>
        <p:spPr>
          <a:xfrm>
            <a:off x="385382" y="1971248"/>
            <a:ext cx="10947903" cy="954107"/>
          </a:xfrm>
          <a:prstGeom prst="rect">
            <a:avLst/>
          </a:prstGeom>
        </p:spPr>
        <p:txBody>
          <a:bodyPr wrap="square">
            <a:spAutoFit/>
          </a:bodyPr>
          <a:lstStyle/>
          <a:p>
            <a:pPr algn="ctr"/>
            <a:r>
              <a:rPr lang="ru-RU" sz="2800" dirty="0">
                <a:latin typeface="Times New Roman" panose="02020603050405020304" pitchFamily="18" charset="0"/>
                <a:ea typeface="Times New Roman" panose="02020603050405020304" pitchFamily="18" charset="0"/>
              </a:rPr>
              <a:t>Сегодня на занятие мы сочиним сказку про двух мышат и про тебя, </a:t>
            </a:r>
            <a:r>
              <a:rPr lang="ru-RU" sz="2800" dirty="0" smtClean="0">
                <a:latin typeface="Times New Roman" panose="02020603050405020304" pitchFamily="18" charset="0"/>
                <a:ea typeface="Times New Roman" panose="02020603050405020304" pitchFamily="18" charset="0"/>
              </a:rPr>
              <a:t>кот </a:t>
            </a:r>
            <a:r>
              <a:rPr lang="ru-RU" sz="2800" dirty="0">
                <a:latin typeface="Times New Roman" panose="02020603050405020304" pitchFamily="18" charset="0"/>
                <a:ea typeface="Times New Roman" panose="02020603050405020304" pitchFamily="18" charset="0"/>
              </a:rPr>
              <a:t>Леопольд</a:t>
            </a:r>
            <a:r>
              <a:rPr lang="ru-RU" sz="2800" dirty="0" smtClean="0">
                <a:latin typeface="Times New Roman" panose="02020603050405020304" pitchFamily="18" charset="0"/>
                <a:ea typeface="Times New Roman" panose="02020603050405020304" pitchFamily="18" charset="0"/>
              </a:rPr>
              <a:t>. И </a:t>
            </a:r>
            <a:r>
              <a:rPr lang="ru-RU" sz="2800" dirty="0" smtClean="0">
                <a:latin typeface="Times New Roman" panose="02020603050405020304" pitchFamily="18" charset="0"/>
                <a:ea typeface="Times New Roman" panose="02020603050405020304" pitchFamily="18" charset="0"/>
              </a:rPr>
              <a:t>повторим</a:t>
            </a:r>
            <a:r>
              <a:rPr lang="en-US" sz="2800" dirty="0" smtClean="0">
                <a:latin typeface="Times New Roman" panose="02020603050405020304" pitchFamily="18" charset="0"/>
                <a:ea typeface="Times New Roman" panose="02020603050405020304" pitchFamily="18" charset="0"/>
              </a:rPr>
              <a:t> </a:t>
            </a:r>
            <a:r>
              <a:rPr lang="ru-RU" sz="2800" dirty="0" smtClean="0">
                <a:latin typeface="Times New Roman" panose="02020603050405020304" pitchFamily="18" charset="0"/>
                <a:ea typeface="Times New Roman" panose="02020603050405020304" pitchFamily="18" charset="0"/>
              </a:rPr>
              <a:t>звуки</a:t>
            </a:r>
            <a:endParaRPr lang="ru-RU" sz="2800" dirty="0">
              <a:latin typeface="Times New Roman" panose="02020603050405020304" pitchFamily="18" charset="0"/>
              <a:ea typeface="Times New Roman" panose="02020603050405020304" pitchFamily="18" charset="0"/>
            </a:endParaRPr>
          </a:p>
        </p:txBody>
      </p:sp>
      <p:sp>
        <p:nvSpPr>
          <p:cNvPr id="4" name="Прямоугольник 3"/>
          <p:cNvSpPr/>
          <p:nvPr/>
        </p:nvSpPr>
        <p:spPr>
          <a:xfrm>
            <a:off x="3533531" y="3159243"/>
            <a:ext cx="5407250" cy="3170099"/>
          </a:xfrm>
          <a:prstGeom prst="rect">
            <a:avLst/>
          </a:prstGeom>
        </p:spPr>
        <p:txBody>
          <a:bodyPr wrap="none">
            <a:spAutoFit/>
          </a:bodyPr>
          <a:lstStyle/>
          <a:p>
            <a:pPr algn="ctr"/>
            <a:r>
              <a:rPr lang="ru-RU" sz="20000" dirty="0">
                <a:solidFill>
                  <a:srgbClr val="0070C0"/>
                </a:solidFill>
                <a:latin typeface="Times New Roman" panose="02020603050405020304" pitchFamily="18" charset="0"/>
                <a:ea typeface="Times New Roman" panose="02020603050405020304" pitchFamily="18" charset="0"/>
              </a:rPr>
              <a:t>Л</a:t>
            </a:r>
            <a:r>
              <a:rPr lang="ru-RU" sz="20000" dirty="0">
                <a:latin typeface="Times New Roman" panose="02020603050405020304" pitchFamily="18" charset="0"/>
                <a:ea typeface="Times New Roman" panose="02020603050405020304" pitchFamily="18" charset="0"/>
              </a:rPr>
              <a:t>  </a:t>
            </a:r>
            <a:r>
              <a:rPr lang="ru-RU" sz="20000" dirty="0" err="1">
                <a:solidFill>
                  <a:srgbClr val="00B050"/>
                </a:solidFill>
                <a:latin typeface="Times New Roman" panose="02020603050405020304" pitchFamily="18" charset="0"/>
                <a:ea typeface="Times New Roman" panose="02020603050405020304" pitchFamily="18" charset="0"/>
              </a:rPr>
              <a:t>Л</a:t>
            </a:r>
            <a:r>
              <a:rPr lang="ru-RU" sz="20000" dirty="0">
                <a:solidFill>
                  <a:srgbClr val="00B050"/>
                </a:solidFill>
                <a:latin typeface="Times New Roman" panose="02020603050405020304" pitchFamily="18" charset="0"/>
                <a:ea typeface="Times New Roman" panose="02020603050405020304" pitchFamily="18" charset="0"/>
              </a:rPr>
              <a:t>'</a:t>
            </a:r>
            <a:endParaRPr lang="ru-RU" sz="20000" dirty="0"/>
          </a:p>
        </p:txBody>
      </p:sp>
    </p:spTree>
    <p:extLst>
      <p:ext uri="{BB962C8B-B14F-4D97-AF65-F5344CB8AC3E}">
        <p14:creationId xmlns:p14="http://schemas.microsoft.com/office/powerpoint/2010/main" val="2406639732"/>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563429" y="291813"/>
            <a:ext cx="3570208" cy="1569660"/>
          </a:xfrm>
          <a:prstGeom prst="rect">
            <a:avLst/>
          </a:prstGeom>
        </p:spPr>
        <p:txBody>
          <a:bodyPr wrap="none">
            <a:spAutoFit/>
          </a:bodyPr>
          <a:lstStyle/>
          <a:p>
            <a:r>
              <a:rPr lang="ru-RU" sz="9600" dirty="0">
                <a:latin typeface="Times New Roman" panose="02020603050405020304" pitchFamily="18" charset="0"/>
                <a:ea typeface="Times New Roman" panose="02020603050405020304" pitchFamily="18" charset="0"/>
              </a:rPr>
              <a:t>КЛАД</a:t>
            </a:r>
            <a:endParaRPr lang="ru-RU" sz="9600" dirty="0"/>
          </a:p>
        </p:txBody>
      </p:sp>
      <p:sp>
        <p:nvSpPr>
          <p:cNvPr id="3" name="Прямоугольник 2"/>
          <p:cNvSpPr/>
          <p:nvPr/>
        </p:nvSpPr>
        <p:spPr>
          <a:xfrm>
            <a:off x="3337539" y="1861473"/>
            <a:ext cx="5114670" cy="1569660"/>
          </a:xfrm>
          <a:prstGeom prst="rect">
            <a:avLst/>
          </a:prstGeom>
        </p:spPr>
        <p:txBody>
          <a:bodyPr wrap="none">
            <a:spAutoFit/>
          </a:bodyPr>
          <a:lstStyle/>
          <a:p>
            <a:r>
              <a:rPr lang="ru-RU" sz="9600" dirty="0">
                <a:latin typeface="Times New Roman" panose="02020603050405020304" pitchFamily="18" charset="0"/>
                <a:ea typeface="Times New Roman" panose="02020603050405020304" pitchFamily="18" charset="0"/>
              </a:rPr>
              <a:t>ЛЕЖАТЬ</a:t>
            </a:r>
            <a:endParaRPr lang="ru-RU" sz="9600" dirty="0"/>
          </a:p>
        </p:txBody>
      </p:sp>
      <p:sp>
        <p:nvSpPr>
          <p:cNvPr id="4" name="Прямоугольник 3"/>
          <p:cNvSpPr/>
          <p:nvPr/>
        </p:nvSpPr>
        <p:spPr>
          <a:xfrm>
            <a:off x="6964932" y="291813"/>
            <a:ext cx="4288353" cy="1569660"/>
          </a:xfrm>
          <a:prstGeom prst="rect">
            <a:avLst/>
          </a:prstGeom>
        </p:spPr>
        <p:txBody>
          <a:bodyPr wrap="none">
            <a:spAutoFit/>
          </a:bodyPr>
          <a:lstStyle/>
          <a:p>
            <a:r>
              <a:rPr lang="ru-RU" sz="9600" dirty="0" smtClean="0">
                <a:latin typeface="Times New Roman" panose="02020603050405020304" pitchFamily="18" charset="0"/>
                <a:ea typeface="Times New Roman" panose="02020603050405020304" pitchFamily="18" charset="0"/>
              </a:rPr>
              <a:t>ПАКЕТ</a:t>
            </a:r>
            <a:endParaRPr lang="ru-RU" sz="9600" dirty="0"/>
          </a:p>
        </p:txBody>
      </p:sp>
      <p:sp>
        <p:nvSpPr>
          <p:cNvPr id="5" name="Прямоугольник 4"/>
          <p:cNvSpPr/>
          <p:nvPr/>
        </p:nvSpPr>
        <p:spPr>
          <a:xfrm>
            <a:off x="5894874" y="4059582"/>
            <a:ext cx="1005403" cy="1569660"/>
          </a:xfrm>
          <a:prstGeom prst="rect">
            <a:avLst/>
          </a:prstGeom>
        </p:spPr>
        <p:txBody>
          <a:bodyPr wrap="none">
            <a:spAutoFit/>
          </a:bodyPr>
          <a:lstStyle/>
          <a:p>
            <a:r>
              <a:rPr lang="ru-RU" sz="9600" dirty="0" smtClean="0">
                <a:latin typeface="Times New Roman" panose="02020603050405020304" pitchFamily="18" charset="0"/>
                <a:ea typeface="Times New Roman" panose="02020603050405020304" pitchFamily="18" charset="0"/>
              </a:rPr>
              <a:t>В</a:t>
            </a:r>
            <a:endParaRPr lang="ru-RU" sz="9600" dirty="0"/>
          </a:p>
        </p:txBody>
      </p:sp>
    </p:spTree>
    <p:extLst>
      <p:ext uri="{BB962C8B-B14F-4D97-AF65-F5344CB8AC3E}">
        <p14:creationId xmlns:p14="http://schemas.microsoft.com/office/powerpoint/2010/main" val="2040839655"/>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87926" y="2594339"/>
            <a:ext cx="12114214" cy="1323439"/>
          </a:xfrm>
          <a:prstGeom prst="rect">
            <a:avLst/>
          </a:prstGeom>
        </p:spPr>
        <p:txBody>
          <a:bodyPr wrap="none">
            <a:spAutoFit/>
          </a:bodyPr>
          <a:lstStyle/>
          <a:p>
            <a:r>
              <a:rPr lang="ru-RU" sz="8000" dirty="0" smtClean="0">
                <a:latin typeface="Times New Roman" panose="02020603050405020304" pitchFamily="18" charset="0"/>
                <a:ea typeface="Times New Roman" panose="02020603050405020304" pitchFamily="18" charset="0"/>
              </a:rPr>
              <a:t>КЛАД ЛЕЖИТ В ПАКЕТЕ</a:t>
            </a:r>
            <a:endParaRPr lang="ru-RU" sz="8000" dirty="0"/>
          </a:p>
        </p:txBody>
      </p:sp>
    </p:spTree>
    <p:extLst>
      <p:ext uri="{BB962C8B-B14F-4D97-AF65-F5344CB8AC3E}">
        <p14:creationId xmlns:p14="http://schemas.microsoft.com/office/powerpoint/2010/main" val="1896087054"/>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563429" y="291813"/>
            <a:ext cx="1963999" cy="1569660"/>
          </a:xfrm>
          <a:prstGeom prst="rect">
            <a:avLst/>
          </a:prstGeom>
        </p:spPr>
        <p:txBody>
          <a:bodyPr wrap="none">
            <a:spAutoFit/>
          </a:bodyPr>
          <a:lstStyle/>
          <a:p>
            <a:r>
              <a:rPr lang="ru-RU" sz="9600" dirty="0" smtClean="0">
                <a:latin typeface="Times New Roman" panose="02020603050405020304" pitchFamily="18" charset="0"/>
                <a:ea typeface="Times New Roman" panose="02020603050405020304" pitchFamily="18" charset="0"/>
              </a:rPr>
              <a:t>НА</a:t>
            </a:r>
            <a:endParaRPr lang="ru-RU" sz="9600" dirty="0"/>
          </a:p>
        </p:txBody>
      </p:sp>
      <p:sp>
        <p:nvSpPr>
          <p:cNvPr id="3" name="Прямоугольник 2"/>
          <p:cNvSpPr/>
          <p:nvPr/>
        </p:nvSpPr>
        <p:spPr>
          <a:xfrm>
            <a:off x="3337539" y="1861473"/>
            <a:ext cx="4821769" cy="1569660"/>
          </a:xfrm>
          <a:prstGeom prst="rect">
            <a:avLst/>
          </a:prstGeom>
        </p:spPr>
        <p:txBody>
          <a:bodyPr wrap="none">
            <a:spAutoFit/>
          </a:bodyPr>
          <a:lstStyle/>
          <a:p>
            <a:r>
              <a:rPr lang="ru-RU" sz="9600" dirty="0" smtClean="0">
                <a:latin typeface="Times New Roman" panose="02020603050405020304" pitchFamily="18" charset="0"/>
                <a:ea typeface="Times New Roman" panose="02020603050405020304" pitchFamily="18" charset="0"/>
              </a:rPr>
              <a:t>СТОЯТЬ</a:t>
            </a:r>
            <a:endParaRPr lang="ru-RU" sz="9600" dirty="0"/>
          </a:p>
        </p:txBody>
      </p:sp>
      <p:sp>
        <p:nvSpPr>
          <p:cNvPr id="4" name="Прямоугольник 3"/>
          <p:cNvSpPr/>
          <p:nvPr/>
        </p:nvSpPr>
        <p:spPr>
          <a:xfrm>
            <a:off x="6964932" y="291813"/>
            <a:ext cx="4288353" cy="1569660"/>
          </a:xfrm>
          <a:prstGeom prst="rect">
            <a:avLst/>
          </a:prstGeom>
        </p:spPr>
        <p:txBody>
          <a:bodyPr wrap="none">
            <a:spAutoFit/>
          </a:bodyPr>
          <a:lstStyle/>
          <a:p>
            <a:r>
              <a:rPr lang="ru-RU" sz="9600" dirty="0" smtClean="0">
                <a:latin typeface="Times New Roman" panose="02020603050405020304" pitchFamily="18" charset="0"/>
                <a:ea typeface="Times New Roman" panose="02020603050405020304" pitchFamily="18" charset="0"/>
              </a:rPr>
              <a:t>ПАКЕТ</a:t>
            </a:r>
            <a:endParaRPr lang="ru-RU" sz="9600" dirty="0"/>
          </a:p>
        </p:txBody>
      </p:sp>
      <p:sp>
        <p:nvSpPr>
          <p:cNvPr id="5" name="Прямоугольник 4"/>
          <p:cNvSpPr/>
          <p:nvPr/>
        </p:nvSpPr>
        <p:spPr>
          <a:xfrm>
            <a:off x="1631347" y="4125684"/>
            <a:ext cx="8801833" cy="1569660"/>
          </a:xfrm>
          <a:prstGeom prst="rect">
            <a:avLst/>
          </a:prstGeom>
        </p:spPr>
        <p:txBody>
          <a:bodyPr wrap="none">
            <a:spAutoFit/>
          </a:bodyPr>
          <a:lstStyle/>
          <a:p>
            <a:r>
              <a:rPr lang="ru-RU" sz="9600" dirty="0">
                <a:latin typeface="Times New Roman" panose="02020603050405020304" pitchFamily="18" charset="0"/>
                <a:ea typeface="Times New Roman" panose="02020603050405020304" pitchFamily="18" charset="0"/>
              </a:rPr>
              <a:t>ПОДОКОННИК</a:t>
            </a:r>
            <a:endParaRPr lang="ru-RU" sz="9600" dirty="0"/>
          </a:p>
        </p:txBody>
      </p:sp>
    </p:spTree>
    <p:extLst>
      <p:ext uri="{BB962C8B-B14F-4D97-AF65-F5344CB8AC3E}">
        <p14:creationId xmlns:p14="http://schemas.microsoft.com/office/powerpoint/2010/main" val="3654301738"/>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507415" y="2175698"/>
            <a:ext cx="11137414" cy="2554545"/>
          </a:xfrm>
          <a:prstGeom prst="rect">
            <a:avLst/>
          </a:prstGeom>
        </p:spPr>
        <p:txBody>
          <a:bodyPr wrap="square">
            <a:spAutoFit/>
          </a:bodyPr>
          <a:lstStyle/>
          <a:p>
            <a:pPr algn="ctr"/>
            <a:r>
              <a:rPr lang="ru-RU" sz="8000" dirty="0" smtClean="0">
                <a:latin typeface="Times New Roman" panose="02020603050405020304" pitchFamily="18" charset="0"/>
                <a:ea typeface="Times New Roman" panose="02020603050405020304" pitchFamily="18" charset="0"/>
              </a:rPr>
              <a:t>ПАКЕТ СТОИТ НА</a:t>
            </a:r>
          </a:p>
          <a:p>
            <a:pPr algn="ctr"/>
            <a:r>
              <a:rPr lang="ru-RU" sz="8000" dirty="0" smtClean="0">
                <a:latin typeface="Times New Roman" panose="02020603050405020304" pitchFamily="18" charset="0"/>
                <a:ea typeface="Times New Roman" panose="02020603050405020304" pitchFamily="18" charset="0"/>
              </a:rPr>
              <a:t>ПОДОКОННИКЕ</a:t>
            </a:r>
            <a:endParaRPr lang="ru-RU" sz="8000" dirty="0"/>
          </a:p>
        </p:txBody>
      </p:sp>
    </p:spTree>
    <p:extLst>
      <p:ext uri="{BB962C8B-B14F-4D97-AF65-F5344CB8AC3E}">
        <p14:creationId xmlns:p14="http://schemas.microsoft.com/office/powerpoint/2010/main" val="1761389873"/>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412686" y="364337"/>
            <a:ext cx="11201951" cy="1815882"/>
          </a:xfrm>
          <a:prstGeom prst="rect">
            <a:avLst/>
          </a:prstGeom>
          <a:solidFill>
            <a:schemeClr val="bg1"/>
          </a:solidFill>
        </p:spPr>
        <p:txBody>
          <a:bodyPr wrap="square">
            <a:spAutoFit/>
          </a:bodyPr>
          <a:lstStyle/>
          <a:p>
            <a:pPr algn="ctr"/>
            <a:r>
              <a:rPr lang="ru-RU" sz="2800" i="1" dirty="0" smtClean="0">
                <a:latin typeface="Times New Roman" panose="02020603050405020304" pitchFamily="18" charset="0"/>
                <a:ea typeface="Times New Roman" panose="02020603050405020304" pitchFamily="18" charset="0"/>
              </a:rPr>
              <a:t>Кот заходит в кабинет.</a:t>
            </a:r>
          </a:p>
          <a:p>
            <a:pPr algn="ctr"/>
            <a:r>
              <a:rPr lang="ru-RU" sz="2800" dirty="0" smtClean="0">
                <a:latin typeface="Times New Roman" panose="02020603050405020304" pitchFamily="18" charset="0"/>
                <a:ea typeface="Times New Roman" panose="02020603050405020304" pitchFamily="18" charset="0"/>
              </a:rPr>
              <a:t>А </a:t>
            </a:r>
            <a:r>
              <a:rPr lang="ru-RU" sz="2800" dirty="0">
                <a:latin typeface="Times New Roman" panose="02020603050405020304" pitchFamily="18" charset="0"/>
                <a:ea typeface="Times New Roman" panose="02020603050405020304" pitchFamily="18" charset="0"/>
              </a:rPr>
              <a:t>вот вы где, мышата. Мышата и вы, </a:t>
            </a:r>
            <a:r>
              <a:rPr lang="ru-RU" sz="2800" dirty="0" smtClean="0">
                <a:latin typeface="Times New Roman" panose="02020603050405020304" pitchFamily="18" charset="0"/>
                <a:ea typeface="Times New Roman" panose="02020603050405020304" pitchFamily="18" charset="0"/>
              </a:rPr>
              <a:t>ребята, </a:t>
            </a:r>
            <a:r>
              <a:rPr lang="ru-RU" sz="2800" dirty="0">
                <a:latin typeface="Times New Roman" panose="02020603050405020304" pitchFamily="18" charset="0"/>
                <a:ea typeface="Times New Roman" panose="02020603050405020304" pitchFamily="18" charset="0"/>
              </a:rPr>
              <a:t>нашли где стоит пакет с подарком. Что лежит в пакете вы узнаете, если вместо звёздочки поставите звук [Л'].</a:t>
            </a:r>
            <a:endParaRPr lang="ru-RU" sz="2800" dirty="0"/>
          </a:p>
        </p:txBody>
      </p:sp>
      <p:pic>
        <p:nvPicPr>
          <p:cNvPr id="3076" name="Picture 4" descr="ÐÐ¾ÑÐ¾Ð¶ÐµÐµ Ð¸Ð·Ð¾Ð±ÑÐ°Ð¶ÐµÐ½Ð¸Ðµ"/>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185123">
            <a:off x="3779876" y="2298083"/>
            <a:ext cx="8572500" cy="4505325"/>
          </a:xfrm>
          <a:prstGeom prst="rect">
            <a:avLst/>
          </a:prstGeom>
          <a:noFill/>
          <a:extLst>
            <a:ext uri="{909E8E84-426E-40DD-AFC4-6F175D3DCCD1}">
              <a14:hiddenFill xmlns:a14="http://schemas.microsoft.com/office/drawing/2010/main">
                <a:solidFill>
                  <a:srgbClr val="FFFFFF"/>
                </a:solidFill>
              </a14:hiddenFill>
            </a:ext>
          </a:extLst>
        </p:spPr>
      </p:pic>
      <p:pic>
        <p:nvPicPr>
          <p:cNvPr id="52226" name="Picture 2" descr="ÐÐ°ÑÑÐ¸Ð½ÐºÐ¸ Ð¿Ð¾ Ð·Ð°Ð¿ÑÐ¾ÑÑ ÐºÐ°ÑÑÐ¸Ð½ÐºÐ° Ð½Ð° Ð¿ÑÐ¾Ð·ÑÐ°ÑÐ½Ð¾Ð¼ ÑÐ¾Ð½Ðµ ÐÐÐÐÐ¢"/>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9300" y="2566930"/>
            <a:ext cx="2699389" cy="413432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47098079"/>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572783" y="646243"/>
            <a:ext cx="7778091" cy="1569660"/>
          </a:xfrm>
          <a:prstGeom prst="rect">
            <a:avLst/>
          </a:prstGeom>
          <a:solidFill>
            <a:schemeClr val="bg1"/>
          </a:solidFill>
        </p:spPr>
        <p:txBody>
          <a:bodyPr wrap="none">
            <a:spAutoFit/>
          </a:bodyPr>
          <a:lstStyle/>
          <a:p>
            <a:pPr algn="ctr"/>
            <a:r>
              <a:rPr lang="ru-RU" sz="9600" dirty="0" smtClean="0">
                <a:latin typeface="Times New Roman" panose="02020603050405020304" pitchFamily="18" charset="0"/>
                <a:ea typeface="Times New Roman" panose="02020603050405020304" pitchFamily="18" charset="0"/>
              </a:rPr>
              <a:t>К А Р А М Е *</a:t>
            </a:r>
            <a:endParaRPr lang="ru-RU" sz="9600" dirty="0">
              <a:latin typeface="Times New Roman" panose="02020603050405020304" pitchFamily="18" charset="0"/>
              <a:ea typeface="Times New Roman" panose="02020603050405020304" pitchFamily="18" charset="0"/>
            </a:endParaRPr>
          </a:p>
        </p:txBody>
      </p:sp>
      <p:sp>
        <p:nvSpPr>
          <p:cNvPr id="3" name="Прямоугольник 2"/>
          <p:cNvSpPr/>
          <p:nvPr/>
        </p:nvSpPr>
        <p:spPr>
          <a:xfrm>
            <a:off x="8428453" y="646243"/>
            <a:ext cx="1844842" cy="1569660"/>
          </a:xfrm>
          <a:prstGeom prst="rect">
            <a:avLst/>
          </a:prstGeom>
          <a:solidFill>
            <a:schemeClr val="bg1"/>
          </a:solidFill>
        </p:spPr>
        <p:txBody>
          <a:bodyPr wrap="square">
            <a:spAutoFit/>
          </a:bodyPr>
          <a:lstStyle/>
          <a:p>
            <a:pPr algn="ctr"/>
            <a:r>
              <a:rPr lang="ru-RU" sz="9600" dirty="0" smtClean="0">
                <a:latin typeface="Times New Roman" panose="02020603050405020304" pitchFamily="18" charset="0"/>
                <a:cs typeface="Times New Roman" panose="02020603050405020304" pitchFamily="18" charset="0"/>
              </a:rPr>
              <a:t>ЛЬ</a:t>
            </a:r>
            <a:endParaRPr lang="ru-RU" sz="9600" dirty="0">
              <a:latin typeface="Times New Roman" panose="02020603050405020304" pitchFamily="18" charset="0"/>
              <a:cs typeface="Times New Roman" panose="02020603050405020304" pitchFamily="18" charset="0"/>
            </a:endParaRPr>
          </a:p>
        </p:txBody>
      </p:sp>
      <p:pic>
        <p:nvPicPr>
          <p:cNvPr id="55298" name="Picture 2" descr="ÐÐ¾ÑÐ¾Ð¶ÐµÐµ Ð¸Ð·Ð¾Ð±ÑÐ°Ð¶ÐµÐ½Ð¸Ðµ"/>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941504"/>
            <a:ext cx="12192000" cy="39164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477531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ÐÐ°ÑÑÐ¸Ð½ÐºÐ¸ Ð¿Ð¾ Ð·Ð°Ð¿ÑÐ¾ÑÑ ÐºÐ°ÑÑÐ¸Ð½ÐºÐ° Ð½Ð° Ð¿ÑÐ¾Ð·ÑÐ°ÑÐ½Ð¾Ð¼ ÑÐ¾Ð½Ðµ ÐÐÐÐÐ¢"/>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65452" y="2618857"/>
            <a:ext cx="2699389" cy="4134329"/>
          </a:xfrm>
          <a:prstGeom prst="rect">
            <a:avLst/>
          </a:prstGeom>
          <a:noFill/>
          <a:extLst>
            <a:ext uri="{909E8E84-426E-40DD-AFC4-6F175D3DCCD1}">
              <a14:hiddenFill xmlns:a14="http://schemas.microsoft.com/office/drawing/2010/main">
                <a:solidFill>
                  <a:srgbClr val="FFFFFF"/>
                </a:solidFill>
              </a14:hiddenFill>
            </a:ext>
          </a:extLst>
        </p:spPr>
      </p:pic>
      <p:sp>
        <p:nvSpPr>
          <p:cNvPr id="5" name="Прямоугольник 4"/>
          <p:cNvSpPr/>
          <p:nvPr/>
        </p:nvSpPr>
        <p:spPr>
          <a:xfrm>
            <a:off x="712423" y="433634"/>
            <a:ext cx="10796707" cy="1384995"/>
          </a:xfrm>
          <a:prstGeom prst="rect">
            <a:avLst/>
          </a:prstGeom>
        </p:spPr>
        <p:txBody>
          <a:bodyPr wrap="square">
            <a:spAutoFit/>
          </a:bodyPr>
          <a:lstStyle/>
          <a:p>
            <a:r>
              <a:rPr lang="ru-RU" sz="2800" dirty="0" smtClean="0">
                <a:latin typeface="Times New Roman" panose="02020603050405020304" pitchFamily="18" charset="0"/>
                <a:ea typeface="Times New Roman" panose="02020603050405020304" pitchFamily="18" charset="0"/>
                <a:cs typeface="Times New Roman" panose="02020603050405020304" pitchFamily="18" charset="0"/>
              </a:rPr>
              <a:t>Сегодня мы вместе с мышатами пойдём поздравлять </a:t>
            </a:r>
            <a:r>
              <a:rPr lang="ru-RU" sz="2800" dirty="0" err="1" smtClean="0">
                <a:latin typeface="Times New Roman" panose="02020603050405020304" pitchFamily="18" charset="0"/>
                <a:ea typeface="Times New Roman" panose="02020603050405020304" pitchFamily="18" charset="0"/>
                <a:cs typeface="Times New Roman" panose="02020603050405020304" pitchFamily="18" charset="0"/>
              </a:rPr>
              <a:t>Полкана</a:t>
            </a:r>
            <a:r>
              <a:rPr lang="ru-RU" sz="2800" dirty="0" smtClean="0">
                <a:latin typeface="Times New Roman" panose="02020603050405020304" pitchFamily="18" charset="0"/>
                <a:ea typeface="Times New Roman" panose="02020603050405020304" pitchFamily="18" charset="0"/>
                <a:cs typeface="Times New Roman" panose="02020603050405020304" pitchFamily="18" charset="0"/>
              </a:rPr>
              <a:t> и подарим карамель. Но я уверен, что </a:t>
            </a:r>
            <a:r>
              <a:rPr lang="ru-RU" sz="2800" dirty="0" err="1" smtClean="0">
                <a:latin typeface="Times New Roman" panose="02020603050405020304" pitchFamily="18" charset="0"/>
                <a:ea typeface="Times New Roman" panose="02020603050405020304" pitchFamily="18" charset="0"/>
                <a:cs typeface="Times New Roman" panose="02020603050405020304" pitchFamily="18" charset="0"/>
              </a:rPr>
              <a:t>Полкан</a:t>
            </a:r>
            <a:r>
              <a:rPr lang="ru-RU" sz="2800" dirty="0" smtClean="0">
                <a:latin typeface="Times New Roman" panose="02020603050405020304" pitchFamily="18" charset="0"/>
                <a:ea typeface="Times New Roman" panose="02020603050405020304" pitchFamily="18" charset="0"/>
                <a:cs typeface="Times New Roman" panose="02020603050405020304" pitchFamily="18" charset="0"/>
              </a:rPr>
              <a:t> будет рад узнать, что я угостил вас карамельками, ребята.</a:t>
            </a:r>
            <a:endParaRPr lang="ru-RU" sz="2800" dirty="0">
              <a:latin typeface="Times New Roman" panose="02020603050405020304" pitchFamily="18" charset="0"/>
              <a:ea typeface="Times New Roman" panose="02020603050405020304" pitchFamily="18" charset="0"/>
              <a:cs typeface="Times New Roman" panose="02020603050405020304" pitchFamily="18" charset="0"/>
            </a:endParaRPr>
          </a:p>
        </p:txBody>
      </p:sp>
      <p:pic>
        <p:nvPicPr>
          <p:cNvPr id="6" name="Picture 4" descr="ÐÐ¾ÑÐ¾Ð¶ÐµÐµ Ð¸Ð·Ð¾Ð±ÑÐ°Ð¶ÐµÐ½Ð¸Ðµ"/>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185123">
            <a:off x="3779876" y="2298083"/>
            <a:ext cx="8572500" cy="45053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33519635"/>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Итог занятия</a:t>
            </a:r>
            <a:endParaRPr lang="ru-RU" dirty="0"/>
          </a:p>
        </p:txBody>
      </p:sp>
      <p:pic>
        <p:nvPicPr>
          <p:cNvPr id="3" name="Picture 2" descr="Картинки по запросу картинка на прозрачном фоне колокольчик"/>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593434" y="213052"/>
            <a:ext cx="4685713" cy="611360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2220091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Выделение звуков из слов.</a:t>
            </a:r>
          </a:p>
        </p:txBody>
      </p:sp>
      <p:sp>
        <p:nvSpPr>
          <p:cNvPr id="3" name="Прямоугольник 2"/>
          <p:cNvSpPr/>
          <p:nvPr/>
        </p:nvSpPr>
        <p:spPr>
          <a:xfrm>
            <a:off x="385382" y="1971248"/>
            <a:ext cx="10974280" cy="523220"/>
          </a:xfrm>
          <a:prstGeom prst="rect">
            <a:avLst/>
          </a:prstGeom>
        </p:spPr>
        <p:txBody>
          <a:bodyPr wrap="square">
            <a:spAutoFit/>
          </a:bodyPr>
          <a:lstStyle/>
          <a:p>
            <a:pPr algn="ctr"/>
            <a:r>
              <a:rPr lang="ru-RU" sz="2800" dirty="0">
                <a:latin typeface="Times New Roman" panose="02020603050405020304" pitchFamily="18" charset="0"/>
                <a:ea typeface="Times New Roman" panose="02020603050405020304" pitchFamily="18" charset="0"/>
              </a:rPr>
              <a:t>Хорошая идея! А вы знаете какой первый звук в слове Леопольд?</a:t>
            </a:r>
          </a:p>
        </p:txBody>
      </p:sp>
      <p:sp>
        <p:nvSpPr>
          <p:cNvPr id="4" name="Прямоугольник 3"/>
          <p:cNvSpPr/>
          <p:nvPr/>
        </p:nvSpPr>
        <p:spPr>
          <a:xfrm>
            <a:off x="4477577" y="3150614"/>
            <a:ext cx="3026790" cy="3170099"/>
          </a:xfrm>
          <a:prstGeom prst="rect">
            <a:avLst/>
          </a:prstGeom>
        </p:spPr>
        <p:txBody>
          <a:bodyPr wrap="none">
            <a:spAutoFit/>
          </a:bodyPr>
          <a:lstStyle/>
          <a:p>
            <a:pPr algn="ctr"/>
            <a:r>
              <a:rPr lang="ru-RU" sz="20000" dirty="0" smtClean="0">
                <a:latin typeface="Times New Roman" panose="02020603050405020304" pitchFamily="18" charset="0"/>
                <a:ea typeface="Times New Roman" panose="02020603050405020304" pitchFamily="18" charset="0"/>
              </a:rPr>
              <a:t> </a:t>
            </a:r>
            <a:r>
              <a:rPr lang="ru-RU" sz="20000" dirty="0">
                <a:solidFill>
                  <a:srgbClr val="00B050"/>
                </a:solidFill>
                <a:latin typeface="Times New Roman" panose="02020603050405020304" pitchFamily="18" charset="0"/>
                <a:ea typeface="Times New Roman" panose="02020603050405020304" pitchFamily="18" charset="0"/>
              </a:rPr>
              <a:t>Л'</a:t>
            </a:r>
            <a:endParaRPr lang="ru-RU" sz="20000" dirty="0"/>
          </a:p>
        </p:txBody>
      </p:sp>
    </p:spTree>
    <p:extLst>
      <p:ext uri="{BB962C8B-B14F-4D97-AF65-F5344CB8AC3E}">
        <p14:creationId xmlns:p14="http://schemas.microsoft.com/office/powerpoint/2010/main" val="3943703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a:t>Сравнительная характеристика звуков по артикуляции и акустическим признакам</a:t>
            </a:r>
          </a:p>
        </p:txBody>
      </p:sp>
    </p:spTree>
    <p:extLst>
      <p:ext uri="{BB962C8B-B14F-4D97-AF65-F5344CB8AC3E}">
        <p14:creationId xmlns:p14="http://schemas.microsoft.com/office/powerpoint/2010/main" val="245658057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4815490" y="1150358"/>
            <a:ext cx="4623382" cy="6247864"/>
          </a:xfrm>
          <a:prstGeom prst="rect">
            <a:avLst/>
          </a:prstGeom>
        </p:spPr>
        <p:txBody>
          <a:bodyPr wrap="none">
            <a:spAutoFit/>
          </a:bodyPr>
          <a:lstStyle/>
          <a:p>
            <a:r>
              <a:rPr lang="ru-RU" sz="40000" b="1" dirty="0" smtClean="0">
                <a:solidFill>
                  <a:srgbClr val="00B050"/>
                </a:solidFill>
                <a:effectLst/>
                <a:latin typeface="verdana" panose="020B0604030504040204" pitchFamily="34" charset="0"/>
              </a:rPr>
              <a:t>л</a:t>
            </a:r>
            <a:r>
              <a:rPr lang="ru-RU" sz="9600" b="1" dirty="0" smtClean="0">
                <a:solidFill>
                  <a:srgbClr val="00B050"/>
                </a:solidFill>
                <a:effectLst/>
                <a:latin typeface="verdana" panose="020B0604030504040204" pitchFamily="34" charset="0"/>
              </a:rPr>
              <a:t>ь</a:t>
            </a:r>
            <a:endParaRPr lang="ru-RU" sz="9600" dirty="0">
              <a:solidFill>
                <a:srgbClr val="00B050"/>
              </a:solidFill>
            </a:endParaRPr>
          </a:p>
        </p:txBody>
      </p:sp>
      <p:sp>
        <p:nvSpPr>
          <p:cNvPr id="5" name="Прямоугольник 4"/>
          <p:cNvSpPr/>
          <p:nvPr/>
        </p:nvSpPr>
        <p:spPr>
          <a:xfrm>
            <a:off x="679704" y="663047"/>
            <a:ext cx="6096000" cy="1384995"/>
          </a:xfrm>
          <a:prstGeom prst="rect">
            <a:avLst/>
          </a:prstGeom>
        </p:spPr>
        <p:txBody>
          <a:bodyPr>
            <a:spAutoFit/>
          </a:bodyPr>
          <a:lstStyle/>
          <a:p>
            <a:r>
              <a:rPr lang="ru-RU" sz="2800" b="1" dirty="0">
                <a:solidFill>
                  <a:srgbClr val="000000"/>
                </a:solidFill>
                <a:latin typeface="arial" panose="020B0604020202020204" pitchFamily="34" charset="0"/>
              </a:rPr>
              <a:t>Обозначение цветом:</a:t>
            </a:r>
            <a:r>
              <a:rPr lang="ru-RU" sz="2800" dirty="0">
                <a:solidFill>
                  <a:srgbClr val="000000"/>
                </a:solidFill>
                <a:latin typeface="arial" panose="020B0604020202020204" pitchFamily="34" charset="0"/>
              </a:rPr>
              <a:t> зеленый.</a:t>
            </a:r>
            <a:r>
              <a:rPr lang="ru-RU" sz="2800" dirty="0"/>
              <a:t/>
            </a:r>
            <a:br>
              <a:rPr lang="ru-RU" sz="2800" dirty="0"/>
            </a:br>
            <a:r>
              <a:rPr lang="ru-RU" sz="2800" b="1" dirty="0">
                <a:solidFill>
                  <a:srgbClr val="000000"/>
                </a:solidFill>
                <a:latin typeface="arial" panose="020B0604020202020204" pitchFamily="34" charset="0"/>
              </a:rPr>
              <a:t>Характеристика:</a:t>
            </a:r>
            <a:r>
              <a:rPr lang="ru-RU" sz="2800" dirty="0">
                <a:solidFill>
                  <a:srgbClr val="000000"/>
                </a:solidFill>
                <a:latin typeface="arial" panose="020B0604020202020204" pitchFamily="34" charset="0"/>
              </a:rPr>
              <a:t> звук [Л'] — мягкий звонкий согласный.</a:t>
            </a:r>
            <a:endParaRPr lang="ru-RU" sz="2800" dirty="0"/>
          </a:p>
        </p:txBody>
      </p:sp>
      <p:sp>
        <p:nvSpPr>
          <p:cNvPr id="6" name="Блок-схема: узел 5"/>
          <p:cNvSpPr/>
          <p:nvPr/>
        </p:nvSpPr>
        <p:spPr>
          <a:xfrm>
            <a:off x="1664033" y="3145536"/>
            <a:ext cx="2167128" cy="1938528"/>
          </a:xfrm>
          <a:prstGeom prst="flowChartConnector">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 name="Прямоугольник 1"/>
          <p:cNvSpPr/>
          <p:nvPr/>
        </p:nvSpPr>
        <p:spPr>
          <a:xfrm>
            <a:off x="10412795" y="3848734"/>
            <a:ext cx="891591" cy="1569660"/>
          </a:xfrm>
          <a:prstGeom prst="rect">
            <a:avLst/>
          </a:prstGeom>
        </p:spPr>
        <p:txBody>
          <a:bodyPr wrap="none">
            <a:spAutoFit/>
          </a:bodyPr>
          <a:lstStyle/>
          <a:p>
            <a:r>
              <a:rPr lang="ru-RU" sz="9600" b="1" dirty="0">
                <a:solidFill>
                  <a:srgbClr val="FF0000"/>
                </a:solidFill>
              </a:rPr>
              <a:t>Я</a:t>
            </a:r>
          </a:p>
        </p:txBody>
      </p:sp>
      <p:sp>
        <p:nvSpPr>
          <p:cNvPr id="3" name="Прямоугольник 2"/>
          <p:cNvSpPr/>
          <p:nvPr/>
        </p:nvSpPr>
        <p:spPr>
          <a:xfrm>
            <a:off x="10256502" y="4954442"/>
            <a:ext cx="1309974" cy="1569660"/>
          </a:xfrm>
          <a:prstGeom prst="rect">
            <a:avLst/>
          </a:prstGeom>
        </p:spPr>
        <p:txBody>
          <a:bodyPr wrap="none">
            <a:spAutoFit/>
          </a:bodyPr>
          <a:lstStyle/>
          <a:p>
            <a:r>
              <a:rPr lang="ru-RU" sz="9600" b="1" dirty="0">
                <a:solidFill>
                  <a:srgbClr val="FF0000"/>
                </a:solidFill>
              </a:rPr>
              <a:t>Ю</a:t>
            </a:r>
          </a:p>
        </p:txBody>
      </p:sp>
      <p:sp>
        <p:nvSpPr>
          <p:cNvPr id="7" name="Прямоугольник 6"/>
          <p:cNvSpPr/>
          <p:nvPr/>
        </p:nvSpPr>
        <p:spPr>
          <a:xfrm>
            <a:off x="10412795" y="32226"/>
            <a:ext cx="785793" cy="1569660"/>
          </a:xfrm>
          <a:prstGeom prst="rect">
            <a:avLst/>
          </a:prstGeom>
        </p:spPr>
        <p:txBody>
          <a:bodyPr wrap="none">
            <a:spAutoFit/>
          </a:bodyPr>
          <a:lstStyle/>
          <a:p>
            <a:r>
              <a:rPr lang="ru-RU" sz="9600" b="1" dirty="0">
                <a:solidFill>
                  <a:srgbClr val="FF0000"/>
                </a:solidFill>
              </a:rPr>
              <a:t>Е</a:t>
            </a:r>
          </a:p>
        </p:txBody>
      </p:sp>
      <p:sp>
        <p:nvSpPr>
          <p:cNvPr id="8" name="Прямоугольник 7"/>
          <p:cNvSpPr/>
          <p:nvPr/>
        </p:nvSpPr>
        <p:spPr>
          <a:xfrm>
            <a:off x="10465693" y="2659092"/>
            <a:ext cx="785793" cy="1569660"/>
          </a:xfrm>
          <a:prstGeom prst="rect">
            <a:avLst/>
          </a:prstGeom>
        </p:spPr>
        <p:txBody>
          <a:bodyPr wrap="none">
            <a:spAutoFit/>
          </a:bodyPr>
          <a:lstStyle/>
          <a:p>
            <a:r>
              <a:rPr lang="ru-RU" sz="9600" b="1" dirty="0">
                <a:solidFill>
                  <a:srgbClr val="FF0000"/>
                </a:solidFill>
              </a:rPr>
              <a:t>Ё</a:t>
            </a:r>
          </a:p>
        </p:txBody>
      </p:sp>
      <p:sp>
        <p:nvSpPr>
          <p:cNvPr id="9" name="Прямоугольник 8"/>
          <p:cNvSpPr/>
          <p:nvPr/>
        </p:nvSpPr>
        <p:spPr>
          <a:xfrm flipH="1">
            <a:off x="10359672" y="1173366"/>
            <a:ext cx="1050850" cy="1569660"/>
          </a:xfrm>
          <a:prstGeom prst="rect">
            <a:avLst/>
          </a:prstGeom>
        </p:spPr>
        <p:txBody>
          <a:bodyPr wrap="square">
            <a:spAutoFit/>
          </a:bodyPr>
          <a:lstStyle/>
          <a:p>
            <a:r>
              <a:rPr lang="ru-RU" sz="9600" b="1" dirty="0">
                <a:solidFill>
                  <a:srgbClr val="FF0000"/>
                </a:solidFill>
              </a:rPr>
              <a:t>И</a:t>
            </a:r>
          </a:p>
        </p:txBody>
      </p:sp>
    </p:spTree>
    <p:extLst>
      <p:ext uri="{BB962C8B-B14F-4D97-AF65-F5344CB8AC3E}">
        <p14:creationId xmlns:p14="http://schemas.microsoft.com/office/powerpoint/2010/main" val="411063018"/>
      </p:ext>
    </p:extLst>
  </p:cSld>
  <p:clrMapOvr>
    <a:masterClrMapping/>
  </p:clrMapOvr>
  <p:timing>
    <p:tnLst>
      <p:par>
        <p:cTn id="1" dur="indefinite" restart="never" nodeType="tmRoot"/>
      </p:par>
    </p:tnLst>
  </p:timing>
</p:sld>
</file>

<file path=ppt/theme/theme1.xml><?xml version="1.0" encoding="utf-8"?>
<a:theme xmlns:a="http://schemas.openxmlformats.org/drawingml/2006/main" name="Ретро">
  <a:themeElements>
    <a:clrScheme name="Ретро">
      <a:dk1>
        <a:sysClr val="windowText" lastClr="000000"/>
      </a:dk1>
      <a:lt1>
        <a:sysClr val="window" lastClr="FFFFFF"/>
      </a:lt1>
      <a:dk2>
        <a:srgbClr val="344068"/>
      </a:dk2>
      <a:lt2>
        <a:srgbClr val="D9E0E6"/>
      </a:lt2>
      <a:accent1>
        <a:srgbClr val="1CADE4"/>
      </a:accent1>
      <a:accent2>
        <a:srgbClr val="2683C6"/>
      </a:accent2>
      <a:accent3>
        <a:srgbClr val="28C4CC"/>
      </a:accent3>
      <a:accent4>
        <a:srgbClr val="42BA97"/>
      </a:accent4>
      <a:accent5>
        <a:srgbClr val="3E8853"/>
      </a:accent5>
      <a:accent6>
        <a:srgbClr val="62A39F"/>
      </a:accent6>
      <a:hlink>
        <a:srgbClr val="6EAC1C"/>
      </a:hlink>
      <a:folHlink>
        <a:srgbClr val="B26B02"/>
      </a:folHlink>
    </a:clrScheme>
    <a:fontScheme name="Ретро">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Ретро">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9CC26709-368C-4D72-9060-94E5B3FF3CD6}"/>
    </a:ext>
  </a:extLst>
</a:theme>
</file>

<file path=docProps/app.xml><?xml version="1.0" encoding="utf-8"?>
<Properties xmlns="http://schemas.openxmlformats.org/officeDocument/2006/extended-properties" xmlns:vt="http://schemas.openxmlformats.org/officeDocument/2006/docPropsVTypes">
  <Template>Retrospect</Template>
  <TotalTime>1419</TotalTime>
  <Words>968</Words>
  <Application>Microsoft Office PowerPoint</Application>
  <PresentationFormat>Широкоэкранный</PresentationFormat>
  <Paragraphs>169</Paragraphs>
  <Slides>67</Slides>
  <Notes>0</Notes>
  <HiddenSlides>0</HiddenSlides>
  <MMClips>3</MMClips>
  <ScaleCrop>false</ScaleCrop>
  <HeadingPairs>
    <vt:vector size="6" baseType="variant">
      <vt:variant>
        <vt:lpstr>Использованные шрифты</vt:lpstr>
      </vt:variant>
      <vt:variant>
        <vt:i4>6</vt:i4>
      </vt:variant>
      <vt:variant>
        <vt:lpstr>Тема</vt:lpstr>
      </vt:variant>
      <vt:variant>
        <vt:i4>1</vt:i4>
      </vt:variant>
      <vt:variant>
        <vt:lpstr>Заголовки слайдов</vt:lpstr>
      </vt:variant>
      <vt:variant>
        <vt:i4>67</vt:i4>
      </vt:variant>
    </vt:vector>
  </HeadingPairs>
  <TitlesOfParts>
    <vt:vector size="74" baseType="lpstr">
      <vt:lpstr>Arial</vt:lpstr>
      <vt:lpstr>Arial Black</vt:lpstr>
      <vt:lpstr>Calibri</vt:lpstr>
      <vt:lpstr>Calibri Light</vt:lpstr>
      <vt:lpstr>Times New Roman</vt:lpstr>
      <vt:lpstr>verdana</vt:lpstr>
      <vt:lpstr>Ретро</vt:lpstr>
      <vt:lpstr>«Клад кота Леопольда» «Дифференциация [Л] [Л‘]»</vt:lpstr>
      <vt:lpstr>Презентация PowerPoint</vt:lpstr>
      <vt:lpstr>Оргмомент</vt:lpstr>
      <vt:lpstr>Презентация PowerPoint</vt:lpstr>
      <vt:lpstr>Презентация PowerPoint</vt:lpstr>
      <vt:lpstr>Сообщение темы занятия.</vt:lpstr>
      <vt:lpstr>Выделение звуков из слов.</vt:lpstr>
      <vt:lpstr>Сравнительная характеристика звуков по артикуляции и акустическим признакам</vt:lpstr>
      <vt:lpstr>Презентация PowerPoint</vt:lpstr>
      <vt:lpstr>Презентация PowerPoint</vt:lpstr>
      <vt:lpstr>Презентация PowerPoint</vt:lpstr>
      <vt:lpstr>Презентация PowerPoint</vt:lpstr>
      <vt:lpstr>Потешка</vt:lpstr>
      <vt:lpstr>Презентация PowerPoint</vt:lpstr>
      <vt:lpstr>Развитие фонематического восприятия. Произношение звуков в слогах и словах. Звуковой анализ, синтез</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Слоговой анализ. Звуко-буквенный анализ.</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Развитие фонематических представлений</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Произношение звуков в предложениях и чистоговорках.</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Итог занятия</vt:lpstr>
    </vt:vector>
  </TitlesOfParts>
  <Company>SPecialiST RePack</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НАШ ГОСТЬ - ИНОПЛАНЕТЯНИН</dc:title>
  <dc:creator>Алекс</dc:creator>
  <cp:lastModifiedBy>Alex</cp:lastModifiedBy>
  <cp:revision>196</cp:revision>
  <dcterms:created xsi:type="dcterms:W3CDTF">2015-02-09T20:28:57Z</dcterms:created>
  <dcterms:modified xsi:type="dcterms:W3CDTF">2019-04-16T16:15:38Z</dcterms:modified>
</cp:coreProperties>
</file>