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8" r:id="rId2"/>
  </p:sldMasterIdLst>
  <p:sldIdLst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0" autoAdjust="0"/>
    <p:restoredTop sz="94660"/>
  </p:normalViewPr>
  <p:slideViewPr>
    <p:cSldViewPr snapToGrid="0">
      <p:cViewPr>
        <p:scale>
          <a:sx n="100" d="100"/>
          <a:sy n="100" d="100"/>
        </p:scale>
        <p:origin x="-378" y="-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162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02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532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8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682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717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99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13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463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9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71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594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74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307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454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13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534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99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047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504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07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6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395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52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50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0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582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17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198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05D09A5-C6C1-4262-8A63-5F72C4B6ADEA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228BA-9FE4-4882-8117-BA15B29C5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44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jqVJWFeyQx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www.geogebra.org/m/J2qwHzcB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242F4-B32C-4612-9BE5-C9B966B801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Цилиндр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EEC275-8250-477A-AC1E-E5D2FCBDBC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Урок геометрии в 11 классе</a:t>
            </a:r>
          </a:p>
          <a:p>
            <a:endParaRPr lang="ru-RU" dirty="0"/>
          </a:p>
          <a:p>
            <a:pPr algn="l"/>
            <a:r>
              <a:rPr lang="ru-RU" sz="1500" i="1" dirty="0">
                <a:latin typeface="+mj-lt"/>
                <a:cs typeface="Angsana New" panose="02020603050405020304" pitchFamily="18" charset="-34"/>
              </a:rPr>
              <a:t>Учитель математики ГБОУ Школа №15 Дмитрий Вадимович Лабзин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35E123-A72A-4171-9C3C-A6BFCA40A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98" y="257997"/>
            <a:ext cx="3250956" cy="29170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C973BB-7056-4E6D-89DD-0DB280A6B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00" y="489098"/>
            <a:ext cx="5797473" cy="4508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E8767B-3566-473A-8D19-AB5AC9EC7CA6}"/>
              </a:ext>
            </a:extLst>
          </p:cNvPr>
          <p:cNvSpPr txBox="1"/>
          <p:nvPr/>
        </p:nvSpPr>
        <p:spPr>
          <a:xfrm>
            <a:off x="7997039" y="6230671"/>
            <a:ext cx="377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https://youtu.be/jqVJWFeyQxM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435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ECF380-4413-4EC6-A606-66B199B02092}"/>
              </a:ext>
            </a:extLst>
          </p:cNvPr>
          <p:cNvSpPr txBox="1"/>
          <p:nvPr/>
        </p:nvSpPr>
        <p:spPr>
          <a:xfrm>
            <a:off x="723014" y="414670"/>
            <a:ext cx="8112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1. Тела и поверхности вращения в нашей жизни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63D083-CA8E-4080-B637-6C0A516F8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6" y="3766867"/>
            <a:ext cx="2056139" cy="20561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9D3035-F524-40D0-8426-9B215B369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18" y="3744069"/>
            <a:ext cx="1848920" cy="1848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84C2C4-880B-4BF9-838A-6EC49D58A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36" y="3877923"/>
            <a:ext cx="2485081" cy="18638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63FA60-D8B7-4DE4-B9BD-EEF413181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19" y="3877923"/>
            <a:ext cx="1246883" cy="15812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D1F494-CC4B-4467-A0C6-C7B4579324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033" y="4064016"/>
            <a:ext cx="1778484" cy="13829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B87E942-F26A-41AE-99FE-5494030C48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89" y="3659206"/>
            <a:ext cx="2192596" cy="21925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59956E5-3A9B-435E-8EF8-F22F67288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140" y="3590952"/>
            <a:ext cx="1799408" cy="22007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704F72-779F-4AA7-A7E0-C9DC613D2C74}"/>
              </a:ext>
            </a:extLst>
          </p:cNvPr>
          <p:cNvSpPr txBox="1"/>
          <p:nvPr/>
        </p:nvSpPr>
        <p:spPr>
          <a:xfrm>
            <a:off x="723014" y="5928502"/>
            <a:ext cx="77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Приведите свои примеры тел вращения.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5CFBF4-F72E-42FF-9B4D-2559869F4D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4" y="1166440"/>
            <a:ext cx="3028950" cy="2171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3C22CA7-77D0-4C0F-8B3F-C8CFFBD4FB9A}"/>
                  </a:ext>
                </a:extLst>
              </p:cNvPr>
              <p:cNvSpPr txBox="1"/>
              <p:nvPr/>
            </p:nvSpPr>
            <p:spPr>
              <a:xfrm>
                <a:off x="919716" y="928379"/>
                <a:ext cx="1867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3C22CA7-77D0-4C0F-8B3F-C8CFFBD4F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16" y="928379"/>
                <a:ext cx="186782" cy="276999"/>
              </a:xfrm>
              <a:prstGeom prst="rect">
                <a:avLst/>
              </a:prstGeom>
              <a:blipFill>
                <a:blip r:embed="rId10"/>
                <a:stretch>
                  <a:fillRect l="-19355" r="-129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D4C6C04-F288-4B4E-9278-4696218C8C09}"/>
                  </a:ext>
                </a:extLst>
              </p:cNvPr>
              <p:cNvSpPr txBox="1"/>
              <p:nvPr/>
            </p:nvSpPr>
            <p:spPr>
              <a:xfrm>
                <a:off x="1049151" y="1583341"/>
                <a:ext cx="2030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D4C6C04-F288-4B4E-9278-4696218C8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151" y="1583341"/>
                <a:ext cx="203004" cy="276999"/>
              </a:xfrm>
              <a:prstGeom prst="rect">
                <a:avLst/>
              </a:prstGeom>
              <a:blipFill>
                <a:blip r:embed="rId11"/>
                <a:stretch>
                  <a:fillRect l="-27273" r="-24242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16D8E72-6DAB-44EB-9C39-FD3E36A4CBED}"/>
                  </a:ext>
                </a:extLst>
              </p:cNvPr>
              <p:cNvSpPr txBox="1"/>
              <p:nvPr/>
            </p:nvSpPr>
            <p:spPr>
              <a:xfrm>
                <a:off x="4429592" y="1791636"/>
                <a:ext cx="1867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16D8E72-6DAB-44EB-9C39-FD3E36A4C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592" y="1791636"/>
                <a:ext cx="186782" cy="276999"/>
              </a:xfrm>
              <a:prstGeom prst="rect">
                <a:avLst/>
              </a:prstGeom>
              <a:blipFill>
                <a:blip r:embed="rId12"/>
                <a:stretch>
                  <a:fillRect l="-20000" r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F04B459-3359-4E11-BCD2-B7E8ACBEA0E4}"/>
                  </a:ext>
                </a:extLst>
              </p:cNvPr>
              <p:cNvSpPr txBox="1"/>
              <p:nvPr/>
            </p:nvSpPr>
            <p:spPr>
              <a:xfrm>
                <a:off x="4441884" y="1572351"/>
                <a:ext cx="2030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F04B459-3359-4E11-BCD2-B7E8ACBEA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884" y="1572351"/>
                <a:ext cx="203004" cy="276999"/>
              </a:xfrm>
              <a:prstGeom prst="rect">
                <a:avLst/>
              </a:prstGeom>
              <a:blipFill>
                <a:blip r:embed="rId13"/>
                <a:stretch>
                  <a:fillRect l="-30303" r="-21212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0ACD44F-9107-466E-9B2C-C890D4233669}"/>
              </a:ext>
            </a:extLst>
          </p:cNvPr>
          <p:cNvSpPr txBox="1"/>
          <p:nvPr/>
        </p:nvSpPr>
        <p:spPr>
          <a:xfrm>
            <a:off x="4616374" y="1762410"/>
            <a:ext cx="3779874" cy="380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прямая (ось вращения)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0F5C2-1F92-48C3-9087-7DCBAFCF7203}"/>
              </a:ext>
            </a:extLst>
          </p:cNvPr>
          <p:cNvSpPr txBox="1"/>
          <p:nvPr/>
        </p:nvSpPr>
        <p:spPr>
          <a:xfrm>
            <a:off x="4616374" y="1506546"/>
            <a:ext cx="276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плоская фигура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CBB598-DBA5-4943-BF2F-EA3296C79820}"/>
              </a:ext>
            </a:extLst>
          </p:cNvPr>
          <p:cNvSpPr txBox="1"/>
          <p:nvPr/>
        </p:nvSpPr>
        <p:spPr>
          <a:xfrm>
            <a:off x="4429592" y="2219446"/>
            <a:ext cx="6681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При вращении плоской фигуры </a:t>
            </a:r>
            <a:r>
              <a:rPr lang="en-US" sz="2000" dirty="0"/>
              <a:t>F</a:t>
            </a:r>
            <a:r>
              <a:rPr lang="ru-RU" sz="2000" dirty="0"/>
              <a:t> вокруг оси вращения (прямая а) образуется фигура вращения.</a:t>
            </a:r>
          </a:p>
        </p:txBody>
      </p:sp>
    </p:spTree>
    <p:extLst>
      <p:ext uri="{BB962C8B-B14F-4D97-AF65-F5344CB8AC3E}">
        <p14:creationId xmlns:p14="http://schemas.microsoft.com/office/powerpoint/2010/main" val="21238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DFF6A4-776F-485C-94DE-14FC3CF9443E}"/>
              </a:ext>
            </a:extLst>
          </p:cNvPr>
          <p:cNvSpPr txBox="1"/>
          <p:nvPr/>
        </p:nvSpPr>
        <p:spPr>
          <a:xfrm>
            <a:off x="531628" y="308344"/>
            <a:ext cx="6666614" cy="47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2. Цилиндр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CA090-3FC4-420C-BE27-936EAF406357}"/>
              </a:ext>
            </a:extLst>
          </p:cNvPr>
          <p:cNvSpPr txBox="1"/>
          <p:nvPr/>
        </p:nvSpPr>
        <p:spPr>
          <a:xfrm>
            <a:off x="531628" y="882502"/>
            <a:ext cx="937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- Как вы думаете, какую плоскую фигуру нужно вращать, чтобы получить цилиндр?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CFD8BB-F1D2-433F-B7E5-7C6EFE576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" y="1507266"/>
            <a:ext cx="4220916" cy="24752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2DFE61-B2CC-4C6D-A6E4-43CDEDAAC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00" y="1560776"/>
            <a:ext cx="4259999" cy="24687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86C338-07B6-471F-B4FA-A74057443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916" y="1678188"/>
            <a:ext cx="4227430" cy="24296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EB03C4-19D7-416F-BCF2-286E99CF4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8" y="4083001"/>
            <a:ext cx="4227430" cy="23775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5A54EE-8B81-4B65-B16B-F1E64A03C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36" y="3978023"/>
            <a:ext cx="4201375" cy="2403577"/>
          </a:xfrm>
          <a:prstGeom prst="rect">
            <a:avLst/>
          </a:prstGeom>
        </p:spPr>
      </p:pic>
      <p:sp>
        <p:nvSpPr>
          <p:cNvPr id="16" name="Прямоугольник 15">
            <a:hlinkClick r:id="rId7"/>
            <a:extLst>
              <a:ext uri="{FF2B5EF4-FFF2-40B4-BE49-F238E27FC236}">
                <a16:creationId xmlns:a16="http://schemas.microsoft.com/office/drawing/2014/main" id="{CB4D1331-2EDC-4C31-9660-5B495BA87C9A}"/>
              </a:ext>
            </a:extLst>
          </p:cNvPr>
          <p:cNvSpPr/>
          <p:nvPr/>
        </p:nvSpPr>
        <p:spPr>
          <a:xfrm>
            <a:off x="7914895" y="6329326"/>
            <a:ext cx="3989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https://www.geogebra.org/m/J2qwHzcB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FBA229-4091-4D5D-BCDA-434711E56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877" y="834470"/>
            <a:ext cx="3468925" cy="4267570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9717AC9F-B454-4F2C-8CE2-0DFB8958DEA3}"/>
              </a:ext>
            </a:extLst>
          </p:cNvPr>
          <p:cNvSpPr/>
          <p:nvPr/>
        </p:nvSpPr>
        <p:spPr>
          <a:xfrm flipV="1">
            <a:off x="1655415" y="1491298"/>
            <a:ext cx="71437" cy="666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F34FDFB-BB8B-4BD7-AA13-8BE1A878E9DA}"/>
              </a:ext>
            </a:extLst>
          </p:cNvPr>
          <p:cNvSpPr/>
          <p:nvPr/>
        </p:nvSpPr>
        <p:spPr>
          <a:xfrm flipV="1">
            <a:off x="3044620" y="1495424"/>
            <a:ext cx="71437" cy="666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152DC20-D581-4AA4-9CC8-99FA9BD88C6B}"/>
              </a:ext>
            </a:extLst>
          </p:cNvPr>
          <p:cNvSpPr/>
          <p:nvPr/>
        </p:nvSpPr>
        <p:spPr>
          <a:xfrm flipV="1">
            <a:off x="3044620" y="4339855"/>
            <a:ext cx="71437" cy="666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EC2FCFC-155A-4101-AC07-C9C566F7A8BD}"/>
              </a:ext>
            </a:extLst>
          </p:cNvPr>
          <p:cNvCxnSpPr>
            <a:cxnSpLocks/>
          </p:cNvCxnSpPr>
          <p:nvPr/>
        </p:nvCxnSpPr>
        <p:spPr>
          <a:xfrm flipH="1">
            <a:off x="3080004" y="783684"/>
            <a:ext cx="1" cy="7276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B28C158-7753-42AD-97CB-2F40CE4190E4}"/>
              </a:ext>
            </a:extLst>
          </p:cNvPr>
          <p:cNvCxnSpPr>
            <a:cxnSpLocks/>
          </p:cNvCxnSpPr>
          <p:nvPr/>
        </p:nvCxnSpPr>
        <p:spPr>
          <a:xfrm>
            <a:off x="3079340" y="1504223"/>
            <a:ext cx="0" cy="284443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10FD6B6A-DD6B-4192-A897-8C1FAD1DD65F}"/>
              </a:ext>
            </a:extLst>
          </p:cNvPr>
          <p:cNvCxnSpPr>
            <a:stCxn id="5" idx="0"/>
            <a:endCxn id="2" idx="2"/>
          </p:cNvCxnSpPr>
          <p:nvPr/>
        </p:nvCxnSpPr>
        <p:spPr>
          <a:xfrm>
            <a:off x="3080339" y="4406530"/>
            <a:ext cx="1" cy="6955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8991AA8-5614-4EFB-9470-EF7EEC670286}"/>
              </a:ext>
            </a:extLst>
          </p:cNvPr>
          <p:cNvCxnSpPr/>
          <p:nvPr/>
        </p:nvCxnSpPr>
        <p:spPr>
          <a:xfrm>
            <a:off x="2009775" y="1771650"/>
            <a:ext cx="0" cy="2867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63C5EFF-046D-450F-9A0C-9A1AF346E8E7}"/>
              </a:ext>
            </a:extLst>
          </p:cNvPr>
          <p:cNvCxnSpPr/>
          <p:nvPr/>
        </p:nvCxnSpPr>
        <p:spPr>
          <a:xfrm>
            <a:off x="2143125" y="1828800"/>
            <a:ext cx="0" cy="2867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A1D36FA-150D-4C01-9E3B-F77F5C99622D}"/>
              </a:ext>
            </a:extLst>
          </p:cNvPr>
          <p:cNvCxnSpPr>
            <a:cxnSpLocks/>
          </p:cNvCxnSpPr>
          <p:nvPr/>
        </p:nvCxnSpPr>
        <p:spPr>
          <a:xfrm>
            <a:off x="2305050" y="1828800"/>
            <a:ext cx="0" cy="2943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FA89DDE-87E5-4689-9434-F6B685E88FF8}"/>
              </a:ext>
            </a:extLst>
          </p:cNvPr>
          <p:cNvCxnSpPr>
            <a:cxnSpLocks/>
          </p:cNvCxnSpPr>
          <p:nvPr/>
        </p:nvCxnSpPr>
        <p:spPr>
          <a:xfrm>
            <a:off x="2457450" y="1866900"/>
            <a:ext cx="0" cy="2905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4278AE0-DF03-4089-B856-25FFCEF0A449}"/>
              </a:ext>
            </a:extLst>
          </p:cNvPr>
          <p:cNvSpPr txBox="1"/>
          <p:nvPr/>
        </p:nvSpPr>
        <p:spPr>
          <a:xfrm>
            <a:off x="3006625" y="4937495"/>
            <a:ext cx="1517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ось цилиндра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09F0A351-CC60-41EC-B63E-62812498F7E2}"/>
              </a:ext>
            </a:extLst>
          </p:cNvPr>
          <p:cNvGrpSpPr/>
          <p:nvPr/>
        </p:nvGrpSpPr>
        <p:grpSpPr>
          <a:xfrm>
            <a:off x="1475376" y="3733801"/>
            <a:ext cx="2563224" cy="1922870"/>
            <a:chOff x="503826" y="3429001"/>
            <a:chExt cx="2563224" cy="1922870"/>
          </a:xfrm>
        </p:grpSpPr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42A683A4-A7DE-4C95-B3AE-309ECEEAE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826" y="3429001"/>
              <a:ext cx="667749" cy="18992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A1BBF436-FFD0-441E-B2D1-A85F18CE4FAD}"/>
                </a:ext>
              </a:extLst>
            </p:cNvPr>
            <p:cNvCxnSpPr>
              <a:cxnSpLocks/>
            </p:cNvCxnSpPr>
            <p:nvPr/>
          </p:nvCxnSpPr>
          <p:spPr>
            <a:xfrm>
              <a:off x="503826" y="5328205"/>
              <a:ext cx="2563224" cy="23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0AA69D1-7624-45D5-8AD3-D81130AC1920}"/>
              </a:ext>
            </a:extLst>
          </p:cNvPr>
          <p:cNvSpPr txBox="1"/>
          <p:nvPr/>
        </p:nvSpPr>
        <p:spPr>
          <a:xfrm>
            <a:off x="1631061" y="530299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образующие цилиндра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1CDFCDA-360C-4A73-9E91-D4A199B3DF47}"/>
              </a:ext>
            </a:extLst>
          </p:cNvPr>
          <p:cNvGrpSpPr/>
          <p:nvPr/>
        </p:nvGrpSpPr>
        <p:grpSpPr>
          <a:xfrm>
            <a:off x="4038600" y="1038225"/>
            <a:ext cx="3028950" cy="457199"/>
            <a:chOff x="3067050" y="733425"/>
            <a:chExt cx="3028950" cy="457199"/>
          </a:xfrm>
        </p:grpSpPr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F37E0C12-1354-4E2E-AD30-D10FF44A7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050" y="733425"/>
              <a:ext cx="849829" cy="45719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08F5C1B8-C6EA-416B-B262-D05A9EE24AA2}"/>
                </a:ext>
              </a:extLst>
            </p:cNvPr>
            <p:cNvCxnSpPr>
              <a:cxnSpLocks/>
            </p:cNvCxnSpPr>
            <p:nvPr/>
          </p:nvCxnSpPr>
          <p:spPr>
            <a:xfrm>
              <a:off x="3916879" y="733425"/>
              <a:ext cx="21791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B8CB81E-5540-45C4-B602-358FB77051BB}"/>
              </a:ext>
            </a:extLst>
          </p:cNvPr>
          <p:cNvSpPr txBox="1"/>
          <p:nvPr/>
        </p:nvSpPr>
        <p:spPr>
          <a:xfrm>
            <a:off x="4911190" y="726371"/>
            <a:ext cx="239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основание цилиндра</a:t>
            </a: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59C27F8-E558-4B2E-B5DD-C66E8A72EF6D}"/>
              </a:ext>
            </a:extLst>
          </p:cNvPr>
          <p:cNvGrpSpPr/>
          <p:nvPr/>
        </p:nvGrpSpPr>
        <p:grpSpPr>
          <a:xfrm>
            <a:off x="3998460" y="4521501"/>
            <a:ext cx="3014000" cy="365495"/>
            <a:chOff x="3026910" y="4216701"/>
            <a:chExt cx="3014000" cy="365495"/>
          </a:xfrm>
        </p:grpSpPr>
        <p:cxnSp>
          <p:nvCxnSpPr>
            <p:cNvPr id="41" name="Прямая со стрелкой 40">
              <a:extLst>
                <a:ext uri="{FF2B5EF4-FFF2-40B4-BE49-F238E27FC236}">
                  <a16:creationId xmlns:a16="http://schemas.microsoft.com/office/drawing/2014/main" id="{354616CB-0945-4190-B801-4325EDCDEB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26910" y="4216701"/>
              <a:ext cx="870875" cy="36549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5D41A8DE-940F-4042-9C90-269363BE7D38}"/>
                </a:ext>
              </a:extLst>
            </p:cNvPr>
            <p:cNvCxnSpPr>
              <a:cxnSpLocks/>
            </p:cNvCxnSpPr>
            <p:nvPr/>
          </p:nvCxnSpPr>
          <p:spPr>
            <a:xfrm>
              <a:off x="3897785" y="4582196"/>
              <a:ext cx="21431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85ED653-8922-4670-BF31-CD06981304AF}"/>
              </a:ext>
            </a:extLst>
          </p:cNvPr>
          <p:cNvSpPr txBox="1"/>
          <p:nvPr/>
        </p:nvSpPr>
        <p:spPr>
          <a:xfrm>
            <a:off x="4888429" y="4568163"/>
            <a:ext cx="239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основание цилиндра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C96FDE2-2ED5-4A9B-8907-193CD64E3284}"/>
              </a:ext>
            </a:extLst>
          </p:cNvPr>
          <p:cNvGrpSpPr/>
          <p:nvPr/>
        </p:nvGrpSpPr>
        <p:grpSpPr>
          <a:xfrm>
            <a:off x="4054975" y="2653107"/>
            <a:ext cx="3393575" cy="552055"/>
            <a:chOff x="3083425" y="2348307"/>
            <a:chExt cx="3393575" cy="552055"/>
          </a:xfrm>
        </p:grpSpPr>
        <p:cxnSp>
          <p:nvCxnSpPr>
            <p:cNvPr id="54" name="Соединитель: изогнутый 53">
              <a:extLst>
                <a:ext uri="{FF2B5EF4-FFF2-40B4-BE49-F238E27FC236}">
                  <a16:creationId xmlns:a16="http://schemas.microsoft.com/office/drawing/2014/main" id="{A899F8E2-E5C5-4680-80DF-0AD7DA4CEAF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083425" y="2354789"/>
              <a:ext cx="1542813" cy="545573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DFF8E065-4F59-49DF-B6A8-546B4C4430AB}"/>
                </a:ext>
              </a:extLst>
            </p:cNvPr>
            <p:cNvCxnSpPr>
              <a:cxnSpLocks/>
            </p:cNvCxnSpPr>
            <p:nvPr/>
          </p:nvCxnSpPr>
          <p:spPr>
            <a:xfrm>
              <a:off x="4626237" y="2348307"/>
              <a:ext cx="1850763" cy="64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D23E750-7635-4A43-80C5-9B795E4AA4A1}"/>
              </a:ext>
            </a:extLst>
          </p:cNvPr>
          <p:cNvSpPr txBox="1"/>
          <p:nvPr/>
        </p:nvSpPr>
        <p:spPr>
          <a:xfrm>
            <a:off x="5305424" y="2280534"/>
            <a:ext cx="273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боковая поверхность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35C0201E-EC2A-4B82-8A68-EDBAA7FF3EB3}"/>
              </a:ext>
            </a:extLst>
          </p:cNvPr>
          <p:cNvCxnSpPr>
            <a:cxnSpLocks/>
          </p:cNvCxnSpPr>
          <p:nvPr/>
        </p:nvCxnSpPr>
        <p:spPr>
          <a:xfrm>
            <a:off x="1665186" y="1518647"/>
            <a:ext cx="1396794" cy="4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F533804-A949-4859-8411-520816698990}"/>
                  </a:ext>
                </a:extLst>
              </p:cNvPr>
              <p:cNvSpPr txBox="1"/>
              <p:nvPr/>
            </p:nvSpPr>
            <p:spPr>
              <a:xfrm>
                <a:off x="2373154" y="1227224"/>
                <a:ext cx="22805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F533804-A949-4859-8411-520816698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154" y="1227224"/>
                <a:ext cx="228055" cy="276999"/>
              </a:xfrm>
              <a:prstGeom prst="rect">
                <a:avLst/>
              </a:prstGeom>
              <a:blipFill>
                <a:blip r:embed="rId3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38F7A9A-CC32-4B5F-AE07-BD6745898164}"/>
                  </a:ext>
                </a:extLst>
              </p:cNvPr>
              <p:cNvSpPr txBox="1"/>
              <p:nvPr/>
            </p:nvSpPr>
            <p:spPr>
              <a:xfrm>
                <a:off x="1117822" y="550052"/>
                <a:ext cx="22805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38F7A9A-CC32-4B5F-AE07-BD6745898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822" y="550052"/>
                <a:ext cx="228055" cy="276999"/>
              </a:xfrm>
              <a:prstGeom prst="rect">
                <a:avLst/>
              </a:prstGeom>
              <a:blipFill>
                <a:blip r:embed="rId4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039108CC-8DD2-44EF-8898-334F459DD047}"/>
              </a:ext>
            </a:extLst>
          </p:cNvPr>
          <p:cNvSpPr txBox="1"/>
          <p:nvPr/>
        </p:nvSpPr>
        <p:spPr>
          <a:xfrm>
            <a:off x="1278866" y="512684"/>
            <a:ext cx="296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радиус цилиндра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98A989E-57A2-4651-A2EA-CF035A72D262}"/>
              </a:ext>
            </a:extLst>
          </p:cNvPr>
          <p:cNvSpPr txBox="1"/>
          <p:nvPr/>
        </p:nvSpPr>
        <p:spPr>
          <a:xfrm>
            <a:off x="5597787" y="3015361"/>
            <a:ext cx="4860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Боковая поверхность получена вращением образующей.</a:t>
            </a:r>
          </a:p>
          <a:p>
            <a:r>
              <a:rPr lang="ru-RU" sz="2000" dirty="0"/>
              <a:t>Длина образующей – высота цилиндра</a:t>
            </a:r>
            <a:r>
              <a:rPr lang="en-US" sz="2000" dirty="0"/>
              <a:t> (h)</a:t>
            </a:r>
            <a:r>
              <a:rPr lang="ru-RU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F045211-B816-4FAE-A131-5F4DB5DAF08C}"/>
                  </a:ext>
                </a:extLst>
              </p:cNvPr>
              <p:cNvSpPr txBox="1"/>
              <p:nvPr/>
            </p:nvSpPr>
            <p:spPr>
              <a:xfrm>
                <a:off x="4573945" y="2484250"/>
                <a:ext cx="18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F045211-B816-4FAE-A131-5F4DB5DAF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945" y="2484250"/>
                <a:ext cx="185114" cy="276999"/>
              </a:xfrm>
              <a:prstGeom prst="rect">
                <a:avLst/>
              </a:prstGeom>
              <a:blipFill>
                <a:blip r:embed="rId5"/>
                <a:stretch>
                  <a:fillRect l="-32258" r="-25806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5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1" grpId="0"/>
      <p:bldP spid="29" grpId="0"/>
      <p:bldP spid="39" grpId="0"/>
      <p:bldP spid="50" grpId="0"/>
      <p:bldP spid="61" grpId="0"/>
      <p:bldP spid="68" grpId="0"/>
      <p:bldP spid="73" grpId="0"/>
      <p:bldP spid="74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DE7A16-C1B0-40F0-AC4B-C167A1E1B654}"/>
              </a:ext>
            </a:extLst>
          </p:cNvPr>
          <p:cNvSpPr txBox="1"/>
          <p:nvPr/>
        </p:nvSpPr>
        <p:spPr>
          <a:xfrm>
            <a:off x="1476375" y="323850"/>
            <a:ext cx="692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ru-RU" sz="2000" dirty="0"/>
              <a:t>Приведите примеры из жизни тел цилиндрической формы.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8158BF-B95A-4A94-AAC3-A50730364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1504296"/>
            <a:ext cx="5752724" cy="2905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DF6157-09EA-4AFD-A43F-BB1A7BD39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1" y="970409"/>
            <a:ext cx="3652520" cy="3277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9A0B2-B3E4-46E3-9ACB-E8F24989915E}"/>
              </a:ext>
            </a:extLst>
          </p:cNvPr>
          <p:cNvSpPr txBox="1"/>
          <p:nvPr/>
        </p:nvSpPr>
        <p:spPr>
          <a:xfrm>
            <a:off x="1612266" y="4247724"/>
            <a:ext cx="321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1927- 1929 гг.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C07158-2EB8-44DF-87A3-730E3F027335}"/>
              </a:ext>
            </a:extLst>
          </p:cNvPr>
          <p:cNvSpPr txBox="1"/>
          <p:nvPr/>
        </p:nvSpPr>
        <p:spPr>
          <a:xfrm>
            <a:off x="5286375" y="857190"/>
            <a:ext cx="445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Дом архитектора Мельникова. </a:t>
            </a:r>
          </a:p>
          <a:p>
            <a:r>
              <a:rPr lang="ru-RU" sz="2000" dirty="0"/>
              <a:t>Москва, </a:t>
            </a:r>
            <a:r>
              <a:rPr lang="ru-RU" sz="2000" dirty="0" err="1"/>
              <a:t>Кривоарбатский</a:t>
            </a:r>
            <a:r>
              <a:rPr lang="ru-RU" sz="2000" dirty="0"/>
              <a:t> пер, 10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13C904-55D8-4CCE-A7B7-291102398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2" y="4617056"/>
            <a:ext cx="2085975" cy="16668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9C9CB7-0F97-4CA9-8DB6-F86136662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937" y="4432390"/>
            <a:ext cx="1905000" cy="20859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3C6D4F-9313-4E33-86D3-7E4683EEAA97}"/>
              </a:ext>
            </a:extLst>
          </p:cNvPr>
          <p:cNvSpPr txBox="1"/>
          <p:nvPr/>
        </p:nvSpPr>
        <p:spPr>
          <a:xfrm>
            <a:off x="3457575" y="4819949"/>
            <a:ext cx="3095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Сечение, которое проходит через ось цилиндра называется осевым.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A501EB-2AFE-474A-A35C-7FFD2D7B72EA}"/>
              </a:ext>
            </a:extLst>
          </p:cNvPr>
          <p:cNvSpPr txBox="1"/>
          <p:nvPr/>
        </p:nvSpPr>
        <p:spPr>
          <a:xfrm>
            <a:off x="2152650" y="6283931"/>
            <a:ext cx="250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Осевое сечение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5AC7B3-F753-42A7-AF0A-35ACC1CBC859}"/>
              </a:ext>
            </a:extLst>
          </p:cNvPr>
          <p:cNvSpPr txBox="1"/>
          <p:nvPr/>
        </p:nvSpPr>
        <p:spPr>
          <a:xfrm>
            <a:off x="8033962" y="5729933"/>
            <a:ext cx="273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Сечение цилиндра плоскостью, перпендикулярной к оси.</a:t>
            </a:r>
          </a:p>
        </p:txBody>
      </p:sp>
    </p:spTree>
    <p:extLst>
      <p:ext uri="{BB962C8B-B14F-4D97-AF65-F5344CB8AC3E}">
        <p14:creationId xmlns:p14="http://schemas.microsoft.com/office/powerpoint/2010/main" val="36256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96F785D7-06E4-4FA0-A959-86A2452C24B7}"/>
              </a:ext>
            </a:extLst>
          </p:cNvPr>
          <p:cNvSpPr/>
          <p:nvPr/>
        </p:nvSpPr>
        <p:spPr>
          <a:xfrm>
            <a:off x="4189268" y="5003483"/>
            <a:ext cx="4515820" cy="1503175"/>
          </a:xfrm>
          <a:prstGeom prst="horizontalScroll">
            <a:avLst/>
          </a:prstGeom>
          <a:solidFill>
            <a:schemeClr val="accent4">
              <a:lumMod val="40000"/>
              <a:lumOff val="6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149E5-093B-4886-8AE0-08D8FD52EFED}"/>
              </a:ext>
            </a:extLst>
          </p:cNvPr>
          <p:cNvSpPr txBox="1"/>
          <p:nvPr/>
        </p:nvSpPr>
        <p:spPr>
          <a:xfrm>
            <a:off x="680484" y="244549"/>
            <a:ext cx="644333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3. Площадь поверхности цилиндра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6C8B6D-ED2D-4D03-8BB1-4FD045906DE8}"/>
                  </a:ext>
                </a:extLst>
              </p:cNvPr>
              <p:cNvSpPr txBox="1"/>
              <p:nvPr/>
            </p:nvSpPr>
            <p:spPr>
              <a:xfrm>
                <a:off x="1036674" y="701749"/>
                <a:ext cx="16624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осн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бок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6C8B6D-ED2D-4D03-8BB1-4FD045906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674" y="701749"/>
                <a:ext cx="1662442" cy="276999"/>
              </a:xfrm>
              <a:prstGeom prst="rect">
                <a:avLst/>
              </a:prstGeom>
              <a:blipFill>
                <a:blip r:embed="rId2"/>
                <a:stretch>
                  <a:fillRect l="-2564" r="-1465" b="-173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5E2D3E-A635-43C4-A2D6-BD7D80D19B9E}"/>
                  </a:ext>
                </a:extLst>
              </p:cNvPr>
              <p:cNvSpPr txBox="1"/>
              <p:nvPr/>
            </p:nvSpPr>
            <p:spPr>
              <a:xfrm>
                <a:off x="6655981" y="1220504"/>
                <a:ext cx="1107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осн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5E2D3E-A635-43C4-A2D6-BD7D80D19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981" y="1220504"/>
                <a:ext cx="1107226" cy="276999"/>
              </a:xfrm>
              <a:prstGeom prst="rect">
                <a:avLst/>
              </a:prstGeom>
              <a:blipFill>
                <a:blip r:embed="rId3"/>
                <a:stretch>
                  <a:fillRect l="-4972" t="-4348" r="-16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55A69D8-969B-49E8-9601-85EF69082FBB}"/>
              </a:ext>
            </a:extLst>
          </p:cNvPr>
          <p:cNvSpPr txBox="1"/>
          <p:nvPr/>
        </p:nvSpPr>
        <p:spPr>
          <a:xfrm>
            <a:off x="951613" y="1158949"/>
            <a:ext cx="5704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основании цилиндра лежит круг, следовательно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4F9F6-0F6D-46F2-87E7-1420D8E4B064}"/>
              </a:ext>
            </a:extLst>
          </p:cNvPr>
          <p:cNvSpPr txBox="1"/>
          <p:nvPr/>
        </p:nvSpPr>
        <p:spPr>
          <a:xfrm>
            <a:off x="951613" y="1559058"/>
            <a:ext cx="8957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- Какая фигура получится, если разрезать боковую поверхность по образующей?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95CDAD-CD73-475D-A8DF-55A9AF8A1A9C}"/>
              </a:ext>
            </a:extLst>
          </p:cNvPr>
          <p:cNvSpPr/>
          <p:nvPr/>
        </p:nvSpPr>
        <p:spPr>
          <a:xfrm>
            <a:off x="1360967" y="2016258"/>
            <a:ext cx="4008475" cy="149248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E36E3-D656-44C8-85D0-667EB117BC29}"/>
                  </a:ext>
                </a:extLst>
              </p:cNvPr>
              <p:cNvSpPr txBox="1"/>
              <p:nvPr/>
            </p:nvSpPr>
            <p:spPr>
              <a:xfrm>
                <a:off x="5481396" y="2574738"/>
                <a:ext cx="23491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−вы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сота цилиндра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E36E3-D656-44C8-85D0-667EB117B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396" y="2574738"/>
                <a:ext cx="2349169" cy="276999"/>
              </a:xfrm>
              <a:prstGeom prst="rect">
                <a:avLst/>
              </a:prstGeom>
              <a:blipFill>
                <a:blip r:embed="rId4"/>
                <a:stretch>
                  <a:fillRect l="-2073" r="-2073" b="-2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41B761-E2BC-40B8-ABD1-31F0A4827362}"/>
                  </a:ext>
                </a:extLst>
              </p:cNvPr>
              <p:cNvSpPr txBox="1"/>
              <p:nvPr/>
            </p:nvSpPr>
            <p:spPr>
              <a:xfrm>
                <a:off x="1360967" y="3565833"/>
                <a:ext cx="38827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−длин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а окружности основания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41B761-E2BC-40B8-ABD1-31F0A4827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967" y="3565833"/>
                <a:ext cx="3882730" cy="276999"/>
              </a:xfrm>
              <a:prstGeom prst="rect">
                <a:avLst/>
              </a:prstGeom>
              <a:blipFill>
                <a:blip r:embed="rId5"/>
                <a:stretch>
                  <a:fillRect l="-942" r="-471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F2ACDE-6539-46C2-8074-F016A41CF95B}"/>
                  </a:ext>
                </a:extLst>
              </p:cNvPr>
              <p:cNvSpPr txBox="1"/>
              <p:nvPr/>
            </p:nvSpPr>
            <p:spPr>
              <a:xfrm>
                <a:off x="1036674" y="3899922"/>
                <a:ext cx="12537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бок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𝑟h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F2ACDE-6539-46C2-8074-F016A41CF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674" y="3899922"/>
                <a:ext cx="1253741" cy="276999"/>
              </a:xfrm>
              <a:prstGeom prst="rect">
                <a:avLst/>
              </a:prstGeom>
              <a:blipFill>
                <a:blip r:embed="rId6"/>
                <a:stretch>
                  <a:fillRect l="-3883" r="-4369" b="-1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F939B2-C1A5-4488-AAAF-5392D593D178}"/>
                  </a:ext>
                </a:extLst>
              </p:cNvPr>
              <p:cNvSpPr txBox="1"/>
              <p:nvPr/>
            </p:nvSpPr>
            <p:spPr>
              <a:xfrm>
                <a:off x="1036674" y="4234011"/>
                <a:ext cx="31525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F939B2-C1A5-4488-AAAF-5392D593D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674" y="4234011"/>
                <a:ext cx="3152594" cy="276999"/>
              </a:xfrm>
              <a:prstGeom prst="rect">
                <a:avLst/>
              </a:prstGeom>
              <a:blipFill>
                <a:blip r:embed="rId7"/>
                <a:stretch>
                  <a:fillRect l="-1161" t="-4444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413060-6B9B-4D6E-A3B8-F1B38BBF8BA6}"/>
                  </a:ext>
                </a:extLst>
              </p:cNvPr>
              <p:cNvSpPr txBox="1"/>
              <p:nvPr/>
            </p:nvSpPr>
            <p:spPr>
              <a:xfrm>
                <a:off x="4990214" y="5480476"/>
                <a:ext cx="254444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ru-RU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413060-6B9B-4D6E-A3B8-F1B38BBF8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214" y="5480476"/>
                <a:ext cx="2544442" cy="369332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555D022-DB3D-431E-B08F-F574C1484A6B}"/>
              </a:ext>
            </a:extLst>
          </p:cNvPr>
          <p:cNvSpPr txBox="1"/>
          <p:nvPr/>
        </p:nvSpPr>
        <p:spPr>
          <a:xfrm>
            <a:off x="1036674" y="4622994"/>
            <a:ext cx="830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Итак, площадь полной поверхности цилиндра вычисляется по формуле</a:t>
            </a:r>
          </a:p>
        </p:txBody>
      </p:sp>
    </p:spTree>
    <p:extLst>
      <p:ext uri="{BB962C8B-B14F-4D97-AF65-F5344CB8AC3E}">
        <p14:creationId xmlns:p14="http://schemas.microsoft.com/office/powerpoint/2010/main" val="259215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4" grpId="0"/>
      <p:bldP spid="5" grpId="0"/>
      <p:bldP spid="6" grpId="0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328</TotalTime>
  <Words>247</Words>
  <Application>Microsoft Office PowerPoint</Application>
  <PresentationFormat>Широкоэкранный</PresentationFormat>
  <Paragraphs>46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Wingdings 2</vt:lpstr>
      <vt:lpstr>Небесная</vt:lpstr>
      <vt:lpstr>HDOfficeLightV0</vt:lpstr>
      <vt:lpstr>Цилиндр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Цилиндр</dc:title>
  <dc:creator>user1</dc:creator>
  <cp:lastModifiedBy>user1</cp:lastModifiedBy>
  <cp:revision>27</cp:revision>
  <dcterms:created xsi:type="dcterms:W3CDTF">2019-08-29T16:39:30Z</dcterms:created>
  <dcterms:modified xsi:type="dcterms:W3CDTF">2019-09-05T17:44:16Z</dcterms:modified>
</cp:coreProperties>
</file>