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7" r:id="rId2"/>
    <p:sldId id="258" r:id="rId3"/>
    <p:sldId id="262" r:id="rId4"/>
    <p:sldId id="260" r:id="rId5"/>
    <p:sldId id="281" r:id="rId6"/>
    <p:sldId id="275" r:id="rId7"/>
    <p:sldId id="265" r:id="rId8"/>
    <p:sldId id="282" r:id="rId9"/>
    <p:sldId id="278" r:id="rId10"/>
    <p:sldId id="286" r:id="rId11"/>
    <p:sldId id="287" r:id="rId12"/>
    <p:sldId id="283" r:id="rId13"/>
    <p:sldId id="280" r:id="rId14"/>
    <p:sldId id="284" r:id="rId15"/>
    <p:sldId id="279" r:id="rId16"/>
    <p:sldId id="267" r:id="rId17"/>
    <p:sldId id="261" r:id="rId18"/>
    <p:sldId id="276" r:id="rId19"/>
    <p:sldId id="277" r:id="rId20"/>
    <p:sldId id="285" r:id="rId21"/>
    <p:sldId id="273" r:id="rId22"/>
  </p:sldIdLst>
  <p:sldSz cx="9144000" cy="6858000" type="screen4x3"/>
  <p:notesSz cx="6858000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663300"/>
    <a:srgbClr val="6600FF"/>
    <a:srgbClr val="39B109"/>
    <a:srgbClr val="A1A416"/>
    <a:srgbClr val="27932C"/>
    <a:srgbClr val="0000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E0281-1D91-4830-8516-069A443C7DD4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E60C-5802-4DEB-8975-FE6F728E7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45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E60C-5802-4DEB-8975-FE6F728E702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16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88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8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3498-1082-4881-BEEC-AF644973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4B18-A87E-447D-BA50-DB13C75F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25FD-695C-4367-97DC-48FE88999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934C-674B-43D2-963E-CBBBBA3BF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1F08-9F3D-4944-A7B9-0B0E7CF7F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2C7BA-E92D-40D8-AF1C-B05C2E447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C06CB-DF05-41E4-B06C-47B3F24FD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1B74-6684-4AB8-88EF-DE1C8288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6088-5DFF-49CB-B939-47232472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FACC-210A-4D15-BA1E-E18AEFEBD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D855-F2FF-4F09-9351-3672A5ABE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D014111-5DD2-41C6-A638-1343F7C8F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78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5" grpId="0"/>
      <p:bldP spid="7784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effectLst/>
              </a:rPr>
              <a:t>МОУ Раменская СОШ № 9</a:t>
            </a:r>
            <a:endParaRPr lang="ru-RU" sz="2000" dirty="0">
              <a:effectLst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429000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Развитие творческих </a:t>
            </a:r>
            <a:br>
              <a:rPr lang="ru-RU" sz="44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ru-RU" sz="44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способностей </a:t>
            </a:r>
            <a:r>
              <a:rPr lang="ru-RU" sz="4400" i="1" kern="0" dirty="0" smtClean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у детей младшего школьного возраста в условиях внеурочной деятельности.</a:t>
            </a:r>
            <a:endParaRPr lang="ru-RU" sz="4400" i="1" kern="0" dirty="0">
              <a:solidFill>
                <a:srgbClr val="39B10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r">
              <a:defRPr/>
            </a:pPr>
            <a:r>
              <a:rPr lang="ru-RU" sz="2000" i="1" kern="0" dirty="0" smtClean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                 </a:t>
            </a:r>
          </a:p>
          <a:p>
            <a:pPr algn="r">
              <a:defRPr/>
            </a:pPr>
            <a:r>
              <a:rPr lang="ru-RU" sz="2000" i="1" kern="0" dirty="0" smtClean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Подготовила  учитель начальных классов </a:t>
            </a:r>
          </a:p>
          <a:p>
            <a:pPr algn="r">
              <a:defRPr/>
            </a:pPr>
            <a:r>
              <a:rPr lang="ru-RU" sz="20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i="1" kern="0" dirty="0" smtClean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                        Лайос Ольга Анатольевна</a:t>
            </a:r>
            <a:endParaRPr lang="ru-RU" sz="2000" i="1" kern="0" dirty="0">
              <a:solidFill>
                <a:srgbClr val="39B10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r"/>
            <a:r>
              <a:rPr lang="ru-RU" sz="20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                         </a:t>
            </a:r>
            <a:r>
              <a:rPr lang="ru-RU" sz="2000" dirty="0"/>
              <a:t> </a:t>
            </a:r>
            <a:endParaRPr lang="ru-RU" sz="2000" i="1" kern="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425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Формирующий этап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На формирующем этапе проводились занятия, направленные на развитие творческих способностей детей из экспериментальной группы младшего школьного возраста. С детьми экспериментальной группы с 29.09.15 по 29.02.16 г проводились целенаправленные занятия по развитию творческих способностей на занятиях по внеурочной деятельности. Для работы с детьми экспериментальной группы было разработано тематическое планирование по развитию творческих способностей у детей младшего школьного возраста в рамках уроков внеурочной деятельности состоящее из 30 занятий. Занятия проводились один раз в неделю по четвергам по 45 мин. одно занятие. Эксперимент проводился в течении 5 месяцев.</a:t>
            </a:r>
            <a:endParaRPr lang="ru-RU" sz="1600" dirty="0"/>
          </a:p>
        </p:txBody>
      </p:sp>
      <p:pic>
        <p:nvPicPr>
          <p:cNvPr id="1026" name="Picture 2" descr="C:\Users\User\Desktop\Фото\фотографии\Проекты\IMG_85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52736"/>
            <a:ext cx="3236168" cy="2880320"/>
          </a:xfrm>
          <a:prstGeom prst="rect">
            <a:avLst/>
          </a:prstGeom>
          <a:noFill/>
        </p:spPr>
      </p:pic>
      <p:pic>
        <p:nvPicPr>
          <p:cNvPr id="1027" name="Picture 3" descr="C:\Users\User\Desktop\Фото\фотографии\Проекты\IMG_8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419872" cy="3212976"/>
          </a:xfrm>
          <a:prstGeom prst="rect">
            <a:avLst/>
          </a:prstGeom>
          <a:noFill/>
        </p:spPr>
      </p:pic>
      <p:pic>
        <p:nvPicPr>
          <p:cNvPr id="1029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549651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Каждое занятие включало в себя:</a:t>
            </a:r>
          </a:p>
          <a:p>
            <a:r>
              <a:rPr lang="ru-RU" sz="1600" dirty="0" smtClean="0"/>
              <a:t>а) беседы с детьми направленные на развитие целостного восприятия чувств, настроения, сплоченности коллектива, развития фантазии;</a:t>
            </a:r>
          </a:p>
          <a:p>
            <a:r>
              <a:rPr lang="ru-RU" sz="1600" dirty="0" smtClean="0"/>
              <a:t>б) игровые задания на развитие изобретательности, невербальных способов общения, развитие элементов групповой дискуссии;</a:t>
            </a:r>
          </a:p>
          <a:p>
            <a:r>
              <a:rPr lang="ru-RU" sz="1600" dirty="0" smtClean="0"/>
              <a:t>в) творческие задания на развитие творческого воображения и творческого потенциала, на осознание творческих возможностей, преодоление барьеров, препятствующих актуализации творческих ресурсов, развития основных мыслительных операций развития прогностических, практических, дивергентных видов мышления.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b="1" dirty="0" smtClean="0"/>
              <a:t>Цель занятия: </a:t>
            </a:r>
            <a:r>
              <a:rPr lang="ru-RU" sz="1600" dirty="0" smtClean="0"/>
              <a:t>развитие творческого потенциала детей в процессе продуктивного общения.</a:t>
            </a:r>
          </a:p>
          <a:p>
            <a:r>
              <a:rPr lang="ru-RU" sz="1600" b="1" dirty="0" smtClean="0"/>
              <a:t>Задачи занятия:</a:t>
            </a:r>
            <a:endParaRPr lang="ru-RU" sz="1600" dirty="0" smtClean="0"/>
          </a:p>
          <a:p>
            <a:pPr lvl="0"/>
            <a:r>
              <a:rPr lang="ru-RU" sz="1600" dirty="0" smtClean="0"/>
              <a:t>стимулировать мотивацию участников группы к творчеству;</a:t>
            </a:r>
          </a:p>
          <a:p>
            <a:pPr lvl="0"/>
            <a:r>
              <a:rPr lang="ru-RU" sz="1600" dirty="0" smtClean="0"/>
              <a:t>создавать условия для «запуска» процесса дивергентного (интуитив­ного, разнонаправленного) мышления</a:t>
            </a:r>
          </a:p>
          <a:p>
            <a:pPr lvl="0"/>
            <a:r>
              <a:rPr lang="ru-RU" sz="1600" dirty="0" smtClean="0"/>
              <a:t>создавать условия для переживания и осознания интеллектуального удовольствия.</a:t>
            </a:r>
          </a:p>
          <a:p>
            <a:r>
              <a:rPr lang="ru-RU" sz="1600" dirty="0" smtClean="0"/>
              <a:t>Занятие построено на активных методах групповой работы с учащимися.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Контрольный эксперимент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>
                <a:effectLst/>
              </a:rPr>
              <a:t>На этапе контрольного эксперимента была осуществлена повторная диагностика уровня творческих способностей детей младшего школьного возраста в экспериментальной группе, проведен анализ полученных результатов. </a:t>
            </a:r>
            <a:endParaRPr lang="ru-RU" sz="1600" dirty="0" smtClean="0">
              <a:effectLst/>
            </a:endParaRP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целенаправленными занятиями с детьми младшего школьного возраста на внеурочной деятельности по развитию творческих способностей, ребята из экспериментальной группы значительно улучшили свои показатели.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1052736"/>
            <a:ext cx="4038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Качественный и последовательно организованный процесс развития творческих способностей детей младшего школьного возраста в условиях внеурочной деятельности  при создании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педагогических условий, при активном включении личности ребёнка в деятельность, значительно и эффективно возрастает, если с детьми младшего школьного возраста вести целенаправленные занятия по развитию творческих способностей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творческого кругозора ребенка, включение творчества в повседневную жизнь способно пробудить творческий потенциал, а, следовательно, повысить качество жизни.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21502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Фото\фотографии\Проекты\IMG_85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4038600" cy="3028950"/>
          </a:xfrm>
          <a:prstGeom prst="rect">
            <a:avLst/>
          </a:prstGeom>
          <a:noFill/>
        </p:spPr>
      </p:pic>
      <p:pic>
        <p:nvPicPr>
          <p:cNvPr id="30724" name="Picture 4" descr="C:\Users\User\Desktop\Фото\Школа\IMG_3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355976" cy="3429000"/>
          </a:xfrm>
          <a:prstGeom prst="rect">
            <a:avLst/>
          </a:prstGeom>
          <a:noFill/>
        </p:spPr>
      </p:pic>
      <p:pic>
        <p:nvPicPr>
          <p:cNvPr id="1026" name="Picture 2" descr="C:\Users\User\Desktop\Фото\Party\IMG_87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96752"/>
            <a:ext cx="4716016" cy="4717107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877272"/>
            <a:ext cx="1173832" cy="1308349"/>
          </a:xfrm>
          <a:prstGeom prst="rect">
            <a:avLst/>
          </a:prstGeom>
          <a:noFill/>
        </p:spPr>
      </p:pic>
      <p:pic>
        <p:nvPicPr>
          <p:cNvPr id="7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797152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8469" y="277813"/>
            <a:ext cx="4038600" cy="4530725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развития творческих способностей детей младшего школьного возраста влияет на успешность усвоения школьной программы, богатство самой личности ребенка. Для этого необходимы направленная активность, настойчивость и выраженные интересы, включение фантазий школьников в конкретные практические дела и задачи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1600" dirty="0"/>
          </a:p>
        </p:txBody>
      </p:sp>
      <p:pic>
        <p:nvPicPr>
          <p:cNvPr id="2050" name="Picture 2" descr="C:\Users\User\Desktop\Фото\День учителя\IMG_3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788024" cy="4320480"/>
          </a:xfrm>
          <a:prstGeom prst="rect">
            <a:avLst/>
          </a:prstGeom>
          <a:noFill/>
        </p:spPr>
      </p:pic>
      <p:pic>
        <p:nvPicPr>
          <p:cNvPr id="2051" name="Picture 3" descr="C:\Users\User\Desktop\Фото\для арины\IMG_3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283968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16352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User\Desktop\Фото\фотографии\Проекты\IMG_8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5798269"/>
          </a:xfrm>
          <a:prstGeom prst="rect">
            <a:avLst/>
          </a:prstGeom>
          <a:noFill/>
        </p:spPr>
      </p:pic>
      <p:pic>
        <p:nvPicPr>
          <p:cNvPr id="29699" name="Picture 3" descr="C:\Users\User\Desktop\Фото\фотографии\Проекты\IMG_8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665" y="692696"/>
            <a:ext cx="4464496" cy="4679304"/>
          </a:xfrm>
          <a:prstGeom prst="rect">
            <a:avLst/>
          </a:prstGeom>
          <a:noFill/>
        </p:spPr>
      </p:pic>
      <p:pic>
        <p:nvPicPr>
          <p:cNvPr id="5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085184"/>
            <a:ext cx="1296144" cy="1308349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365104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«Дети должны расти в мире красоты, игры, сказки, музыки, рисунка, творчества…»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В. А. Сухомлинский.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Собственное творчество детей помогает прочнее усваивать и запоминать теоретические сведения. Легче решается проблема мотивации, дети сами проявляют желание творить. Важным моментом является то, что творческие работы привлекают внимание всех детей, здесь они открываются с положительной стороны.</a:t>
            </a:r>
          </a:p>
          <a:p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Развитие творческих способностей учащихся зависит от эффективности используемых учителем методов и приёмов и того, насколько творчески он подходит к данной проблеме.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Использование различных видов и форм творческих заданий позволило достичь определенного уровня в развитии творческих способностей, который оказался посильным для каждого ученика. Систематическая работа по развитию творческих способностей дает следующие результаты: дети вырастают любознательными, активными, умеющими учиться, настоящими мечтателями и фантазерами, людьми, способными видеть чудо в привычных вещах.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 </a:t>
            </a:r>
            <a:endParaRPr lang="ru-RU" sz="28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User\Desktop\Фото\Новый Год и пряники\IMG_44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9" y="404664"/>
            <a:ext cx="5076056" cy="5112568"/>
          </a:xfrm>
          <a:prstGeom prst="rect">
            <a:avLst/>
          </a:prstGeom>
          <a:noFill/>
        </p:spPr>
      </p:pic>
      <p:pic>
        <p:nvPicPr>
          <p:cNvPr id="4098" name="Picture 2" descr="C:\Users\User\Desktop\Фото\IMG_07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1196752"/>
            <a:ext cx="4932040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Фото\Party\IMG_86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813"/>
            <a:ext cx="4495800" cy="4481536"/>
          </a:xfrm>
          <a:prstGeom prst="rect">
            <a:avLst/>
          </a:prstGeom>
          <a:noFill/>
        </p:spPr>
      </p:pic>
      <p:pic>
        <p:nvPicPr>
          <p:cNvPr id="26627" name="Picture 3" descr="C:\Users\User\Desktop\Фото\праздники\IMG_1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712" y="277813"/>
            <a:ext cx="4316288" cy="4481536"/>
          </a:xfrm>
          <a:prstGeom prst="rect">
            <a:avLst/>
          </a:prstGeom>
          <a:noFill/>
        </p:spPr>
      </p:pic>
      <p:pic>
        <p:nvPicPr>
          <p:cNvPr id="26628" name="Picture 4" descr="C:\Users\User\Desktop\Фото\Школа\IMG_3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73016"/>
            <a:ext cx="4392488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esktop\Фото\фотографии\IMG_83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038600" cy="3028950"/>
          </a:xfrm>
          <a:prstGeom prst="rect">
            <a:avLst/>
          </a:prstGeom>
          <a:noFill/>
        </p:spPr>
      </p:pic>
      <p:pic>
        <p:nvPicPr>
          <p:cNvPr id="27651" name="Picture 3" descr="C:\Users\User\Desktop\Фото\фото\IMG_1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038600" cy="3028950"/>
          </a:xfrm>
          <a:prstGeom prst="rect">
            <a:avLst/>
          </a:prstGeom>
          <a:noFill/>
        </p:spPr>
      </p:pic>
      <p:pic>
        <p:nvPicPr>
          <p:cNvPr id="27653" name="Picture 5" descr="C:\Users\User\Desktop\Фото\фото\IMG_1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-243408"/>
            <a:ext cx="5292080" cy="4149080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672" y="5882307"/>
            <a:ext cx="1008112" cy="9756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 dirty="0" smtClean="0"/>
              <a:t>    </a:t>
            </a:r>
            <a:endParaRPr lang="ru-RU" sz="3000" b="1" dirty="0" smtClean="0">
              <a:solidFill>
                <a:srgbClr val="6633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388" y="284163"/>
            <a:ext cx="8990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Убеждена, все дети</a:t>
            </a:r>
          </a:p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исключения — талантливы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71500" y="1643063"/>
            <a:ext cx="8001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400" b="1">
                <a:solidFill>
                  <a:srgbClr val="663300"/>
                </a:solidFill>
              </a:rPr>
              <a:t>Пробудить заложенное в каждом ребенке созидательное начало, помочь сделать первые шаги в творчестве - задача не из легких. Период начального обучения в школе заключает в себе огромные возможности для развития творческих способностей младших школьников. Следовательно, задача школы – создать такую обстановку, в которой возможно максимальное развитие этих качеств у ребенка.</a:t>
            </a:r>
          </a:p>
        </p:txBody>
      </p:sp>
      <p:pic>
        <p:nvPicPr>
          <p:cNvPr id="1026" name="Picture 2" descr="C:\Users\User\Desktop\Фото\Party\IMG_8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13050"/>
            <a:ext cx="4968552" cy="3933056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549651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448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4038600" cy="2341885"/>
          </a:xfrm>
        </p:spPr>
        <p:txBody>
          <a:bodyPr/>
          <a:lstStyle/>
          <a:p>
            <a:r>
              <a:rPr lang="ru-RU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эксперимента мы имели возможность оценить развитие творческих способностей младшего школьника, реализуемого многими способами и формами деятельности, как конструирование, комбинирование, игровая деятельность, художественная деятельность</a:t>
            </a:r>
            <a:r>
              <a:rPr lang="ru-RU" sz="16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167" y="2327275"/>
            <a:ext cx="4038600" cy="4530725"/>
          </a:xfrm>
        </p:spPr>
        <p:txBody>
          <a:bodyPr/>
          <a:lstStyle/>
          <a:p>
            <a:r>
              <a:rPr lang="ru-RU" dirty="0">
                <a:effectLst/>
              </a:rPr>
              <a:t> </a:t>
            </a:r>
            <a:r>
              <a:rPr lang="ru-RU" sz="1600" dirty="0">
                <a:effectLst/>
              </a:rPr>
              <a:t>Определены условия изучения и развития творческих способностей у детей младшего школьного возраста, и опытно-экспериментальным путем проверена их эффективность: создание поисковой развивающей среды, среды творческого общения; основательная профессиональная подготовка педагога, глубокое знание проблемы, отказ от традиционных путей развития.</a:t>
            </a:r>
          </a:p>
          <a:p>
            <a:r>
              <a:rPr lang="ru-RU" sz="1600" dirty="0">
                <a:effectLst/>
              </a:rPr>
              <a:t>         На основе методических приемов раскрыты возможности развития творческих способностей у детей, раскрыта сущность педагогической поддержки приобщения школьника к творческой деятельности в рамках образовательного пространства.</a:t>
            </a:r>
            <a:endParaRPr lang="ru-RU" sz="1600" dirty="0"/>
          </a:p>
        </p:txBody>
      </p:sp>
      <p:pic>
        <p:nvPicPr>
          <p:cNvPr id="4098" name="Picture 2" descr="C:\Users\User\Desktop\Фото\IMG_1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3575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 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428625"/>
            <a:ext cx="3643313" cy="2786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Учение без творчества – это мучение.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Проникнув в одну из великих тайн природы – тайну возникновения и развития творческих способностей, люди научатся выращивать… ТАЛАНТЫ.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63" y="285750"/>
            <a:ext cx="5072062" cy="257175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3073" name="Picture 1" descr="C:\Users\User\Desktop\Фото\Новый Год и пряники\IMG_4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4797152"/>
          </a:xfrm>
          <a:prstGeom prst="rect">
            <a:avLst/>
          </a:prstGeom>
          <a:noFill/>
        </p:spPr>
      </p:pic>
      <p:pic>
        <p:nvPicPr>
          <p:cNvPr id="3074" name="Picture 2" descr="C:\Users\User\Desktop\Фото\Новый Год и пряники\IMG_4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5148064" cy="4365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2359099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Актуальность проблемы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обусловлена тем, что в современных условиях творческая личность становится востребованной обществом на всех ступенях ее развития. Количество изменений в жизни, происходящих за небольшой отрезок времени, настоятельно требуют от человека качеств, позволяющих творчески и продуктивно подходить к любым изменениям. Для того чтобы выжить в ситуации постоянных изменений, чтобы адекватно на них реагировать, человек должен активизировать свой творческий потенциал.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539552" y="2564904"/>
            <a:ext cx="8352928" cy="3383533"/>
          </a:xfrm>
        </p:spPr>
        <p:txBody>
          <a:bodyPr/>
          <a:lstStyle/>
          <a:p>
            <a:pPr marL="914400" lvl="1" indent="-457200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457200" indent="-457200" algn="ctr">
              <a:buNone/>
              <a:defRPr/>
            </a:pPr>
            <a:r>
              <a:rPr lang="ru-RU" sz="1800" dirty="0" smtClean="0"/>
              <a:t>        Творческий человек способен эффективнее решать жизненные задачи, планировать будущие цели, тем самым обеспечивая большую свободу выбора, поступков, действий и для себя, и других. Это дает ему возможность эффективно построить свою деятельность в условиях развивающегося общества. Следовательно, творческий аспект деятельности человека является важным условием формирования активной жизненной позиции. Ну, а фундамент такой деятельности личности закладывается в прошлом, в детстве человека. Отсюда следуют высокие требования, предъявляемые к школьным этапам развития личности каждого ребенка, что требует развития учебного и воспитательного процесса в школе с учетом развития закономерностей всей системы когнитивных процессов, включая психологические.</a:t>
            </a:r>
          </a:p>
          <a:p>
            <a:pPr marL="457200" indent="-457200" algn="ctr">
              <a:buFont typeface="Wingdings" pitchFamily="2" charset="2"/>
              <a:buAutoNum type="arabicPeriod"/>
              <a:defRPr/>
            </a:pP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Цель исследования</a:t>
            </a:r>
            <a:endParaRPr lang="ru-RU" sz="3200" dirty="0">
              <a:effectLst/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4309" y="116632"/>
            <a:ext cx="4040188" cy="2058243"/>
          </a:xfrm>
        </p:spPr>
        <p:txBody>
          <a:bodyPr/>
          <a:lstStyle/>
          <a:p>
            <a:endParaRPr lang="ru-RU" sz="1800" dirty="0" smtClean="0">
              <a:effectLst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26768" cy="3951288"/>
          </a:xfrm>
        </p:spPr>
        <p:txBody>
          <a:bodyPr/>
          <a:lstStyle/>
          <a:p>
            <a:endParaRPr lang="ru-RU" dirty="0" smtClean="0"/>
          </a:p>
          <a:p>
            <a:r>
              <a:rPr lang="ru-RU" sz="1800" dirty="0" smtClean="0">
                <a:solidFill>
                  <a:srgbClr val="7030A0"/>
                </a:solidFill>
                <a:effectLst/>
              </a:rPr>
              <a:t>Выявить </a:t>
            </a:r>
            <a:r>
              <a:rPr lang="ru-RU" sz="1800" dirty="0" err="1">
                <a:solidFill>
                  <a:srgbClr val="7030A0"/>
                </a:solidFill>
                <a:effectLst/>
              </a:rPr>
              <a:t>психолого</a:t>
            </a:r>
            <a:r>
              <a:rPr lang="ru-RU" sz="1800" dirty="0">
                <a:solidFill>
                  <a:srgbClr val="7030A0"/>
                </a:solidFill>
                <a:effectLst/>
              </a:rPr>
              <a:t> - педагогические условия    развития творческих способностей младших школьников во внеурочной деятельности.</a:t>
            </a: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Фото\фотографии\1 сентября\IMG_81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7638"/>
            <a:ext cx="4752528" cy="4387626"/>
          </a:xfrm>
          <a:prstGeom prst="rect">
            <a:avLst/>
          </a:prstGeom>
          <a:noFill/>
        </p:spPr>
      </p:pic>
      <p:pic>
        <p:nvPicPr>
          <p:cNvPr id="7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725144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исследования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b="1" dirty="0" smtClean="0"/>
              <a:t> Гипотеза исследования </a:t>
            </a:r>
            <a:r>
              <a:rPr lang="ru-RU" sz="1600" dirty="0" smtClean="0"/>
              <a:t>процессы развития творческих способностей у детей младшего школьного возраста в условиях внеурочной деятельности будут эффективны при создании следующих </a:t>
            </a:r>
            <a:r>
              <a:rPr lang="ru-RU" sz="1600" dirty="0" err="1" smtClean="0"/>
              <a:t>психолого</a:t>
            </a:r>
            <a:r>
              <a:rPr lang="ru-RU" sz="1600" dirty="0" smtClean="0"/>
              <a:t> - педагогических условий:</a:t>
            </a:r>
          </a:p>
          <a:p>
            <a:r>
              <a:rPr lang="ru-RU" sz="1600" dirty="0" smtClean="0"/>
              <a:t>- при активном использовании разнообразных внеурочных форм и методов работы по развитию творческих способностей у детей младшего школьного возраста</a:t>
            </a:r>
          </a:p>
          <a:p>
            <a:r>
              <a:rPr lang="ru-RU" sz="1600" dirty="0" smtClean="0"/>
              <a:t>- при активном включении личности ребёнка младшего школьного возраста в деятельность;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Фото\для арины\IMG_34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716016" cy="468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08137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Что такое творческие способности?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/>
              <a:t>Творческие способности- это индивидуальные психологические особенности ребенка, которые не зависят от умственных способностей и проявляются в детской фантазии, воображении, особом видении мира, своей точке зрения на окружающую действительность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11" name="Picture 1" descr="C:\Users\User\Desktop\Фото\Party\IMG_87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51087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25144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9036050" cy="5838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  <a:r>
              <a:rPr lang="ru-RU" sz="2400" dirty="0" smtClean="0">
                <a:solidFill>
                  <a:srgbClr val="663300"/>
                </a:solidFill>
              </a:rPr>
              <a:t>Каждый ребенок хочет творить. На своих уроках я стараюсь пробуждать заложенное творческое начало, учить трудиться, помогаю ребенку понять и найти себя для радостной, счастливой и наполненной жизни, сделать первые шаги в творчестве.</a:t>
            </a:r>
          </a:p>
        </p:txBody>
      </p:sp>
      <p:pic>
        <p:nvPicPr>
          <p:cNvPr id="6145" name="Picture 1" descr="C:\Users\User\Desktop\Фото\фотографии\Проекты\IMG_8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95" y="2830215"/>
            <a:ext cx="4320480" cy="3240360"/>
          </a:xfrm>
          <a:prstGeom prst="rect">
            <a:avLst/>
          </a:prstGeom>
          <a:noFill/>
        </p:spPr>
      </p:pic>
      <p:pic>
        <p:nvPicPr>
          <p:cNvPr id="6146" name="Picture 2" descr="C:\Users\User\Desktop\Фото\фотографии\Проекты\IMG_8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859" y="2830215"/>
            <a:ext cx="4139952" cy="3168352"/>
          </a:xfrm>
          <a:prstGeom prst="rect">
            <a:avLst/>
          </a:prstGeom>
          <a:noFill/>
        </p:spPr>
      </p:pic>
      <p:pic>
        <p:nvPicPr>
          <p:cNvPr id="5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5889" y="5265117"/>
            <a:ext cx="1173832" cy="1308349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265116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Констатирующий эксперимент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>
                <a:effectLst/>
              </a:rPr>
              <a:t>Целью констатирующего эксперимента выступает характерная фиксация данных, происходящих с зависимыми характеристиками решаемой задачи, а не влияние на них, как это мы имеем в формирующем эксперименте исследования.</a:t>
            </a:r>
          </a:p>
          <a:p>
            <a:r>
              <a:rPr lang="ru-RU" sz="1600" dirty="0">
                <a:effectLst/>
              </a:rPr>
              <a:t>      Цель нашего констатирующего эксперимента состоит в определении исходного уровня </a:t>
            </a:r>
            <a:r>
              <a:rPr lang="ru-RU" sz="1600" dirty="0" err="1">
                <a:effectLst/>
              </a:rPr>
              <a:t>сформированности</a:t>
            </a:r>
            <a:r>
              <a:rPr lang="ru-RU" sz="1600" dirty="0">
                <a:effectLst/>
              </a:rPr>
              <a:t> творческих способностей у детей младшего школьного возраста. На этом этапе на основе теоретического анализа философской, педагогической, психологической, методической литературы нами были определены исходные параметры исследования, его предмет, структура, условия, гипотеза, методики.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/>
              </a:rPr>
              <a:t> </a:t>
            </a:r>
            <a:r>
              <a:rPr lang="ru-RU" sz="1600" dirty="0">
                <a:effectLst/>
              </a:rPr>
              <a:t>Младшим школьникам предложили творческое задание. Инструкция: предлагается лист с изображением геометрических фигур - квадрат, треугольник, круг, которые надо дорисовать, чтобы получилось осмысленное изображение разных </a:t>
            </a:r>
            <a:r>
              <a:rPr lang="ru-RU" sz="1600" dirty="0" smtClean="0">
                <a:effectLst/>
              </a:rPr>
              <a:t>предметов </a:t>
            </a:r>
          </a:p>
          <a:p>
            <a:r>
              <a:rPr lang="ru-RU" sz="1600" dirty="0">
                <a:effectLst/>
              </a:rPr>
              <a:t> Важным для нас является креативный замысел композиции рисунка, принципы креативного воплощения идей, различные образы, многообразие возникающих ассоциаций, </a:t>
            </a:r>
            <a:r>
              <a:rPr lang="ru-RU" sz="1600" dirty="0" err="1">
                <a:effectLst/>
              </a:rPr>
              <a:t>фантазийность</a:t>
            </a:r>
            <a:r>
              <a:rPr lang="ru-RU" sz="1600" dirty="0">
                <a:effectLst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4055023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User\Desktop\Фото\фотографии\Проекты\IMG_85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9" y="3339827"/>
            <a:ext cx="4175522" cy="3284984"/>
          </a:xfrm>
          <a:prstGeom prst="rect">
            <a:avLst/>
          </a:prstGeom>
          <a:noFill/>
        </p:spPr>
      </p:pic>
      <p:pic>
        <p:nvPicPr>
          <p:cNvPr id="28675" name="Picture 3" descr="C:\Users\User\Desktop\Фото\фотографии\Проекты\IMG_85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19152"/>
            <a:ext cx="4330824" cy="3240359"/>
          </a:xfrm>
          <a:prstGeom prst="rect">
            <a:avLst/>
          </a:prstGeom>
          <a:noFill/>
        </p:spPr>
      </p:pic>
      <p:pic>
        <p:nvPicPr>
          <p:cNvPr id="28676" name="Picture 4" descr="C:\Users\User\Desktop\Фото\фотографии\Проекты\IMG_8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6264696" cy="2952328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549651"/>
            <a:ext cx="1173832" cy="1308349"/>
          </a:xfrm>
          <a:prstGeom prst="rect">
            <a:avLst/>
          </a:prstGeom>
          <a:noFill/>
        </p:spPr>
      </p:pic>
      <p:pic>
        <p:nvPicPr>
          <p:cNvPr id="7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404" y="2142963"/>
            <a:ext cx="1512168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1201</Words>
  <Application>Microsoft Office PowerPoint</Application>
  <PresentationFormat>Экран (4:3)</PresentationFormat>
  <Paragraphs>66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Клен</vt:lpstr>
      <vt:lpstr>МОУ Раменская СОШ № 9</vt:lpstr>
      <vt:lpstr>Слайд 2</vt:lpstr>
      <vt:lpstr>Актуальность проблемы обусловлена тем, что в современных условиях творческая личность становится востребованной обществом на всех ступенях ее развития. Количество изменений в жизни, происходящих за небольшой отрезок времени, настоятельно требуют от человека качеств, позволяющих творчески и продуктивно подходить к любым изменениям. Для того чтобы выжить в ситуации постоянных изменений, чтобы адекватно на них реагировать, человек должен активизировать свой творческий потенциал.</vt:lpstr>
      <vt:lpstr>Цель исследования</vt:lpstr>
      <vt:lpstr>Гипотеза исследования</vt:lpstr>
      <vt:lpstr>Что такое творческие способности?</vt:lpstr>
      <vt:lpstr>Слайд 7</vt:lpstr>
      <vt:lpstr>Констатирующий эксперимент</vt:lpstr>
      <vt:lpstr>Слайд 9</vt:lpstr>
      <vt:lpstr>Формирующий этап</vt:lpstr>
      <vt:lpstr>Слайд 11</vt:lpstr>
      <vt:lpstr>Контрольный эксперимент</vt:lpstr>
      <vt:lpstr>Слайд 13</vt:lpstr>
      <vt:lpstr>Слайд 14</vt:lpstr>
      <vt:lpstr>Слайд 15</vt:lpstr>
      <vt:lpstr>  «Дети должны расти в мире красоты, игры, сказки, музыки, рисунка, творчества…»                                              В. А. Сухомлинский.  </vt:lpstr>
      <vt:lpstr> </vt:lpstr>
      <vt:lpstr>Слайд 18</vt:lpstr>
      <vt:lpstr>Слайд 19</vt:lpstr>
      <vt:lpstr>Слайд 20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134</cp:revision>
  <dcterms:created xsi:type="dcterms:W3CDTF">2008-02-16T03:34:25Z</dcterms:created>
  <dcterms:modified xsi:type="dcterms:W3CDTF">2019-06-17T19:19:46Z</dcterms:modified>
</cp:coreProperties>
</file>