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3" r:id="rId4"/>
    <p:sldId id="258" r:id="rId5"/>
    <p:sldId id="266" r:id="rId6"/>
    <p:sldId id="257" r:id="rId7"/>
    <p:sldId id="267" r:id="rId8"/>
    <p:sldId id="269" r:id="rId9"/>
    <p:sldId id="268" r:id="rId10"/>
    <p:sldId id="256" r:id="rId11"/>
    <p:sldId id="271" r:id="rId12"/>
    <p:sldId id="272" r:id="rId13"/>
    <p:sldId id="262" r:id="rId14"/>
    <p:sldId id="259" r:id="rId15"/>
    <p:sldId id="260" r:id="rId16"/>
    <p:sldId id="261" r:id="rId17"/>
    <p:sldId id="26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ПОВТОРЕНИЕ МАТЕРИАЛА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159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6-го класса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33" y="1988840"/>
            <a:ext cx="6014499" cy="373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84193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Подготовила учитель математики МОУ «Лицей №43» </a:t>
            </a:r>
            <a:r>
              <a:rPr lang="ru-RU" sz="2400" b="1" dirty="0" err="1" smtClean="0">
                <a:solidFill>
                  <a:srgbClr val="0070C0"/>
                </a:solidFill>
              </a:rPr>
              <a:t>г.о</a:t>
            </a:r>
            <a:r>
              <a:rPr lang="ru-RU" sz="2400" b="1" dirty="0" smtClean="0">
                <a:solidFill>
                  <a:srgbClr val="0070C0"/>
                </a:solidFill>
              </a:rPr>
              <a:t>. Саранск Савельева Л.В.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№3.  Найдите   х   из пропорции: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1772816"/>
                <a:ext cx="8352928" cy="41044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4800" dirty="0" smtClean="0">
                    <a:solidFill>
                      <a:schemeClr val="tx1"/>
                    </a:solidFill>
                  </a:rPr>
                  <a:t>       а</a:t>
                </a:r>
                <a:r>
                  <a:rPr lang="ru-RU" sz="6000" dirty="0" smtClean="0">
                    <a:solidFill>
                      <a:schemeClr val="tx1"/>
                    </a:solidFill>
                  </a:rPr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ru-RU" sz="6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63</m:t>
                        </m:r>
                      </m:den>
                    </m:f>
                  </m:oMath>
                </a14:m>
                <a:r>
                  <a:rPr lang="ru-RU" sz="6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ru-RU" sz="6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6000" dirty="0" smtClean="0">
                    <a:solidFill>
                      <a:schemeClr val="tx1"/>
                    </a:solidFill>
                  </a:rPr>
                  <a:t> ;</a:t>
                </a:r>
              </a:p>
              <a:p>
                <a:endParaRPr lang="ru-RU" sz="4800" dirty="0">
                  <a:solidFill>
                    <a:schemeClr val="tx1"/>
                  </a:solidFill>
                </a:endParaRPr>
              </a:p>
              <a:p>
                <a:r>
                  <a:rPr lang="ru-RU" sz="4800" dirty="0" smtClean="0">
                    <a:solidFill>
                      <a:schemeClr val="tx1"/>
                    </a:solidFill>
                  </a:rPr>
                  <a:t>б) </a:t>
                </a:r>
                <a:r>
                  <a:rPr lang="ru-RU" sz="4800" dirty="0">
                    <a:solidFill>
                      <a:srgbClr val="000000"/>
                    </a:solidFill>
                    <a:latin typeface="Verdana"/>
                  </a:rPr>
                  <a:t>16 : </a:t>
                </a:r>
                <a:r>
                  <a:rPr lang="ru-RU" sz="4800" dirty="0" smtClean="0">
                    <a:solidFill>
                      <a:srgbClr val="000000"/>
                    </a:solidFill>
                    <a:latin typeface="Verdana"/>
                  </a:rPr>
                  <a:t>(5-х) </a:t>
                </a:r>
                <a:r>
                  <a:rPr lang="ru-RU" sz="4800" dirty="0">
                    <a:solidFill>
                      <a:srgbClr val="000000"/>
                    </a:solidFill>
                    <a:latin typeface="Verdana"/>
                  </a:rPr>
                  <a:t>= 4 : 5 </a:t>
                </a:r>
                <a:endParaRPr lang="ru-RU" sz="4800" dirty="0" smtClean="0">
                  <a:solidFill>
                    <a:schemeClr val="tx1"/>
                  </a:solidFill>
                </a:endParaRPr>
              </a:p>
              <a:p>
                <a:endParaRPr lang="ru-RU" sz="4800" dirty="0">
                  <a:solidFill>
                    <a:schemeClr val="tx1"/>
                  </a:solidFill>
                </a:endParaRPr>
              </a:p>
              <a:p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1772816"/>
                <a:ext cx="8352928" cy="41044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Ответьте устно на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Какие выражения называют числовыми? Какие выражения называют буквенными?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Что является значением числового выражения? Сколько значений может иметь числовое выражение?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 чего состоит буквенное выражение? Сколько значений имеет буквенное выражение?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Назовите номера выражений, которые являются числовыми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(</a:t>
            </a:r>
            <a:r>
              <a:rPr lang="ru-RU" dirty="0" smtClean="0"/>
              <a:t>2</a:t>
            </a:r>
            <a:r>
              <a:rPr lang="en-US" dirty="0" smtClean="0"/>
              <a:t>,89</a:t>
            </a:r>
            <a:r>
              <a:rPr lang="ru-RU" dirty="0" smtClean="0"/>
              <a:t> – 7</a:t>
            </a:r>
            <a:r>
              <a:rPr lang="en-US" dirty="0" smtClean="0"/>
              <a:t>)∙ 3,9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32 + 5</a:t>
            </a:r>
            <a:r>
              <a:rPr lang="en-US" dirty="0" smtClean="0"/>
              <a:t>,</a:t>
            </a:r>
            <a:r>
              <a:rPr lang="ru-RU" dirty="0" smtClean="0"/>
              <a:t>8 : 2 – 1</a:t>
            </a:r>
            <a:r>
              <a:rPr lang="en-US" dirty="0" smtClean="0"/>
              <a:t>,</a:t>
            </a:r>
            <a:r>
              <a:rPr lang="ru-RU" dirty="0" smtClean="0"/>
              <a:t>8 ∙ 6</a:t>
            </a:r>
          </a:p>
          <a:p>
            <a:pPr marL="514350" indent="-514350">
              <a:buAutoNum type="arabicParenR"/>
            </a:pPr>
            <a:r>
              <a:rPr lang="ru-RU" dirty="0" smtClean="0"/>
              <a:t>45 : 9 - 2,8(а - 4)</a:t>
            </a:r>
          </a:p>
          <a:p>
            <a:pPr marL="514350" indent="-514350">
              <a:buAutoNum type="arabicParenR"/>
            </a:pPr>
            <a:r>
              <a:rPr lang="en-US" dirty="0" smtClean="0"/>
              <a:t>0,</a:t>
            </a:r>
            <a:r>
              <a:rPr lang="ru-RU" dirty="0" smtClean="0"/>
              <a:t>14</a:t>
            </a:r>
            <a:r>
              <a:rPr lang="en-US" dirty="0" smtClean="0"/>
              <a:t> </a:t>
            </a:r>
            <a:r>
              <a:rPr lang="en-US" dirty="0" err="1" smtClean="0"/>
              <a:t>abc</a:t>
            </a:r>
            <a:r>
              <a:rPr lang="en-US" dirty="0" smtClean="0"/>
              <a:t> ∙2,4c</a:t>
            </a:r>
          </a:p>
          <a:p>
            <a:pPr marL="514350" indent="-514350">
              <a:buAutoNum type="arabicParenR"/>
            </a:pPr>
            <a:r>
              <a:rPr lang="en-US" dirty="0" smtClean="0"/>
              <a:t>9,7 x -5</a:t>
            </a:r>
          </a:p>
          <a:p>
            <a:pPr marL="514350" indent="-514350">
              <a:buAutoNum type="arabicParenR"/>
            </a:pPr>
            <a:r>
              <a:rPr lang="en-US" dirty="0" smtClean="0"/>
              <a:t>0,002</a:t>
            </a:r>
            <a:r>
              <a:rPr lang="ru-RU" dirty="0" smtClean="0"/>
              <a:t>: (0,05</a:t>
            </a:r>
            <a:r>
              <a:rPr lang="en-US" dirty="0" smtClean="0"/>
              <a:t>n</a:t>
            </a:r>
            <a:r>
              <a:rPr lang="ru-RU" dirty="0" smtClean="0"/>
              <a:t>+0,3</a:t>
            </a:r>
            <a:r>
              <a:rPr lang="en-US" dirty="0" smtClean="0"/>
              <a:t>m</a:t>
            </a:r>
            <a:r>
              <a:rPr lang="ru-RU" dirty="0" smtClean="0"/>
              <a:t>)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-56+12</a:t>
            </a:r>
            <a:r>
              <a:rPr lang="ru-RU" dirty="0" smtClean="0"/>
              <a:t>:8+32</a:t>
            </a:r>
            <a:endParaRPr lang="en-US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Roboto"/>
              </a:rPr>
              <a:t>№ </a:t>
            </a:r>
            <a:r>
              <a:rPr lang="ru-RU" b="1" dirty="0">
                <a:solidFill>
                  <a:srgbClr val="C00000"/>
                </a:solidFill>
                <a:latin typeface="Roboto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Roboto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Путешественник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в первый день прошел 15 % всего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пути, а остальную часть пути во второй день. Сколько километров было пройдено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им во второй день, если в первый он прошел 21 км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872480"/>
            <a:ext cx="2318370" cy="23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№5. Решите задачу с помощью уравнения.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84715"/>
            <a:ext cx="864096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44,4 кв. 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разделили на три части, причём первая часть в 1,1 раза больше и вторая часть в 1,6 раза больше третьей. Найдите площадь каждой части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293096"/>
            <a:ext cx="5472608" cy="24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Verdana"/>
                <a:ea typeface="+mn-ea"/>
                <a:cs typeface="+mn-cs"/>
              </a:rPr>
              <a:t>Самостоятельная </a:t>
            </a:r>
            <a:r>
              <a:rPr lang="ru-RU" sz="3200" b="1" smtClean="0">
                <a:solidFill>
                  <a:srgbClr val="C00000"/>
                </a:solidFill>
                <a:latin typeface="Verdana"/>
                <a:ea typeface="+mn-ea"/>
                <a:cs typeface="+mn-cs"/>
              </a:rPr>
              <a:t>работа . </a:t>
            </a:r>
            <a:r>
              <a:rPr lang="ru-RU" sz="3200" b="1" dirty="0" smtClean="0">
                <a:solidFill>
                  <a:srgbClr val="C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Verdana"/>
                <a:ea typeface="+mn-ea"/>
                <a:cs typeface="+mn-cs"/>
              </a:rPr>
              <a:t>№1. Вычислить:</a:t>
            </a:r>
            <a:endParaRPr lang="ru-RU" sz="3200" b="1" dirty="0">
              <a:solidFill>
                <a:srgbClr val="C00000"/>
              </a:solidFill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1412776"/>
                <a:ext cx="8496944" cy="46413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>
                    <a:solidFill>
                      <a:srgbClr val="000000"/>
                    </a:solidFill>
                    <a:latin typeface="Verdana"/>
                  </a:rPr>
                  <a:t>а)   225 </a:t>
                </a:r>
                <a:r>
                  <a:rPr lang="ru-RU" sz="3600" dirty="0">
                    <a:solidFill>
                      <a:srgbClr val="000000"/>
                    </a:solidFill>
                    <a:latin typeface="Verdana"/>
                  </a:rPr>
                  <a:t>+ (-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Verdana"/>
                  </a:rPr>
                  <a:t>346) </a:t>
                </a:r>
                <a:r>
                  <a:rPr lang="ru-RU" sz="3600" dirty="0">
                    <a:solidFill>
                      <a:srgbClr val="000000"/>
                    </a:solidFill>
                    <a:latin typeface="Verdana"/>
                  </a:rPr>
                  <a:t>+ 340 –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Verdana"/>
                  </a:rPr>
                  <a:t>632</a:t>
                </a:r>
              </a:p>
              <a:p>
                <a:pPr marL="0" indent="0">
                  <a:buNone/>
                </a:pPr>
                <a:endParaRPr lang="ru-RU" sz="3600" dirty="0" smtClean="0">
                  <a:solidFill>
                    <a:srgbClr val="000000"/>
                  </a:solidFill>
                  <a:latin typeface="Verdana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0000"/>
                    </a:solidFill>
                    <a:latin typeface="Verdana"/>
                  </a:rPr>
                  <a:t>б</a:t>
                </a:r>
                <a:r>
                  <a:rPr lang="ru-RU" sz="4400" dirty="0" smtClean="0">
                    <a:solidFill>
                      <a:srgbClr val="000000"/>
                    </a:solidFill>
                    <a:latin typeface="Verdana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33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srgbClr val="000000"/>
                    </a:solidFill>
                    <a:latin typeface="Verdana"/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98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srgbClr val="000000"/>
                    </a:solidFill>
                    <a:latin typeface="Verdana"/>
                  </a:rPr>
                  <a:t>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ru-RU" sz="4400" dirty="0" smtClean="0">
                  <a:solidFill>
                    <a:srgbClr val="000000"/>
                  </a:solidFill>
                  <a:latin typeface="Verdana"/>
                </a:endParaRPr>
              </a:p>
              <a:p>
                <a:pPr marL="0" indent="0">
                  <a:buNone/>
                </a:pPr>
                <a:endParaRPr lang="ru-RU" sz="4400" dirty="0">
                  <a:solidFill>
                    <a:srgbClr val="000000"/>
                  </a:solidFill>
                  <a:latin typeface="Verdana"/>
                </a:endParaRPr>
              </a:p>
              <a:p>
                <a:pPr marL="0" indent="0">
                  <a:buNone/>
                </a:pPr>
                <a:r>
                  <a:rPr lang="ru-RU" sz="4400" dirty="0">
                    <a:solidFill>
                      <a:srgbClr val="000000"/>
                    </a:solidFill>
                    <a:latin typeface="Verdana"/>
                  </a:rPr>
                  <a:t>в</a:t>
                </a:r>
                <a:r>
                  <a:rPr lang="ru-RU" sz="4400" dirty="0" smtClean="0">
                    <a:solidFill>
                      <a:srgbClr val="000000"/>
                    </a:solidFill>
                    <a:latin typeface="Verdana"/>
                  </a:rPr>
                  <a:t>)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4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4400" dirty="0" smtClean="0"/>
                  <a:t>) ∙2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31 </m:t>
                        </m:r>
                      </m:den>
                    </m:f>
                  </m:oMath>
                </a14:m>
                <a:r>
                  <a:rPr lang="ru-RU" sz="4400" dirty="0" smtClean="0"/>
                  <a:t> 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51</m:t>
                        </m:r>
                      </m:den>
                    </m:f>
                  </m:oMath>
                </a14:m>
                <a:r>
                  <a:rPr lang="ru-RU" sz="4400" dirty="0" smtClean="0"/>
                  <a:t> :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ru-RU" sz="44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44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51</m:t>
                        </m:r>
                      </m:den>
                    </m:f>
                  </m:oMath>
                </a14:m>
                <a:r>
                  <a:rPr lang="ru-RU" sz="3600" dirty="0" smtClean="0"/>
                  <a:t> )</a:t>
                </a:r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1412776"/>
                <a:ext cx="8496944" cy="4641379"/>
              </a:xfrm>
              <a:blipFill rotWithShape="1">
                <a:blip r:embed="rId2"/>
                <a:stretch>
                  <a:fillRect l="-2941" t="-1971" r="-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№2. Решить уравнения.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580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000000"/>
                </a:solidFill>
                <a:latin typeface="Verdana"/>
              </a:rPr>
              <a:t>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 -7х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+4 = 2х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 6х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8 = 19 –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3(х+8)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№3. Упростить выражение и найти его значение при у= -4,3.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7у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- 2∙(3у + 8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; б) -2(у-4,7) -5,2 (8-у)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812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Дополнительное задание</a:t>
            </a:r>
            <a:r>
              <a:rPr lang="ru-RU" sz="2800" dirty="0" smtClean="0"/>
              <a:t>. В </a:t>
            </a:r>
            <a:r>
              <a:rPr lang="ru-RU" sz="2800" dirty="0"/>
              <a:t>двузначном натуральном числе сумма цифр равна 13. Число десятков на 3 больше числа единиц. Найдите это число.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92896"/>
            <a:ext cx="4699223" cy="3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Домашнее задание.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15" y="1268760"/>
            <a:ext cx="8264499" cy="49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Ответьте устно на вопросы: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44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</a:t>
            </a:r>
            <a:r>
              <a:rPr lang="ru-RU" b="1" dirty="0" smtClean="0"/>
              <a:t>Что называют координатной плоскостью? Как построить систему координат?</a:t>
            </a:r>
          </a:p>
          <a:p>
            <a:r>
              <a:rPr lang="ru-RU" b="1" dirty="0" smtClean="0"/>
              <a:t>2) Чем характеризуется положение точки на координатной плоскости?</a:t>
            </a:r>
          </a:p>
          <a:p>
            <a:r>
              <a:rPr lang="ru-RU" b="1" dirty="0" smtClean="0"/>
              <a:t>3) Как записывают название точки и ее координаты?</a:t>
            </a:r>
          </a:p>
          <a:p>
            <a:r>
              <a:rPr lang="ru-RU" b="1" dirty="0" smtClean="0"/>
              <a:t>4) Какая координата в записи стоит на первом месте?</a:t>
            </a:r>
          </a:p>
          <a:p>
            <a:r>
              <a:rPr lang="ru-RU" b="1" dirty="0" smtClean="0"/>
              <a:t>5) Сколько точек нужно задать и построить, чтобы провести прямую?</a:t>
            </a:r>
          </a:p>
          <a:p>
            <a:r>
              <a:rPr lang="ru-RU" b="1" dirty="0" smtClean="0"/>
              <a:t>6) Сколько точек пересечения могут иметь две прямые?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Координатная плоскость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916832"/>
            <a:ext cx="5328592" cy="37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№1.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Отметьте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на координатной плоскости точки М(2; 8); N(-3; -2); Р(-2; 3) и Q(4; -3).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Проведите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прямые MN и PQ. Найдите координаты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точки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пересечения: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   а)прямых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MN и PQ;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   б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прямой MN с осью абсцисс;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   в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прямой PQ с осью ординат.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8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Ответьте устно на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89640" cy="452596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/>
              <a:t>Что называют делителем натурального числа? Назовите делители числа 21.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Дайте определение кратного натуральному числу. Какие числа кратны 8?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Какие числа называют простыми? Какие числа называют взаимно простыми?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Дайте определение наибольшего общего делителя двух чисел.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Дайте определение наименьше общего кратного двух чисел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Как найти НОД двух чисел, НОД трех чисел?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Как найти НОК двух чисел, НОК трех чисел?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0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№2. Найдите НОД и НОК чисел: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а</a:t>
            </a:r>
            <a:r>
              <a:rPr lang="ru-RU" sz="4400" dirty="0" smtClean="0"/>
              <a:t>)    </a:t>
            </a:r>
            <a:r>
              <a:rPr lang="ru-RU" sz="4400" b="1" dirty="0" smtClean="0"/>
              <a:t>72  и 96  ; 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б</a:t>
            </a:r>
            <a:r>
              <a:rPr lang="ru-RU" sz="4400" b="1" dirty="0" smtClean="0"/>
              <a:t>)    44,  28 и 132.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07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</a:rPr>
              <a:t>Ответьте устно на </a:t>
            </a:r>
            <a:r>
              <a:rPr lang="ru-RU" b="1" i="1" dirty="0" smtClean="0">
                <a:solidFill>
                  <a:srgbClr val="00B050"/>
                </a:solidFill>
              </a:rPr>
              <a:t>вопросы: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/>
              <a:t>Что называют отношением в математике?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Что показывает отношение?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Дайте определение пропорции.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Назовите основное свойство пропорции.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09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Пропорция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1772816"/>
            <a:ext cx="68294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43608" y="836712"/>
            <a:ext cx="67691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466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Roboto</vt:lpstr>
      <vt:lpstr>Times New Roman</vt:lpstr>
      <vt:lpstr>Verdana</vt:lpstr>
      <vt:lpstr>Тема Office</vt:lpstr>
      <vt:lpstr>Microsoft Equation 3.0</vt:lpstr>
      <vt:lpstr>ПОВТОРЕНИЕ МАТЕРИАЛА </vt:lpstr>
      <vt:lpstr>Ответьте устно на вопросы:</vt:lpstr>
      <vt:lpstr>Координатная плоскость</vt:lpstr>
      <vt:lpstr>№1. </vt:lpstr>
      <vt:lpstr>Ответьте устно на вопросы:</vt:lpstr>
      <vt:lpstr>№2. Найдите НОД и НОК чисел:</vt:lpstr>
      <vt:lpstr>Ответьте устно на вопросы:</vt:lpstr>
      <vt:lpstr>         Пропорция</vt:lpstr>
      <vt:lpstr>Презентация PowerPoint</vt:lpstr>
      <vt:lpstr>№3.  Найдите   х   из пропорции:</vt:lpstr>
      <vt:lpstr>Ответьте устно на вопросы:</vt:lpstr>
      <vt:lpstr>Назовите номера выражений, которые являются числовыми</vt:lpstr>
      <vt:lpstr>Презентация PowerPoint</vt:lpstr>
      <vt:lpstr>№5. Решите задачу с помощью уравнения.</vt:lpstr>
      <vt:lpstr>Самостоятельная работа .  №1. Вычислить:</vt:lpstr>
      <vt:lpstr>№2. Решить уравнения.</vt:lpstr>
      <vt:lpstr>Презентация PowerPoint</vt:lpstr>
      <vt:lpstr>Домашнее задание.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1.Найдите значение выражения:</dc:title>
  <dc:creator>ПК</dc:creator>
  <cp:lastModifiedBy>1</cp:lastModifiedBy>
  <cp:revision>31</cp:revision>
  <dcterms:created xsi:type="dcterms:W3CDTF">2018-05-14T18:27:23Z</dcterms:created>
  <dcterms:modified xsi:type="dcterms:W3CDTF">2019-08-28T15:59:29Z</dcterms:modified>
</cp:coreProperties>
</file>