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256" r:id="rId2"/>
    <p:sldId id="258" r:id="rId3"/>
    <p:sldId id="263" r:id="rId4"/>
    <p:sldId id="264" r:id="rId5"/>
    <p:sldId id="261" r:id="rId6"/>
    <p:sldId id="301" r:id="rId7"/>
    <p:sldId id="265" r:id="rId8"/>
    <p:sldId id="268" r:id="rId9"/>
    <p:sldId id="266" r:id="rId10"/>
    <p:sldId id="271" r:id="rId11"/>
    <p:sldId id="270" r:id="rId12"/>
    <p:sldId id="277" r:id="rId13"/>
    <p:sldId id="278" r:id="rId14"/>
    <p:sldId id="282" r:id="rId15"/>
    <p:sldId id="283" r:id="rId16"/>
    <p:sldId id="281" r:id="rId17"/>
    <p:sldId id="279" r:id="rId18"/>
    <p:sldId id="280" r:id="rId19"/>
    <p:sldId id="272" r:id="rId20"/>
    <p:sldId id="302" r:id="rId21"/>
    <p:sldId id="275" r:id="rId22"/>
    <p:sldId id="276" r:id="rId23"/>
    <p:sldId id="273" r:id="rId24"/>
    <p:sldId id="303" r:id="rId25"/>
    <p:sldId id="274" r:id="rId26"/>
    <p:sldId id="289" r:id="rId27"/>
    <p:sldId id="290" r:id="rId28"/>
    <p:sldId id="292" r:id="rId29"/>
    <p:sldId id="293" r:id="rId30"/>
    <p:sldId id="291" r:id="rId31"/>
    <p:sldId id="294" r:id="rId32"/>
    <p:sldId id="295" r:id="rId33"/>
    <p:sldId id="267" r:id="rId34"/>
    <p:sldId id="296" r:id="rId35"/>
    <p:sldId id="284" r:id="rId36"/>
    <p:sldId id="298" r:id="rId37"/>
    <p:sldId id="297" r:id="rId38"/>
    <p:sldId id="299" r:id="rId39"/>
    <p:sldId id="304" r:id="rId40"/>
    <p:sldId id="305" r:id="rId41"/>
    <p:sldId id="306" r:id="rId42"/>
    <p:sldId id="307" r:id="rId43"/>
    <p:sldId id="308" r:id="rId44"/>
    <p:sldId id="310" r:id="rId45"/>
    <p:sldId id="311" r:id="rId46"/>
    <p:sldId id="309" r:id="rId47"/>
    <p:sldId id="312" r:id="rId48"/>
    <p:sldId id="313" r:id="rId49"/>
    <p:sldId id="300" r:id="rId5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 autoAdjust="0"/>
    <p:restoredTop sz="92779" autoAdjust="0"/>
  </p:normalViewPr>
  <p:slideViewPr>
    <p:cSldViewPr>
      <p:cViewPr>
        <p:scale>
          <a:sx n="73" d="100"/>
          <a:sy n="73" d="100"/>
        </p:scale>
        <p:origin x="-498" y="8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6" y="72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957C2B5-72EB-49F3-A76B-D05CFCD73947}" type="datetimeFigureOut">
              <a:rPr lang="ru-RU"/>
              <a:pPr>
                <a:defRPr/>
              </a:pPr>
              <a:t>14.08.2019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9E49A0D-2ED2-4C86-AF43-E82CE83FA4BE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6363966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2AC316D5-CF63-4434-A2AF-B8A6E8113D48}" type="slidenum">
              <a:rPr lang="ru-RU" altLang="ru-RU"/>
              <a:pPr/>
              <a:t>4</a:t>
            </a:fld>
            <a:endParaRPr lang="ru-RU" alt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E49A0D-2ED2-4C86-AF43-E82CE83FA4BE}" type="slidenum">
              <a:rPr lang="ru-RU" altLang="ru-RU" smtClean="0"/>
              <a:pPr>
                <a:defRPr/>
              </a:pPr>
              <a:t>12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741732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altLang="ru-RU" dirty="0" smtClean="0"/>
              <a:t>Группировка выполняется справа налево, потому что в случае, когда количество двоичных цифр не кратно трем (для перевода в восьмеричную систему счисления) или четырем (при переводе в шестнадцатеричную), тогда можно добавить нужное количество слева, т.е. незначащими нулями, не меняющими значения числа, а это произойдет, если приписать нули справа, где каждый добавленный ноль даст в результате умножение числа на 10.</a:t>
            </a:r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34EF1562-2A8C-48B2-9AC2-547A65F13746}" type="slidenum">
              <a:rPr lang="ru-RU" altLang="ru-RU"/>
              <a:pPr/>
              <a:t>23</a:t>
            </a:fld>
            <a:endParaRPr lang="ru-RU" alt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9F50EF22-E9B7-48B7-946D-120676C85E59}" type="slidenum">
              <a:rPr lang="ru-RU" altLang="ru-RU"/>
              <a:pPr/>
              <a:t>49</a:t>
            </a:fld>
            <a:endParaRPr lang="ru-RU" alt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430CB0-F607-4571-B7D2-072688A43E4B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833548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5981B-B433-475F-AA13-06CF9BC149E3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606305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21994-3F81-4D2F-A5F1-69604685FAC2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073559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0341D-A8FD-4A5E-A6D7-CAC0903A8D59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47615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4C4B9-DD86-4933-9223-910B0DEF586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634343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ACBC9E-CADD-4E43-ADED-EA615A037FF2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669490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E23764-9852-4FAC-B0E9-87F75E81661C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68525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8D26F-A799-4F12-BA30-A0008D09C734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983111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0E996-2697-41A3-879C-BCE17D6907BB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161823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2ECA8-5955-470E-951F-9A2F88D427C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092054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86F03-912C-4B81-8A35-C8534215A58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529011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07EF8065-4AA0-45BA-8C30-0F61AA981334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s://&#1079;&#1074;&#1077;&#1079;&#1076;&#1080;&#1085;&#1072;.&#1088;&#1091;&#1089;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k.com/club180125861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3284538"/>
            <a:ext cx="7920037" cy="2376487"/>
          </a:xfrm>
        </p:spPr>
        <p:txBody>
          <a:bodyPr/>
          <a:lstStyle/>
          <a:p>
            <a:pPr algn="l" eaLnBrk="1" hangingPunct="1"/>
            <a:r>
              <a:rPr lang="ru-RU" altLang="ru-RU" sz="2800" dirty="0" smtClean="0"/>
              <a:t>         </a:t>
            </a:r>
            <a:r>
              <a:rPr lang="ru-RU" altLang="ru-RU" sz="2400" dirty="0" smtClean="0"/>
              <a:t>Учебная презентация по информатике</a:t>
            </a:r>
          </a:p>
          <a:p>
            <a:pPr algn="l" eaLnBrk="1" hangingPunct="1"/>
            <a:r>
              <a:rPr lang="ru-RU" altLang="ru-RU" sz="2400" dirty="0" smtClean="0"/>
              <a:t>          Автор:   Звездина Вера Алексеевна,</a:t>
            </a:r>
          </a:p>
          <a:p>
            <a:pPr algn="l" eaLnBrk="1" hangingPunct="1"/>
            <a:r>
              <a:rPr lang="ru-RU" altLang="ru-RU" sz="2400" dirty="0" smtClean="0"/>
              <a:t>                         учитель информатики  </a:t>
            </a:r>
          </a:p>
          <a:p>
            <a:pPr eaLnBrk="1" hangingPunct="1"/>
            <a:r>
              <a:rPr lang="ru-RU" altLang="ru-RU" sz="2400" dirty="0" smtClean="0"/>
              <a:t>              МБОУ «Образовательный центр №1», </a:t>
            </a:r>
          </a:p>
          <a:p>
            <a:pPr eaLnBrk="1" hangingPunct="1"/>
            <a:r>
              <a:rPr lang="ru-RU" altLang="ru-RU" sz="2400" dirty="0" smtClean="0"/>
              <a:t>  г.Ивантеевка Московской обл. </a:t>
            </a:r>
          </a:p>
          <a:p>
            <a:pPr eaLnBrk="1" hangingPunct="1"/>
            <a:endParaRPr lang="ru-RU" altLang="ru-RU" sz="28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3913" y="1268413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6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Системы</a:t>
            </a:r>
            <a:r>
              <a:rPr lang="ru-RU" sz="5400" dirty="0" smtClean="0">
                <a:solidFill>
                  <a:srgbClr val="FF0000"/>
                </a:solidFill>
              </a:rPr>
              <a:t> </a:t>
            </a:r>
            <a:r>
              <a:rPr lang="ru-RU" sz="5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счисления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2163" y="765175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3600" b="1" dirty="0" smtClean="0">
                <a:solidFill>
                  <a:schemeClr val="accent2"/>
                </a:solidFill>
              </a:rPr>
              <a:t>Будем считать, что</a:t>
            </a:r>
          </a:p>
        </p:txBody>
      </p:sp>
      <p:sp>
        <p:nvSpPr>
          <p:cNvPr id="13315" name="Подзаголовок 1"/>
          <p:cNvSpPr>
            <a:spLocks noGrp="1"/>
          </p:cNvSpPr>
          <p:nvPr>
            <p:ph type="subTitle" idx="1"/>
          </p:nvPr>
        </p:nvSpPr>
        <p:spPr>
          <a:xfrm>
            <a:off x="766441" y="1628800"/>
            <a:ext cx="7632700" cy="4176713"/>
          </a:xfrm>
        </p:spPr>
        <p:txBody>
          <a:bodyPr/>
          <a:lstStyle/>
          <a:p>
            <a:pPr algn="l" eaLnBrk="1" hangingPunct="1"/>
            <a:r>
              <a:rPr lang="ru-RU" altLang="ru-RU" sz="2800" b="1" i="1" dirty="0" smtClean="0">
                <a:solidFill>
                  <a:schemeClr val="accent2"/>
                </a:solidFill>
              </a:rPr>
              <a:t>десятичная система счисления не дружит ни с какой другой</a:t>
            </a:r>
            <a:r>
              <a:rPr lang="ru-RU" altLang="ru-RU" sz="2800" dirty="0" smtClean="0"/>
              <a:t>,  так как ближайшая к ней сторичная система счисления в практических вычислениях нами не встречается.</a:t>
            </a:r>
          </a:p>
          <a:p>
            <a:pPr algn="l" eaLnBrk="1" hangingPunct="1"/>
            <a:endParaRPr lang="ru-RU" altLang="ru-RU" sz="2800" dirty="0" smtClean="0"/>
          </a:p>
          <a:p>
            <a:pPr algn="l" eaLnBrk="1" hangingPunct="1"/>
            <a:r>
              <a:rPr lang="ru-RU" altLang="ru-RU" sz="2800" b="1" i="1" dirty="0" smtClean="0">
                <a:solidFill>
                  <a:schemeClr val="accent2"/>
                </a:solidFill>
              </a:rPr>
              <a:t>Правила перевода</a:t>
            </a:r>
            <a:r>
              <a:rPr lang="ru-RU" altLang="ru-RU" sz="2800" dirty="0" smtClean="0"/>
              <a:t> между различными системами счисления делятся на две группы – между дружественными системами и нет.</a:t>
            </a:r>
          </a:p>
          <a:p>
            <a:endParaRPr lang="ru-RU" altLang="ru-RU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1850" y="692150"/>
            <a:ext cx="7772400" cy="1008063"/>
          </a:xfrm>
        </p:spPr>
        <p:txBody>
          <a:bodyPr/>
          <a:lstStyle/>
          <a:p>
            <a:pPr eaLnBrk="1" hangingPunct="1"/>
            <a:r>
              <a:rPr lang="ru-RU" altLang="ru-RU" sz="3600" b="1" dirty="0" smtClean="0">
                <a:solidFill>
                  <a:schemeClr val="accent2"/>
                </a:solidFill>
              </a:rPr>
              <a:t>Перевод между недружественными</a:t>
            </a:r>
          </a:p>
        </p:txBody>
      </p:sp>
      <p:sp>
        <p:nvSpPr>
          <p:cNvPr id="14339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11188" y="1772816"/>
            <a:ext cx="7920037" cy="4010025"/>
          </a:xfrm>
        </p:spPr>
        <p:txBody>
          <a:bodyPr/>
          <a:lstStyle/>
          <a:p>
            <a:pPr algn="l" eaLnBrk="1" hangingPunct="1">
              <a:spcBef>
                <a:spcPts val="600"/>
              </a:spcBef>
              <a:spcAft>
                <a:spcPts val="1800"/>
              </a:spcAft>
            </a:pPr>
            <a:r>
              <a:rPr lang="ru-RU" altLang="ru-RU" sz="2800" dirty="0" smtClean="0"/>
              <a:t>системами счисления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всегда</a:t>
            </a:r>
            <a:r>
              <a:rPr lang="ru-RU" altLang="ru-RU" sz="2800" dirty="0" smtClean="0"/>
              <a:t> выполняется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через десятичную</a:t>
            </a:r>
            <a:r>
              <a:rPr lang="ru-RU" altLang="ru-RU" sz="2800" dirty="0" smtClean="0"/>
              <a:t> систему следующим образом:</a:t>
            </a:r>
          </a:p>
          <a:p>
            <a:pPr algn="l" eaLnBrk="1" hangingPunct="1"/>
            <a:r>
              <a:rPr lang="ru-RU" altLang="ru-RU" sz="2800" dirty="0" smtClean="0"/>
              <a:t>1.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Из десятичной системы счисления в любую</a:t>
            </a:r>
            <a:r>
              <a:rPr lang="ru-RU" altLang="ru-RU" sz="2800" b="1" dirty="0" smtClean="0">
                <a:solidFill>
                  <a:schemeClr val="accent2"/>
                </a:solidFill>
              </a:rPr>
              <a:t> </a:t>
            </a:r>
            <a:r>
              <a:rPr lang="ru-RU" altLang="ru-RU" sz="2800" dirty="0" smtClean="0"/>
              <a:t>–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делением</a:t>
            </a:r>
            <a:r>
              <a:rPr lang="ru-RU" altLang="ru-RU" sz="2800" dirty="0" smtClean="0"/>
              <a:t> исходного числа на основание системы счисления, в которую переводим; при этом остатки от деления и последнее частное должны быть меньше этого основания. Частное и       остатки от деления собираются справа          налево.</a:t>
            </a:r>
          </a:p>
          <a:p>
            <a:endParaRPr lang="ru-RU" altLang="ru-RU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836613"/>
            <a:ext cx="7772400" cy="1008062"/>
          </a:xfrm>
        </p:spPr>
        <p:txBody>
          <a:bodyPr/>
          <a:lstStyle/>
          <a:p>
            <a:pPr eaLnBrk="1" hangingPunct="1"/>
            <a:r>
              <a:rPr lang="ru-RU" altLang="ru-RU" sz="3600" dirty="0" smtClean="0"/>
              <a:t>Например, переведем 25 в двоичную систему счисления:</a:t>
            </a:r>
            <a:endParaRPr lang="ru-RU" altLang="ru-RU" sz="3600" b="1" dirty="0" smtClean="0">
              <a:solidFill>
                <a:srgbClr val="B00000"/>
              </a:solidFill>
            </a:endParaRPr>
          </a:p>
        </p:txBody>
      </p:sp>
      <p:sp>
        <p:nvSpPr>
          <p:cNvPr id="15363" name="Подзаголовок 1"/>
          <p:cNvSpPr>
            <a:spLocks noGrp="1"/>
          </p:cNvSpPr>
          <p:nvPr>
            <p:ph type="subTitle" idx="1"/>
          </p:nvPr>
        </p:nvSpPr>
        <p:spPr>
          <a:xfrm>
            <a:off x="755650" y="2082800"/>
            <a:ext cx="7920038" cy="3938588"/>
          </a:xfrm>
        </p:spPr>
        <p:txBody>
          <a:bodyPr/>
          <a:lstStyle/>
          <a:p>
            <a:pPr algn="l"/>
            <a:r>
              <a:rPr lang="ru-RU" altLang="ru-RU" dirty="0" smtClean="0"/>
              <a:t>                      </a:t>
            </a:r>
            <a:r>
              <a:rPr lang="ru-RU" altLang="ru-RU" sz="2800" dirty="0" smtClean="0"/>
              <a:t>25      2</a:t>
            </a:r>
          </a:p>
          <a:p>
            <a:pPr algn="l"/>
            <a:r>
              <a:rPr lang="ru-RU" altLang="ru-RU" sz="2800" dirty="0" smtClean="0"/>
              <a:t>                           1     12      2 </a:t>
            </a:r>
          </a:p>
          <a:p>
            <a:pPr algn="l"/>
            <a:r>
              <a:rPr lang="ru-RU" altLang="ru-RU" sz="2800" dirty="0" smtClean="0"/>
              <a:t>                                    0        6        2</a:t>
            </a:r>
          </a:p>
          <a:p>
            <a:pPr algn="l"/>
            <a:r>
              <a:rPr lang="ru-RU" altLang="ru-RU" sz="2800" dirty="0" smtClean="0"/>
              <a:t>                                              0        3       2                       </a:t>
            </a:r>
          </a:p>
          <a:p>
            <a:pPr algn="l"/>
            <a:r>
              <a:rPr lang="ru-RU" altLang="ru-RU" sz="2800" dirty="0" smtClean="0"/>
              <a:t>                                                        1        1             </a:t>
            </a:r>
          </a:p>
          <a:p>
            <a:pPr algn="l"/>
            <a:r>
              <a:rPr lang="ru-RU" altLang="ru-RU" sz="2800" dirty="0" smtClean="0"/>
              <a:t>      Таким образом,                                                                                </a:t>
            </a:r>
          </a:p>
          <a:p>
            <a:pPr algn="l"/>
            <a:r>
              <a:rPr lang="ru-RU" altLang="ru-RU" sz="2800" b="1" dirty="0" smtClean="0"/>
              <a:t>                                   </a:t>
            </a:r>
            <a:r>
              <a:rPr lang="ru-RU" altLang="ru-RU" b="1" dirty="0" smtClean="0"/>
              <a:t>25</a:t>
            </a:r>
            <a:r>
              <a:rPr lang="ru-RU" altLang="ru-RU" b="1" baseline="-25000" dirty="0" smtClean="0">
                <a:solidFill>
                  <a:srgbClr val="FF0000"/>
                </a:solidFill>
              </a:rPr>
              <a:t>10</a:t>
            </a:r>
            <a:r>
              <a:rPr lang="ru-RU" altLang="ru-RU" b="1" baseline="-25000" dirty="0" smtClean="0"/>
              <a:t>   </a:t>
            </a:r>
            <a:r>
              <a:rPr lang="ru-RU" altLang="ru-RU" b="1" dirty="0" smtClean="0"/>
              <a:t>=    11001</a:t>
            </a:r>
            <a:r>
              <a:rPr lang="ru-RU" altLang="ru-RU" b="1" baseline="-25000" dirty="0" smtClean="0">
                <a:solidFill>
                  <a:srgbClr val="FF0000"/>
                </a:solidFill>
              </a:rPr>
              <a:t>2</a:t>
            </a:r>
            <a:r>
              <a:rPr lang="ru-RU" altLang="ru-RU" b="1" dirty="0" smtClean="0"/>
              <a:t>  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635375" y="2133600"/>
            <a:ext cx="0" cy="7921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987675" y="2636838"/>
            <a:ext cx="12969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570538" y="3213100"/>
            <a:ext cx="0" cy="7921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932363" y="3644900"/>
            <a:ext cx="12954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724525" y="4221163"/>
            <a:ext cx="115093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871913" y="3141663"/>
            <a:ext cx="12969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508500" y="2708275"/>
            <a:ext cx="0" cy="7921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6372225" y="3716338"/>
            <a:ext cx="0" cy="7921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7667625" y="4437063"/>
            <a:ext cx="0" cy="7921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5938838" y="4724400"/>
            <a:ext cx="936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 flipV="1">
            <a:off x="3203848" y="3068960"/>
            <a:ext cx="2592387" cy="155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90563" y="836712"/>
            <a:ext cx="7920038" cy="5544616"/>
          </a:xfrm>
        </p:spPr>
        <p:txBody>
          <a:bodyPr/>
          <a:lstStyle/>
          <a:p>
            <a:pPr algn="l"/>
            <a:r>
              <a:rPr lang="ru-RU" altLang="ru-RU" sz="2800" dirty="0" smtClean="0"/>
              <a:t>Еще один (более простой, удобный и быстрый) способ перевода из десятичной в  двоичную – это </a:t>
            </a:r>
            <a:r>
              <a:rPr lang="ru-RU" altLang="ru-RU" b="1" i="1" dirty="0" smtClean="0">
                <a:solidFill>
                  <a:schemeClr val="accent2"/>
                </a:solidFill>
              </a:rPr>
              <a:t>разложение исходного числа по степеням двойки </a:t>
            </a:r>
            <a:r>
              <a:rPr lang="ru-RU" altLang="ru-RU" sz="2800" dirty="0" smtClean="0"/>
              <a:t>следующим образом. Вычитаем из числа  степень двойки, которая меньше числа, но  максимально приближенную к нему. Затем с остатком проделываем те же действия до тех пор, пока не разложим все число.</a:t>
            </a:r>
          </a:p>
          <a:p>
            <a:pPr algn="l"/>
            <a:r>
              <a:rPr lang="ru-RU" altLang="ru-RU" sz="2700" dirty="0" smtClean="0"/>
              <a:t>Например:                 </a:t>
            </a:r>
          </a:p>
          <a:p>
            <a:pPr algn="l"/>
            <a:r>
              <a:rPr lang="ru-RU" altLang="ru-RU" sz="2700" dirty="0" smtClean="0"/>
              <a:t>                   </a:t>
            </a:r>
            <a:r>
              <a:rPr lang="ru-RU" altLang="ru-RU" sz="2700" b="1" dirty="0" smtClean="0">
                <a:solidFill>
                  <a:schemeClr val="accent2"/>
                </a:solidFill>
              </a:rPr>
              <a:t>25 = 16 + 8 + 1 = 2</a:t>
            </a:r>
            <a:r>
              <a:rPr lang="ru-RU" altLang="ru-RU" sz="2700" b="1" baseline="30000" dirty="0" smtClean="0">
                <a:solidFill>
                  <a:schemeClr val="accent2"/>
                </a:solidFill>
              </a:rPr>
              <a:t>4</a:t>
            </a:r>
            <a:r>
              <a:rPr lang="ru-RU" altLang="ru-RU" sz="2700" b="1" dirty="0" smtClean="0">
                <a:solidFill>
                  <a:schemeClr val="accent2"/>
                </a:solidFill>
              </a:rPr>
              <a:t> + 2</a:t>
            </a:r>
            <a:r>
              <a:rPr lang="ru-RU" altLang="ru-RU" sz="2700" b="1" baseline="30000" dirty="0" smtClean="0">
                <a:solidFill>
                  <a:schemeClr val="accent2"/>
                </a:solidFill>
              </a:rPr>
              <a:t>3</a:t>
            </a:r>
            <a:r>
              <a:rPr lang="ru-RU" altLang="ru-RU" sz="2700" b="1" dirty="0" smtClean="0">
                <a:solidFill>
                  <a:schemeClr val="accent2"/>
                </a:solidFill>
              </a:rPr>
              <a:t> + 2</a:t>
            </a:r>
            <a:r>
              <a:rPr lang="ru-RU" altLang="ru-RU" sz="2700" b="1" baseline="30000" dirty="0" smtClean="0">
                <a:solidFill>
                  <a:schemeClr val="accent2"/>
                </a:solidFill>
              </a:rPr>
              <a:t>0                </a:t>
            </a:r>
            <a:r>
              <a:rPr lang="ru-RU" altLang="ru-RU" sz="2700" b="1" dirty="0" smtClean="0">
                <a:solidFill>
                  <a:schemeClr val="accent2"/>
                </a:solidFill>
              </a:rPr>
              <a:t>   </a:t>
            </a:r>
          </a:p>
          <a:p>
            <a:pPr algn="l"/>
            <a:r>
              <a:rPr lang="ru-RU" altLang="ru-RU" sz="2700" b="1" dirty="0" smtClean="0">
                <a:solidFill>
                  <a:schemeClr val="accent2"/>
                </a:solidFill>
              </a:rPr>
              <a:t>                        (25 – 16 = 9 ;   9 = 8 + 1)</a:t>
            </a:r>
            <a:endParaRPr lang="ru-RU" altLang="ru-RU" sz="2700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2565400"/>
            <a:ext cx="7920038" cy="4103688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</a:pPr>
            <a:r>
              <a:rPr lang="ru-RU" altLang="ru-RU" sz="2400" b="1" dirty="0" smtClean="0">
                <a:solidFill>
                  <a:schemeClr val="accent2"/>
                </a:solidFill>
              </a:rPr>
              <a:t>       25</a:t>
            </a:r>
            <a:r>
              <a:rPr lang="ru-RU" altLang="ru-RU" sz="2400" b="1" baseline="-25000" dirty="0" smtClean="0">
                <a:solidFill>
                  <a:srgbClr val="FF0000"/>
                </a:solidFill>
              </a:rPr>
              <a:t>10</a:t>
            </a:r>
            <a:r>
              <a:rPr lang="ru-RU" altLang="ru-RU" sz="2400" b="1" dirty="0" smtClean="0">
                <a:solidFill>
                  <a:schemeClr val="accent2"/>
                </a:solidFill>
              </a:rPr>
              <a:t> = 16 + 8 + 1 = 2</a:t>
            </a:r>
            <a:r>
              <a:rPr lang="ru-RU" altLang="ru-RU" sz="2400" b="1" baseline="30000" dirty="0" smtClean="0">
                <a:solidFill>
                  <a:schemeClr val="accent2"/>
                </a:solidFill>
              </a:rPr>
              <a:t>4</a:t>
            </a:r>
            <a:r>
              <a:rPr lang="ru-RU" altLang="ru-RU" sz="2400" b="1" dirty="0" smtClean="0">
                <a:solidFill>
                  <a:schemeClr val="accent2"/>
                </a:solidFill>
              </a:rPr>
              <a:t> + 2</a:t>
            </a:r>
            <a:r>
              <a:rPr lang="ru-RU" altLang="ru-RU" sz="2400" b="1" baseline="30000" dirty="0" smtClean="0">
                <a:solidFill>
                  <a:schemeClr val="accent2"/>
                </a:solidFill>
              </a:rPr>
              <a:t>3</a:t>
            </a:r>
            <a:r>
              <a:rPr lang="ru-RU" altLang="ru-RU" sz="2400" b="1" dirty="0" smtClean="0">
                <a:solidFill>
                  <a:schemeClr val="accent2"/>
                </a:solidFill>
              </a:rPr>
              <a:t> + 2</a:t>
            </a:r>
            <a:r>
              <a:rPr lang="ru-RU" altLang="ru-RU" sz="2400" b="1" baseline="30000" dirty="0" smtClean="0">
                <a:solidFill>
                  <a:schemeClr val="accent2"/>
                </a:solidFill>
              </a:rPr>
              <a:t>0  </a:t>
            </a:r>
            <a:r>
              <a:rPr lang="ru-RU" altLang="ru-RU" sz="2400" b="1" dirty="0" smtClean="0">
                <a:solidFill>
                  <a:schemeClr val="accent2"/>
                </a:solidFill>
              </a:rPr>
              <a:t>= 11001</a:t>
            </a:r>
            <a:r>
              <a:rPr lang="ru-RU" altLang="ru-RU" sz="2400" b="1" baseline="-25000" dirty="0" smtClean="0">
                <a:solidFill>
                  <a:srgbClr val="FF0000"/>
                </a:solidFill>
              </a:rPr>
              <a:t>2</a:t>
            </a:r>
          </a:p>
          <a:p>
            <a:pPr algn="l" eaLnBrk="1" hangingPunct="1">
              <a:spcBef>
                <a:spcPct val="0"/>
              </a:spcBef>
            </a:pPr>
            <a:r>
              <a:rPr lang="ru-RU" altLang="ru-RU" sz="2400" dirty="0" smtClean="0"/>
              <a:t>  Или:  </a:t>
            </a:r>
          </a:p>
          <a:p>
            <a:pPr algn="l" eaLnBrk="1" hangingPunct="1"/>
            <a:r>
              <a:rPr lang="ru-RU" altLang="ru-RU" sz="2400" dirty="0" smtClean="0"/>
              <a:t>        </a:t>
            </a:r>
            <a:r>
              <a:rPr lang="ru-RU" altLang="ru-RU" sz="2400" b="1" dirty="0" smtClean="0">
                <a:solidFill>
                  <a:schemeClr val="accent2"/>
                </a:solidFill>
              </a:rPr>
              <a:t>651</a:t>
            </a:r>
            <a:r>
              <a:rPr lang="ru-RU" altLang="ru-RU" sz="2400" b="1" baseline="-25000" dirty="0" smtClean="0">
                <a:solidFill>
                  <a:srgbClr val="FF0000"/>
                </a:solidFill>
              </a:rPr>
              <a:t>10</a:t>
            </a:r>
            <a:r>
              <a:rPr lang="ru-RU" altLang="ru-RU" sz="2400" b="1" dirty="0" smtClean="0">
                <a:solidFill>
                  <a:schemeClr val="accent2"/>
                </a:solidFill>
              </a:rPr>
              <a:t> = 512 + 128 + 8 + 2 + 1 =</a:t>
            </a:r>
          </a:p>
          <a:p>
            <a:pPr algn="l" eaLnBrk="1" hangingPunct="1"/>
            <a:r>
              <a:rPr lang="ru-RU" altLang="ru-RU" sz="2400" b="1" dirty="0" smtClean="0">
                <a:solidFill>
                  <a:schemeClr val="accent2"/>
                </a:solidFill>
              </a:rPr>
              <a:t>                    = 2</a:t>
            </a:r>
            <a:r>
              <a:rPr lang="ru-RU" altLang="ru-RU" sz="2400" b="1" baseline="30000" dirty="0" smtClean="0">
                <a:solidFill>
                  <a:schemeClr val="accent2"/>
                </a:solidFill>
              </a:rPr>
              <a:t>9</a:t>
            </a:r>
            <a:r>
              <a:rPr lang="ru-RU" altLang="ru-RU" sz="2400" b="1" dirty="0" smtClean="0">
                <a:solidFill>
                  <a:schemeClr val="accent2"/>
                </a:solidFill>
              </a:rPr>
              <a:t> + 2</a:t>
            </a:r>
            <a:r>
              <a:rPr lang="ru-RU" altLang="ru-RU" sz="2400" b="1" baseline="30000" dirty="0" smtClean="0">
                <a:solidFill>
                  <a:schemeClr val="accent2"/>
                </a:solidFill>
              </a:rPr>
              <a:t>7</a:t>
            </a:r>
            <a:r>
              <a:rPr lang="ru-RU" altLang="ru-RU" sz="2400" b="1" dirty="0" smtClean="0">
                <a:solidFill>
                  <a:schemeClr val="accent2"/>
                </a:solidFill>
              </a:rPr>
              <a:t> + 2</a:t>
            </a:r>
            <a:r>
              <a:rPr lang="ru-RU" altLang="ru-RU" sz="2400" b="1" baseline="30000" dirty="0" smtClean="0">
                <a:solidFill>
                  <a:schemeClr val="accent2"/>
                </a:solidFill>
              </a:rPr>
              <a:t>3</a:t>
            </a:r>
            <a:r>
              <a:rPr lang="ru-RU" altLang="ru-RU" sz="2400" b="1" dirty="0" smtClean="0">
                <a:solidFill>
                  <a:schemeClr val="accent2"/>
                </a:solidFill>
              </a:rPr>
              <a:t> + 2</a:t>
            </a:r>
            <a:r>
              <a:rPr lang="ru-RU" altLang="ru-RU" sz="2400" b="1" baseline="30000" dirty="0" smtClean="0">
                <a:solidFill>
                  <a:schemeClr val="accent2"/>
                </a:solidFill>
              </a:rPr>
              <a:t>1</a:t>
            </a:r>
            <a:r>
              <a:rPr lang="ru-RU" altLang="ru-RU" sz="2400" b="1" dirty="0" smtClean="0">
                <a:solidFill>
                  <a:schemeClr val="accent2"/>
                </a:solidFill>
              </a:rPr>
              <a:t> + 2</a:t>
            </a:r>
            <a:r>
              <a:rPr lang="ru-RU" altLang="ru-RU" sz="2400" b="1" baseline="30000" dirty="0" smtClean="0">
                <a:solidFill>
                  <a:schemeClr val="accent2"/>
                </a:solidFill>
              </a:rPr>
              <a:t>0</a:t>
            </a:r>
            <a:r>
              <a:rPr lang="ru-RU" altLang="ru-RU" sz="2400" b="1" dirty="0" smtClean="0">
                <a:solidFill>
                  <a:schemeClr val="accent2"/>
                </a:solidFill>
              </a:rPr>
              <a:t> = 1010001011</a:t>
            </a:r>
            <a:r>
              <a:rPr lang="ru-RU" altLang="ru-RU" sz="2400" b="1" baseline="-25000" dirty="0" smtClean="0">
                <a:solidFill>
                  <a:srgbClr val="FF0000"/>
                </a:solidFill>
              </a:rPr>
              <a:t>2</a:t>
            </a:r>
          </a:p>
          <a:p>
            <a:pPr algn="l" eaLnBrk="1" hangingPunct="1"/>
            <a:r>
              <a:rPr lang="ru-RU" altLang="ru-RU" sz="2400" b="1" dirty="0" smtClean="0">
                <a:solidFill>
                  <a:schemeClr val="accent2"/>
                </a:solidFill>
              </a:rPr>
              <a:t>           (651 – 512 = 139; 139 – 128 = 11;  11– 8 = 3 = 2 + 1)</a:t>
            </a:r>
          </a:p>
          <a:p>
            <a:pPr algn="l" eaLnBrk="1" hangingPunct="1"/>
            <a:r>
              <a:rPr lang="ru-RU" altLang="ru-RU" sz="2800" i="1" dirty="0" smtClean="0"/>
              <a:t> </a:t>
            </a:r>
            <a:r>
              <a:rPr lang="ru-RU" altLang="ru-RU" sz="2600" i="1" dirty="0" smtClean="0"/>
              <a:t>Попробуйте выполнить эти переводы делением            </a:t>
            </a:r>
          </a:p>
          <a:p>
            <a:pPr algn="l" eaLnBrk="1" hangingPunct="1"/>
            <a:r>
              <a:rPr lang="ru-RU" altLang="ru-RU" sz="2600" i="1" dirty="0" smtClean="0"/>
              <a:t> и сравните время, потраченное на решение!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2" y="764704"/>
            <a:ext cx="7988300" cy="1512168"/>
          </a:xfrm>
        </p:spPr>
        <p:txBody>
          <a:bodyPr/>
          <a:lstStyle/>
          <a:p>
            <a:pPr algn="l" eaLnBrk="1" hangingPunct="1"/>
            <a:r>
              <a:rPr lang="ru-RU" altLang="ru-RU" sz="2800" dirty="0" smtClean="0"/>
              <a:t>После этого, 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заменяем присутствующие степени двойки единицами,  а пропущенные – нулями </a:t>
            </a:r>
            <a:r>
              <a:rPr lang="ru-RU" altLang="ru-RU" sz="2800" dirty="0" smtClean="0">
                <a:solidFill>
                  <a:schemeClr val="tx1"/>
                </a:solidFill>
              </a:rPr>
              <a:t>слева направо </a:t>
            </a:r>
            <a:r>
              <a:rPr lang="ru-RU" altLang="ru-RU" sz="2800" dirty="0" smtClean="0"/>
              <a:t>в порядке следования степеней, получая двоичную запись числа:</a:t>
            </a:r>
            <a:endParaRPr lang="ru-RU" altLang="ru-RU" sz="2800" i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1989138"/>
            <a:ext cx="7488237" cy="3671887"/>
          </a:xfrm>
        </p:spPr>
        <p:txBody>
          <a:bodyPr/>
          <a:lstStyle/>
          <a:p>
            <a:pPr indent="34925" algn="l" eaLnBrk="1" hangingPunct="1">
              <a:spcAft>
                <a:spcPts val="1200"/>
              </a:spcAft>
              <a:defRPr/>
            </a:pPr>
            <a:r>
              <a:rPr lang="ru-RU" b="1" i="1" dirty="0">
                <a:solidFill>
                  <a:schemeClr val="accent2"/>
                </a:solidFill>
              </a:rPr>
              <a:t>представить исходное число в виде суммы </a:t>
            </a:r>
            <a:r>
              <a:rPr lang="ru-RU" b="1" i="1" dirty="0" smtClean="0">
                <a:solidFill>
                  <a:schemeClr val="accent2"/>
                </a:solidFill>
              </a:rPr>
              <a:t> степеней </a:t>
            </a:r>
            <a:r>
              <a:rPr lang="ru-RU" b="1" i="1" dirty="0">
                <a:solidFill>
                  <a:schemeClr val="accent2"/>
                </a:solidFill>
              </a:rPr>
              <a:t>его основания </a:t>
            </a:r>
            <a:r>
              <a:rPr lang="ru-RU" b="1" i="1" dirty="0" smtClean="0">
                <a:solidFill>
                  <a:schemeClr val="accent2"/>
                </a:solidFill>
              </a:rPr>
              <a:t>  </a:t>
            </a:r>
            <a:r>
              <a:rPr lang="ru-RU" sz="2800" dirty="0" smtClean="0">
                <a:solidFill>
                  <a:srgbClr val="250106"/>
                </a:solidFill>
              </a:rPr>
              <a:t>и </a:t>
            </a:r>
            <a:r>
              <a:rPr lang="ru-RU" sz="2800" dirty="0">
                <a:solidFill>
                  <a:srgbClr val="250106"/>
                </a:solidFill>
              </a:rPr>
              <a:t>подсчитать десятичное значение этой суммы.</a:t>
            </a:r>
          </a:p>
          <a:p>
            <a:pPr indent="34925" algn="l" eaLnBrk="1" hangingPunct="1">
              <a:defRPr/>
            </a:pPr>
            <a:r>
              <a:rPr lang="ru-RU" sz="2800" dirty="0" smtClean="0"/>
              <a:t>Например</a:t>
            </a:r>
            <a:r>
              <a:rPr lang="ru-RU" sz="2800" dirty="0"/>
              <a:t>,</a:t>
            </a:r>
          </a:p>
          <a:p>
            <a:pPr indent="34925" algn="l" eaLnBrk="1" hangingPunct="1">
              <a:defRPr/>
            </a:pPr>
            <a:r>
              <a:rPr lang="ru-RU" sz="2800" b="1" dirty="0" smtClean="0">
                <a:solidFill>
                  <a:srgbClr val="0000FF"/>
                </a:solidFill>
              </a:rPr>
              <a:t> </a:t>
            </a:r>
            <a:r>
              <a:rPr lang="ru-RU" b="1" dirty="0" smtClean="0">
                <a:solidFill>
                  <a:srgbClr val="0000FF"/>
                </a:solidFill>
              </a:rPr>
              <a:t>11001</a:t>
            </a:r>
            <a:r>
              <a:rPr lang="ru-RU" b="1" baseline="-25000" dirty="0" smtClean="0">
                <a:solidFill>
                  <a:srgbClr val="FF0000"/>
                </a:solidFill>
              </a:rPr>
              <a:t>2</a:t>
            </a:r>
            <a:r>
              <a:rPr lang="ru-RU" b="1" dirty="0" smtClean="0">
                <a:solidFill>
                  <a:srgbClr val="0000FF"/>
                </a:solidFill>
              </a:rPr>
              <a:t>=1*2</a:t>
            </a:r>
            <a:r>
              <a:rPr lang="ru-RU" b="1" baseline="30000" dirty="0" smtClean="0">
                <a:solidFill>
                  <a:srgbClr val="0000FF"/>
                </a:solidFill>
              </a:rPr>
              <a:t>4</a:t>
            </a:r>
            <a:r>
              <a:rPr lang="ru-RU" b="1" dirty="0" smtClean="0">
                <a:solidFill>
                  <a:srgbClr val="0000FF"/>
                </a:solidFill>
              </a:rPr>
              <a:t>+1*2</a:t>
            </a:r>
            <a:r>
              <a:rPr lang="ru-RU" b="1" baseline="30000" dirty="0" smtClean="0">
                <a:solidFill>
                  <a:srgbClr val="0000FF"/>
                </a:solidFill>
              </a:rPr>
              <a:t>3</a:t>
            </a:r>
            <a:r>
              <a:rPr lang="ru-RU" b="1" dirty="0" smtClean="0">
                <a:solidFill>
                  <a:srgbClr val="0000FF"/>
                </a:solidFill>
              </a:rPr>
              <a:t>+0*2</a:t>
            </a:r>
            <a:r>
              <a:rPr lang="ru-RU" b="1" baseline="30000" dirty="0" smtClean="0">
                <a:solidFill>
                  <a:srgbClr val="0000FF"/>
                </a:solidFill>
              </a:rPr>
              <a:t>2</a:t>
            </a:r>
            <a:r>
              <a:rPr lang="ru-RU" b="1" dirty="0" smtClean="0">
                <a:solidFill>
                  <a:srgbClr val="0000FF"/>
                </a:solidFill>
              </a:rPr>
              <a:t>+0*2</a:t>
            </a:r>
            <a:r>
              <a:rPr lang="ru-RU" b="1" baseline="30000" dirty="0" smtClean="0">
                <a:solidFill>
                  <a:srgbClr val="0000FF"/>
                </a:solidFill>
              </a:rPr>
              <a:t>1</a:t>
            </a:r>
            <a:r>
              <a:rPr lang="ru-RU" b="1" dirty="0" smtClean="0">
                <a:solidFill>
                  <a:srgbClr val="0000FF"/>
                </a:solidFill>
              </a:rPr>
              <a:t>+1*2</a:t>
            </a:r>
            <a:r>
              <a:rPr lang="ru-RU" b="1" baseline="30000" dirty="0" smtClean="0">
                <a:solidFill>
                  <a:srgbClr val="0000FF"/>
                </a:solidFill>
              </a:rPr>
              <a:t>0</a:t>
            </a:r>
            <a:r>
              <a:rPr lang="ru-RU" b="1" dirty="0" smtClean="0">
                <a:solidFill>
                  <a:srgbClr val="0000FF"/>
                </a:solidFill>
              </a:rPr>
              <a:t>=25</a:t>
            </a:r>
            <a:r>
              <a:rPr lang="ru-RU" b="1" baseline="-25000" dirty="0" smtClean="0">
                <a:solidFill>
                  <a:srgbClr val="FF0000"/>
                </a:solidFill>
              </a:rPr>
              <a:t>10</a:t>
            </a:r>
            <a:endParaRPr lang="ru-RU" b="1" baseline="-25000" dirty="0">
              <a:solidFill>
                <a:srgbClr val="FF0000"/>
              </a:solidFill>
            </a:endParaRPr>
          </a:p>
          <a:p>
            <a:pPr algn="l" eaLnBrk="1" hangingPunct="1">
              <a:defRPr/>
            </a:pPr>
            <a:r>
              <a:rPr lang="ru-RU" sz="2800" i="1" dirty="0" smtClean="0"/>
              <a:t>Форма записи числа слева называется свернутой, а справа – развернутой.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806450"/>
            <a:ext cx="7772400" cy="147002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200" dirty="0"/>
              <a:t>2. </a:t>
            </a:r>
            <a:r>
              <a:rPr lang="ru-RU" sz="3200" dirty="0" smtClean="0"/>
              <a:t> Для  </a:t>
            </a:r>
            <a:r>
              <a:rPr lang="ru-RU" sz="3200" b="1" i="1" dirty="0">
                <a:solidFill>
                  <a:schemeClr val="accent2"/>
                </a:solidFill>
              </a:rPr>
              <a:t>перевода из любой системы    </a:t>
            </a:r>
            <a:br>
              <a:rPr lang="ru-RU" sz="3200" b="1" i="1" dirty="0">
                <a:solidFill>
                  <a:schemeClr val="accent2"/>
                </a:solidFill>
              </a:rPr>
            </a:br>
            <a:r>
              <a:rPr lang="ru-RU" sz="3200" b="1" i="1" dirty="0">
                <a:solidFill>
                  <a:schemeClr val="accent2"/>
                </a:solidFill>
              </a:rPr>
              <a:t>    счисления в десятичную </a:t>
            </a:r>
            <a:r>
              <a:rPr lang="ru-RU" sz="3200" b="1" i="1" dirty="0" smtClean="0">
                <a:solidFill>
                  <a:schemeClr val="accent2"/>
                </a:solidFill>
              </a:rPr>
              <a:t> </a:t>
            </a:r>
            <a:r>
              <a:rPr lang="ru-RU" sz="3200" dirty="0" smtClean="0"/>
              <a:t>необходимо</a:t>
            </a:r>
            <a:endParaRPr lang="ru-RU" sz="3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2348880"/>
            <a:ext cx="7920037" cy="3240088"/>
          </a:xfrm>
        </p:spPr>
        <p:txBody>
          <a:bodyPr/>
          <a:lstStyle/>
          <a:p>
            <a:pPr algn="l" eaLnBrk="1" hangingPunct="1"/>
            <a:r>
              <a:rPr lang="ru-RU" altLang="ru-RU" sz="2800" dirty="0" smtClean="0"/>
              <a:t>рассмотрим на примере перевода между двоичной, восьмеричной  и шестнадцатеричной системами. </a:t>
            </a:r>
          </a:p>
          <a:p>
            <a:pPr algn="l" eaLnBrk="1" hangingPunct="1"/>
            <a:r>
              <a:rPr lang="ru-RU" altLang="ru-RU" sz="2800" dirty="0" smtClean="0"/>
              <a:t>Для этого построим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таблицу соответствия восьмеричных и шестнадцатеричных чисел двоичным</a:t>
            </a:r>
            <a:r>
              <a:rPr lang="ru-RU" altLang="ru-RU" sz="2800" dirty="0" smtClean="0"/>
              <a:t>, которую назовем таблицей «дружбы».</a:t>
            </a:r>
            <a:r>
              <a:rPr lang="en-US" altLang="ru-RU" sz="2800" dirty="0" smtClean="0"/>
              <a:t> </a:t>
            </a:r>
            <a:endParaRPr lang="ru-RU" altLang="ru-RU" sz="2800" dirty="0" smtClean="0"/>
          </a:p>
          <a:p>
            <a:pPr eaLnBrk="1" hangingPunct="1"/>
            <a:endParaRPr lang="ru-RU" altLang="ru-RU" sz="2800" dirty="0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7238" y="836612"/>
            <a:ext cx="7772400" cy="1584275"/>
          </a:xfrm>
        </p:spPr>
        <p:txBody>
          <a:bodyPr/>
          <a:lstStyle/>
          <a:p>
            <a:pPr algn="l" eaLnBrk="1" hangingPunct="1"/>
            <a:r>
              <a:rPr lang="ru-RU" altLang="ru-RU" sz="3600" b="1" dirty="0" smtClean="0">
                <a:solidFill>
                  <a:schemeClr val="accent2"/>
                </a:solidFill>
              </a:rPr>
              <a:t>Перевод между дружественными системами счисления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6425" y="981075"/>
            <a:ext cx="7920038" cy="4968875"/>
          </a:xfrm>
        </p:spPr>
        <p:txBody>
          <a:bodyPr/>
          <a:lstStyle/>
          <a:p>
            <a:pPr algn="l" eaLnBrk="1" hangingPunct="1"/>
            <a:r>
              <a:rPr lang="ru-RU" altLang="ru-RU" sz="2800" dirty="0" smtClean="0"/>
              <a:t>Левая часть этой таблицы включает цифры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восьмеричной</a:t>
            </a:r>
            <a:r>
              <a:rPr lang="ru-RU" altLang="ru-RU" sz="2800" dirty="0" smtClean="0"/>
              <a:t> системы счисления, а правая дополняет ее для всех цифр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шестнадцатеричной </a:t>
            </a:r>
            <a:r>
              <a:rPr lang="ru-RU" altLang="ru-RU" sz="2800" dirty="0" smtClean="0"/>
              <a:t>системы счисления).  </a:t>
            </a:r>
          </a:p>
          <a:p>
            <a:pPr algn="l" eaLnBrk="1" hangingPunct="1"/>
            <a:r>
              <a:rPr lang="ru-RU" altLang="ru-RU" sz="2800" dirty="0" smtClean="0"/>
              <a:t>Отметим, что так как каждая цифра в любой системе счисления занимает только одну позицию (один разряд числа), то </a:t>
            </a:r>
            <a:r>
              <a:rPr lang="ru-RU" altLang="ru-RU" sz="2800" i="1" dirty="0" smtClean="0"/>
              <a:t>в шестнадцатеричной системе счисления для записи цифр со значением больше 9 (здесь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11, 12, …, 15 – это цифры</a:t>
            </a:r>
            <a:r>
              <a:rPr lang="ru-RU" altLang="ru-RU" sz="2800" i="1" dirty="0" smtClean="0"/>
              <a:t>!)  используют латинские заглавные буквы               от </a:t>
            </a:r>
            <a:r>
              <a:rPr lang="en-US" altLang="ru-RU" sz="2800" b="1" i="1" dirty="0" smtClean="0">
                <a:solidFill>
                  <a:schemeClr val="accent2"/>
                </a:solidFill>
              </a:rPr>
              <a:t>A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 до </a:t>
            </a:r>
            <a:r>
              <a:rPr lang="en-US" altLang="ru-RU" sz="2800" b="1" i="1" dirty="0" smtClean="0">
                <a:solidFill>
                  <a:schemeClr val="accent2"/>
                </a:solidFill>
              </a:rPr>
              <a:t>F</a:t>
            </a:r>
            <a:r>
              <a:rPr lang="ru-RU" altLang="ru-RU" sz="2800" i="1" dirty="0" smtClean="0"/>
              <a:t>. </a:t>
            </a:r>
            <a:endParaRPr lang="ru-RU" altLang="ru-RU" sz="2800" dirty="0" smtClean="0"/>
          </a:p>
          <a:p>
            <a:pPr algn="l" eaLnBrk="1" hangingPunct="1"/>
            <a:endParaRPr lang="ru-RU" altLang="ru-RU" sz="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3588" y="620712"/>
            <a:ext cx="7772400" cy="1152103"/>
          </a:xfrm>
        </p:spPr>
        <p:txBody>
          <a:bodyPr/>
          <a:lstStyle/>
          <a:p>
            <a:pPr eaLnBrk="1" hangingPunct="1"/>
            <a:r>
              <a:rPr lang="ru-RU" altLang="ru-RU" sz="2800" dirty="0" smtClean="0">
                <a:solidFill>
                  <a:srgbClr val="F92947"/>
                </a:solidFill>
              </a:rPr>
              <a:t>Таблица соответствия восьмеричной, шестнадцатеричной и двоичной систем счисления</a:t>
            </a:r>
            <a:endParaRPr lang="ru-RU" altLang="ru-RU" sz="2800" dirty="0" smtClean="0">
              <a:solidFill>
                <a:schemeClr val="tx1"/>
              </a:solidFill>
            </a:endParaRPr>
          </a:p>
        </p:txBody>
      </p:sp>
      <p:pic>
        <p:nvPicPr>
          <p:cNvPr id="2150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988840"/>
            <a:ext cx="6469062" cy="415448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Подзаголовок 1"/>
          <p:cNvSpPr>
            <a:spLocks noGrp="1"/>
          </p:cNvSpPr>
          <p:nvPr>
            <p:ph type="subTitle" idx="1"/>
          </p:nvPr>
        </p:nvSpPr>
        <p:spPr>
          <a:xfrm>
            <a:off x="755650" y="692150"/>
            <a:ext cx="7920038" cy="5329138"/>
          </a:xfrm>
        </p:spPr>
        <p:txBody>
          <a:bodyPr/>
          <a:lstStyle/>
          <a:p>
            <a:pPr algn="l">
              <a:spcBef>
                <a:spcPts val="0"/>
              </a:spcBef>
            </a:pPr>
            <a:r>
              <a:rPr lang="ru-RU" altLang="ru-RU" sz="2600" dirty="0" smtClean="0"/>
              <a:t>Данная таблица </a:t>
            </a:r>
            <a:r>
              <a:rPr lang="ru-RU" altLang="ru-RU" sz="2600" i="1" dirty="0" smtClean="0"/>
              <a:t>разделена двойными линиями в местах условного ее деления на дружественные </a:t>
            </a:r>
            <a:r>
              <a:rPr lang="ru-RU" altLang="ru-RU" sz="2600" dirty="0" smtClean="0"/>
              <a:t>системы счисления (</a:t>
            </a:r>
            <a:r>
              <a:rPr lang="ru-RU" altLang="ru-RU" sz="2600" i="1" dirty="0" smtClean="0"/>
              <a:t>двоичную, четверичную, восьмеричную и шестнадцатеричную</a:t>
            </a:r>
            <a:r>
              <a:rPr lang="ru-RU" altLang="ru-RU" sz="2600" dirty="0" smtClean="0"/>
              <a:t>).</a:t>
            </a:r>
            <a:r>
              <a:rPr lang="ru-RU" altLang="ru-RU" sz="2400" dirty="0" smtClean="0"/>
              <a:t> </a:t>
            </a:r>
          </a:p>
          <a:p>
            <a:pPr algn="l">
              <a:spcBef>
                <a:spcPts val="600"/>
              </a:spcBef>
            </a:pPr>
            <a:r>
              <a:rPr lang="ru-RU" altLang="ru-RU" sz="3600" b="1" i="1" dirty="0" smtClean="0">
                <a:solidFill>
                  <a:schemeClr val="accent2">
                    <a:lumMod val="75000"/>
                  </a:schemeClr>
                </a:solidFill>
              </a:rPr>
              <a:t>Отметим, что </a:t>
            </a:r>
          </a:p>
          <a:p>
            <a:pPr algn="l"/>
            <a:r>
              <a:rPr lang="ru-RU" altLang="ru-RU" sz="2800" b="1" i="1" dirty="0" smtClean="0">
                <a:solidFill>
                  <a:schemeClr val="accent2"/>
                </a:solidFill>
              </a:rPr>
              <a:t>длина чисел в двоичной системе счисления зависит от степени двойки в основании дружественной системы счисления</a:t>
            </a:r>
            <a:r>
              <a:rPr lang="ru-RU" altLang="ru-RU" sz="2800" dirty="0" smtClean="0"/>
              <a:t>,                 </a:t>
            </a:r>
            <a:r>
              <a:rPr lang="ru-RU" altLang="ru-RU" sz="2400" dirty="0" smtClean="0"/>
              <a:t>т.е. для записи цифр двоичной системы счисления достаточно одного разряда (т.к. 2 = 2</a:t>
            </a:r>
            <a:r>
              <a:rPr lang="ru-RU" altLang="ru-RU" sz="2400" b="1" baseline="30000" dirty="0" smtClean="0"/>
              <a:t>1</a:t>
            </a:r>
            <a:r>
              <a:rPr lang="ru-RU" altLang="ru-RU" sz="2400" dirty="0" smtClean="0"/>
              <a:t>),                 четверичной - два (4 = 2</a:t>
            </a:r>
            <a:r>
              <a:rPr lang="ru-RU" altLang="ru-RU" sz="2400" b="1" baseline="30000" dirty="0" smtClean="0"/>
              <a:t>2</a:t>
            </a:r>
            <a:r>
              <a:rPr lang="ru-RU" altLang="ru-RU" sz="2400" dirty="0" smtClean="0"/>
              <a:t>), восьмеричной (8 = 2</a:t>
            </a:r>
            <a:r>
              <a:rPr lang="ru-RU" altLang="ru-RU" sz="2400" b="1" baseline="30000" dirty="0" smtClean="0"/>
              <a:t>3</a:t>
            </a:r>
            <a:r>
              <a:rPr lang="ru-RU" altLang="ru-RU" sz="2400" dirty="0" smtClean="0"/>
              <a:t>),                а шестнадцатеричной – четыре (16=2</a:t>
            </a:r>
            <a:r>
              <a:rPr lang="ru-RU" altLang="ru-RU" sz="2400" baseline="30000" dirty="0" smtClean="0"/>
              <a:t>4</a:t>
            </a:r>
            <a:r>
              <a:rPr lang="ru-RU" altLang="ru-RU" sz="2400" dirty="0" smtClean="0"/>
              <a:t>).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рямоугольник 3"/>
          <p:cNvSpPr>
            <a:spLocks noChangeArrowheads="1"/>
          </p:cNvSpPr>
          <p:nvPr/>
        </p:nvSpPr>
        <p:spPr bwMode="auto">
          <a:xfrm>
            <a:off x="683568" y="980728"/>
            <a:ext cx="7740400" cy="5093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Aft>
                <a:spcPts val="600"/>
              </a:spcAft>
            </a:pPr>
            <a:r>
              <a:rPr lang="ru-RU" altLang="ru-RU" sz="2800" dirty="0" smtClean="0"/>
              <a:t> Мысль </a:t>
            </a:r>
            <a:r>
              <a:rPr lang="ru-RU" altLang="ru-RU" sz="2800" dirty="0"/>
              <a:t>выражать все числа немногими знаками, </a:t>
            </a:r>
            <a:r>
              <a:rPr lang="ru-RU" altLang="ru-RU" sz="2800" dirty="0" smtClean="0"/>
              <a:t> </a:t>
            </a:r>
          </a:p>
          <a:p>
            <a:pPr eaLnBrk="1" hangingPunct="1">
              <a:spcAft>
                <a:spcPts val="600"/>
              </a:spcAft>
            </a:pPr>
            <a:r>
              <a:rPr lang="ru-RU" altLang="ru-RU" sz="2800" dirty="0" smtClean="0"/>
              <a:t> придавая </a:t>
            </a:r>
            <a:r>
              <a:rPr lang="ru-RU" altLang="ru-RU" sz="2800" dirty="0"/>
              <a:t>им, кроме значения по форме, еще </a:t>
            </a:r>
            <a:endParaRPr lang="ru-RU" altLang="ru-RU" sz="2800" dirty="0" smtClean="0"/>
          </a:p>
          <a:p>
            <a:pPr eaLnBrk="1" hangingPunct="1">
              <a:spcAft>
                <a:spcPts val="600"/>
              </a:spcAft>
            </a:pPr>
            <a:r>
              <a:rPr lang="ru-RU" altLang="ru-RU" sz="2800" dirty="0"/>
              <a:t> </a:t>
            </a:r>
            <a:r>
              <a:rPr lang="ru-RU" altLang="ru-RU" sz="2800" dirty="0" smtClean="0"/>
              <a:t>значение </a:t>
            </a:r>
            <a:r>
              <a:rPr lang="ru-RU" altLang="ru-RU" sz="2800" dirty="0"/>
              <a:t>по месту, настолько проста, что </a:t>
            </a:r>
            <a:endParaRPr lang="ru-RU" altLang="ru-RU" sz="2800" dirty="0" smtClean="0"/>
          </a:p>
          <a:p>
            <a:pPr eaLnBrk="1" hangingPunct="1">
              <a:spcAft>
                <a:spcPts val="600"/>
              </a:spcAft>
            </a:pPr>
            <a:r>
              <a:rPr lang="ru-RU" altLang="ru-RU" sz="2800" dirty="0"/>
              <a:t> </a:t>
            </a:r>
            <a:r>
              <a:rPr lang="ru-RU" altLang="ru-RU" sz="2800" dirty="0" smtClean="0"/>
              <a:t>именно </a:t>
            </a:r>
            <a:r>
              <a:rPr lang="ru-RU" altLang="ru-RU" sz="2800" dirty="0"/>
              <a:t>из-за этой простоты трудно понять, </a:t>
            </a:r>
            <a:endParaRPr lang="ru-RU" altLang="ru-RU" sz="2800" dirty="0" smtClean="0"/>
          </a:p>
          <a:p>
            <a:pPr eaLnBrk="1" hangingPunct="1">
              <a:spcAft>
                <a:spcPts val="600"/>
              </a:spcAft>
            </a:pPr>
            <a:r>
              <a:rPr lang="ru-RU" altLang="ru-RU" sz="2800" dirty="0"/>
              <a:t> </a:t>
            </a:r>
            <a:r>
              <a:rPr lang="ru-RU" altLang="ru-RU" sz="2800" dirty="0" smtClean="0"/>
              <a:t>насколько </a:t>
            </a:r>
            <a:r>
              <a:rPr lang="ru-RU" altLang="ru-RU" sz="2800" dirty="0"/>
              <a:t>она удивительна. Как  нелегко было </a:t>
            </a:r>
            <a:endParaRPr lang="ru-RU" altLang="ru-RU" sz="2800" dirty="0" smtClean="0"/>
          </a:p>
          <a:p>
            <a:pPr eaLnBrk="1" hangingPunct="1">
              <a:spcAft>
                <a:spcPts val="600"/>
              </a:spcAft>
            </a:pPr>
            <a:r>
              <a:rPr lang="ru-RU" altLang="ru-RU" sz="2800" dirty="0"/>
              <a:t> </a:t>
            </a:r>
            <a:r>
              <a:rPr lang="ru-RU" altLang="ru-RU" sz="2800" dirty="0" smtClean="0"/>
              <a:t>прийти </a:t>
            </a:r>
            <a:r>
              <a:rPr lang="ru-RU" altLang="ru-RU" sz="2800" dirty="0"/>
              <a:t>к этому методу, мы видим на примере </a:t>
            </a:r>
            <a:endParaRPr lang="ru-RU" altLang="ru-RU" sz="2800" dirty="0" smtClean="0"/>
          </a:p>
          <a:p>
            <a:pPr eaLnBrk="1" hangingPunct="1">
              <a:spcAft>
                <a:spcPts val="600"/>
              </a:spcAft>
            </a:pPr>
            <a:r>
              <a:rPr lang="ru-RU" altLang="ru-RU" sz="2800" dirty="0"/>
              <a:t> </a:t>
            </a:r>
            <a:r>
              <a:rPr lang="ru-RU" altLang="ru-RU" sz="2800" dirty="0" smtClean="0"/>
              <a:t>высочайших </a:t>
            </a:r>
            <a:r>
              <a:rPr lang="ru-RU" altLang="ru-RU" sz="2800" dirty="0"/>
              <a:t>гениев греческой культуры </a:t>
            </a:r>
            <a:endParaRPr lang="ru-RU" altLang="ru-RU" sz="2800" dirty="0" smtClean="0"/>
          </a:p>
          <a:p>
            <a:pPr eaLnBrk="1" hangingPunct="1">
              <a:spcAft>
                <a:spcPts val="600"/>
              </a:spcAft>
            </a:pPr>
            <a:r>
              <a:rPr lang="ru-RU" altLang="ru-RU" sz="2800" dirty="0"/>
              <a:t> </a:t>
            </a:r>
            <a:r>
              <a:rPr lang="ru-RU" altLang="ru-RU" sz="2800" dirty="0" smtClean="0"/>
              <a:t>Архимеда </a:t>
            </a:r>
            <a:r>
              <a:rPr lang="ru-RU" altLang="ru-RU" sz="2800" dirty="0"/>
              <a:t>и Аполлония, от которых эта мысль </a:t>
            </a:r>
            <a:r>
              <a:rPr lang="ru-RU" altLang="ru-RU" sz="2800" dirty="0" smtClean="0"/>
              <a:t>  </a:t>
            </a:r>
          </a:p>
          <a:p>
            <a:pPr eaLnBrk="1" hangingPunct="1">
              <a:spcAft>
                <a:spcPts val="600"/>
              </a:spcAft>
            </a:pPr>
            <a:r>
              <a:rPr lang="ru-RU" altLang="ru-RU" sz="2800" dirty="0"/>
              <a:t> </a:t>
            </a:r>
            <a:r>
              <a:rPr lang="ru-RU" altLang="ru-RU" sz="2800" dirty="0" smtClean="0"/>
              <a:t>осталась </a:t>
            </a:r>
            <a:r>
              <a:rPr lang="ru-RU" altLang="ru-RU" sz="2800" dirty="0"/>
              <a:t>скрытой.</a:t>
            </a:r>
          </a:p>
          <a:p>
            <a:pPr eaLnBrk="1" hangingPunct="1"/>
            <a:r>
              <a:rPr lang="ru-RU" altLang="ru-RU" sz="2800" dirty="0"/>
              <a:t>                                      </a:t>
            </a:r>
            <a:r>
              <a:rPr lang="ru-RU" altLang="ru-RU" sz="2800" dirty="0" smtClean="0"/>
              <a:t>Пьер-Симон Лаплас</a:t>
            </a:r>
            <a:endParaRPr lang="ru-RU" altLang="ru-RU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40"/>
                            </p:stCondLst>
                            <p:childTnLst>
                              <p:par>
                                <p:cTn id="10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420"/>
                            </p:stCondLst>
                            <p:childTnLst>
                              <p:par>
                                <p:cTn id="15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600"/>
                            </p:stCondLst>
                            <p:childTnLst>
                              <p:par>
                                <p:cTn id="20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1" dur="500" fill="hold"/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800"/>
                            </p:stCondLst>
                            <p:childTnLst>
                              <p:par>
                                <p:cTn id="25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6" dur="500" fill="hold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40"/>
                            </p:stCondLst>
                            <p:childTnLst>
                              <p:par>
                                <p:cTn id="30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1" dur="500" fill="hold"/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220"/>
                            </p:stCondLst>
                            <p:childTnLst>
                              <p:par>
                                <p:cTn id="35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6" dur="500" fill="hold"/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360"/>
                            </p:stCondLst>
                            <p:childTnLst>
                              <p:par>
                                <p:cTn id="40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1" dur="380" fill="hold"/>
                                        <p:tgtEl>
                                          <p:spTgt spid="3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2" dur="380" fill="hold"/>
                                        <p:tgtEl>
                                          <p:spTgt spid="3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3" dur="380" fill="hold"/>
                                        <p:tgtEl>
                                          <p:spTgt spid="3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272"/>
                            </p:stCondLst>
                            <p:childTnLst>
                              <p:par>
                                <p:cTn id="45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6" dur="500" fill="hold"/>
                                        <p:tgtEl>
                                          <p:spTgt spid="30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30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30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72"/>
                            </p:stCondLst>
                            <p:childTnLst>
                              <p:par>
                                <p:cTn id="50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1" dur="500" fill="hold"/>
                                        <p:tgtEl>
                                          <p:spTgt spid="30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30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30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Подзаголовок 1"/>
          <p:cNvSpPr>
            <a:spLocks noGrp="1"/>
          </p:cNvSpPr>
          <p:nvPr>
            <p:ph type="subTitle" idx="1"/>
          </p:nvPr>
        </p:nvSpPr>
        <p:spPr>
          <a:xfrm>
            <a:off x="827584" y="1412776"/>
            <a:ext cx="7704013" cy="4176440"/>
          </a:xfrm>
        </p:spPr>
        <p:txBody>
          <a:bodyPr/>
          <a:lstStyle/>
          <a:p>
            <a:pPr algn="l"/>
            <a:r>
              <a:rPr lang="ru-RU" altLang="ru-RU" sz="2800" i="1" dirty="0" smtClean="0"/>
              <a:t>Именно это позволяет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 легко осуществлять перевод между дружественными системами счисления, записывая каждую цифру восьмеричного или шестнадцатеричного числа соответствующей ей в таблице двоичной цифрой </a:t>
            </a:r>
            <a:r>
              <a:rPr lang="ru-RU" altLang="ru-RU" sz="2800" i="1" dirty="0" smtClean="0"/>
              <a:t>с учетом того, чтобы длина двоичной цифры при этом строго соответствовала степени двойки основания исходной системы счисления.</a:t>
            </a:r>
            <a:endParaRPr lang="ru-RU" alt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708172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Подзаголовок 1"/>
          <p:cNvSpPr>
            <a:spLocks noGrp="1"/>
          </p:cNvSpPr>
          <p:nvPr>
            <p:ph type="subTitle" idx="1"/>
          </p:nvPr>
        </p:nvSpPr>
        <p:spPr>
          <a:xfrm>
            <a:off x="827584" y="836712"/>
            <a:ext cx="7704013" cy="5112544"/>
          </a:xfrm>
        </p:spPr>
        <p:txBody>
          <a:bodyPr/>
          <a:lstStyle/>
          <a:p>
            <a:pPr algn="l"/>
            <a:endParaRPr lang="ru-RU" altLang="ru-RU" sz="2800" dirty="0" smtClean="0"/>
          </a:p>
          <a:p>
            <a:pPr algn="l"/>
            <a:r>
              <a:rPr lang="ru-RU" altLang="ru-RU" sz="2800" dirty="0" smtClean="0"/>
              <a:t>Так как </a:t>
            </a:r>
          </a:p>
          <a:p>
            <a:pPr algn="l"/>
            <a:r>
              <a:rPr lang="ru-RU" altLang="ru-RU" sz="2800" dirty="0"/>
              <a:t> </a:t>
            </a:r>
            <a:r>
              <a:rPr lang="ru-RU" altLang="ru-RU" sz="2800" dirty="0" smtClean="0"/>
              <a:t>    </a:t>
            </a:r>
            <a:r>
              <a:rPr lang="ru-RU" altLang="ru-RU" sz="2800" b="1" dirty="0" smtClean="0"/>
              <a:t>8=2</a:t>
            </a:r>
            <a:r>
              <a:rPr lang="ru-RU" altLang="ru-RU" sz="2800" b="1" baseline="30000" dirty="0" smtClean="0">
                <a:solidFill>
                  <a:schemeClr val="accent2"/>
                </a:solidFill>
              </a:rPr>
              <a:t>3</a:t>
            </a:r>
            <a:r>
              <a:rPr lang="ru-RU" altLang="ru-RU" sz="2800" dirty="0" smtClean="0"/>
              <a:t>, то меняем одну восьмеричную цифру на </a:t>
            </a:r>
            <a:r>
              <a:rPr lang="ru-RU" altLang="ru-RU" sz="2800" dirty="0" smtClean="0">
                <a:solidFill>
                  <a:schemeClr val="accent2"/>
                </a:solidFill>
              </a:rPr>
              <a:t>три</a:t>
            </a:r>
            <a:r>
              <a:rPr lang="ru-RU" altLang="ru-RU" sz="2800" dirty="0" smtClean="0"/>
              <a:t> двоичные - </a:t>
            </a:r>
            <a:r>
              <a:rPr lang="ru-RU" altLang="ru-RU" sz="2800" i="1" dirty="0" smtClean="0">
                <a:solidFill>
                  <a:schemeClr val="accent2"/>
                </a:solidFill>
              </a:rPr>
              <a:t>триады</a:t>
            </a:r>
            <a:r>
              <a:rPr lang="ru-RU" altLang="ru-RU" sz="2800" dirty="0" smtClean="0"/>
              <a:t>;  </a:t>
            </a:r>
          </a:p>
          <a:p>
            <a:pPr algn="l"/>
            <a:r>
              <a:rPr lang="ru-RU" altLang="ru-RU" sz="2800" dirty="0"/>
              <a:t>  </a:t>
            </a:r>
            <a:r>
              <a:rPr lang="ru-RU" altLang="ru-RU" sz="2800" b="1" dirty="0" smtClean="0"/>
              <a:t>16 = 2</a:t>
            </a:r>
            <a:r>
              <a:rPr lang="ru-RU" altLang="ru-RU" sz="2800" b="1" baseline="30000" dirty="0" smtClean="0">
                <a:solidFill>
                  <a:schemeClr val="accent2"/>
                </a:solidFill>
              </a:rPr>
              <a:t>4</a:t>
            </a:r>
            <a:r>
              <a:rPr lang="ru-RU" altLang="ru-RU" sz="2800" dirty="0" smtClean="0"/>
              <a:t>, тогда меняем одну шестнадцатеричную цифру на </a:t>
            </a:r>
            <a:r>
              <a:rPr lang="ru-RU" altLang="ru-RU" sz="2800" dirty="0" smtClean="0">
                <a:solidFill>
                  <a:schemeClr val="accent2"/>
                </a:solidFill>
              </a:rPr>
              <a:t>четыре</a:t>
            </a:r>
            <a:r>
              <a:rPr lang="ru-RU" altLang="ru-RU" sz="2800" dirty="0" smtClean="0"/>
              <a:t> двоичные  - </a:t>
            </a:r>
            <a:r>
              <a:rPr lang="ru-RU" altLang="ru-RU" sz="2800" i="1" dirty="0" smtClean="0">
                <a:solidFill>
                  <a:schemeClr val="accent2"/>
                </a:solidFill>
              </a:rPr>
              <a:t>тетрады</a:t>
            </a:r>
            <a:r>
              <a:rPr lang="ru-RU" altLang="ru-RU" sz="2800" dirty="0" smtClean="0"/>
              <a:t>,</a:t>
            </a:r>
          </a:p>
          <a:p>
            <a:pPr algn="l"/>
            <a:r>
              <a:rPr lang="ru-RU" altLang="ru-RU" sz="2800" b="1" i="1" dirty="0" smtClean="0">
                <a:solidFill>
                  <a:schemeClr val="accent2"/>
                </a:solidFill>
              </a:rPr>
              <a:t>дополняя их при необходимости до нужной длины незначащими нулями слева</a:t>
            </a:r>
            <a:r>
              <a:rPr lang="ru-RU" altLang="ru-RU" sz="2800" dirty="0" smtClean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55650" y="765175"/>
            <a:ext cx="7920038" cy="5472113"/>
          </a:xfrm>
        </p:spPr>
        <p:txBody>
          <a:bodyPr/>
          <a:lstStyle/>
          <a:p>
            <a:pPr algn="l"/>
            <a:r>
              <a:rPr lang="ru-RU" altLang="ru-RU" sz="2800" dirty="0" smtClean="0"/>
              <a:t>Например,</a:t>
            </a:r>
          </a:p>
          <a:p>
            <a:pPr algn="l"/>
            <a:r>
              <a:rPr lang="ru-RU" altLang="ru-RU" sz="2800" dirty="0" smtClean="0"/>
              <a:t>              </a:t>
            </a:r>
            <a:r>
              <a:rPr lang="ru-RU" altLang="ru-RU" b="1" dirty="0" smtClean="0">
                <a:solidFill>
                  <a:schemeClr val="accent2"/>
                </a:solidFill>
              </a:rPr>
              <a:t>152</a:t>
            </a:r>
            <a:r>
              <a:rPr lang="ru-RU" altLang="ru-RU" b="1" baseline="-25000" dirty="0" smtClean="0">
                <a:solidFill>
                  <a:srgbClr val="FF0000"/>
                </a:solidFill>
              </a:rPr>
              <a:t>8</a:t>
            </a:r>
            <a:r>
              <a:rPr lang="ru-RU" altLang="ru-RU" b="1" dirty="0" smtClean="0">
                <a:solidFill>
                  <a:schemeClr val="accent2"/>
                </a:solidFill>
              </a:rPr>
              <a:t> = 001 101 010</a:t>
            </a:r>
            <a:r>
              <a:rPr lang="ru-RU" altLang="ru-RU" b="1" baseline="-25000" dirty="0" smtClean="0">
                <a:solidFill>
                  <a:srgbClr val="FF0000"/>
                </a:solidFill>
              </a:rPr>
              <a:t>2</a:t>
            </a:r>
            <a:r>
              <a:rPr lang="ru-RU" altLang="ru-RU" b="1" baseline="-25000" dirty="0" smtClean="0">
                <a:solidFill>
                  <a:schemeClr val="accent2"/>
                </a:solidFill>
              </a:rPr>
              <a:t> </a:t>
            </a:r>
            <a:r>
              <a:rPr lang="ru-RU" altLang="ru-RU" b="1" dirty="0" smtClean="0">
                <a:solidFill>
                  <a:schemeClr val="accent2"/>
                </a:solidFill>
              </a:rPr>
              <a:t>= 1 101 010</a:t>
            </a:r>
            <a:r>
              <a:rPr lang="ru-RU" altLang="ru-RU" b="1" baseline="-25000" dirty="0" smtClean="0">
                <a:solidFill>
                  <a:srgbClr val="FF0000"/>
                </a:solidFill>
              </a:rPr>
              <a:t>2</a:t>
            </a:r>
            <a:r>
              <a:rPr lang="ru-RU" altLang="ru-RU" dirty="0" smtClean="0"/>
              <a:t> </a:t>
            </a:r>
          </a:p>
          <a:p>
            <a:pPr algn="l"/>
            <a:r>
              <a:rPr lang="ru-RU" altLang="ru-RU" dirty="0" smtClean="0"/>
              <a:t>                          </a:t>
            </a:r>
            <a:r>
              <a:rPr lang="ru-RU" altLang="ru-RU" b="1" baseline="30000" dirty="0" smtClean="0"/>
              <a:t>1          5         2</a:t>
            </a:r>
            <a:endParaRPr lang="ru-RU" altLang="ru-RU" b="1" dirty="0" smtClean="0"/>
          </a:p>
          <a:p>
            <a:pPr algn="l">
              <a:spcBef>
                <a:spcPct val="0"/>
              </a:spcBef>
            </a:pPr>
            <a:r>
              <a:rPr lang="ru-RU" altLang="ru-RU" sz="2800" dirty="0" smtClean="0"/>
              <a:t>(при этом первые два нуля не  указываются, т.к. они незначащие), </a:t>
            </a:r>
            <a:r>
              <a:rPr lang="ru-RU" altLang="ru-RU" b="1" dirty="0" smtClean="0"/>
              <a:t>     </a:t>
            </a:r>
          </a:p>
          <a:p>
            <a:pPr algn="l"/>
            <a:r>
              <a:rPr lang="ru-RU" altLang="ru-RU" b="1" dirty="0" smtClean="0">
                <a:solidFill>
                  <a:schemeClr val="accent2"/>
                </a:solidFill>
              </a:rPr>
              <a:t> </a:t>
            </a:r>
          </a:p>
          <a:p>
            <a:pPr algn="l"/>
            <a:r>
              <a:rPr lang="ru-RU" altLang="ru-RU" b="1" dirty="0" smtClean="0">
                <a:solidFill>
                  <a:schemeClr val="accent2"/>
                </a:solidFill>
              </a:rPr>
              <a:t>      152</a:t>
            </a:r>
            <a:r>
              <a:rPr lang="ru-RU" altLang="ru-RU" b="1" baseline="-25000" dirty="0" smtClean="0">
                <a:solidFill>
                  <a:srgbClr val="FF0000"/>
                </a:solidFill>
              </a:rPr>
              <a:t>16</a:t>
            </a:r>
            <a:r>
              <a:rPr lang="ru-RU" altLang="ru-RU" b="1" dirty="0" smtClean="0">
                <a:solidFill>
                  <a:schemeClr val="accent2"/>
                </a:solidFill>
              </a:rPr>
              <a:t> = 0001 0101 0010</a:t>
            </a:r>
            <a:r>
              <a:rPr lang="ru-RU" altLang="ru-RU" b="1" baseline="-25000" dirty="0" smtClean="0">
                <a:solidFill>
                  <a:srgbClr val="FF0000"/>
                </a:solidFill>
              </a:rPr>
              <a:t>2</a:t>
            </a:r>
            <a:r>
              <a:rPr lang="ru-RU" altLang="ru-RU" b="1" baseline="-25000" dirty="0" smtClean="0">
                <a:solidFill>
                  <a:schemeClr val="accent2"/>
                </a:solidFill>
              </a:rPr>
              <a:t> </a:t>
            </a:r>
            <a:r>
              <a:rPr lang="ru-RU" altLang="ru-RU" b="1" dirty="0" smtClean="0">
                <a:solidFill>
                  <a:schemeClr val="accent2"/>
                </a:solidFill>
              </a:rPr>
              <a:t>= 1 0101 0010</a:t>
            </a:r>
            <a:r>
              <a:rPr lang="ru-RU" altLang="ru-RU" b="1" baseline="-25000" dirty="0" smtClean="0">
                <a:solidFill>
                  <a:srgbClr val="FF0000"/>
                </a:solidFill>
              </a:rPr>
              <a:t>2</a:t>
            </a:r>
            <a:r>
              <a:rPr lang="ru-RU" altLang="ru-RU" b="1" baseline="-25000" dirty="0" smtClean="0">
                <a:solidFill>
                  <a:schemeClr val="accent2"/>
                </a:solidFill>
              </a:rPr>
              <a:t> </a:t>
            </a:r>
            <a:endParaRPr lang="ru-RU" altLang="ru-RU" dirty="0" smtClean="0">
              <a:solidFill>
                <a:schemeClr val="accent2"/>
              </a:solidFill>
            </a:endParaRPr>
          </a:p>
          <a:p>
            <a:pPr algn="l"/>
            <a:r>
              <a:rPr lang="ru-RU" altLang="ru-RU" sz="2800" dirty="0" smtClean="0"/>
              <a:t>                          </a:t>
            </a:r>
            <a:r>
              <a:rPr lang="ru-RU" altLang="ru-RU" sz="2800" b="1" baseline="30000" dirty="0" smtClean="0"/>
              <a:t>1              5            2</a:t>
            </a:r>
            <a:endParaRPr lang="ru-RU" altLang="ru-RU" sz="2800" dirty="0" smtClean="0"/>
          </a:p>
          <a:p>
            <a:pPr algn="l">
              <a:spcBef>
                <a:spcPct val="0"/>
              </a:spcBef>
            </a:pPr>
            <a:r>
              <a:rPr lang="ru-RU" altLang="ru-RU" sz="2800" dirty="0" smtClean="0"/>
              <a:t>(при этом первые три нуля также</a:t>
            </a:r>
          </a:p>
          <a:p>
            <a:pPr algn="l"/>
            <a:r>
              <a:rPr lang="ru-RU" altLang="ru-RU" sz="2800" dirty="0" smtClean="0"/>
              <a:t> не указываются).</a:t>
            </a:r>
          </a:p>
          <a:p>
            <a:pPr algn="l"/>
            <a:endParaRPr lang="ru-RU" altLang="ru-RU" sz="2800" dirty="0" smtClean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3348038" y="1844675"/>
            <a:ext cx="5032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067175" y="1844675"/>
            <a:ext cx="5048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787900" y="1844675"/>
            <a:ext cx="5048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6156325" y="1844675"/>
            <a:ext cx="50323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875463" y="1844675"/>
            <a:ext cx="5048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759450" y="1844675"/>
            <a:ext cx="25241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843213" y="4509120"/>
            <a:ext cx="6492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3748088" y="4508485"/>
            <a:ext cx="751904" cy="6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16463" y="4509121"/>
            <a:ext cx="6477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6446838" y="4509121"/>
            <a:ext cx="57343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7235825" y="4509121"/>
            <a:ext cx="79255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961472" y="4508485"/>
            <a:ext cx="2508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7" y="692696"/>
            <a:ext cx="7772400" cy="1223963"/>
          </a:xfrm>
        </p:spPr>
        <p:txBody>
          <a:bodyPr/>
          <a:lstStyle/>
          <a:p>
            <a:pPr eaLnBrk="1" hangingPunct="1"/>
            <a:r>
              <a:rPr lang="ru-RU" altLang="ru-RU" sz="2800" b="1" i="1" dirty="0" smtClean="0">
                <a:solidFill>
                  <a:schemeClr val="accent2"/>
                </a:solidFill>
              </a:rPr>
              <a:t>Перевод из восьмеричной системы счисления в шестнадцатеричную и обратно  через двоичную систему счисления</a:t>
            </a:r>
          </a:p>
        </p:txBody>
      </p:sp>
      <p:sp>
        <p:nvSpPr>
          <p:cNvPr id="25603" name="Подзаголовок 1"/>
          <p:cNvSpPr>
            <a:spLocks noGrp="1"/>
          </p:cNvSpPr>
          <p:nvPr>
            <p:ph type="subTitle" idx="1"/>
          </p:nvPr>
        </p:nvSpPr>
        <p:spPr>
          <a:xfrm>
            <a:off x="558006" y="1988840"/>
            <a:ext cx="7920037" cy="4464224"/>
          </a:xfrm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ru-RU" altLang="ru-RU" sz="2600" i="1" dirty="0">
                <a:solidFill>
                  <a:schemeClr val="accent2"/>
                </a:solidFill>
              </a:rPr>
              <a:t>выполняется</a:t>
            </a:r>
            <a:r>
              <a:rPr lang="ru-RU" altLang="ru-RU" sz="2600" dirty="0">
                <a:solidFill>
                  <a:schemeClr val="accent2"/>
                </a:solidFill>
              </a:rPr>
              <a:t> </a:t>
            </a:r>
            <a:r>
              <a:rPr lang="ru-RU" altLang="ru-RU" sz="2600" i="1" u="sng" dirty="0" smtClean="0">
                <a:solidFill>
                  <a:schemeClr val="accent2"/>
                </a:solidFill>
              </a:rPr>
              <a:t>перегруппировкой</a:t>
            </a:r>
            <a:r>
              <a:rPr lang="ru-RU" altLang="ru-RU" sz="2600" i="1" dirty="0" smtClean="0">
                <a:solidFill>
                  <a:schemeClr val="accent2"/>
                </a:solidFill>
              </a:rPr>
              <a:t> двоичных разрядов</a:t>
            </a:r>
            <a:r>
              <a:rPr lang="ru-RU" altLang="ru-RU" sz="2600" i="1" dirty="0" smtClean="0"/>
              <a:t>  </a:t>
            </a:r>
            <a:r>
              <a:rPr lang="ru-RU" altLang="ru-RU" sz="2600" dirty="0" smtClean="0"/>
              <a:t>по четыре или по три во второй части выражений </a:t>
            </a:r>
            <a:r>
              <a:rPr lang="ru-RU" altLang="ru-RU" sz="2600" i="1" u="sng" dirty="0" smtClean="0">
                <a:solidFill>
                  <a:schemeClr val="accent2"/>
                </a:solidFill>
              </a:rPr>
              <a:t>справа налево</a:t>
            </a:r>
            <a:r>
              <a:rPr lang="ru-RU" altLang="ru-RU" sz="2600" dirty="0" smtClean="0"/>
              <a:t> по количеству разрядов в степени результирующей системы счисления, а </a:t>
            </a:r>
            <a:r>
              <a:rPr lang="ru-RU" altLang="ru-RU" sz="2600" i="1" dirty="0" smtClean="0">
                <a:solidFill>
                  <a:schemeClr val="accent2"/>
                </a:solidFill>
              </a:rPr>
              <a:t>дальнейшая запись числа – как обычно, слева направо</a:t>
            </a:r>
            <a:r>
              <a:rPr lang="ru-RU" altLang="ru-RU" sz="2600" dirty="0" smtClean="0"/>
              <a:t>.</a:t>
            </a:r>
          </a:p>
          <a:p>
            <a:pPr algn="l">
              <a:spcBef>
                <a:spcPct val="0"/>
              </a:spcBef>
            </a:pPr>
            <a:r>
              <a:rPr lang="ru-RU" altLang="ru-RU" sz="2400" dirty="0" smtClean="0"/>
              <a:t>Н</a:t>
            </a:r>
            <a:r>
              <a:rPr lang="ru-RU" altLang="ru-RU" sz="2600" dirty="0" smtClean="0"/>
              <a:t>апример,</a:t>
            </a:r>
          </a:p>
          <a:p>
            <a:pPr algn="l"/>
            <a:r>
              <a:rPr lang="ru-RU" altLang="ru-RU" sz="2600" dirty="0" smtClean="0"/>
              <a:t>    </a:t>
            </a:r>
            <a:r>
              <a:rPr lang="ru-RU" altLang="ru-RU" sz="2600" b="1" dirty="0" smtClean="0">
                <a:solidFill>
                  <a:schemeClr val="accent2"/>
                </a:solidFill>
              </a:rPr>
              <a:t>152</a:t>
            </a:r>
            <a:r>
              <a:rPr lang="ru-RU" altLang="ru-RU" sz="2600" b="1" baseline="-25000" dirty="0" smtClean="0">
                <a:solidFill>
                  <a:srgbClr val="FF0000"/>
                </a:solidFill>
              </a:rPr>
              <a:t>8</a:t>
            </a:r>
            <a:r>
              <a:rPr lang="ru-RU" altLang="ru-RU" sz="2600" b="1" dirty="0" smtClean="0">
                <a:solidFill>
                  <a:schemeClr val="accent2"/>
                </a:solidFill>
              </a:rPr>
              <a:t> = 1 101 010</a:t>
            </a:r>
            <a:r>
              <a:rPr lang="ru-RU" altLang="ru-RU" sz="2600" b="1" baseline="-25000" dirty="0" smtClean="0">
                <a:solidFill>
                  <a:srgbClr val="FF0000"/>
                </a:solidFill>
              </a:rPr>
              <a:t>2</a:t>
            </a:r>
            <a:r>
              <a:rPr lang="ru-RU" altLang="ru-RU" sz="2600" b="1" baseline="-25000" dirty="0" smtClean="0">
                <a:solidFill>
                  <a:schemeClr val="accent2"/>
                </a:solidFill>
              </a:rPr>
              <a:t> </a:t>
            </a:r>
            <a:r>
              <a:rPr lang="ru-RU" altLang="ru-RU" sz="2600" b="1" dirty="0" smtClean="0">
                <a:solidFill>
                  <a:schemeClr val="accent2"/>
                </a:solidFill>
              </a:rPr>
              <a:t>= 110 1010</a:t>
            </a:r>
            <a:r>
              <a:rPr lang="ru-RU" altLang="ru-RU" sz="2600" b="1" baseline="-25000" dirty="0" smtClean="0">
                <a:solidFill>
                  <a:srgbClr val="FF0000"/>
                </a:solidFill>
              </a:rPr>
              <a:t>2</a:t>
            </a:r>
            <a:r>
              <a:rPr lang="ru-RU" altLang="ru-RU" sz="2600" b="1" dirty="0" smtClean="0">
                <a:solidFill>
                  <a:schemeClr val="accent2"/>
                </a:solidFill>
              </a:rPr>
              <a:t> = 6А</a:t>
            </a:r>
            <a:r>
              <a:rPr lang="ru-RU" altLang="ru-RU" sz="2600" b="1" baseline="-25000" dirty="0" smtClean="0">
                <a:solidFill>
                  <a:srgbClr val="FF0000"/>
                </a:solidFill>
              </a:rPr>
              <a:t>16</a:t>
            </a:r>
            <a:r>
              <a:rPr lang="ru-RU" altLang="ru-RU" sz="2600" b="1" dirty="0" smtClean="0">
                <a:solidFill>
                  <a:schemeClr val="accent2"/>
                </a:solidFill>
              </a:rPr>
              <a:t>    </a:t>
            </a:r>
          </a:p>
          <a:p>
            <a:pPr algn="l"/>
            <a:r>
              <a:rPr lang="ru-RU" altLang="ru-RU" sz="2600" b="1" dirty="0" smtClean="0">
                <a:solidFill>
                  <a:schemeClr val="accent2"/>
                </a:solidFill>
              </a:rPr>
              <a:t>                </a:t>
            </a:r>
            <a:r>
              <a:rPr lang="ru-RU" altLang="ru-RU" sz="2600" b="1" baseline="30000" dirty="0" smtClean="0">
                <a:solidFill>
                  <a:schemeClr val="accent2"/>
                </a:solidFill>
              </a:rPr>
              <a:t>1      5       2                6          А</a:t>
            </a:r>
          </a:p>
          <a:p>
            <a:pPr algn="l"/>
            <a:r>
              <a:rPr lang="ru-RU" altLang="ru-RU" sz="2600" b="1" dirty="0" smtClean="0">
                <a:solidFill>
                  <a:schemeClr val="accent2"/>
                </a:solidFill>
              </a:rPr>
              <a:t>    152</a:t>
            </a:r>
            <a:r>
              <a:rPr lang="ru-RU" altLang="ru-RU" sz="2600" b="1" baseline="-25000" dirty="0" smtClean="0">
                <a:solidFill>
                  <a:srgbClr val="FF0000"/>
                </a:solidFill>
              </a:rPr>
              <a:t>16</a:t>
            </a:r>
            <a:r>
              <a:rPr lang="ru-RU" altLang="ru-RU" sz="2600" b="1" dirty="0" smtClean="0">
                <a:solidFill>
                  <a:schemeClr val="accent2"/>
                </a:solidFill>
              </a:rPr>
              <a:t> = 1 0101 0010</a:t>
            </a:r>
            <a:r>
              <a:rPr lang="ru-RU" altLang="ru-RU" sz="2600" b="1" baseline="-25000" dirty="0" smtClean="0">
                <a:solidFill>
                  <a:srgbClr val="FF0000"/>
                </a:solidFill>
              </a:rPr>
              <a:t>2</a:t>
            </a:r>
            <a:r>
              <a:rPr lang="ru-RU" altLang="ru-RU" sz="2600" b="1" baseline="-25000" dirty="0" smtClean="0">
                <a:solidFill>
                  <a:schemeClr val="accent2"/>
                </a:solidFill>
              </a:rPr>
              <a:t>  </a:t>
            </a:r>
            <a:r>
              <a:rPr lang="ru-RU" altLang="ru-RU" sz="2600" b="1" dirty="0" smtClean="0">
                <a:solidFill>
                  <a:schemeClr val="accent2"/>
                </a:solidFill>
              </a:rPr>
              <a:t>=</a:t>
            </a:r>
            <a:r>
              <a:rPr lang="ru-RU" altLang="ru-RU" sz="2600" b="1" baseline="-25000" dirty="0" smtClean="0">
                <a:solidFill>
                  <a:schemeClr val="accent2"/>
                </a:solidFill>
              </a:rPr>
              <a:t>  </a:t>
            </a:r>
            <a:r>
              <a:rPr lang="ru-RU" altLang="ru-RU" sz="2600" b="1" dirty="0" smtClean="0">
                <a:solidFill>
                  <a:schemeClr val="accent2"/>
                </a:solidFill>
              </a:rPr>
              <a:t>101 010 010</a:t>
            </a:r>
            <a:r>
              <a:rPr lang="ru-RU" altLang="ru-RU" sz="2600" b="1" baseline="-25000" dirty="0" smtClean="0">
                <a:solidFill>
                  <a:srgbClr val="FF0000"/>
                </a:solidFill>
              </a:rPr>
              <a:t>2</a:t>
            </a:r>
            <a:r>
              <a:rPr lang="ru-RU" altLang="ru-RU" sz="2600" b="1" dirty="0" smtClean="0">
                <a:solidFill>
                  <a:schemeClr val="accent2"/>
                </a:solidFill>
              </a:rPr>
              <a:t> = 522</a:t>
            </a:r>
            <a:r>
              <a:rPr lang="ru-RU" altLang="ru-RU" sz="2600" b="1" baseline="-25000" dirty="0" smtClean="0">
                <a:solidFill>
                  <a:srgbClr val="FF0000"/>
                </a:solidFill>
              </a:rPr>
              <a:t>8</a:t>
            </a:r>
            <a:endParaRPr lang="ru-RU" altLang="ru-RU" sz="2600" dirty="0" smtClean="0">
              <a:solidFill>
                <a:srgbClr val="FF0000"/>
              </a:solidFill>
            </a:endParaRPr>
          </a:p>
          <a:p>
            <a:pPr algn="l"/>
            <a:r>
              <a:rPr lang="ru-RU" altLang="ru-RU" sz="2600" dirty="0" smtClean="0"/>
              <a:t>                 </a:t>
            </a:r>
            <a:r>
              <a:rPr lang="ru-RU" altLang="ru-RU" sz="2600" baseline="30000" dirty="0" smtClean="0"/>
              <a:t>1        5          2                  5         2</a:t>
            </a:r>
            <a:r>
              <a:rPr lang="ru-RU" altLang="ru-RU" sz="2600" dirty="0" smtClean="0"/>
              <a:t>     </a:t>
            </a:r>
            <a:r>
              <a:rPr lang="ru-RU" altLang="ru-RU" sz="2600" baseline="30000" dirty="0" smtClean="0"/>
              <a:t>2</a:t>
            </a:r>
          </a:p>
        </p:txBody>
      </p:sp>
      <p:cxnSp>
        <p:nvCxnSpPr>
          <p:cNvPr id="3" name="Прямая со стрелкой 2"/>
          <p:cNvCxnSpPr/>
          <p:nvPr/>
        </p:nvCxnSpPr>
        <p:spPr>
          <a:xfrm flipH="1">
            <a:off x="3707904" y="4513263"/>
            <a:ext cx="122396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flipH="1">
            <a:off x="1907704" y="4508500"/>
            <a:ext cx="136683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268538" y="4941888"/>
            <a:ext cx="3952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843213" y="4941888"/>
            <a:ext cx="5032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979613" y="4941888"/>
            <a:ext cx="1428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779838" y="4941888"/>
            <a:ext cx="5032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406900" y="4941888"/>
            <a:ext cx="6127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124075" y="5805488"/>
            <a:ext cx="14446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2339975" y="5805488"/>
            <a:ext cx="6111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600" name="Прямая соединительная линия 25599"/>
          <p:cNvCxnSpPr/>
          <p:nvPr/>
        </p:nvCxnSpPr>
        <p:spPr>
          <a:xfrm>
            <a:off x="3132138" y="5805488"/>
            <a:ext cx="6477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604" name="Прямая соединительная линия 25603"/>
          <p:cNvCxnSpPr/>
          <p:nvPr/>
        </p:nvCxnSpPr>
        <p:spPr>
          <a:xfrm>
            <a:off x="4284663" y="5805488"/>
            <a:ext cx="4667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606" name="Прямая соединительная линия 25605"/>
          <p:cNvCxnSpPr/>
          <p:nvPr/>
        </p:nvCxnSpPr>
        <p:spPr>
          <a:xfrm>
            <a:off x="4859338" y="5805488"/>
            <a:ext cx="3952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608" name="Прямая соединительная линия 25607"/>
          <p:cNvCxnSpPr/>
          <p:nvPr/>
        </p:nvCxnSpPr>
        <p:spPr>
          <a:xfrm>
            <a:off x="5435600" y="5805488"/>
            <a:ext cx="4333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Подзаголовок 1"/>
          <p:cNvSpPr>
            <a:spLocks noGrp="1"/>
          </p:cNvSpPr>
          <p:nvPr>
            <p:ph type="subTitle" idx="1"/>
          </p:nvPr>
        </p:nvSpPr>
        <p:spPr>
          <a:xfrm>
            <a:off x="755576" y="1124744"/>
            <a:ext cx="7920037" cy="4968552"/>
          </a:xfrm>
        </p:spPr>
        <p:txBody>
          <a:bodyPr/>
          <a:lstStyle/>
          <a:p>
            <a:pPr algn="l"/>
            <a:r>
              <a:rPr lang="ru-RU" altLang="ru-RU" dirty="0" smtClean="0"/>
              <a:t>Следует обратить внимание на несколько </a:t>
            </a:r>
            <a:r>
              <a:rPr lang="ru-RU" altLang="ru-RU" b="1" i="1" dirty="0" smtClean="0">
                <a:solidFill>
                  <a:srgbClr val="FF0000"/>
                </a:solidFill>
              </a:rPr>
              <a:t>закономерностей</a:t>
            </a:r>
            <a:r>
              <a:rPr lang="ru-RU" altLang="ru-RU" dirty="0" smtClean="0"/>
              <a:t>, которые можно заметить в вышеприведенной таблице «дружбы» и аналогичных ей таблицах для других систем счисления, а так же легко проверить на десятичной системе счисления.</a:t>
            </a:r>
          </a:p>
          <a:p>
            <a:pPr algn="l"/>
            <a:endParaRPr lang="ru-RU" altLang="ru-RU" dirty="0" smtClean="0"/>
          </a:p>
          <a:p>
            <a:pPr algn="l" eaLnBrk="1" hangingPunct="1"/>
            <a:endParaRPr lang="ru-RU" alt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2444185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83568" y="908721"/>
            <a:ext cx="7920037" cy="4752528"/>
          </a:xfrm>
        </p:spPr>
        <p:txBody>
          <a:bodyPr/>
          <a:lstStyle/>
          <a:p>
            <a:pPr algn="l" eaLnBrk="1" hangingPunct="1"/>
            <a:r>
              <a:rPr lang="ru-RU" altLang="ru-RU" sz="2800" dirty="0" smtClean="0"/>
              <a:t>1.    </a:t>
            </a:r>
            <a:r>
              <a:rPr lang="ru-RU" altLang="ru-RU" b="1" i="1" dirty="0" smtClean="0">
                <a:solidFill>
                  <a:schemeClr val="accent2"/>
                </a:solidFill>
              </a:rPr>
              <a:t>Любое основание  </a:t>
            </a:r>
            <a:r>
              <a:rPr lang="en-US" altLang="ru-RU" b="1" i="1" dirty="0" smtClean="0">
                <a:solidFill>
                  <a:schemeClr val="accent2"/>
                </a:solidFill>
              </a:rPr>
              <a:t>N</a:t>
            </a:r>
            <a:r>
              <a:rPr lang="ru-RU" altLang="ru-RU" b="1" i="1" dirty="0" smtClean="0">
                <a:solidFill>
                  <a:schemeClr val="accent2"/>
                </a:solidFill>
              </a:rPr>
              <a:t> в своей  </a:t>
            </a:r>
          </a:p>
          <a:p>
            <a:pPr algn="l" eaLnBrk="1" hangingPunct="1"/>
            <a:r>
              <a:rPr lang="ru-RU" altLang="ru-RU" b="1" i="1" dirty="0" smtClean="0">
                <a:solidFill>
                  <a:schemeClr val="accent2"/>
                </a:solidFill>
              </a:rPr>
              <a:t>      системе счисления выглядит </a:t>
            </a:r>
          </a:p>
          <a:p>
            <a:pPr algn="l" eaLnBrk="1" hangingPunct="1"/>
            <a:r>
              <a:rPr lang="ru-RU" altLang="ru-RU" b="1" i="1" dirty="0" smtClean="0">
                <a:solidFill>
                  <a:schemeClr val="accent2"/>
                </a:solidFill>
              </a:rPr>
              <a:t>      как 10</a:t>
            </a:r>
            <a:r>
              <a:rPr lang="ru-RU" altLang="ru-RU" dirty="0" smtClean="0"/>
              <a:t>, </a:t>
            </a:r>
            <a:r>
              <a:rPr lang="ru-RU" altLang="ru-RU" i="1" dirty="0" smtClean="0">
                <a:solidFill>
                  <a:schemeClr val="accent2"/>
                </a:solidFill>
              </a:rPr>
              <a:t>т.е.</a:t>
            </a:r>
            <a:endParaRPr lang="ru-RU" altLang="ru-RU" dirty="0" smtClean="0"/>
          </a:p>
          <a:p>
            <a:pPr algn="l" eaLnBrk="1" hangingPunct="1">
              <a:spcBef>
                <a:spcPct val="0"/>
              </a:spcBef>
            </a:pPr>
            <a:r>
              <a:rPr lang="ru-RU" altLang="ru-RU" dirty="0" smtClean="0"/>
              <a:t>                             </a:t>
            </a:r>
            <a:r>
              <a:rPr lang="en-US" altLang="ru-RU" sz="3600" b="1" dirty="0" smtClean="0">
                <a:solidFill>
                  <a:schemeClr val="accent2"/>
                </a:solidFill>
              </a:rPr>
              <a:t>N</a:t>
            </a:r>
            <a:r>
              <a:rPr lang="en-US" altLang="ru-RU" sz="3600" b="1" baseline="-25000" dirty="0" smtClean="0">
                <a:solidFill>
                  <a:srgbClr val="FF0000"/>
                </a:solidFill>
              </a:rPr>
              <a:t>10</a:t>
            </a:r>
            <a:r>
              <a:rPr lang="en-US" altLang="ru-RU" sz="3600" b="1" dirty="0" smtClean="0">
                <a:solidFill>
                  <a:srgbClr val="F92947"/>
                </a:solidFill>
              </a:rPr>
              <a:t> = </a:t>
            </a:r>
            <a:r>
              <a:rPr lang="en-US" altLang="ru-RU" sz="3600" b="1" dirty="0" smtClean="0">
                <a:solidFill>
                  <a:schemeClr val="accent2"/>
                </a:solidFill>
              </a:rPr>
              <a:t>10</a:t>
            </a:r>
            <a:r>
              <a:rPr lang="en-US" altLang="ru-RU" sz="3600" b="1" baseline="-25000" dirty="0" smtClean="0">
                <a:solidFill>
                  <a:srgbClr val="F92947"/>
                </a:solidFill>
              </a:rPr>
              <a:t>N</a:t>
            </a:r>
            <a:r>
              <a:rPr lang="en-US" altLang="ru-RU" sz="3600" dirty="0" smtClean="0"/>
              <a:t> </a:t>
            </a:r>
            <a:endParaRPr lang="ru-RU" altLang="ru-RU" sz="3600" dirty="0" smtClean="0"/>
          </a:p>
          <a:p>
            <a:pPr algn="l" eaLnBrk="1" hangingPunct="1">
              <a:spcBef>
                <a:spcPct val="0"/>
              </a:spcBef>
            </a:pPr>
            <a:endParaRPr lang="ru-RU" altLang="ru-RU" sz="3600" dirty="0" smtClean="0"/>
          </a:p>
          <a:p>
            <a:pPr algn="l" eaLnBrk="1" hangingPunct="1"/>
            <a:r>
              <a:rPr lang="ru-RU" altLang="ru-RU" sz="2400" dirty="0" smtClean="0"/>
              <a:t>       </a:t>
            </a:r>
            <a:r>
              <a:rPr lang="ru-RU" altLang="ru-RU" sz="2800" dirty="0" smtClean="0"/>
              <a:t>(т.е.  2</a:t>
            </a:r>
            <a:r>
              <a:rPr lang="ru-RU" altLang="ru-RU" sz="2800" baseline="-25000" dirty="0" smtClean="0"/>
              <a:t>10</a:t>
            </a:r>
            <a:r>
              <a:rPr lang="ru-RU" altLang="ru-RU" sz="2800" dirty="0" smtClean="0"/>
              <a:t>=10</a:t>
            </a:r>
            <a:r>
              <a:rPr lang="ru-RU" altLang="ru-RU" sz="2800" baseline="-25000" dirty="0" smtClean="0"/>
              <a:t>2 </a:t>
            </a:r>
            <a:r>
              <a:rPr lang="ru-RU" altLang="ru-RU" sz="2800" dirty="0" smtClean="0"/>
              <a:t>– посмотрите в таблице, </a:t>
            </a:r>
          </a:p>
          <a:p>
            <a:pPr algn="l" eaLnBrk="1" hangingPunct="1"/>
            <a:r>
              <a:rPr lang="ru-RU" altLang="ru-RU" sz="2800" dirty="0" smtClean="0"/>
              <a:t>                8</a:t>
            </a:r>
            <a:r>
              <a:rPr lang="ru-RU" altLang="ru-RU" sz="2800" baseline="-25000" dirty="0" smtClean="0"/>
              <a:t>10</a:t>
            </a:r>
            <a:r>
              <a:rPr lang="ru-RU" altLang="ru-RU" sz="2800" dirty="0" smtClean="0"/>
              <a:t>=10</a:t>
            </a:r>
            <a:r>
              <a:rPr lang="ru-RU" altLang="ru-RU" sz="2800" baseline="-25000" dirty="0" smtClean="0"/>
              <a:t>8,   </a:t>
            </a:r>
            <a:r>
              <a:rPr lang="ru-RU" altLang="ru-RU" sz="2800" dirty="0" smtClean="0"/>
              <a:t>16</a:t>
            </a:r>
            <a:r>
              <a:rPr lang="ru-RU" altLang="ru-RU" sz="2800" baseline="-25000" dirty="0" smtClean="0"/>
              <a:t>10</a:t>
            </a:r>
            <a:r>
              <a:rPr lang="ru-RU" altLang="ru-RU" sz="2800" dirty="0" smtClean="0"/>
              <a:t>=10</a:t>
            </a:r>
            <a:r>
              <a:rPr lang="ru-RU" altLang="ru-RU" sz="2800" baseline="-25000" dirty="0" smtClean="0"/>
              <a:t>16 </a:t>
            </a:r>
            <a:r>
              <a:rPr lang="ru-RU" altLang="ru-RU" sz="2800" dirty="0" smtClean="0"/>
              <a:t> и т.д.).</a:t>
            </a:r>
          </a:p>
          <a:p>
            <a:pPr algn="l"/>
            <a:endParaRPr lang="ru-RU" altLang="ru-RU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84213" y="765175"/>
            <a:ext cx="7920037" cy="5543550"/>
          </a:xfrm>
        </p:spPr>
        <p:txBody>
          <a:bodyPr/>
          <a:lstStyle/>
          <a:p>
            <a:pPr algn="l">
              <a:spcAft>
                <a:spcPts val="1200"/>
              </a:spcAft>
            </a:pPr>
            <a:r>
              <a:rPr lang="ru-RU" altLang="ru-RU" sz="2800" dirty="0" smtClean="0"/>
              <a:t>2. </a:t>
            </a:r>
            <a:r>
              <a:rPr lang="ru-RU" altLang="ru-RU" b="1" i="1" dirty="0" smtClean="0">
                <a:solidFill>
                  <a:schemeClr val="accent2"/>
                </a:solidFill>
              </a:rPr>
              <a:t>Степень </a:t>
            </a:r>
            <a:r>
              <a:rPr lang="en-US" altLang="ru-RU" b="1" i="1" dirty="0" smtClean="0">
                <a:solidFill>
                  <a:srgbClr val="FF0000"/>
                </a:solidFill>
              </a:rPr>
              <a:t>k</a:t>
            </a:r>
            <a:r>
              <a:rPr lang="ru-RU" altLang="ru-RU" b="1" dirty="0" smtClean="0">
                <a:solidFill>
                  <a:srgbClr val="FF0000"/>
                </a:solidFill>
              </a:rPr>
              <a:t> </a:t>
            </a:r>
            <a:r>
              <a:rPr lang="ru-RU" altLang="ru-RU" b="1" i="1" dirty="0" smtClean="0">
                <a:solidFill>
                  <a:schemeClr val="accent2"/>
                </a:solidFill>
              </a:rPr>
              <a:t>любого основания </a:t>
            </a:r>
            <a:r>
              <a:rPr lang="en-US" altLang="ru-RU" b="1" i="1" dirty="0" smtClean="0">
                <a:solidFill>
                  <a:schemeClr val="accent2"/>
                </a:solidFill>
              </a:rPr>
              <a:t>N</a:t>
            </a:r>
            <a:r>
              <a:rPr lang="ru-RU" altLang="ru-RU" b="1" i="1" dirty="0" smtClean="0">
                <a:solidFill>
                  <a:schemeClr val="accent2"/>
                </a:solidFill>
              </a:rPr>
              <a:t>  в своей  системе счисления выглядит как  единица  и  количество нулей,  равных  степени, т.е.   </a:t>
            </a:r>
          </a:p>
          <a:p>
            <a:pPr lvl="2" algn="l"/>
            <a:r>
              <a:rPr lang="ru-RU" altLang="ru-RU" sz="3600" b="1" i="1" dirty="0" smtClean="0">
                <a:solidFill>
                  <a:srgbClr val="FF0000"/>
                </a:solidFill>
              </a:rPr>
              <a:t>             </a:t>
            </a:r>
            <a:r>
              <a:rPr lang="en-US" altLang="ru-RU" sz="3600" b="1" dirty="0" smtClean="0">
                <a:solidFill>
                  <a:srgbClr val="002060"/>
                </a:solidFill>
              </a:rPr>
              <a:t>N</a:t>
            </a:r>
            <a:r>
              <a:rPr lang="en-US" altLang="ru-RU" sz="3600" b="1" baseline="30000" dirty="0" smtClean="0">
                <a:solidFill>
                  <a:srgbClr val="FF0000"/>
                </a:solidFill>
              </a:rPr>
              <a:t>k</a:t>
            </a:r>
            <a:r>
              <a:rPr lang="en-US" altLang="ru-RU" sz="3600" b="1" dirty="0" smtClean="0">
                <a:solidFill>
                  <a:srgbClr val="FF0000"/>
                </a:solidFill>
              </a:rPr>
              <a:t> = </a:t>
            </a:r>
            <a:r>
              <a:rPr lang="ru-RU" altLang="ru-RU" sz="3600" b="1" dirty="0" smtClean="0">
                <a:solidFill>
                  <a:srgbClr val="FF0000"/>
                </a:solidFill>
              </a:rPr>
              <a:t>  </a:t>
            </a:r>
            <a:r>
              <a:rPr lang="en-US" altLang="ru-RU" sz="3600" b="1" dirty="0" smtClean="0">
                <a:solidFill>
                  <a:schemeClr val="accent2"/>
                </a:solidFill>
              </a:rPr>
              <a:t>1</a:t>
            </a:r>
            <a:r>
              <a:rPr lang="en-US" altLang="ru-RU" sz="3600" b="1" u="sng" dirty="0" smtClean="0">
                <a:solidFill>
                  <a:schemeClr val="accent2"/>
                </a:solidFill>
              </a:rPr>
              <a:t>0…0</a:t>
            </a:r>
            <a:r>
              <a:rPr lang="en-US" altLang="ru-RU" sz="3600" b="1" baseline="-25000" dirty="0" smtClean="0">
                <a:solidFill>
                  <a:srgbClr val="FF0000"/>
                </a:solidFill>
              </a:rPr>
              <a:t>N</a:t>
            </a:r>
            <a:endParaRPr lang="ru-RU" altLang="ru-RU" sz="3600" b="1" dirty="0" smtClean="0">
              <a:solidFill>
                <a:srgbClr val="FF0000"/>
              </a:solidFill>
            </a:endParaRPr>
          </a:p>
          <a:p>
            <a:pPr algn="l"/>
            <a:r>
              <a:rPr lang="ru-RU" altLang="ru-RU" sz="3600" b="1" i="1" baseline="30000" dirty="0" smtClean="0">
                <a:solidFill>
                  <a:srgbClr val="FF0000"/>
                </a:solidFill>
              </a:rPr>
              <a:t>                                                       </a:t>
            </a:r>
            <a:r>
              <a:rPr lang="en-US" altLang="ru-RU" sz="3600" b="1" baseline="30000" dirty="0" smtClean="0">
                <a:solidFill>
                  <a:srgbClr val="FF0000"/>
                </a:solidFill>
              </a:rPr>
              <a:t>k</a:t>
            </a:r>
            <a:endParaRPr lang="ru-RU" altLang="ru-RU" sz="3600" b="1" baseline="30000" dirty="0" smtClean="0">
              <a:solidFill>
                <a:srgbClr val="FF0000"/>
              </a:solidFill>
            </a:endParaRPr>
          </a:p>
          <a:p>
            <a:pPr algn="l"/>
            <a:r>
              <a:rPr lang="ru-RU" altLang="ru-RU" sz="2800" dirty="0" smtClean="0"/>
              <a:t>(посмотрите в таблице:  4=2</a:t>
            </a:r>
            <a:r>
              <a:rPr lang="ru-RU" altLang="ru-RU" sz="2800" baseline="30000" dirty="0" smtClean="0"/>
              <a:t>2</a:t>
            </a:r>
            <a:r>
              <a:rPr lang="ru-RU" altLang="ru-RU" sz="2800" dirty="0" smtClean="0"/>
              <a:t>=100</a:t>
            </a:r>
            <a:r>
              <a:rPr lang="ru-RU" altLang="ru-RU" sz="2800" baseline="-25000" dirty="0" smtClean="0"/>
              <a:t>2</a:t>
            </a:r>
            <a:r>
              <a:rPr lang="ru-RU" altLang="ru-RU" sz="2800" dirty="0" smtClean="0"/>
              <a:t>, </a:t>
            </a:r>
          </a:p>
          <a:p>
            <a:pPr algn="l"/>
            <a:r>
              <a:rPr lang="ru-RU" altLang="ru-RU" sz="2800" dirty="0" smtClean="0"/>
              <a:t>                                          8=2</a:t>
            </a:r>
            <a:r>
              <a:rPr lang="ru-RU" altLang="ru-RU" sz="2800" baseline="30000" dirty="0" smtClean="0"/>
              <a:t>3 </a:t>
            </a:r>
            <a:r>
              <a:rPr lang="ru-RU" altLang="ru-RU" sz="2800" dirty="0" smtClean="0"/>
              <a:t>=1000</a:t>
            </a:r>
            <a:r>
              <a:rPr lang="ru-RU" altLang="ru-RU" sz="2800" baseline="-25000" dirty="0" smtClean="0"/>
              <a:t>2</a:t>
            </a:r>
            <a:r>
              <a:rPr lang="ru-RU" altLang="ru-RU" sz="2800" dirty="0" smtClean="0"/>
              <a:t>,              </a:t>
            </a:r>
          </a:p>
          <a:p>
            <a:pPr algn="l"/>
            <a:r>
              <a:rPr lang="ru-RU" altLang="ru-RU" sz="2800" dirty="0" smtClean="0"/>
              <a:t>                               тогда 16=2</a:t>
            </a:r>
            <a:r>
              <a:rPr lang="ru-RU" altLang="ru-RU" sz="2800" baseline="30000" dirty="0" smtClean="0"/>
              <a:t>4</a:t>
            </a:r>
            <a:r>
              <a:rPr lang="ru-RU" altLang="ru-RU" sz="2800" dirty="0" smtClean="0"/>
              <a:t>=10000</a:t>
            </a:r>
            <a:r>
              <a:rPr lang="ru-RU" altLang="ru-RU" sz="2800" baseline="-25000" dirty="0" smtClean="0"/>
              <a:t>2</a:t>
            </a:r>
            <a:r>
              <a:rPr lang="ru-RU" altLang="ru-RU" sz="2800" dirty="0" smtClean="0"/>
              <a:t>) и т.д.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84213" y="765175"/>
            <a:ext cx="7920037" cy="5545138"/>
          </a:xfrm>
        </p:spPr>
        <p:txBody>
          <a:bodyPr/>
          <a:lstStyle/>
          <a:p>
            <a:pPr algn="l"/>
            <a:r>
              <a:rPr lang="ru-RU" altLang="ru-RU" sz="2800" dirty="0" smtClean="0"/>
              <a:t>3.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Число, стоящее перед  </a:t>
            </a:r>
            <a:r>
              <a:rPr lang="en-US" altLang="ru-RU" sz="2800" b="1" i="1" dirty="0" smtClean="0">
                <a:solidFill>
                  <a:srgbClr val="FF0000"/>
                </a:solidFill>
              </a:rPr>
              <a:t>k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-той степенью основания</a:t>
            </a:r>
            <a:r>
              <a:rPr lang="en-US" altLang="ru-RU" sz="2800" b="1" i="1" dirty="0" smtClean="0">
                <a:solidFill>
                  <a:schemeClr val="accent2"/>
                </a:solidFill>
              </a:rPr>
              <a:t> N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, в своей системе счисления выглядит как последовательность из  </a:t>
            </a:r>
            <a:r>
              <a:rPr lang="en-US" altLang="ru-RU" sz="2800" b="1" i="1" dirty="0" smtClean="0">
                <a:solidFill>
                  <a:srgbClr val="FF0000"/>
                </a:solidFill>
              </a:rPr>
              <a:t>k</a:t>
            </a:r>
            <a:r>
              <a:rPr lang="en-US" altLang="ru-RU" sz="2800" b="1" i="1" dirty="0" smtClean="0">
                <a:solidFill>
                  <a:schemeClr val="accent2"/>
                </a:solidFill>
              </a:rPr>
              <a:t> 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самых больших цифр этой системы счисления, т.е. </a:t>
            </a:r>
          </a:p>
          <a:p>
            <a:pPr lvl="2" algn="l"/>
            <a:r>
              <a:rPr lang="ru-RU" altLang="ru-RU" sz="3200" b="1" dirty="0" smtClean="0">
                <a:solidFill>
                  <a:schemeClr val="accent2"/>
                </a:solidFill>
              </a:rPr>
              <a:t>          </a:t>
            </a:r>
            <a:r>
              <a:rPr lang="en-US" altLang="ru-RU" sz="3200" b="1" dirty="0" smtClean="0">
                <a:solidFill>
                  <a:schemeClr val="accent2"/>
                </a:solidFill>
              </a:rPr>
              <a:t>N</a:t>
            </a:r>
            <a:r>
              <a:rPr lang="en-US" altLang="ru-RU" sz="3200" b="1" baseline="30000" dirty="0" smtClean="0">
                <a:solidFill>
                  <a:srgbClr val="FF0000"/>
                </a:solidFill>
              </a:rPr>
              <a:t>k</a:t>
            </a:r>
            <a:r>
              <a:rPr lang="ru-RU" altLang="ru-RU" sz="3200" b="1" dirty="0" smtClean="0">
                <a:solidFill>
                  <a:srgbClr val="FF0000"/>
                </a:solidFill>
              </a:rPr>
              <a:t> </a:t>
            </a:r>
            <a:r>
              <a:rPr lang="ru-RU" altLang="ru-RU" sz="3200" b="1" dirty="0" smtClean="0">
                <a:solidFill>
                  <a:schemeClr val="accent2"/>
                </a:solidFill>
              </a:rPr>
              <a:t>– 1</a:t>
            </a:r>
            <a:r>
              <a:rPr lang="ru-RU" altLang="ru-RU" sz="3200" b="1" dirty="0" smtClean="0">
                <a:solidFill>
                  <a:srgbClr val="FF0000"/>
                </a:solidFill>
              </a:rPr>
              <a:t> =    </a:t>
            </a:r>
            <a:r>
              <a:rPr lang="ru-RU" altLang="ru-RU" sz="3200" b="1" u="sng" dirty="0" smtClean="0">
                <a:solidFill>
                  <a:schemeClr val="accent2"/>
                </a:solidFill>
              </a:rPr>
              <a:t>(</a:t>
            </a:r>
            <a:r>
              <a:rPr lang="en-US" altLang="ru-RU" sz="3200" b="1" u="sng" dirty="0" smtClean="0">
                <a:solidFill>
                  <a:schemeClr val="accent2"/>
                </a:solidFill>
              </a:rPr>
              <a:t>N</a:t>
            </a:r>
            <a:r>
              <a:rPr lang="ru-RU" altLang="ru-RU" sz="3200" b="1" u="sng" dirty="0" smtClean="0">
                <a:solidFill>
                  <a:schemeClr val="accent2"/>
                </a:solidFill>
              </a:rPr>
              <a:t>-1)…(</a:t>
            </a:r>
            <a:r>
              <a:rPr lang="en-US" altLang="ru-RU" sz="3200" b="1" u="sng" dirty="0" smtClean="0">
                <a:solidFill>
                  <a:schemeClr val="accent2"/>
                </a:solidFill>
              </a:rPr>
              <a:t>N</a:t>
            </a:r>
            <a:r>
              <a:rPr lang="ru-RU" altLang="ru-RU" sz="3200" b="1" u="sng" dirty="0" smtClean="0">
                <a:solidFill>
                  <a:schemeClr val="accent2"/>
                </a:solidFill>
              </a:rPr>
              <a:t>-1)</a:t>
            </a:r>
            <a:r>
              <a:rPr lang="en-US" altLang="ru-RU" sz="3200" b="1" baseline="-25000" dirty="0" smtClean="0">
                <a:solidFill>
                  <a:srgbClr val="FF0000"/>
                </a:solidFill>
              </a:rPr>
              <a:t>N</a:t>
            </a:r>
            <a:endParaRPr lang="ru-RU" altLang="ru-RU" sz="3200" b="1" dirty="0" smtClean="0">
              <a:solidFill>
                <a:srgbClr val="FF0000"/>
              </a:solidFill>
            </a:endParaRPr>
          </a:p>
          <a:p>
            <a:pPr algn="l"/>
            <a:r>
              <a:rPr lang="ru-RU" altLang="ru-RU" b="1" dirty="0" smtClean="0">
                <a:solidFill>
                  <a:srgbClr val="FF0000"/>
                </a:solidFill>
              </a:rPr>
              <a:t>                                               </a:t>
            </a:r>
            <a:r>
              <a:rPr lang="en-US" altLang="ru-RU" b="1" baseline="30000" dirty="0" smtClean="0">
                <a:solidFill>
                  <a:srgbClr val="FF0000"/>
                </a:solidFill>
              </a:rPr>
              <a:t>k</a:t>
            </a:r>
            <a:endParaRPr lang="ru-RU" altLang="ru-RU" b="1" baseline="30000" dirty="0" smtClean="0">
              <a:solidFill>
                <a:srgbClr val="FF0000"/>
              </a:solidFill>
            </a:endParaRPr>
          </a:p>
          <a:p>
            <a:pPr algn="l"/>
            <a:r>
              <a:rPr lang="ru-RU" altLang="ru-RU" sz="2800" b="1" i="1" dirty="0" smtClean="0">
                <a:solidFill>
                  <a:schemeClr val="accent2"/>
                </a:solidFill>
              </a:rPr>
              <a:t>          </a:t>
            </a:r>
            <a:r>
              <a:rPr lang="ru-RU" altLang="ru-RU" sz="2800" i="1" dirty="0" smtClean="0">
                <a:solidFill>
                  <a:schemeClr val="accent2"/>
                </a:solidFill>
              </a:rPr>
              <a:t>тогда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      </a:t>
            </a:r>
            <a:r>
              <a:rPr lang="ru-RU" altLang="ru-RU" b="1" dirty="0" smtClean="0">
                <a:solidFill>
                  <a:schemeClr val="accent2"/>
                </a:solidFill>
              </a:rPr>
              <a:t>2</a:t>
            </a:r>
            <a:r>
              <a:rPr lang="en-US" altLang="ru-RU" b="1" baseline="30000" dirty="0" smtClean="0">
                <a:solidFill>
                  <a:srgbClr val="FF0000"/>
                </a:solidFill>
              </a:rPr>
              <a:t>k</a:t>
            </a:r>
            <a:r>
              <a:rPr lang="en-US" altLang="ru-RU" b="1" dirty="0" smtClean="0">
                <a:solidFill>
                  <a:srgbClr val="FF0000"/>
                </a:solidFill>
              </a:rPr>
              <a:t> </a:t>
            </a:r>
            <a:r>
              <a:rPr lang="en-US" altLang="ru-RU" b="1" dirty="0" smtClean="0">
                <a:solidFill>
                  <a:schemeClr val="accent2"/>
                </a:solidFill>
              </a:rPr>
              <a:t>– 1 = </a:t>
            </a:r>
            <a:r>
              <a:rPr lang="ru-RU" altLang="ru-RU" b="1" dirty="0" smtClean="0">
                <a:solidFill>
                  <a:schemeClr val="accent2"/>
                </a:solidFill>
              </a:rPr>
              <a:t>    </a:t>
            </a:r>
            <a:r>
              <a:rPr lang="en-US" altLang="ru-RU" b="1" u="sng" dirty="0" smtClean="0">
                <a:solidFill>
                  <a:schemeClr val="accent2"/>
                </a:solidFill>
              </a:rPr>
              <a:t>1…1</a:t>
            </a:r>
            <a:r>
              <a:rPr lang="en-US" altLang="ru-RU" b="1" baseline="-25000" dirty="0" smtClean="0">
                <a:solidFill>
                  <a:srgbClr val="FF0000"/>
                </a:solidFill>
              </a:rPr>
              <a:t>2</a:t>
            </a:r>
            <a:r>
              <a:rPr lang="en-US" altLang="ru-RU" b="1" dirty="0" smtClean="0">
                <a:solidFill>
                  <a:srgbClr val="FF0000"/>
                </a:solidFill>
              </a:rPr>
              <a:t>    </a:t>
            </a:r>
            <a:endParaRPr lang="ru-RU" altLang="ru-RU" b="1" dirty="0" smtClean="0">
              <a:solidFill>
                <a:srgbClr val="FF0000"/>
              </a:solidFill>
            </a:endParaRPr>
          </a:p>
          <a:p>
            <a:pPr algn="l"/>
            <a:r>
              <a:rPr lang="en-US" altLang="ru-RU" sz="2800" b="1" dirty="0" smtClean="0">
                <a:solidFill>
                  <a:srgbClr val="FF0000"/>
                </a:solidFill>
              </a:rPr>
              <a:t> </a:t>
            </a:r>
            <a:r>
              <a:rPr lang="ru-RU" altLang="ru-RU" sz="2800" b="1" dirty="0" smtClean="0">
                <a:solidFill>
                  <a:srgbClr val="FF0000"/>
                </a:solidFill>
              </a:rPr>
              <a:t> </a:t>
            </a:r>
            <a:r>
              <a:rPr lang="en-US" altLang="ru-RU" sz="2800" b="1" dirty="0" smtClean="0">
                <a:solidFill>
                  <a:srgbClr val="FF0000"/>
                </a:solidFill>
              </a:rPr>
              <a:t>                       </a:t>
            </a:r>
            <a:r>
              <a:rPr lang="ru-RU" altLang="ru-RU" sz="2800" b="1" dirty="0" smtClean="0">
                <a:solidFill>
                  <a:srgbClr val="FF0000"/>
                </a:solidFill>
              </a:rPr>
              <a:t>             </a:t>
            </a:r>
            <a:r>
              <a:rPr lang="en-US" altLang="ru-RU" sz="2800" b="1" dirty="0" smtClean="0">
                <a:solidFill>
                  <a:srgbClr val="FF0000"/>
                </a:solidFill>
              </a:rPr>
              <a:t> </a:t>
            </a:r>
            <a:r>
              <a:rPr lang="ru-RU" altLang="ru-RU" sz="2800" b="1" dirty="0" smtClean="0">
                <a:solidFill>
                  <a:srgbClr val="FF0000"/>
                </a:solidFill>
              </a:rPr>
              <a:t>            </a:t>
            </a:r>
            <a:r>
              <a:rPr lang="en-US" altLang="ru-RU" b="1" baseline="30000" dirty="0" smtClean="0">
                <a:solidFill>
                  <a:srgbClr val="FF0000"/>
                </a:solidFill>
              </a:rPr>
              <a:t>k</a:t>
            </a:r>
            <a:r>
              <a:rPr lang="ru-RU" altLang="ru-RU" b="1" baseline="30000" dirty="0" smtClean="0">
                <a:solidFill>
                  <a:srgbClr val="FF0000"/>
                </a:solidFill>
              </a:rPr>
              <a:t>  </a:t>
            </a:r>
            <a:r>
              <a:rPr lang="ru-RU" altLang="ru-RU" b="1" dirty="0" smtClean="0">
                <a:solidFill>
                  <a:srgbClr val="FF0000"/>
                </a:solidFill>
              </a:rPr>
              <a:t>  </a:t>
            </a:r>
            <a:r>
              <a:rPr lang="ru-RU" altLang="ru-RU" b="1" dirty="0" smtClean="0">
                <a:solidFill>
                  <a:schemeClr val="accent2"/>
                </a:solidFill>
              </a:rPr>
              <a:t>                       </a:t>
            </a:r>
          </a:p>
          <a:p>
            <a:pPr algn="l"/>
            <a:r>
              <a:rPr lang="ru-RU" altLang="ru-RU" sz="2400" dirty="0"/>
              <a:t>П</a:t>
            </a:r>
            <a:r>
              <a:rPr lang="ru-RU" altLang="ru-RU" sz="2400" dirty="0" smtClean="0"/>
              <a:t>осмотрите в таблице:  3=2</a:t>
            </a:r>
            <a:r>
              <a:rPr lang="ru-RU" altLang="ru-RU" sz="2400" baseline="30000" dirty="0" smtClean="0"/>
              <a:t>2</a:t>
            </a:r>
            <a:r>
              <a:rPr lang="ru-RU" altLang="ru-RU" sz="2400" dirty="0"/>
              <a:t> </a:t>
            </a:r>
            <a:r>
              <a:rPr lang="ru-RU" altLang="ru-RU" sz="2400" dirty="0" smtClean="0"/>
              <a:t>- 1=11</a:t>
            </a:r>
            <a:r>
              <a:rPr lang="ru-RU" altLang="ru-RU" sz="2400" baseline="-25000" dirty="0" smtClean="0"/>
              <a:t>2</a:t>
            </a:r>
            <a:r>
              <a:rPr lang="ru-RU" altLang="ru-RU" sz="2400" dirty="0" smtClean="0"/>
              <a:t>, 7=2</a:t>
            </a:r>
            <a:r>
              <a:rPr lang="ru-RU" altLang="ru-RU" sz="2400" baseline="30000" dirty="0" smtClean="0"/>
              <a:t>3 </a:t>
            </a:r>
            <a:r>
              <a:rPr lang="ru-RU" altLang="ru-RU" sz="2400" dirty="0" smtClean="0"/>
              <a:t>- 1=111</a:t>
            </a:r>
            <a:r>
              <a:rPr lang="ru-RU" altLang="ru-RU" sz="2400" baseline="-25000" dirty="0" smtClean="0"/>
              <a:t>2</a:t>
            </a:r>
            <a:r>
              <a:rPr lang="ru-RU" altLang="ru-RU" sz="2400" dirty="0" smtClean="0"/>
              <a:t>,</a:t>
            </a:r>
          </a:p>
          <a:p>
            <a:pPr algn="l"/>
            <a:r>
              <a:rPr lang="ru-RU" altLang="ru-RU" sz="2400" dirty="0" smtClean="0"/>
              <a:t>                                        15=2</a:t>
            </a:r>
            <a:r>
              <a:rPr lang="ru-RU" altLang="ru-RU" sz="2400" baseline="30000" dirty="0" smtClean="0"/>
              <a:t>4 </a:t>
            </a:r>
            <a:r>
              <a:rPr lang="ru-RU" altLang="ru-RU" sz="2400" dirty="0"/>
              <a:t>- </a:t>
            </a:r>
            <a:r>
              <a:rPr lang="ru-RU" altLang="ru-RU" sz="2400" dirty="0" smtClean="0"/>
              <a:t>1=1111</a:t>
            </a:r>
            <a:r>
              <a:rPr lang="ru-RU" altLang="ru-RU" sz="2400" baseline="-25000" dirty="0" smtClean="0"/>
              <a:t>2 </a:t>
            </a:r>
            <a:r>
              <a:rPr lang="ru-RU" altLang="ru-RU" sz="2400" dirty="0" smtClean="0"/>
              <a:t>и т.д.</a:t>
            </a:r>
          </a:p>
          <a:p>
            <a:pPr algn="l"/>
            <a:endParaRPr lang="ru-RU" altLang="ru-RU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83568" y="620688"/>
            <a:ext cx="7920038" cy="5545138"/>
          </a:xfrm>
        </p:spPr>
        <p:txBody>
          <a:bodyPr/>
          <a:lstStyle/>
          <a:p>
            <a:pPr algn="l">
              <a:spcAft>
                <a:spcPts val="1200"/>
              </a:spcAft>
            </a:pPr>
            <a:r>
              <a:rPr lang="ru-RU" altLang="ru-RU" sz="2800" dirty="0" smtClean="0"/>
              <a:t>Аналогично в других системах счисления:</a:t>
            </a:r>
            <a:endParaRPr lang="ru-RU" altLang="ru-RU" b="1" baseline="30000" dirty="0" smtClean="0">
              <a:solidFill>
                <a:srgbClr val="FF0000"/>
              </a:solidFill>
            </a:endParaRPr>
          </a:p>
          <a:p>
            <a:pPr algn="l" eaLnBrk="1" hangingPunct="1"/>
            <a:r>
              <a:rPr lang="ru-RU" altLang="ru-RU" sz="2800" dirty="0"/>
              <a:t>в</a:t>
            </a:r>
            <a:r>
              <a:rPr lang="ru-RU" altLang="ru-RU" sz="2800" dirty="0" smtClean="0"/>
              <a:t> </a:t>
            </a:r>
            <a:r>
              <a:rPr lang="ru-RU" altLang="ru-RU" sz="2800" b="1" i="1" dirty="0" smtClean="0"/>
              <a:t>восьмеричной</a:t>
            </a:r>
            <a:r>
              <a:rPr lang="ru-RU" altLang="ru-RU" sz="2800" dirty="0" smtClean="0"/>
              <a:t>:</a:t>
            </a:r>
            <a:endParaRPr lang="ru-RU" altLang="ru-RU" sz="2800" dirty="0"/>
          </a:p>
          <a:p>
            <a:pPr algn="l" eaLnBrk="1" hangingPunct="1"/>
            <a:r>
              <a:rPr lang="ru-RU" altLang="ru-RU" dirty="0"/>
              <a:t>                           </a:t>
            </a:r>
            <a:r>
              <a:rPr lang="ru-RU" altLang="ru-RU" b="1" dirty="0" smtClean="0">
                <a:solidFill>
                  <a:srgbClr val="0000FF"/>
                </a:solidFill>
              </a:rPr>
              <a:t>8</a:t>
            </a:r>
            <a:r>
              <a:rPr lang="en-US" altLang="ru-RU" b="1" baseline="30000" dirty="0" smtClean="0">
                <a:solidFill>
                  <a:srgbClr val="FF0000"/>
                </a:solidFill>
              </a:rPr>
              <a:t>k</a:t>
            </a:r>
            <a:r>
              <a:rPr lang="en-US" altLang="ru-RU" b="1" dirty="0" smtClean="0">
                <a:solidFill>
                  <a:srgbClr val="0000FF"/>
                </a:solidFill>
              </a:rPr>
              <a:t> </a:t>
            </a:r>
            <a:r>
              <a:rPr lang="en-US" altLang="ru-RU" b="1" dirty="0">
                <a:solidFill>
                  <a:srgbClr val="0000FF"/>
                </a:solidFill>
              </a:rPr>
              <a:t>– 1 = </a:t>
            </a:r>
            <a:r>
              <a:rPr lang="ru-RU" altLang="ru-RU" b="1" u="sng" dirty="0" smtClean="0">
                <a:solidFill>
                  <a:srgbClr val="0000FF"/>
                </a:solidFill>
              </a:rPr>
              <a:t>7</a:t>
            </a:r>
            <a:r>
              <a:rPr lang="en-US" altLang="ru-RU" b="1" u="sng" dirty="0" smtClean="0">
                <a:solidFill>
                  <a:srgbClr val="0000FF"/>
                </a:solidFill>
              </a:rPr>
              <a:t>…</a:t>
            </a:r>
            <a:r>
              <a:rPr lang="ru-RU" altLang="ru-RU" b="1" u="sng" dirty="0" smtClean="0">
                <a:solidFill>
                  <a:srgbClr val="0000FF"/>
                </a:solidFill>
              </a:rPr>
              <a:t>7</a:t>
            </a:r>
            <a:r>
              <a:rPr lang="en-US" altLang="ru-RU" b="1" baseline="-25000" dirty="0" smtClean="0">
                <a:solidFill>
                  <a:srgbClr val="FF0000"/>
                </a:solidFill>
              </a:rPr>
              <a:t>N</a:t>
            </a:r>
            <a:r>
              <a:rPr lang="en-US" altLang="ru-RU" b="1" dirty="0" smtClean="0">
                <a:solidFill>
                  <a:srgbClr val="0000FF"/>
                </a:solidFill>
              </a:rPr>
              <a:t>    </a:t>
            </a:r>
            <a:endParaRPr lang="ru-RU" altLang="ru-RU" b="1" dirty="0" smtClean="0">
              <a:solidFill>
                <a:srgbClr val="0000FF"/>
              </a:solidFill>
            </a:endParaRPr>
          </a:p>
          <a:p>
            <a:pPr algn="l" eaLnBrk="1" hangingPunct="1"/>
            <a:r>
              <a:rPr lang="ru-RU" altLang="ru-RU" b="1" dirty="0">
                <a:solidFill>
                  <a:srgbClr val="0000FF"/>
                </a:solidFill>
              </a:rPr>
              <a:t> </a:t>
            </a:r>
            <a:r>
              <a:rPr lang="ru-RU" altLang="ru-RU" b="1" dirty="0" smtClean="0">
                <a:solidFill>
                  <a:srgbClr val="0000FF"/>
                </a:solidFill>
              </a:rPr>
              <a:t>                                           </a:t>
            </a:r>
            <a:r>
              <a:rPr lang="en-US" altLang="ru-RU" b="1" baseline="30000" dirty="0" smtClean="0">
                <a:solidFill>
                  <a:srgbClr val="FF0000"/>
                </a:solidFill>
              </a:rPr>
              <a:t>k</a:t>
            </a:r>
            <a:endParaRPr lang="en-US" altLang="ru-RU" b="1" baseline="30000" dirty="0">
              <a:solidFill>
                <a:srgbClr val="FF0000"/>
              </a:solidFill>
            </a:endParaRPr>
          </a:p>
          <a:p>
            <a:pPr algn="l" eaLnBrk="1" hangingPunct="1"/>
            <a:r>
              <a:rPr lang="en-US" altLang="ru-RU" sz="2800" dirty="0" smtClean="0"/>
              <a:t> </a:t>
            </a:r>
            <a:r>
              <a:rPr lang="ru-RU" altLang="ru-RU" sz="2800" dirty="0" smtClean="0"/>
              <a:t>в </a:t>
            </a:r>
            <a:r>
              <a:rPr lang="ru-RU" altLang="ru-RU" sz="2800" b="1" i="1" dirty="0" smtClean="0"/>
              <a:t>десятичной</a:t>
            </a:r>
            <a:r>
              <a:rPr lang="ru-RU" altLang="ru-RU" sz="2800" dirty="0" smtClean="0"/>
              <a:t>:</a:t>
            </a:r>
          </a:p>
          <a:p>
            <a:pPr algn="l" eaLnBrk="1" hangingPunct="1"/>
            <a:r>
              <a:rPr lang="ru-RU" altLang="ru-RU" sz="2800" dirty="0" smtClean="0"/>
              <a:t>                            </a:t>
            </a:r>
            <a:r>
              <a:rPr lang="ru-RU" altLang="ru-RU" b="1" dirty="0" smtClean="0">
                <a:solidFill>
                  <a:srgbClr val="0000FF"/>
                </a:solidFill>
              </a:rPr>
              <a:t>10</a:t>
            </a:r>
            <a:r>
              <a:rPr lang="en-US" altLang="ru-RU" b="1" baseline="30000" dirty="0" smtClean="0">
                <a:solidFill>
                  <a:srgbClr val="FF0000"/>
                </a:solidFill>
              </a:rPr>
              <a:t>k</a:t>
            </a:r>
            <a:r>
              <a:rPr lang="en-US" altLang="ru-RU" b="1" dirty="0" smtClean="0">
                <a:solidFill>
                  <a:srgbClr val="0000FF"/>
                </a:solidFill>
              </a:rPr>
              <a:t> – 1 = </a:t>
            </a:r>
            <a:r>
              <a:rPr lang="ru-RU" altLang="ru-RU" b="1" u="sng" dirty="0" smtClean="0">
                <a:solidFill>
                  <a:srgbClr val="0000FF"/>
                </a:solidFill>
              </a:rPr>
              <a:t>9</a:t>
            </a:r>
            <a:r>
              <a:rPr lang="en-US" altLang="ru-RU" b="1" u="sng" dirty="0" smtClean="0">
                <a:solidFill>
                  <a:srgbClr val="0000FF"/>
                </a:solidFill>
              </a:rPr>
              <a:t>…</a:t>
            </a:r>
            <a:r>
              <a:rPr lang="ru-RU" altLang="ru-RU" b="1" u="sng" dirty="0" smtClean="0">
                <a:solidFill>
                  <a:srgbClr val="0000FF"/>
                </a:solidFill>
              </a:rPr>
              <a:t>9</a:t>
            </a:r>
            <a:r>
              <a:rPr lang="en-US" altLang="ru-RU" b="1" baseline="-25000" dirty="0" smtClean="0">
                <a:solidFill>
                  <a:srgbClr val="FF0000"/>
                </a:solidFill>
              </a:rPr>
              <a:t>N</a:t>
            </a:r>
            <a:r>
              <a:rPr lang="en-US" altLang="ru-RU" b="1" dirty="0" smtClean="0">
                <a:solidFill>
                  <a:srgbClr val="0000FF"/>
                </a:solidFill>
              </a:rPr>
              <a:t>    </a:t>
            </a:r>
          </a:p>
          <a:p>
            <a:pPr algn="l" eaLnBrk="1" hangingPunct="1"/>
            <a:r>
              <a:rPr lang="en-US" altLang="ru-RU" sz="2800" b="1" dirty="0" smtClean="0">
                <a:solidFill>
                  <a:srgbClr val="0000FF"/>
                </a:solidFill>
              </a:rPr>
              <a:t>                          </a:t>
            </a:r>
            <a:r>
              <a:rPr lang="ru-RU" altLang="ru-RU" sz="2800" b="1" dirty="0" smtClean="0">
                <a:solidFill>
                  <a:srgbClr val="0000FF"/>
                </a:solidFill>
              </a:rPr>
              <a:t>           </a:t>
            </a:r>
            <a:r>
              <a:rPr lang="en-US" altLang="ru-RU" sz="2800" b="1" dirty="0" smtClean="0">
                <a:solidFill>
                  <a:srgbClr val="0000FF"/>
                </a:solidFill>
              </a:rPr>
              <a:t> </a:t>
            </a:r>
            <a:r>
              <a:rPr lang="ru-RU" altLang="ru-RU" sz="2800" b="1" dirty="0" smtClean="0">
                <a:solidFill>
                  <a:srgbClr val="0000FF"/>
                </a:solidFill>
              </a:rPr>
              <a:t>           </a:t>
            </a:r>
            <a:r>
              <a:rPr lang="en-US" altLang="ru-RU" sz="2800" b="1" dirty="0" smtClean="0">
                <a:solidFill>
                  <a:srgbClr val="0000FF"/>
                </a:solidFill>
              </a:rPr>
              <a:t> </a:t>
            </a:r>
            <a:r>
              <a:rPr lang="en-US" altLang="ru-RU" b="1" baseline="30000" dirty="0" smtClean="0">
                <a:solidFill>
                  <a:srgbClr val="FF0000"/>
                </a:solidFill>
              </a:rPr>
              <a:t>k</a:t>
            </a:r>
          </a:p>
          <a:p>
            <a:pPr algn="l" eaLnBrk="1" hangingPunct="1"/>
            <a:r>
              <a:rPr lang="ru-RU" altLang="ru-RU" sz="2800" dirty="0"/>
              <a:t>в </a:t>
            </a:r>
            <a:r>
              <a:rPr lang="ru-RU" altLang="ru-RU" sz="2800" b="1" i="1" dirty="0" smtClean="0"/>
              <a:t>шестнадцатеричной</a:t>
            </a:r>
            <a:r>
              <a:rPr lang="ru-RU" altLang="ru-RU" sz="2800" dirty="0"/>
              <a:t>:</a:t>
            </a:r>
          </a:p>
          <a:p>
            <a:pPr algn="l" eaLnBrk="1" hangingPunct="1"/>
            <a:r>
              <a:rPr lang="ru-RU" altLang="ru-RU" sz="2800" dirty="0"/>
              <a:t>                     </a:t>
            </a:r>
            <a:r>
              <a:rPr lang="ru-RU" altLang="ru-RU" sz="2800" dirty="0" smtClean="0"/>
              <a:t>       </a:t>
            </a:r>
            <a:r>
              <a:rPr lang="ru-RU" altLang="ru-RU" sz="2800" b="1" dirty="0" smtClean="0">
                <a:solidFill>
                  <a:srgbClr val="0000FF"/>
                </a:solidFill>
              </a:rPr>
              <a:t>16</a:t>
            </a:r>
            <a:r>
              <a:rPr lang="en-US" altLang="ru-RU" sz="2800" b="1" baseline="30000" dirty="0" smtClean="0">
                <a:solidFill>
                  <a:srgbClr val="FF0000"/>
                </a:solidFill>
              </a:rPr>
              <a:t>k</a:t>
            </a:r>
            <a:r>
              <a:rPr lang="en-US" altLang="ru-RU" sz="2800" b="1" dirty="0" smtClean="0">
                <a:solidFill>
                  <a:srgbClr val="0000FF"/>
                </a:solidFill>
              </a:rPr>
              <a:t> </a:t>
            </a:r>
            <a:r>
              <a:rPr lang="en-US" altLang="ru-RU" sz="2800" b="1" dirty="0">
                <a:solidFill>
                  <a:srgbClr val="0000FF"/>
                </a:solidFill>
              </a:rPr>
              <a:t>– 1 = </a:t>
            </a:r>
            <a:r>
              <a:rPr lang="en-US" altLang="ru-RU" sz="2800" b="1" u="sng" dirty="0" smtClean="0">
                <a:solidFill>
                  <a:srgbClr val="0000FF"/>
                </a:solidFill>
              </a:rPr>
              <a:t>F…F</a:t>
            </a:r>
            <a:r>
              <a:rPr lang="en-US" altLang="ru-RU" sz="2800" b="1" baseline="-25000" dirty="0" smtClean="0">
                <a:solidFill>
                  <a:srgbClr val="FF0000"/>
                </a:solidFill>
              </a:rPr>
              <a:t>N</a:t>
            </a:r>
            <a:r>
              <a:rPr lang="en-US" altLang="ru-RU" sz="2800" b="1" dirty="0" smtClean="0">
                <a:solidFill>
                  <a:srgbClr val="0000FF"/>
                </a:solidFill>
              </a:rPr>
              <a:t>    </a:t>
            </a:r>
            <a:endParaRPr lang="en-US" altLang="ru-RU" sz="2800" b="1" dirty="0">
              <a:solidFill>
                <a:srgbClr val="0000FF"/>
              </a:solidFill>
            </a:endParaRPr>
          </a:p>
          <a:p>
            <a:pPr algn="l" eaLnBrk="1" hangingPunct="1"/>
            <a:r>
              <a:rPr lang="en-US" altLang="ru-RU" sz="2800" b="1" dirty="0">
                <a:solidFill>
                  <a:srgbClr val="0000FF"/>
                </a:solidFill>
              </a:rPr>
              <a:t>                          </a:t>
            </a:r>
            <a:r>
              <a:rPr lang="ru-RU" altLang="ru-RU" sz="2800" b="1" dirty="0">
                <a:solidFill>
                  <a:srgbClr val="0000FF"/>
                </a:solidFill>
              </a:rPr>
              <a:t>           </a:t>
            </a:r>
            <a:r>
              <a:rPr lang="en-US" altLang="ru-RU" sz="2800" b="1" dirty="0">
                <a:solidFill>
                  <a:srgbClr val="0000FF"/>
                </a:solidFill>
              </a:rPr>
              <a:t> </a:t>
            </a:r>
            <a:r>
              <a:rPr lang="ru-RU" altLang="ru-RU" sz="2800" b="1" dirty="0">
                <a:solidFill>
                  <a:srgbClr val="0000FF"/>
                </a:solidFill>
              </a:rPr>
              <a:t>         </a:t>
            </a:r>
            <a:r>
              <a:rPr lang="en-US" altLang="ru-RU" sz="2800" b="1" dirty="0">
                <a:solidFill>
                  <a:srgbClr val="0000FF"/>
                </a:solidFill>
              </a:rPr>
              <a:t> </a:t>
            </a:r>
            <a:r>
              <a:rPr lang="en-US" altLang="ru-RU" sz="2800" b="1" baseline="30000" dirty="0">
                <a:solidFill>
                  <a:srgbClr val="FF0000"/>
                </a:solidFill>
              </a:rPr>
              <a:t>k</a:t>
            </a:r>
          </a:p>
          <a:p>
            <a:pPr algn="l"/>
            <a:endParaRPr lang="ru-RU" altLang="ru-RU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83568" y="692696"/>
            <a:ext cx="7920037" cy="5545138"/>
          </a:xfrm>
        </p:spPr>
        <p:txBody>
          <a:bodyPr/>
          <a:lstStyle/>
          <a:p>
            <a:pPr algn="l" eaLnBrk="1" hangingPunct="1"/>
            <a:r>
              <a:rPr lang="ru-RU" altLang="ru-RU" sz="2800" dirty="0" smtClean="0"/>
              <a:t>4.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Длина числа при переводе в любую систему счисления легко определяется по формуле:</a:t>
            </a:r>
          </a:p>
          <a:p>
            <a:pPr algn="l" eaLnBrk="1" hangingPunct="1"/>
            <a:r>
              <a:rPr lang="ru-RU" altLang="ru-RU" b="1" dirty="0" smtClean="0"/>
              <a:t>     </a:t>
            </a:r>
            <a:r>
              <a:rPr lang="en-US" altLang="ru-RU" b="1" dirty="0" smtClean="0"/>
              <a:t>         </a:t>
            </a:r>
            <a:r>
              <a:rPr lang="ru-RU" altLang="ru-RU" b="1" dirty="0" smtClean="0">
                <a:solidFill>
                  <a:srgbClr val="0000FF"/>
                </a:solidFill>
              </a:rPr>
              <a:t>     </a:t>
            </a:r>
            <a:r>
              <a:rPr lang="en-US" altLang="ru-RU" b="1" dirty="0" smtClean="0">
                <a:solidFill>
                  <a:srgbClr val="0000FF"/>
                </a:solidFill>
              </a:rPr>
              <a:t>N</a:t>
            </a:r>
            <a:r>
              <a:rPr lang="en-US" altLang="ru-RU" b="1" baseline="30000" dirty="0" smtClean="0">
                <a:solidFill>
                  <a:srgbClr val="FF0000"/>
                </a:solidFill>
              </a:rPr>
              <a:t>L</a:t>
            </a:r>
            <a:r>
              <a:rPr lang="en-US" altLang="ru-RU" b="1" baseline="30000" dirty="0" smtClean="0">
                <a:solidFill>
                  <a:srgbClr val="0000FF"/>
                </a:solidFill>
              </a:rPr>
              <a:t>-1</a:t>
            </a:r>
            <a:r>
              <a:rPr lang="en-US" altLang="ru-RU" b="1" dirty="0" smtClean="0">
                <a:solidFill>
                  <a:srgbClr val="0000FF"/>
                </a:solidFill>
              </a:rPr>
              <a:t> ≤  </a:t>
            </a:r>
            <a:r>
              <a:rPr lang="en-US" altLang="ru-RU" b="1" dirty="0" smtClean="0"/>
              <a:t>Ch</a:t>
            </a:r>
            <a:r>
              <a:rPr lang="en-US" altLang="ru-RU" b="1" dirty="0" smtClean="0">
                <a:solidFill>
                  <a:srgbClr val="0000FF"/>
                </a:solidFill>
              </a:rPr>
              <a:t> &lt;  N</a:t>
            </a:r>
            <a:r>
              <a:rPr lang="en-US" altLang="ru-RU" b="1" baseline="30000" dirty="0" smtClean="0">
                <a:solidFill>
                  <a:srgbClr val="F92947"/>
                </a:solidFill>
              </a:rPr>
              <a:t>L</a:t>
            </a:r>
            <a:endParaRPr lang="ru-RU" altLang="ru-RU" b="1" baseline="30000" dirty="0" smtClean="0">
              <a:solidFill>
                <a:srgbClr val="F92947"/>
              </a:solidFill>
            </a:endParaRPr>
          </a:p>
          <a:p>
            <a:pPr algn="l" eaLnBrk="1" hangingPunct="1">
              <a:spcBef>
                <a:spcPct val="0"/>
              </a:spcBef>
            </a:pPr>
            <a:r>
              <a:rPr lang="en-US" altLang="ru-RU" sz="2800" dirty="0" smtClean="0"/>
              <a:t>      </a:t>
            </a:r>
            <a:r>
              <a:rPr lang="ru-RU" altLang="ru-RU" sz="2400" dirty="0" smtClean="0">
                <a:solidFill>
                  <a:srgbClr val="250106"/>
                </a:solidFill>
              </a:rPr>
              <a:t>где    </a:t>
            </a:r>
            <a:r>
              <a:rPr lang="en-US" altLang="ru-RU" sz="2400" b="1" dirty="0" smtClean="0">
                <a:solidFill>
                  <a:srgbClr val="250106"/>
                </a:solidFill>
              </a:rPr>
              <a:t>Ch</a:t>
            </a:r>
            <a:r>
              <a:rPr lang="en-US" altLang="ru-RU" sz="2400" dirty="0" smtClean="0">
                <a:solidFill>
                  <a:srgbClr val="250106"/>
                </a:solidFill>
              </a:rPr>
              <a:t> – </a:t>
            </a:r>
            <a:r>
              <a:rPr lang="ru-RU" altLang="ru-RU" sz="2400" dirty="0" smtClean="0">
                <a:solidFill>
                  <a:srgbClr val="250106"/>
                </a:solidFill>
              </a:rPr>
              <a:t>исходное число,</a:t>
            </a:r>
          </a:p>
          <a:p>
            <a:pPr algn="l" eaLnBrk="1" hangingPunct="1"/>
            <a:r>
              <a:rPr lang="ru-RU" altLang="ru-RU" sz="2400" dirty="0" smtClean="0">
                <a:solidFill>
                  <a:srgbClr val="250106"/>
                </a:solidFill>
              </a:rPr>
              <a:t>                  </a:t>
            </a:r>
            <a:r>
              <a:rPr lang="en-US" altLang="ru-RU" sz="2400" b="1" dirty="0" smtClean="0">
                <a:solidFill>
                  <a:srgbClr val="F92947"/>
                </a:solidFill>
              </a:rPr>
              <a:t>L</a:t>
            </a:r>
            <a:r>
              <a:rPr lang="en-US" altLang="ru-RU" sz="2400" dirty="0" smtClean="0">
                <a:solidFill>
                  <a:srgbClr val="250106"/>
                </a:solidFill>
              </a:rPr>
              <a:t> -  </a:t>
            </a:r>
            <a:r>
              <a:rPr lang="ru-RU" altLang="ru-RU" sz="2400" dirty="0" smtClean="0">
                <a:solidFill>
                  <a:srgbClr val="250106"/>
                </a:solidFill>
              </a:rPr>
              <a:t>длина после перевода в систему счисления с </a:t>
            </a:r>
          </a:p>
          <a:p>
            <a:pPr algn="l" eaLnBrk="1" hangingPunct="1">
              <a:spcBef>
                <a:spcPct val="0"/>
              </a:spcBef>
            </a:pPr>
            <a:r>
              <a:rPr lang="ru-RU" altLang="ru-RU" sz="2400" dirty="0" smtClean="0">
                <a:solidFill>
                  <a:srgbClr val="250106"/>
                </a:solidFill>
              </a:rPr>
              <a:t>                         основанием  </a:t>
            </a:r>
            <a:r>
              <a:rPr lang="en-US" altLang="ru-RU" sz="2400" b="1" dirty="0" smtClean="0">
                <a:solidFill>
                  <a:srgbClr val="0000FF"/>
                </a:solidFill>
              </a:rPr>
              <a:t>N</a:t>
            </a:r>
            <a:r>
              <a:rPr lang="ru-RU" altLang="ru-RU" sz="2800" dirty="0" smtClean="0">
                <a:solidFill>
                  <a:srgbClr val="250106"/>
                </a:solidFill>
              </a:rPr>
              <a:t>.</a:t>
            </a:r>
          </a:p>
          <a:p>
            <a:pPr algn="l">
              <a:spcBef>
                <a:spcPts val="1200"/>
              </a:spcBef>
            </a:pPr>
            <a:r>
              <a:rPr lang="ru-RU" altLang="ru-RU" sz="2400" dirty="0" smtClean="0"/>
              <a:t>Например:  </a:t>
            </a:r>
            <a:r>
              <a:rPr lang="ru-RU" altLang="ru-RU" sz="2400" b="1" dirty="0" smtClean="0"/>
              <a:t>2</a:t>
            </a:r>
            <a:r>
              <a:rPr lang="ru-RU" altLang="ru-RU" sz="2400" b="1" baseline="30000" dirty="0" smtClean="0"/>
              <a:t>2</a:t>
            </a:r>
            <a:r>
              <a:rPr lang="ru-RU" altLang="ru-RU" sz="2400" b="1" dirty="0" smtClean="0"/>
              <a:t>  ≤ 5 &lt; 2</a:t>
            </a:r>
            <a:r>
              <a:rPr lang="ru-RU" altLang="ru-RU" sz="2400" b="1" baseline="30000" dirty="0" smtClean="0"/>
              <a:t>3</a:t>
            </a:r>
            <a:r>
              <a:rPr lang="ru-RU" altLang="ru-RU" sz="2400" dirty="0" smtClean="0"/>
              <a:t>,  тогда при переводе в двоичную систему счисления длина числа будет равна 3,  посмотрите в таблице:   5=101</a:t>
            </a:r>
            <a:r>
              <a:rPr lang="ru-RU" altLang="ru-RU" sz="2400" baseline="-25000" dirty="0" smtClean="0"/>
              <a:t>2</a:t>
            </a:r>
            <a:r>
              <a:rPr lang="ru-RU" altLang="ru-RU" sz="2400" dirty="0" smtClean="0"/>
              <a:t>;</a:t>
            </a:r>
          </a:p>
          <a:p>
            <a:pPr algn="l"/>
            <a:r>
              <a:rPr lang="ru-RU" altLang="ru-RU" sz="2400" dirty="0" smtClean="0"/>
              <a:t>                    </a:t>
            </a:r>
            <a:r>
              <a:rPr lang="ru-RU" altLang="ru-RU" sz="2400" b="1" dirty="0" smtClean="0"/>
              <a:t>2</a:t>
            </a:r>
            <a:r>
              <a:rPr lang="ru-RU" altLang="ru-RU" sz="2400" b="1" baseline="30000" dirty="0" smtClean="0"/>
              <a:t>3</a:t>
            </a:r>
            <a:r>
              <a:rPr lang="ru-RU" altLang="ru-RU" sz="2400" b="1" dirty="0" smtClean="0"/>
              <a:t>  ≤ 13 &lt; 2</a:t>
            </a:r>
            <a:r>
              <a:rPr lang="ru-RU" altLang="ru-RU" sz="2400" b="1" baseline="30000" dirty="0" smtClean="0"/>
              <a:t>4</a:t>
            </a:r>
            <a:r>
              <a:rPr lang="ru-RU" altLang="ru-RU" sz="2400" dirty="0" smtClean="0"/>
              <a:t>,  тогда при переводе в двоичную систему счисления длина числа будет равна 3,       посмотрите в таблице:   13=1011</a:t>
            </a:r>
            <a:r>
              <a:rPr lang="ru-RU" altLang="ru-RU" sz="2400" baseline="-25000" dirty="0" smtClean="0"/>
              <a:t>2</a:t>
            </a:r>
            <a:endParaRPr lang="ru-RU" altLang="ru-RU" sz="2400" dirty="0" smtClean="0"/>
          </a:p>
          <a:p>
            <a:pPr algn="l"/>
            <a:endParaRPr lang="ru-RU" altLang="ru-RU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60575"/>
            <a:ext cx="8229600" cy="37433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i="1" dirty="0" smtClean="0">
                <a:solidFill>
                  <a:srgbClr val="250106"/>
                </a:solidFill>
              </a:rPr>
              <a:t>  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Система счисления</a:t>
            </a:r>
            <a:r>
              <a:rPr lang="ru-RU" altLang="ru-RU" sz="2800" b="1" i="1" dirty="0" smtClean="0">
                <a:solidFill>
                  <a:srgbClr val="250106"/>
                </a:solidFill>
              </a:rPr>
              <a:t>  </a:t>
            </a:r>
            <a:r>
              <a:rPr lang="ru-RU" altLang="ru-RU" sz="2800" dirty="0" smtClean="0">
                <a:solidFill>
                  <a:srgbClr val="250106"/>
                </a:solidFill>
              </a:rPr>
              <a:t>или</a:t>
            </a:r>
            <a:r>
              <a:rPr lang="ru-RU" altLang="ru-RU" sz="2800" i="1" dirty="0" smtClean="0">
                <a:solidFill>
                  <a:srgbClr val="250106"/>
                </a:solidFill>
              </a:rPr>
              <a:t>  нумерация </a:t>
            </a:r>
            <a:r>
              <a:rPr lang="ru-RU" altLang="ru-RU" sz="2800" dirty="0" smtClean="0">
                <a:solidFill>
                  <a:srgbClr val="250106"/>
                </a:solidFill>
              </a:rPr>
              <a:t>– это способ записи (обозначения) чисел.</a:t>
            </a:r>
          </a:p>
          <a:p>
            <a:pPr eaLnBrk="1" hangingPunct="1">
              <a:buFontTx/>
              <a:buNone/>
            </a:pPr>
            <a:r>
              <a:rPr lang="ru-RU" altLang="ru-RU" sz="2800" dirty="0" smtClean="0">
                <a:solidFill>
                  <a:srgbClr val="250106"/>
                </a:solidFill>
              </a:rPr>
              <a:t>   Символы, при помощи которых записываются числа, называются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цифрами</a:t>
            </a:r>
            <a:r>
              <a:rPr lang="ru-RU" altLang="ru-RU" sz="2800" dirty="0" smtClean="0">
                <a:solidFill>
                  <a:srgbClr val="250106"/>
                </a:solidFill>
              </a:rPr>
              <a:t>, а их совокупность –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алфавитом</a:t>
            </a:r>
            <a:r>
              <a:rPr lang="ru-RU" altLang="ru-RU" sz="2800" dirty="0" smtClean="0">
                <a:solidFill>
                  <a:srgbClr val="250106"/>
                </a:solidFill>
              </a:rPr>
              <a:t> системы счисления.  Количество цифр, составляющих алфавит, называется          его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основанием</a:t>
            </a:r>
            <a:r>
              <a:rPr lang="ru-RU" altLang="ru-RU" sz="2800" dirty="0">
                <a:solidFill>
                  <a:srgbClr val="250106"/>
                </a:solidFill>
              </a:rPr>
              <a:t>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(</a:t>
            </a:r>
            <a:r>
              <a:rPr lang="ru-RU" altLang="ru-RU" sz="2800" i="1" dirty="0" smtClean="0">
                <a:solidFill>
                  <a:schemeClr val="accent2"/>
                </a:solidFill>
              </a:rPr>
              <a:t>размерностью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)</a:t>
            </a:r>
            <a:r>
              <a:rPr lang="ru-RU" altLang="ru-RU" sz="2800" dirty="0" smtClean="0">
                <a:solidFill>
                  <a:srgbClr val="250106"/>
                </a:solidFill>
              </a:rPr>
              <a:t>.</a:t>
            </a:r>
            <a:endParaRPr lang="ru-RU" altLang="ru-RU" sz="2800" dirty="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388938" y="661988"/>
            <a:ext cx="8229600" cy="1417637"/>
          </a:xfrm>
        </p:spPr>
        <p:txBody>
          <a:bodyPr/>
          <a:lstStyle/>
          <a:p>
            <a:pPr eaLnBrk="1" hangingPunct="1"/>
            <a:r>
              <a:rPr lang="ru-RU" altLang="ru-RU" b="1" dirty="0" smtClean="0">
                <a:solidFill>
                  <a:srgbClr val="FF0000"/>
                </a:solidFill>
              </a:rPr>
              <a:t>Основные определения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84213" y="620713"/>
            <a:ext cx="7920037" cy="5545137"/>
          </a:xfrm>
        </p:spPr>
        <p:txBody>
          <a:bodyPr/>
          <a:lstStyle/>
          <a:p>
            <a:pPr algn="l"/>
            <a:endParaRPr lang="ru-RU" altLang="ru-RU" sz="2800" dirty="0" smtClean="0"/>
          </a:p>
          <a:p>
            <a:pPr algn="l"/>
            <a:r>
              <a:rPr lang="ru-RU" altLang="ru-RU" sz="2800" dirty="0" smtClean="0"/>
              <a:t>Если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закономерности 1, 2 и 3  </a:t>
            </a:r>
            <a:r>
              <a:rPr lang="ru-RU" altLang="ru-RU" sz="2800" dirty="0" smtClean="0"/>
              <a:t>применяются для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быстрого и точного перевода чисел между системами счисления</a:t>
            </a:r>
            <a:r>
              <a:rPr lang="ru-RU" altLang="ru-RU" sz="2800" dirty="0" smtClean="0"/>
              <a:t>, то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закономерность 4 </a:t>
            </a:r>
            <a:r>
              <a:rPr lang="ru-RU" altLang="ru-RU" sz="2800" dirty="0" smtClean="0"/>
              <a:t> удобно использовать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для первичной проверки правильности перевода чисел из десятичной системы счисления в любую другую</a:t>
            </a:r>
            <a:r>
              <a:rPr lang="ru-RU" altLang="ru-RU" sz="2800" dirty="0" smtClean="0"/>
              <a:t>, что позволит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сэкономить время </a:t>
            </a:r>
            <a:r>
              <a:rPr lang="ru-RU" altLang="ru-RU" sz="2800" dirty="0" smtClean="0"/>
              <a:t>на проверке результата перевода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и</a:t>
            </a:r>
            <a:r>
              <a:rPr lang="ru-RU" altLang="ru-RU" sz="2800" dirty="0" smtClean="0"/>
              <a:t> даст возможность  </a:t>
            </a:r>
          </a:p>
          <a:p>
            <a:pPr algn="l">
              <a:spcBef>
                <a:spcPct val="0"/>
              </a:spcBef>
            </a:pPr>
            <a:r>
              <a:rPr lang="ru-RU" altLang="ru-RU" sz="2800" b="1" i="1" dirty="0" smtClean="0">
                <a:solidFill>
                  <a:schemeClr val="accent2"/>
                </a:solidFill>
              </a:rPr>
              <a:t>избежать ошибок</a:t>
            </a:r>
            <a:r>
              <a:rPr lang="ru-RU" altLang="ru-RU" sz="2800" dirty="0" smtClean="0"/>
              <a:t>.</a:t>
            </a:r>
          </a:p>
          <a:p>
            <a:pPr algn="l"/>
            <a:endParaRPr lang="ru-RU" altLang="ru-RU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84213" y="620713"/>
            <a:ext cx="7920037" cy="5545137"/>
          </a:xfrm>
        </p:spPr>
        <p:txBody>
          <a:bodyPr/>
          <a:lstStyle/>
          <a:p>
            <a:pPr algn="l"/>
            <a:endParaRPr lang="ru-RU" altLang="ru-RU" sz="2800" dirty="0" smtClean="0"/>
          </a:p>
          <a:p>
            <a:pPr algn="l"/>
            <a:r>
              <a:rPr lang="ru-RU" altLang="ru-RU" sz="2800" dirty="0" smtClean="0"/>
              <a:t>Но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использование закономерностей  дает нам еще ряд преимуществ!</a:t>
            </a:r>
          </a:p>
          <a:p>
            <a:pPr algn="l"/>
            <a:r>
              <a:rPr lang="ru-RU" altLang="ru-RU" sz="2800" dirty="0" smtClean="0"/>
              <a:t>Одно из них (перевод из десятичной системы счисления в двоичную разложением десятичного числа по степеням двойки) уже рассмотрели выше. Заметим, что там применяются закономерности 1 и 2.</a:t>
            </a:r>
          </a:p>
          <a:p>
            <a:pPr algn="l"/>
            <a:r>
              <a:rPr lang="ru-RU" altLang="ru-RU" sz="2800" dirty="0" smtClean="0"/>
              <a:t>На чем еще 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можно</a:t>
            </a:r>
            <a:r>
              <a:rPr lang="ru-RU" altLang="ru-RU" sz="2800" dirty="0" smtClean="0"/>
              <a:t>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сэкономить время и избежать ошибок?</a:t>
            </a:r>
          </a:p>
          <a:p>
            <a:pPr algn="l"/>
            <a:endParaRPr lang="ru-RU" altLang="ru-RU" sz="2800" dirty="0" smtClean="0"/>
          </a:p>
          <a:p>
            <a:pPr algn="l"/>
            <a:endParaRPr lang="ru-RU" altLang="ru-RU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84213" y="549275"/>
            <a:ext cx="7920037" cy="5832475"/>
          </a:xfrm>
        </p:spPr>
        <p:txBody>
          <a:bodyPr/>
          <a:lstStyle/>
          <a:p>
            <a:pPr algn="l"/>
            <a:endParaRPr lang="ru-RU" altLang="ru-RU" sz="2700" dirty="0" smtClean="0"/>
          </a:p>
          <a:p>
            <a:pPr algn="l"/>
            <a:r>
              <a:rPr lang="ru-RU" altLang="ru-RU" sz="2700" dirty="0" smtClean="0"/>
              <a:t>Например, для перевода большого двоичного числа в десятичную систему счисления можно использовать в качестве промежуточной восьмеричную или шестнадцатеричную  системы  счисления:</a:t>
            </a:r>
          </a:p>
          <a:p>
            <a:pPr algn="l"/>
            <a:r>
              <a:rPr lang="ru-RU" altLang="ru-RU" sz="2800" b="1" dirty="0" smtClean="0">
                <a:solidFill>
                  <a:schemeClr val="accent2"/>
                </a:solidFill>
              </a:rPr>
              <a:t> 110011101</a:t>
            </a:r>
            <a:r>
              <a:rPr lang="ru-RU" altLang="ru-RU" sz="2800" b="1" baseline="-25000" dirty="0" smtClean="0">
                <a:solidFill>
                  <a:srgbClr val="FF0000"/>
                </a:solidFill>
              </a:rPr>
              <a:t>2</a:t>
            </a:r>
            <a:r>
              <a:rPr lang="ru-RU" altLang="ru-RU" sz="2800" b="1" baseline="-25000" dirty="0" smtClean="0">
                <a:solidFill>
                  <a:schemeClr val="accent2"/>
                </a:solidFill>
              </a:rPr>
              <a:t>  </a:t>
            </a:r>
            <a:r>
              <a:rPr lang="ru-RU" altLang="ru-RU" sz="2800" b="1" dirty="0" smtClean="0">
                <a:solidFill>
                  <a:schemeClr val="accent2"/>
                </a:solidFill>
              </a:rPr>
              <a:t>= 110 011 101</a:t>
            </a:r>
            <a:r>
              <a:rPr lang="ru-RU" altLang="ru-RU" sz="2800" b="1" baseline="-25000" dirty="0" smtClean="0">
                <a:solidFill>
                  <a:srgbClr val="FF0000"/>
                </a:solidFill>
              </a:rPr>
              <a:t>2</a:t>
            </a:r>
            <a:r>
              <a:rPr lang="ru-RU" altLang="ru-RU" sz="2800" b="1" baseline="-25000" dirty="0" smtClean="0">
                <a:solidFill>
                  <a:schemeClr val="accent2"/>
                </a:solidFill>
              </a:rPr>
              <a:t>  </a:t>
            </a:r>
            <a:r>
              <a:rPr lang="ru-RU" altLang="ru-RU" sz="2800" b="1" dirty="0" smtClean="0">
                <a:solidFill>
                  <a:schemeClr val="accent2"/>
                </a:solidFill>
              </a:rPr>
              <a:t>= 635</a:t>
            </a:r>
            <a:r>
              <a:rPr lang="ru-RU" altLang="ru-RU" sz="2800" b="1" baseline="-25000" dirty="0" smtClean="0">
                <a:solidFill>
                  <a:srgbClr val="FF0000"/>
                </a:solidFill>
              </a:rPr>
              <a:t>8</a:t>
            </a:r>
            <a:r>
              <a:rPr lang="ru-RU" altLang="ru-RU" sz="2800" b="1" baseline="-25000" dirty="0" smtClean="0">
                <a:solidFill>
                  <a:schemeClr val="accent2"/>
                </a:solidFill>
              </a:rPr>
              <a:t>   </a:t>
            </a:r>
            <a:r>
              <a:rPr lang="ru-RU" altLang="ru-RU" sz="2800" b="1" dirty="0" smtClean="0">
                <a:solidFill>
                  <a:schemeClr val="accent2"/>
                </a:solidFill>
              </a:rPr>
              <a:t>=</a:t>
            </a:r>
          </a:p>
          <a:p>
            <a:pPr algn="l"/>
            <a:r>
              <a:rPr lang="ru-RU" altLang="ru-RU" sz="2800" b="1" dirty="0" smtClean="0">
                <a:solidFill>
                  <a:schemeClr val="accent2"/>
                </a:solidFill>
              </a:rPr>
              <a:t>                   =5*8</a:t>
            </a:r>
            <a:r>
              <a:rPr lang="ru-RU" altLang="ru-RU" sz="2800" b="1" baseline="30000" dirty="0" smtClean="0">
                <a:solidFill>
                  <a:schemeClr val="accent2"/>
                </a:solidFill>
              </a:rPr>
              <a:t>0</a:t>
            </a:r>
            <a:r>
              <a:rPr lang="ru-RU" altLang="ru-RU" sz="2800" b="1" dirty="0" smtClean="0">
                <a:solidFill>
                  <a:schemeClr val="accent2"/>
                </a:solidFill>
              </a:rPr>
              <a:t>+3*8</a:t>
            </a:r>
            <a:r>
              <a:rPr lang="ru-RU" altLang="ru-RU" sz="2800" b="1" baseline="30000" dirty="0" smtClean="0">
                <a:solidFill>
                  <a:schemeClr val="accent2"/>
                </a:solidFill>
              </a:rPr>
              <a:t>1</a:t>
            </a:r>
            <a:r>
              <a:rPr lang="ru-RU" altLang="ru-RU" sz="2800" b="1" dirty="0" smtClean="0">
                <a:solidFill>
                  <a:schemeClr val="accent2"/>
                </a:solidFill>
              </a:rPr>
              <a:t>+6*8</a:t>
            </a:r>
            <a:r>
              <a:rPr lang="ru-RU" altLang="ru-RU" sz="2800" b="1" baseline="30000" dirty="0" smtClean="0">
                <a:solidFill>
                  <a:schemeClr val="accent2"/>
                </a:solidFill>
              </a:rPr>
              <a:t>2</a:t>
            </a:r>
            <a:r>
              <a:rPr lang="ru-RU" altLang="ru-RU" sz="2800" b="1" dirty="0" smtClean="0">
                <a:solidFill>
                  <a:schemeClr val="accent2"/>
                </a:solidFill>
              </a:rPr>
              <a:t> = 5 + 24 + 384 = 413</a:t>
            </a:r>
            <a:endParaRPr lang="ru-RU" altLang="ru-RU" sz="2800" dirty="0" smtClean="0">
              <a:solidFill>
                <a:schemeClr val="accent2"/>
              </a:solidFill>
            </a:endParaRPr>
          </a:p>
          <a:p>
            <a:pPr algn="l"/>
            <a:r>
              <a:rPr lang="ru-RU" altLang="ru-RU" sz="2800" b="1" dirty="0" smtClean="0">
                <a:solidFill>
                  <a:schemeClr val="accent2"/>
                </a:solidFill>
              </a:rPr>
              <a:t> 110011101</a:t>
            </a:r>
            <a:r>
              <a:rPr lang="ru-RU" altLang="ru-RU" sz="2800" b="1" baseline="-25000" dirty="0" smtClean="0">
                <a:solidFill>
                  <a:srgbClr val="FF0000"/>
                </a:solidFill>
              </a:rPr>
              <a:t>2</a:t>
            </a:r>
            <a:r>
              <a:rPr lang="ru-RU" altLang="ru-RU" sz="2800" b="1" baseline="-25000" dirty="0" smtClean="0">
                <a:solidFill>
                  <a:schemeClr val="accent2"/>
                </a:solidFill>
              </a:rPr>
              <a:t>  </a:t>
            </a:r>
            <a:r>
              <a:rPr lang="ru-RU" altLang="ru-RU" sz="2800" b="1" dirty="0" smtClean="0">
                <a:solidFill>
                  <a:schemeClr val="accent2"/>
                </a:solidFill>
              </a:rPr>
              <a:t>= 1 1001 1101</a:t>
            </a:r>
            <a:r>
              <a:rPr lang="ru-RU" altLang="ru-RU" sz="2800" b="1" baseline="-25000" dirty="0" smtClean="0">
                <a:solidFill>
                  <a:schemeClr val="accent2"/>
                </a:solidFill>
              </a:rPr>
              <a:t>2  </a:t>
            </a:r>
            <a:r>
              <a:rPr lang="ru-RU" altLang="ru-RU" sz="2800" b="1" dirty="0" smtClean="0">
                <a:solidFill>
                  <a:schemeClr val="accent2"/>
                </a:solidFill>
              </a:rPr>
              <a:t>= 19</a:t>
            </a:r>
            <a:r>
              <a:rPr lang="en-US" altLang="ru-RU" sz="2800" b="1" dirty="0" smtClean="0">
                <a:solidFill>
                  <a:schemeClr val="accent2"/>
                </a:solidFill>
              </a:rPr>
              <a:t>D</a:t>
            </a:r>
            <a:r>
              <a:rPr lang="ru-RU" altLang="ru-RU" sz="2800" b="1" baseline="-25000" dirty="0" smtClean="0">
                <a:solidFill>
                  <a:srgbClr val="FF0000"/>
                </a:solidFill>
              </a:rPr>
              <a:t>16</a:t>
            </a:r>
            <a:r>
              <a:rPr lang="ru-RU" altLang="ru-RU" sz="2800" b="1" baseline="-25000" dirty="0" smtClean="0">
                <a:solidFill>
                  <a:schemeClr val="accent2"/>
                </a:solidFill>
              </a:rPr>
              <a:t>   </a:t>
            </a:r>
            <a:r>
              <a:rPr lang="ru-RU" altLang="ru-RU" sz="2800" b="1" dirty="0" smtClean="0">
                <a:solidFill>
                  <a:schemeClr val="accent2"/>
                </a:solidFill>
              </a:rPr>
              <a:t>=   </a:t>
            </a:r>
          </a:p>
          <a:p>
            <a:pPr algn="l"/>
            <a:r>
              <a:rPr lang="ru-RU" altLang="ru-RU" sz="2800" b="1" dirty="0" smtClean="0">
                <a:solidFill>
                  <a:schemeClr val="accent2"/>
                </a:solidFill>
              </a:rPr>
              <a:t>                  =13*16</a:t>
            </a:r>
            <a:r>
              <a:rPr lang="ru-RU" altLang="ru-RU" sz="2800" b="1" baseline="30000" dirty="0" smtClean="0">
                <a:solidFill>
                  <a:schemeClr val="accent2"/>
                </a:solidFill>
              </a:rPr>
              <a:t>0</a:t>
            </a:r>
            <a:r>
              <a:rPr lang="ru-RU" altLang="ru-RU" sz="2800" b="1" dirty="0" smtClean="0">
                <a:solidFill>
                  <a:schemeClr val="accent2"/>
                </a:solidFill>
              </a:rPr>
              <a:t>+9*16</a:t>
            </a:r>
            <a:r>
              <a:rPr lang="ru-RU" altLang="ru-RU" sz="2800" b="1" baseline="30000" dirty="0" smtClean="0">
                <a:solidFill>
                  <a:schemeClr val="accent2"/>
                </a:solidFill>
              </a:rPr>
              <a:t>1</a:t>
            </a:r>
            <a:r>
              <a:rPr lang="ru-RU" altLang="ru-RU" sz="2800" b="1" dirty="0" smtClean="0">
                <a:solidFill>
                  <a:schemeClr val="accent2"/>
                </a:solidFill>
              </a:rPr>
              <a:t>+1*16</a:t>
            </a:r>
            <a:r>
              <a:rPr lang="ru-RU" altLang="ru-RU" sz="2800" b="1" baseline="30000" dirty="0" smtClean="0">
                <a:solidFill>
                  <a:schemeClr val="accent2"/>
                </a:solidFill>
              </a:rPr>
              <a:t>2</a:t>
            </a:r>
            <a:r>
              <a:rPr lang="ru-RU" altLang="ru-RU" sz="2800" b="1" dirty="0" smtClean="0">
                <a:solidFill>
                  <a:schemeClr val="accent2"/>
                </a:solidFill>
              </a:rPr>
              <a:t> = </a:t>
            </a:r>
          </a:p>
          <a:p>
            <a:pPr algn="l"/>
            <a:r>
              <a:rPr lang="ru-RU" altLang="ru-RU" sz="2800" b="1" dirty="0" smtClean="0">
                <a:solidFill>
                  <a:schemeClr val="accent2"/>
                </a:solidFill>
              </a:rPr>
              <a:t>                  =13 + 144 + 256 = 413</a:t>
            </a:r>
            <a:endParaRPr lang="ru-RU" altLang="ru-RU" sz="2800" dirty="0" smtClean="0">
              <a:solidFill>
                <a:schemeClr val="accent2"/>
              </a:solidFill>
            </a:endParaRPr>
          </a:p>
          <a:p>
            <a:pPr algn="l"/>
            <a:endParaRPr lang="ru-RU" altLang="ru-RU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76673"/>
            <a:ext cx="8353176" cy="5904656"/>
          </a:xfrm>
        </p:spPr>
        <p:txBody>
          <a:bodyPr/>
          <a:lstStyle/>
          <a:p>
            <a:pPr algn="l">
              <a:spcBef>
                <a:spcPts val="1200"/>
              </a:spcBef>
              <a:spcAft>
                <a:spcPts val="600"/>
              </a:spcAft>
            </a:pPr>
            <a:r>
              <a:rPr lang="ru-RU" altLang="ru-RU" sz="2800" b="1" dirty="0" smtClean="0">
                <a:solidFill>
                  <a:schemeClr val="accent2"/>
                </a:solidFill>
              </a:rPr>
              <a:t>Рассмотрим использование закономерностей при решении задач.</a:t>
            </a:r>
            <a:br>
              <a:rPr lang="ru-RU" altLang="ru-RU" sz="2800" b="1" dirty="0" smtClean="0">
                <a:solidFill>
                  <a:schemeClr val="accent2"/>
                </a:solidFill>
              </a:rPr>
            </a:br>
            <a:r>
              <a:rPr lang="ru-RU" altLang="ru-RU" sz="2400" i="1" dirty="0" smtClean="0"/>
              <a:t>Примечание.</a:t>
            </a:r>
            <a:r>
              <a:rPr lang="ru-RU" altLang="ru-RU" sz="2400" dirty="0" smtClean="0"/>
              <a:t>Так как любое число в нулевой степени равно единице, то при решении задач можно не писать степень  в разряде единиц.</a:t>
            </a:r>
            <a:br>
              <a:rPr lang="ru-RU" altLang="ru-RU" sz="2400" dirty="0" smtClean="0"/>
            </a:br>
            <a:r>
              <a:rPr lang="ru-RU" altLang="ru-RU" sz="2800" dirty="0" smtClean="0"/>
              <a:t/>
            </a:r>
            <a:br>
              <a:rPr lang="ru-RU" altLang="ru-RU" sz="2800" dirty="0" smtClean="0"/>
            </a:br>
            <a:r>
              <a:rPr lang="ru-RU" altLang="ru-RU" sz="2800" dirty="0" smtClean="0"/>
              <a:t>1. </a:t>
            </a:r>
            <a:r>
              <a:rPr lang="ru-RU" altLang="ru-RU" sz="2800" i="1" dirty="0" smtClean="0"/>
              <a:t>Переведите дво­ич­ное число 1110101 в де­ся­тич­ную систему счисления.</a:t>
            </a:r>
            <a:r>
              <a:rPr lang="ru-RU" altLang="ru-RU" sz="2800" dirty="0" smtClean="0"/>
              <a:t/>
            </a:r>
            <a:br>
              <a:rPr lang="ru-RU" altLang="ru-RU" sz="2800" dirty="0" smtClean="0"/>
            </a:br>
            <a:r>
              <a:rPr lang="ru-RU" altLang="ru-RU" sz="2400" u="sng" dirty="0" smtClean="0"/>
              <a:t>Решение</a:t>
            </a:r>
            <a:r>
              <a:rPr lang="ru-RU" altLang="ru-RU" sz="2400" dirty="0" smtClean="0"/>
              <a:t>:     </a:t>
            </a:r>
            <a:br>
              <a:rPr lang="ru-RU" altLang="ru-RU" sz="2400" dirty="0" smtClean="0"/>
            </a:br>
            <a:r>
              <a:rPr lang="ru-RU" altLang="ru-RU" sz="2400" dirty="0" smtClean="0"/>
              <a:t>                  1110101</a:t>
            </a:r>
            <a:r>
              <a:rPr lang="ru-RU" altLang="ru-RU" sz="2400" baseline="-25000" dirty="0" smtClean="0"/>
              <a:t>2</a:t>
            </a:r>
            <a:r>
              <a:rPr lang="ru-RU" altLang="ru-RU" sz="2400" dirty="0" smtClean="0"/>
              <a:t>= 1 110 101</a:t>
            </a:r>
            <a:r>
              <a:rPr lang="ru-RU" altLang="ru-RU" sz="2400" baseline="-25000" dirty="0" smtClean="0"/>
              <a:t>2</a:t>
            </a:r>
            <a:r>
              <a:rPr lang="ru-RU" altLang="ru-RU" sz="2400" dirty="0" smtClean="0"/>
              <a:t> = 165</a:t>
            </a:r>
            <a:r>
              <a:rPr lang="ru-RU" altLang="ru-RU" sz="2400" baseline="-25000" dirty="0" smtClean="0"/>
              <a:t>8</a:t>
            </a:r>
            <a:r>
              <a:rPr lang="ru-RU" altLang="ru-RU" sz="2400" dirty="0" smtClean="0"/>
              <a:t> =   </a:t>
            </a:r>
            <a:br>
              <a:rPr lang="ru-RU" altLang="ru-RU" sz="2400" dirty="0" smtClean="0"/>
            </a:br>
            <a:r>
              <a:rPr lang="ru-RU" altLang="ru-RU" sz="2400" dirty="0" smtClean="0"/>
              <a:t>                                 =5+6*8</a:t>
            </a:r>
            <a:r>
              <a:rPr lang="ru-RU" altLang="ru-RU" sz="2400" baseline="30000" dirty="0" smtClean="0"/>
              <a:t>1</a:t>
            </a:r>
            <a:r>
              <a:rPr lang="ru-RU" altLang="ru-RU" sz="2400" dirty="0" smtClean="0"/>
              <a:t>+1*8</a:t>
            </a:r>
            <a:r>
              <a:rPr lang="ru-RU" altLang="ru-RU" sz="2400" baseline="30000" dirty="0" smtClean="0"/>
              <a:t>2</a:t>
            </a:r>
            <a:r>
              <a:rPr lang="ru-RU" altLang="ru-RU" sz="2400" dirty="0" smtClean="0"/>
              <a:t> =5+48+64=117</a:t>
            </a:r>
            <a:br>
              <a:rPr lang="ru-RU" altLang="ru-RU" sz="2400" dirty="0" smtClean="0"/>
            </a:br>
            <a:r>
              <a:rPr lang="ru-RU" altLang="ru-RU" sz="2400" dirty="0" smtClean="0"/>
              <a:t>    Или:      1110101</a:t>
            </a:r>
            <a:r>
              <a:rPr lang="ru-RU" altLang="ru-RU" sz="2400" baseline="-25000" dirty="0" smtClean="0"/>
              <a:t>2</a:t>
            </a:r>
            <a:r>
              <a:rPr lang="ru-RU" altLang="ru-RU" sz="2400" dirty="0" smtClean="0"/>
              <a:t>= 111 0101</a:t>
            </a:r>
            <a:r>
              <a:rPr lang="ru-RU" altLang="ru-RU" sz="2400" baseline="-25000" dirty="0" smtClean="0"/>
              <a:t>2</a:t>
            </a:r>
            <a:r>
              <a:rPr lang="ru-RU" altLang="ru-RU" sz="2400" dirty="0" smtClean="0"/>
              <a:t> = 75</a:t>
            </a:r>
            <a:r>
              <a:rPr lang="ru-RU" altLang="ru-RU" sz="2400" baseline="-25000" dirty="0" smtClean="0"/>
              <a:t>16</a:t>
            </a:r>
            <a:r>
              <a:rPr lang="ru-RU" altLang="ru-RU" sz="2400" dirty="0" smtClean="0"/>
              <a:t> =  </a:t>
            </a:r>
            <a:br>
              <a:rPr lang="ru-RU" altLang="ru-RU" sz="2400" dirty="0" smtClean="0"/>
            </a:br>
            <a:r>
              <a:rPr lang="ru-RU" altLang="ru-RU" sz="2400" dirty="0" smtClean="0"/>
              <a:t>                                  =5+7*16</a:t>
            </a:r>
            <a:r>
              <a:rPr lang="ru-RU" altLang="ru-RU" sz="2400" baseline="30000" dirty="0" smtClean="0"/>
              <a:t>1</a:t>
            </a:r>
            <a:r>
              <a:rPr lang="ru-RU" altLang="ru-RU" sz="2400" dirty="0" smtClean="0"/>
              <a:t>=5+112=117</a:t>
            </a:r>
            <a:br>
              <a:rPr lang="ru-RU" altLang="ru-RU" sz="2400" dirty="0" smtClean="0"/>
            </a:br>
            <a:r>
              <a:rPr lang="ru-RU" altLang="ru-RU" sz="2400" u="sng" dirty="0" smtClean="0"/>
              <a:t>Ответ:</a:t>
            </a:r>
            <a:r>
              <a:rPr lang="ru-RU" altLang="ru-RU" sz="2400" dirty="0" smtClean="0"/>
              <a:t> 117</a:t>
            </a:r>
            <a:endParaRPr lang="ru-RU" altLang="ru-RU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84213" y="620713"/>
            <a:ext cx="7920037" cy="5688012"/>
          </a:xfrm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ru-RU" altLang="ru-RU" sz="2800" dirty="0" smtClean="0"/>
              <a:t>2. </a:t>
            </a:r>
            <a:r>
              <a:rPr lang="ru-RU" altLang="ru-RU" sz="2800" i="1" dirty="0" smtClean="0"/>
              <a:t>Переведите дво­ич­ное число 1100011 в </a:t>
            </a:r>
          </a:p>
          <a:p>
            <a:pPr algn="l">
              <a:spcBef>
                <a:spcPct val="0"/>
              </a:spcBef>
            </a:pPr>
            <a:r>
              <a:rPr lang="ru-RU" altLang="ru-RU" sz="2800" i="1" dirty="0" smtClean="0"/>
              <a:t>де­ся­тич­ную систему счисления.</a:t>
            </a:r>
            <a:endParaRPr lang="ru-RU" altLang="ru-RU" sz="2800" dirty="0" smtClean="0"/>
          </a:p>
          <a:p>
            <a:pPr algn="l">
              <a:spcBef>
                <a:spcPct val="0"/>
              </a:spcBef>
              <a:spcAft>
                <a:spcPts val="600"/>
              </a:spcAft>
            </a:pPr>
            <a:r>
              <a:rPr lang="ru-RU" altLang="ru-RU" sz="2800" dirty="0" smtClean="0"/>
              <a:t>    </a:t>
            </a:r>
            <a:r>
              <a:rPr lang="ru-RU" altLang="ru-RU" sz="2400" u="sng" dirty="0" smtClean="0"/>
              <a:t>Решение:</a:t>
            </a:r>
            <a:r>
              <a:rPr lang="ru-RU" altLang="ru-RU" sz="2400" dirty="0" smtClean="0"/>
              <a:t>     1100011</a:t>
            </a:r>
            <a:r>
              <a:rPr lang="ru-RU" altLang="ru-RU" sz="2400" baseline="-25000" dirty="0" smtClean="0"/>
              <a:t>2</a:t>
            </a:r>
            <a:r>
              <a:rPr lang="ru-RU" altLang="ru-RU" sz="2400" dirty="0" smtClean="0"/>
              <a:t>= 110 0011</a:t>
            </a:r>
            <a:r>
              <a:rPr lang="ru-RU" altLang="ru-RU" sz="2400" baseline="-25000" dirty="0" smtClean="0"/>
              <a:t>2</a:t>
            </a:r>
            <a:r>
              <a:rPr lang="ru-RU" altLang="ru-RU" sz="2400" dirty="0" smtClean="0"/>
              <a:t> = 73</a:t>
            </a:r>
            <a:r>
              <a:rPr lang="ru-RU" altLang="ru-RU" sz="2400" baseline="-25000" dirty="0" smtClean="0"/>
              <a:t>16</a:t>
            </a:r>
            <a:r>
              <a:rPr lang="ru-RU" altLang="ru-RU" sz="2400" dirty="0" smtClean="0"/>
              <a:t> =   </a:t>
            </a:r>
          </a:p>
          <a:p>
            <a:pPr algn="l">
              <a:spcBef>
                <a:spcPct val="0"/>
              </a:spcBef>
              <a:spcAft>
                <a:spcPts val="600"/>
              </a:spcAft>
            </a:pPr>
            <a:r>
              <a:rPr lang="ru-RU" altLang="ru-RU" sz="2400" dirty="0" smtClean="0"/>
              <a:t>                          =3+6*16</a:t>
            </a:r>
            <a:r>
              <a:rPr lang="ru-RU" altLang="ru-RU" sz="2400" baseline="30000" dirty="0" smtClean="0"/>
              <a:t>1</a:t>
            </a:r>
            <a:r>
              <a:rPr lang="ru-RU" altLang="ru-RU" sz="2400" dirty="0" smtClean="0"/>
              <a:t>=3+96=99</a:t>
            </a:r>
          </a:p>
          <a:p>
            <a:pPr algn="l">
              <a:spcBef>
                <a:spcPct val="0"/>
              </a:spcBef>
              <a:spcAft>
                <a:spcPts val="600"/>
              </a:spcAft>
            </a:pPr>
            <a:r>
              <a:rPr lang="ru-RU" altLang="ru-RU" sz="2400" b="1" dirty="0"/>
              <a:t> </a:t>
            </a:r>
            <a:r>
              <a:rPr lang="ru-RU" altLang="ru-RU" sz="2400" b="1" dirty="0" smtClean="0"/>
              <a:t>    </a:t>
            </a:r>
            <a:r>
              <a:rPr lang="ru-RU" altLang="ru-RU" sz="2400" u="sng" dirty="0" smtClean="0"/>
              <a:t>Ответ</a:t>
            </a:r>
            <a:r>
              <a:rPr lang="ru-RU" altLang="ru-RU" sz="2400" dirty="0" smtClean="0"/>
              <a:t>: </a:t>
            </a:r>
            <a:r>
              <a:rPr lang="ru-RU" altLang="ru-RU" sz="2400" dirty="0" smtClean="0"/>
              <a:t>99</a:t>
            </a:r>
          </a:p>
          <a:p>
            <a:pPr algn="l">
              <a:spcBef>
                <a:spcPct val="0"/>
              </a:spcBef>
              <a:spcAft>
                <a:spcPts val="600"/>
              </a:spcAft>
            </a:pPr>
            <a:endParaRPr lang="ru-RU" altLang="ru-RU" sz="2400" dirty="0" smtClean="0"/>
          </a:p>
          <a:p>
            <a:pPr algn="l">
              <a:spcBef>
                <a:spcPct val="0"/>
              </a:spcBef>
              <a:spcAft>
                <a:spcPts val="600"/>
              </a:spcAft>
            </a:pPr>
            <a:r>
              <a:rPr lang="ru-RU" altLang="ru-RU" sz="2800" dirty="0" smtClean="0"/>
              <a:t>3. </a:t>
            </a:r>
            <a:r>
              <a:rPr lang="ru-RU" altLang="ru-RU" sz="2800" i="1" dirty="0" smtClean="0"/>
              <a:t>Переведите число 125 из де­ся­тич­ной си­сте­мы счис­ле­ния в дво­ич­ную си­сте­му счисления. Сколь­ко еди­ниц со­дер­жит по­лу­чен­ное число? В от­ве­те ука­жи­те одно число —количество единиц</a:t>
            </a:r>
            <a:r>
              <a:rPr lang="ru-RU" altLang="ru-RU" sz="2800" dirty="0" smtClean="0"/>
              <a:t>.</a:t>
            </a:r>
          </a:p>
          <a:p>
            <a:pPr algn="l"/>
            <a:r>
              <a:rPr lang="ru-RU" altLang="ru-RU" sz="2400" dirty="0" smtClean="0"/>
              <a:t>      </a:t>
            </a:r>
            <a:r>
              <a:rPr lang="ru-RU" altLang="ru-RU" sz="2400" u="sng" dirty="0" smtClean="0"/>
              <a:t>Решение</a:t>
            </a:r>
            <a:r>
              <a:rPr lang="ru-RU" altLang="ru-RU" sz="2400" dirty="0" smtClean="0"/>
              <a:t>:    125 = 127 – 2 = 1111111</a:t>
            </a:r>
            <a:r>
              <a:rPr lang="ru-RU" altLang="ru-RU" sz="2400" baseline="-25000" dirty="0" smtClean="0"/>
              <a:t>2</a:t>
            </a:r>
            <a:r>
              <a:rPr lang="ru-RU" altLang="ru-RU" sz="2400" dirty="0" smtClean="0"/>
              <a:t>  -10</a:t>
            </a:r>
            <a:r>
              <a:rPr lang="ru-RU" altLang="ru-RU" sz="2400" baseline="-25000" dirty="0" smtClean="0"/>
              <a:t>2 </a:t>
            </a:r>
            <a:r>
              <a:rPr lang="ru-RU" altLang="ru-RU" sz="2400" dirty="0" smtClean="0"/>
              <a:t>=</a:t>
            </a:r>
          </a:p>
          <a:p>
            <a:pPr algn="l"/>
            <a:r>
              <a:rPr lang="ru-RU" altLang="ru-RU" sz="2400" dirty="0" smtClean="0"/>
              <a:t>                           = 1111101</a:t>
            </a:r>
            <a:r>
              <a:rPr lang="ru-RU" altLang="ru-RU" sz="2400" baseline="-25000" dirty="0" smtClean="0"/>
              <a:t>2</a:t>
            </a:r>
          </a:p>
          <a:p>
            <a:pPr algn="l"/>
            <a:r>
              <a:rPr lang="ru-RU" altLang="ru-RU" sz="2400" dirty="0" smtClean="0"/>
              <a:t>      </a:t>
            </a:r>
            <a:r>
              <a:rPr lang="ru-RU" altLang="ru-RU" sz="2400" u="sng" dirty="0" smtClean="0"/>
              <a:t>Ответ</a:t>
            </a:r>
            <a:r>
              <a:rPr lang="ru-RU" altLang="ru-RU" sz="2400" dirty="0" smtClean="0"/>
              <a:t>: 5</a:t>
            </a:r>
          </a:p>
          <a:p>
            <a:r>
              <a:rPr lang="ru-RU" altLang="ru-RU" sz="2800" dirty="0" smtClean="0"/>
              <a:t> </a:t>
            </a:r>
          </a:p>
          <a:p>
            <a:pPr algn="l"/>
            <a:endParaRPr lang="ru-RU" altLang="ru-RU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620688"/>
            <a:ext cx="7941890" cy="5617170"/>
          </a:xfrm>
        </p:spPr>
        <p:txBody>
          <a:bodyPr/>
          <a:lstStyle/>
          <a:p>
            <a:pPr algn="l"/>
            <a:r>
              <a:rPr lang="ru-RU" altLang="ru-RU" sz="2800" dirty="0" smtClean="0"/>
              <a:t/>
            </a:r>
            <a:br>
              <a:rPr lang="ru-RU" altLang="ru-RU" sz="2800" dirty="0" smtClean="0"/>
            </a:br>
            <a:r>
              <a:rPr lang="ru-RU" altLang="ru-RU" sz="2800" dirty="0" smtClean="0"/>
              <a:t>4</a:t>
            </a:r>
            <a:r>
              <a:rPr lang="ru-RU" altLang="ru-RU" sz="2800" dirty="0" smtClean="0"/>
              <a:t>. </a:t>
            </a:r>
            <a:r>
              <a:rPr lang="ru-RU" altLang="ru-RU" sz="2800" i="1" dirty="0" smtClean="0"/>
              <a:t>Переведите число 135 из десятичной системы счисления в двоичную систему счисления. Сколько единиц содержит полученное число? В ответе укажите одно число —количество единиц</a:t>
            </a:r>
            <a:r>
              <a:rPr lang="ru-RU" altLang="ru-RU" sz="2800" dirty="0" smtClean="0"/>
              <a:t>.</a:t>
            </a:r>
            <a:br>
              <a:rPr lang="ru-RU" altLang="ru-RU" sz="2800" dirty="0" smtClean="0"/>
            </a:br>
            <a:r>
              <a:rPr lang="ru-RU" altLang="ru-RU" sz="2800" dirty="0"/>
              <a:t> </a:t>
            </a:r>
            <a:r>
              <a:rPr lang="ru-RU" altLang="ru-RU" sz="2800" dirty="0" smtClean="0"/>
              <a:t>   </a:t>
            </a:r>
            <a:r>
              <a:rPr lang="ru-RU" altLang="ru-RU" sz="2400" u="sng" dirty="0" smtClean="0"/>
              <a:t>Решение</a:t>
            </a:r>
            <a:r>
              <a:rPr lang="ru-RU" altLang="ru-RU" sz="2400" u="sng" dirty="0" smtClean="0"/>
              <a:t>:</a:t>
            </a:r>
            <a:r>
              <a:rPr lang="ru-RU" altLang="ru-RU" sz="2400" dirty="0" smtClean="0"/>
              <a:t>      135 = </a:t>
            </a:r>
            <a:r>
              <a:rPr lang="ru-RU" altLang="ru-RU" sz="2400" b="1" dirty="0" smtClean="0"/>
              <a:t>128</a:t>
            </a:r>
            <a:r>
              <a:rPr lang="ru-RU" altLang="ru-RU" sz="2400" dirty="0" smtClean="0"/>
              <a:t>+</a:t>
            </a:r>
            <a:r>
              <a:rPr lang="ru-RU" altLang="ru-RU" sz="2400" b="1" dirty="0" smtClean="0"/>
              <a:t>4</a:t>
            </a:r>
            <a:r>
              <a:rPr lang="ru-RU" altLang="ru-RU" sz="2400" dirty="0" smtClean="0"/>
              <a:t>+</a:t>
            </a:r>
            <a:r>
              <a:rPr lang="ru-RU" altLang="ru-RU" sz="2400" b="1" dirty="0" smtClean="0"/>
              <a:t>2</a:t>
            </a:r>
            <a:r>
              <a:rPr lang="ru-RU" altLang="ru-RU" sz="2400" dirty="0" smtClean="0"/>
              <a:t>+</a:t>
            </a:r>
            <a:r>
              <a:rPr lang="ru-RU" altLang="ru-RU" sz="2400" b="1" dirty="0" smtClean="0"/>
              <a:t>1  </a:t>
            </a:r>
            <a:r>
              <a:rPr lang="ru-RU" altLang="ru-RU" sz="2400" dirty="0" smtClean="0"/>
              <a:t>( = 2</a:t>
            </a:r>
            <a:r>
              <a:rPr lang="ru-RU" altLang="ru-RU" sz="2400" baseline="30000" dirty="0" smtClean="0"/>
              <a:t>7</a:t>
            </a:r>
            <a:r>
              <a:rPr lang="ru-RU" altLang="ru-RU" sz="2400" dirty="0" smtClean="0"/>
              <a:t> + 2</a:t>
            </a:r>
            <a:r>
              <a:rPr lang="ru-RU" altLang="ru-RU" sz="2400" baseline="30000" dirty="0" smtClean="0"/>
              <a:t>2</a:t>
            </a:r>
            <a:r>
              <a:rPr lang="ru-RU" altLang="ru-RU" sz="2400" dirty="0" smtClean="0"/>
              <a:t> + 2</a:t>
            </a:r>
            <a:r>
              <a:rPr lang="ru-RU" altLang="ru-RU" sz="2400" baseline="30000" dirty="0" smtClean="0"/>
              <a:t>1</a:t>
            </a:r>
            <a:r>
              <a:rPr lang="ru-RU" altLang="ru-RU" sz="2400" dirty="0" smtClean="0"/>
              <a:t> + 2</a:t>
            </a:r>
            <a:r>
              <a:rPr lang="ru-RU" altLang="ru-RU" sz="2400" baseline="30000" dirty="0" smtClean="0"/>
              <a:t>0</a:t>
            </a:r>
            <a:r>
              <a:rPr lang="ru-RU" altLang="ru-RU" sz="2400" dirty="0" smtClean="0"/>
              <a:t> )</a:t>
            </a:r>
            <a:br>
              <a:rPr lang="ru-RU" altLang="ru-RU" sz="2400" dirty="0" smtClean="0"/>
            </a:br>
            <a:r>
              <a:rPr lang="ru-RU" altLang="ru-RU" sz="2400" dirty="0" smtClean="0"/>
              <a:t> </a:t>
            </a:r>
            <a:r>
              <a:rPr lang="ru-RU" altLang="ru-RU" sz="2400" dirty="0" smtClean="0"/>
              <a:t>    </a:t>
            </a:r>
            <a:r>
              <a:rPr lang="ru-RU" altLang="ru-RU" sz="2400" u="sng" dirty="0" smtClean="0"/>
              <a:t>Ответ</a:t>
            </a:r>
            <a:r>
              <a:rPr lang="ru-RU" altLang="ru-RU" sz="2400" dirty="0" smtClean="0"/>
              <a:t>:  4  </a:t>
            </a:r>
            <a:br>
              <a:rPr lang="ru-RU" altLang="ru-RU" sz="2400" dirty="0" smtClean="0"/>
            </a:br>
            <a:r>
              <a:rPr lang="ru-RU" altLang="ru-RU" sz="2800" dirty="0" smtClean="0"/>
              <a:t>  </a:t>
            </a:r>
            <a:r>
              <a:rPr lang="ru-RU" altLang="ru-RU" sz="2400" dirty="0" smtClean="0"/>
              <a:t>Заметим, что </a:t>
            </a:r>
            <a:r>
              <a:rPr lang="ru-RU" altLang="ru-RU" sz="2400" i="1" dirty="0" smtClean="0">
                <a:solidFill>
                  <a:schemeClr val="accent2"/>
                </a:solidFill>
              </a:rPr>
              <a:t>этот ответ получен без   </a:t>
            </a:r>
            <a:br>
              <a:rPr lang="ru-RU" altLang="ru-RU" sz="2400" i="1" dirty="0" smtClean="0">
                <a:solidFill>
                  <a:schemeClr val="accent2"/>
                </a:solidFill>
              </a:rPr>
            </a:br>
            <a:r>
              <a:rPr lang="ru-RU" altLang="ru-RU" sz="2400" i="1" dirty="0" smtClean="0">
                <a:solidFill>
                  <a:schemeClr val="accent2"/>
                </a:solidFill>
              </a:rPr>
              <a:t>  окончательного перевода числа в двоичную </a:t>
            </a:r>
            <a:br>
              <a:rPr lang="ru-RU" altLang="ru-RU" sz="2400" i="1" dirty="0" smtClean="0">
                <a:solidFill>
                  <a:schemeClr val="accent2"/>
                </a:solidFill>
              </a:rPr>
            </a:br>
            <a:r>
              <a:rPr lang="ru-RU" altLang="ru-RU" sz="2400" i="1" dirty="0" smtClean="0">
                <a:solidFill>
                  <a:schemeClr val="accent2"/>
                </a:solidFill>
              </a:rPr>
              <a:t>  систему счисления, достаточно посчитать </a:t>
            </a:r>
            <a:br>
              <a:rPr lang="ru-RU" altLang="ru-RU" sz="2400" i="1" dirty="0" smtClean="0">
                <a:solidFill>
                  <a:schemeClr val="accent2"/>
                </a:solidFill>
              </a:rPr>
            </a:br>
            <a:r>
              <a:rPr lang="ru-RU" altLang="ru-RU" sz="2400" i="1" dirty="0" smtClean="0">
                <a:solidFill>
                  <a:schemeClr val="accent2"/>
                </a:solidFill>
              </a:rPr>
              <a:t>  количество двоек в степенях</a:t>
            </a:r>
            <a:r>
              <a:rPr lang="ru-RU" altLang="ru-RU" sz="2400" i="1" dirty="0" smtClean="0"/>
              <a:t>. </a:t>
            </a:r>
            <a:r>
              <a:rPr lang="ru-RU" altLang="ru-RU" sz="2400" i="1" dirty="0" smtClean="0">
                <a:solidFill>
                  <a:schemeClr val="accent2"/>
                </a:solidFill>
              </a:rPr>
              <a:t>Выражение в </a:t>
            </a:r>
            <a:br>
              <a:rPr lang="ru-RU" altLang="ru-RU" sz="2400" i="1" dirty="0" smtClean="0">
                <a:solidFill>
                  <a:schemeClr val="accent2"/>
                </a:solidFill>
              </a:rPr>
            </a:br>
            <a:r>
              <a:rPr lang="ru-RU" altLang="ru-RU" sz="2400" i="1" dirty="0" smtClean="0">
                <a:solidFill>
                  <a:schemeClr val="accent2"/>
                </a:solidFill>
              </a:rPr>
              <a:t>  скобках можно не писать!</a:t>
            </a:r>
            <a:r>
              <a:rPr lang="ru-RU" altLang="ru-RU" sz="2400" i="1" dirty="0" smtClean="0"/>
              <a:t>   </a:t>
            </a:r>
            <a:r>
              <a:rPr lang="ru-RU" altLang="ru-RU" sz="2400" dirty="0" smtClean="0"/>
              <a:t>Это позволяет </a:t>
            </a:r>
            <a:br>
              <a:rPr lang="ru-RU" altLang="ru-RU" sz="2400" dirty="0" smtClean="0"/>
            </a:br>
            <a:r>
              <a:rPr lang="ru-RU" altLang="ru-RU" sz="2400" dirty="0" smtClean="0"/>
              <a:t>  сэкономить время решения задачи и избежать  </a:t>
            </a:r>
            <a:br>
              <a:rPr lang="ru-RU" altLang="ru-RU" sz="2400" dirty="0" smtClean="0"/>
            </a:br>
            <a:r>
              <a:rPr lang="ru-RU" altLang="ru-RU" sz="2400" dirty="0" smtClean="0"/>
              <a:t>  возможных ошибок при дальнейшей записи</a:t>
            </a:r>
            <a:r>
              <a:rPr lang="ru-RU" altLang="ru-RU" sz="2400" i="1" dirty="0" smtClean="0"/>
              <a:t>.</a:t>
            </a:r>
            <a:br>
              <a:rPr lang="ru-RU" altLang="ru-RU" sz="2400" i="1" dirty="0" smtClean="0"/>
            </a:br>
            <a:endParaRPr lang="ru-RU" altLang="ru-RU" sz="2400" i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76250"/>
            <a:ext cx="8229600" cy="5903913"/>
          </a:xfrm>
        </p:spPr>
        <p:txBody>
          <a:bodyPr/>
          <a:lstStyle/>
          <a:p>
            <a:pPr algn="l"/>
            <a:r>
              <a:rPr lang="ru-RU" altLang="ru-RU" sz="2800" dirty="0" smtClean="0"/>
              <a:t>5. </a:t>
            </a:r>
            <a:r>
              <a:rPr lang="ru-RU" altLang="ru-RU" sz="2800" i="1" dirty="0" smtClean="0"/>
              <a:t>Переведите число FE из шест­на­дца­те­рич­ной </a:t>
            </a:r>
            <a:br>
              <a:rPr lang="ru-RU" altLang="ru-RU" sz="2800" i="1" dirty="0" smtClean="0"/>
            </a:br>
            <a:r>
              <a:rPr lang="ru-RU" altLang="ru-RU" sz="2800" i="1" dirty="0" smtClean="0"/>
              <a:t>си­сте­мы </a:t>
            </a:r>
            <a:r>
              <a:rPr lang="ru-RU" altLang="ru-RU" sz="2800" i="1" dirty="0" smtClean="0"/>
              <a:t>счис­ле­ния в дво­ич­ную си­сте­му   </a:t>
            </a:r>
            <a:br>
              <a:rPr lang="ru-RU" altLang="ru-RU" sz="2800" i="1" dirty="0" smtClean="0"/>
            </a:br>
            <a:r>
              <a:rPr lang="ru-RU" altLang="ru-RU" sz="2800" i="1" dirty="0" smtClean="0"/>
              <a:t>счисления</a:t>
            </a:r>
            <a:r>
              <a:rPr lang="ru-RU" altLang="ru-RU" sz="2800" i="1" dirty="0" smtClean="0"/>
              <a:t>.</a:t>
            </a:r>
            <a:br>
              <a:rPr lang="ru-RU" altLang="ru-RU" sz="2800" i="1" dirty="0" smtClean="0"/>
            </a:br>
            <a:r>
              <a:rPr lang="ru-RU" altLang="ru-RU" sz="2800" b="1" i="1" dirty="0" smtClean="0"/>
              <a:t> </a:t>
            </a:r>
            <a:r>
              <a:rPr lang="ru-RU" altLang="ru-RU" sz="2800" i="1" dirty="0" smtClean="0"/>
              <a:t/>
            </a:r>
            <a:br>
              <a:rPr lang="ru-RU" altLang="ru-RU" sz="2800" i="1" dirty="0" smtClean="0"/>
            </a:br>
            <a:r>
              <a:rPr lang="ru-RU" altLang="ru-RU" sz="2800" i="1" dirty="0" smtClean="0"/>
              <a:t>    </a:t>
            </a:r>
            <a:r>
              <a:rPr lang="ru-RU" altLang="ru-RU" sz="2800" u="sng" dirty="0" smtClean="0"/>
              <a:t>Решение</a:t>
            </a:r>
            <a:r>
              <a:rPr lang="ru-RU" altLang="ru-RU" sz="2800" b="1" dirty="0" smtClean="0"/>
              <a:t>:    </a:t>
            </a:r>
            <a:br>
              <a:rPr lang="ru-RU" altLang="ru-RU" sz="2800" b="1" dirty="0" smtClean="0"/>
            </a:br>
            <a:r>
              <a:rPr lang="ru-RU" altLang="ru-RU" sz="2800" b="1" dirty="0" smtClean="0"/>
              <a:t>                       </a:t>
            </a:r>
            <a:r>
              <a:rPr lang="ru-RU" altLang="ru-RU" sz="2800" dirty="0" smtClean="0"/>
              <a:t> </a:t>
            </a:r>
            <a:r>
              <a:rPr lang="en-US" altLang="ru-RU" sz="2800" b="1" dirty="0" smtClean="0">
                <a:solidFill>
                  <a:schemeClr val="tx1"/>
                </a:solidFill>
              </a:rPr>
              <a:t>FE</a:t>
            </a:r>
            <a:r>
              <a:rPr lang="ru-RU" altLang="ru-RU" sz="2800" b="1" baseline="-25000" dirty="0" smtClean="0">
                <a:solidFill>
                  <a:schemeClr val="tx1"/>
                </a:solidFill>
              </a:rPr>
              <a:t>16</a:t>
            </a:r>
            <a:r>
              <a:rPr lang="ru-RU" altLang="ru-RU" sz="2800" b="1" dirty="0" smtClean="0">
                <a:solidFill>
                  <a:schemeClr val="tx1"/>
                </a:solidFill>
              </a:rPr>
              <a:t> =  1111 1110</a:t>
            </a:r>
            <a:r>
              <a:rPr lang="ru-RU" altLang="ru-RU" sz="2800" b="1" baseline="-25000" dirty="0" smtClean="0">
                <a:solidFill>
                  <a:schemeClr val="tx1"/>
                </a:solidFill>
              </a:rPr>
              <a:t>2  </a:t>
            </a:r>
            <a:r>
              <a:rPr lang="ru-RU" altLang="ru-RU" sz="2800" b="1" baseline="-25000" dirty="0" smtClean="0">
                <a:solidFill>
                  <a:schemeClr val="accent2"/>
                </a:solidFill>
              </a:rPr>
              <a:t/>
            </a:r>
            <a:br>
              <a:rPr lang="ru-RU" altLang="ru-RU" sz="2800" b="1" baseline="-25000" dirty="0" smtClean="0">
                <a:solidFill>
                  <a:schemeClr val="accent2"/>
                </a:solidFill>
              </a:rPr>
            </a:br>
            <a:r>
              <a:rPr lang="ru-RU" altLang="ru-RU" sz="2800" baseline="-25000" dirty="0" smtClean="0"/>
              <a:t>     </a:t>
            </a:r>
            <a:r>
              <a:rPr lang="ru-RU" altLang="ru-RU" sz="2800" dirty="0" smtClean="0"/>
              <a:t>(используем запись тетрадами из таблицы    </a:t>
            </a:r>
            <a:br>
              <a:rPr lang="ru-RU" altLang="ru-RU" sz="2800" dirty="0" smtClean="0"/>
            </a:br>
            <a:r>
              <a:rPr lang="ru-RU" altLang="ru-RU" sz="2800" dirty="0" smtClean="0"/>
              <a:t>     «дружбы»).</a:t>
            </a:r>
            <a:br>
              <a:rPr lang="ru-RU" altLang="ru-RU" sz="2800" dirty="0" smtClean="0"/>
            </a:br>
            <a:r>
              <a:rPr lang="ru-RU" altLang="ru-RU" sz="2800" dirty="0" smtClean="0"/>
              <a:t/>
            </a:r>
            <a:br>
              <a:rPr lang="ru-RU" altLang="ru-RU" sz="2800" dirty="0" smtClean="0"/>
            </a:br>
            <a:r>
              <a:rPr lang="ru-RU" altLang="ru-RU" sz="2800" dirty="0" smtClean="0"/>
              <a:t>    </a:t>
            </a:r>
            <a:r>
              <a:rPr lang="ru-RU" altLang="ru-RU" sz="2800" u="sng" dirty="0" smtClean="0"/>
              <a:t>Ответ</a:t>
            </a:r>
            <a:r>
              <a:rPr lang="ru-RU" altLang="ru-RU" sz="2800" dirty="0" smtClean="0"/>
              <a:t>: 11111110</a:t>
            </a:r>
            <a:br>
              <a:rPr lang="ru-RU" altLang="ru-RU" sz="2800" dirty="0" smtClean="0"/>
            </a:br>
            <a:endParaRPr lang="ru-RU" altLang="ru-RU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5903912"/>
          </a:xfrm>
        </p:spPr>
        <p:txBody>
          <a:bodyPr/>
          <a:lstStyle/>
          <a:p>
            <a:pPr algn="l"/>
            <a:r>
              <a:rPr lang="ru-RU" altLang="ru-RU" sz="2800" dirty="0" smtClean="0"/>
              <a:t/>
            </a:r>
            <a:br>
              <a:rPr lang="ru-RU" altLang="ru-RU" sz="2800" dirty="0" smtClean="0"/>
            </a:br>
            <a:r>
              <a:rPr lang="ru-RU" altLang="ru-RU" sz="2800" dirty="0" smtClean="0"/>
              <a:t/>
            </a:r>
            <a:br>
              <a:rPr lang="ru-RU" altLang="ru-RU" sz="2800" dirty="0" smtClean="0"/>
            </a:br>
            <a:r>
              <a:rPr lang="ru-RU" altLang="ru-RU" sz="2800" dirty="0" smtClean="0"/>
              <a:t>6. </a:t>
            </a:r>
            <a:r>
              <a:rPr lang="ru-RU" altLang="ru-RU" sz="2800" i="1" dirty="0" smtClean="0"/>
              <a:t>Переведите число 143 из де­ся­тич­ной си­сте­мы счис­ле­ния в дво­ич­ную си­сте­му счисления. Сколь­ко зна­ча­щих нулей со­дер­жит по­лу­чен­ное число? В от­ве­те ука­жи­те одно число — ко­ли­че­ство нулей</a:t>
            </a:r>
            <a:r>
              <a:rPr lang="ru-RU" altLang="ru-RU" sz="2800" dirty="0" smtClean="0"/>
              <a:t>.</a:t>
            </a:r>
            <a:br>
              <a:rPr lang="ru-RU" altLang="ru-RU" sz="2800" dirty="0" smtClean="0"/>
            </a:br>
            <a:r>
              <a:rPr lang="ru-RU" altLang="ru-RU" sz="2700" u="sng" dirty="0" smtClean="0"/>
              <a:t>Решение</a:t>
            </a:r>
            <a:r>
              <a:rPr lang="ru-RU" altLang="ru-RU" sz="2700" dirty="0" smtClean="0"/>
              <a:t>:   </a:t>
            </a:r>
            <a:br>
              <a:rPr lang="ru-RU" altLang="ru-RU" sz="2700" dirty="0" smtClean="0"/>
            </a:br>
            <a:r>
              <a:rPr lang="ru-RU" altLang="ru-RU" sz="2700" dirty="0" smtClean="0"/>
              <a:t> </a:t>
            </a:r>
            <a:br>
              <a:rPr lang="ru-RU" altLang="ru-RU" sz="2700" dirty="0" smtClean="0"/>
            </a:br>
            <a:r>
              <a:rPr lang="ru-RU" altLang="ru-RU" sz="2700" dirty="0" smtClean="0"/>
              <a:t>     143</a:t>
            </a:r>
            <a:r>
              <a:rPr lang="ru-RU" altLang="ru-RU" sz="2700" b="1" dirty="0" smtClean="0"/>
              <a:t> = 128+8+4+2+1 = 2</a:t>
            </a:r>
            <a:r>
              <a:rPr lang="ru-RU" altLang="ru-RU" sz="2700" b="1" baseline="30000" dirty="0" smtClean="0"/>
              <a:t>7</a:t>
            </a:r>
            <a:r>
              <a:rPr lang="ru-RU" altLang="ru-RU" sz="2700" b="1" dirty="0" smtClean="0"/>
              <a:t> + 2</a:t>
            </a:r>
            <a:r>
              <a:rPr lang="ru-RU" altLang="ru-RU" sz="2700" b="1" baseline="30000" dirty="0" smtClean="0"/>
              <a:t>3</a:t>
            </a:r>
            <a:r>
              <a:rPr lang="ru-RU" altLang="ru-RU" sz="2700" b="1" dirty="0" smtClean="0"/>
              <a:t> + 2</a:t>
            </a:r>
            <a:r>
              <a:rPr lang="ru-RU" altLang="ru-RU" sz="2700" b="1" baseline="30000" dirty="0" smtClean="0"/>
              <a:t>2</a:t>
            </a:r>
            <a:r>
              <a:rPr lang="ru-RU" altLang="ru-RU" sz="2700" b="1" dirty="0" smtClean="0"/>
              <a:t> + 2</a:t>
            </a:r>
            <a:r>
              <a:rPr lang="ru-RU" altLang="ru-RU" sz="2700" b="1" baseline="30000" dirty="0" smtClean="0"/>
              <a:t>1</a:t>
            </a:r>
            <a:r>
              <a:rPr lang="ru-RU" altLang="ru-RU" sz="2700" b="1" dirty="0" smtClean="0"/>
              <a:t> + 2</a:t>
            </a:r>
            <a:r>
              <a:rPr lang="ru-RU" altLang="ru-RU" sz="2700" b="1" baseline="30000" dirty="0" smtClean="0"/>
              <a:t>0</a:t>
            </a:r>
            <a:r>
              <a:rPr lang="ru-RU" altLang="ru-RU" sz="2700" b="1" dirty="0" smtClean="0"/>
              <a:t> , </a:t>
            </a:r>
            <a:br>
              <a:rPr lang="ru-RU" altLang="ru-RU" sz="2700" b="1" dirty="0" smtClean="0"/>
            </a:br>
            <a:r>
              <a:rPr lang="ru-RU" altLang="ru-RU" sz="2700" b="1" dirty="0" smtClean="0"/>
              <a:t/>
            </a:r>
            <a:br>
              <a:rPr lang="ru-RU" altLang="ru-RU" sz="2700" b="1" dirty="0" smtClean="0"/>
            </a:br>
            <a:r>
              <a:rPr lang="ru-RU" altLang="ru-RU" sz="2700" dirty="0" smtClean="0"/>
              <a:t> то есть пропущены всего три (6,5 и 4) степени двойки.</a:t>
            </a:r>
            <a:br>
              <a:rPr lang="ru-RU" altLang="ru-RU" sz="2700" dirty="0" smtClean="0"/>
            </a:br>
            <a:r>
              <a:rPr lang="ru-RU" altLang="ru-RU" sz="2700" u="sng" dirty="0" smtClean="0"/>
              <a:t>Ответ:</a:t>
            </a:r>
            <a:r>
              <a:rPr lang="ru-RU" altLang="ru-RU" sz="2700" dirty="0" smtClean="0"/>
              <a:t>  3</a:t>
            </a:r>
            <a:br>
              <a:rPr lang="ru-RU" altLang="ru-RU" sz="2700" dirty="0" smtClean="0"/>
            </a:br>
            <a:r>
              <a:rPr lang="ru-RU" altLang="ru-RU" sz="2800" dirty="0" smtClean="0"/>
              <a:t> </a:t>
            </a:r>
            <a:br>
              <a:rPr lang="ru-RU" altLang="ru-RU" sz="2800" dirty="0" smtClean="0"/>
            </a:br>
            <a:endParaRPr lang="ru-RU" altLang="ru-RU" sz="2800" i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972425" cy="5903912"/>
          </a:xfrm>
        </p:spPr>
        <p:txBody>
          <a:bodyPr/>
          <a:lstStyle/>
          <a:p>
            <a:pPr algn="l">
              <a:spcAft>
                <a:spcPts val="1200"/>
              </a:spcAft>
            </a:pPr>
            <a:r>
              <a:rPr lang="ru-RU" altLang="ru-RU" sz="2800" dirty="0" smtClean="0"/>
              <a:t/>
            </a:r>
            <a:br>
              <a:rPr lang="ru-RU" altLang="ru-RU" sz="2800" dirty="0" smtClean="0"/>
            </a:br>
            <a:r>
              <a:rPr lang="ru-RU" altLang="ru-RU" sz="2800" dirty="0" smtClean="0"/>
              <a:t>7</a:t>
            </a:r>
            <a:r>
              <a:rPr lang="ru-RU" altLang="ru-RU" sz="2800" dirty="0" smtClean="0"/>
              <a:t>. </a:t>
            </a:r>
            <a:r>
              <a:rPr lang="ru-RU" altLang="ru-RU" sz="2800" i="1" dirty="0" smtClean="0"/>
              <a:t>Переведите число 305 из де­ся­тич­ной си­сте­мы счис­ле­ния в дво­ич­ную си­сте­му счисления. Сколь­ко еди­ниц со­дер­жит по­лу­чен­ное число? В от­ве­те ука­жи­те одно число — ко­ли­че­ство единиц</a:t>
            </a:r>
            <a:r>
              <a:rPr lang="ru-RU" altLang="ru-RU" sz="2800" dirty="0" smtClean="0"/>
              <a:t>.</a:t>
            </a:r>
            <a:br>
              <a:rPr lang="ru-RU" altLang="ru-RU" sz="2800" dirty="0" smtClean="0"/>
            </a:br>
            <a:r>
              <a:rPr lang="ru-RU" altLang="ru-RU" sz="2800" dirty="0" smtClean="0"/>
              <a:t>    </a:t>
            </a:r>
            <a:br>
              <a:rPr lang="ru-RU" altLang="ru-RU" sz="2800" dirty="0" smtClean="0"/>
            </a:br>
            <a:r>
              <a:rPr lang="ru-RU" altLang="ru-RU" sz="2800" dirty="0" smtClean="0"/>
              <a:t>    </a:t>
            </a:r>
            <a:r>
              <a:rPr lang="ru-RU" altLang="ru-RU" sz="2800" u="sng" dirty="0" smtClean="0"/>
              <a:t>Решение</a:t>
            </a:r>
            <a:r>
              <a:rPr lang="ru-RU" altLang="ru-RU" sz="2800" dirty="0" smtClean="0"/>
              <a:t>:  305 = 256 + 32 + 16 + 1  </a:t>
            </a:r>
            <a:br>
              <a:rPr lang="ru-RU" altLang="ru-RU" sz="2800" dirty="0" smtClean="0"/>
            </a:br>
            <a:r>
              <a:rPr lang="ru-RU" altLang="ru-RU" sz="2800" dirty="0" smtClean="0"/>
              <a:t>         </a:t>
            </a:r>
            <a:r>
              <a:rPr lang="ru-RU" altLang="ru-RU" sz="2800" dirty="0" smtClean="0"/>
              <a:t>            </a:t>
            </a:r>
            <a:r>
              <a:rPr lang="ru-RU" altLang="ru-RU" sz="2800" dirty="0" smtClean="0"/>
              <a:t>(305 - </a:t>
            </a:r>
            <a:r>
              <a:rPr lang="ru-RU" altLang="ru-RU" sz="2800" b="1" dirty="0" smtClean="0"/>
              <a:t>256</a:t>
            </a:r>
            <a:r>
              <a:rPr lang="ru-RU" altLang="ru-RU" sz="2800" dirty="0" smtClean="0"/>
              <a:t>=49, 49 - </a:t>
            </a:r>
            <a:r>
              <a:rPr lang="ru-RU" altLang="ru-RU" sz="2800" b="1" dirty="0" smtClean="0"/>
              <a:t>32</a:t>
            </a:r>
            <a:r>
              <a:rPr lang="ru-RU" altLang="ru-RU" sz="2800" dirty="0" smtClean="0"/>
              <a:t>=17=</a:t>
            </a:r>
            <a:r>
              <a:rPr lang="ru-RU" altLang="ru-RU" sz="2800" b="1" dirty="0" smtClean="0"/>
              <a:t>16</a:t>
            </a:r>
            <a:r>
              <a:rPr lang="ru-RU" altLang="ru-RU" sz="2800" dirty="0" smtClean="0"/>
              <a:t>+</a:t>
            </a:r>
            <a:r>
              <a:rPr lang="ru-RU" altLang="ru-RU" sz="2800" b="1" dirty="0" smtClean="0"/>
              <a:t>1</a:t>
            </a:r>
            <a:r>
              <a:rPr lang="ru-RU" altLang="ru-RU" sz="2800" dirty="0" smtClean="0"/>
              <a:t>)</a:t>
            </a:r>
            <a:br>
              <a:rPr lang="ru-RU" altLang="ru-RU" sz="2800" dirty="0" smtClean="0"/>
            </a:br>
            <a:r>
              <a:rPr lang="ru-RU" altLang="ru-RU" sz="2800" dirty="0" smtClean="0"/>
              <a:t/>
            </a:r>
            <a:br>
              <a:rPr lang="ru-RU" altLang="ru-RU" sz="2800" dirty="0" smtClean="0"/>
            </a:br>
            <a:r>
              <a:rPr lang="ru-RU" altLang="ru-RU" sz="2800" dirty="0" smtClean="0"/>
              <a:t> ( т.к. в сложении участвуют всего 4 степени двойки, то результат будет содержать всего 4 единицы. Степени можно даже не писать</a:t>
            </a:r>
            <a:r>
              <a:rPr lang="ru-RU" altLang="ru-RU" sz="2800" dirty="0" smtClean="0"/>
              <a:t>)   </a:t>
            </a:r>
            <a:br>
              <a:rPr lang="ru-RU" altLang="ru-RU" sz="2800" dirty="0" smtClean="0"/>
            </a:br>
            <a:r>
              <a:rPr lang="ru-RU" altLang="ru-RU" sz="2800" dirty="0"/>
              <a:t> </a:t>
            </a:r>
            <a:r>
              <a:rPr lang="ru-RU" altLang="ru-RU" sz="2800" dirty="0" smtClean="0"/>
              <a:t>   </a:t>
            </a:r>
            <a:r>
              <a:rPr lang="ru-RU" altLang="ru-RU" sz="2800" u="sng" dirty="0" smtClean="0"/>
              <a:t>Ответ</a:t>
            </a:r>
            <a:r>
              <a:rPr lang="ru-RU" altLang="ru-RU" sz="2800" dirty="0" smtClean="0"/>
              <a:t>: 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972425" cy="5903912"/>
          </a:xfrm>
        </p:spPr>
        <p:txBody>
          <a:bodyPr/>
          <a:lstStyle/>
          <a:p>
            <a:pPr algn="l"/>
            <a:r>
              <a:rPr lang="ru-RU" altLang="ru-RU" sz="2800" dirty="0" smtClean="0"/>
              <a:t>8. </a:t>
            </a:r>
            <a:r>
              <a:rPr lang="ru-RU" sz="2800" i="1" dirty="0"/>
              <a:t>Вычислите: 10101010</a:t>
            </a:r>
            <a:r>
              <a:rPr lang="ru-RU" sz="2800" i="1" baseline="-25000" dirty="0"/>
              <a:t>2</a:t>
            </a:r>
            <a:r>
              <a:rPr lang="ru-RU" sz="2800" i="1" dirty="0"/>
              <a:t> – 252</a:t>
            </a:r>
            <a:r>
              <a:rPr lang="ru-RU" sz="2800" i="1" baseline="-25000" dirty="0"/>
              <a:t>8</a:t>
            </a:r>
            <a:r>
              <a:rPr lang="ru-RU" sz="2800" i="1" dirty="0"/>
              <a:t> + 7</a:t>
            </a:r>
            <a:r>
              <a:rPr lang="ru-RU" sz="2800" i="1" baseline="-25000" dirty="0"/>
              <a:t>16</a:t>
            </a:r>
            <a:r>
              <a:rPr lang="ru-RU" sz="2800" i="1" dirty="0"/>
              <a:t>. Ответ запишите в десятичной системе счисления.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>    </a:t>
            </a:r>
            <a:r>
              <a:rPr lang="ru-RU" sz="2800" u="sng" dirty="0" smtClean="0"/>
              <a:t>Решение</a:t>
            </a:r>
            <a:r>
              <a:rPr lang="ru-RU" sz="2800" dirty="0"/>
              <a:t>: Для решения задач такого типа нужно сначала перевести все числа в одну систему счисления, а уже потом выполнять действия между ними.</a:t>
            </a:r>
            <a:br>
              <a:rPr lang="ru-RU" sz="2800" dirty="0"/>
            </a:br>
            <a:r>
              <a:rPr lang="ru-RU" sz="2800" dirty="0"/>
              <a:t>Переведем первое число в восьмеричную систему счисления: </a:t>
            </a:r>
            <a:br>
              <a:rPr lang="ru-RU" sz="2800" dirty="0"/>
            </a:br>
            <a:r>
              <a:rPr lang="ru-RU" sz="2800" dirty="0"/>
              <a:t>                           10101010</a:t>
            </a:r>
            <a:r>
              <a:rPr lang="ru-RU" sz="2800" baseline="-25000" dirty="0"/>
              <a:t>2</a:t>
            </a:r>
            <a:r>
              <a:rPr lang="ru-RU" sz="2800" dirty="0"/>
              <a:t> = 252</a:t>
            </a:r>
            <a:r>
              <a:rPr lang="ru-RU" sz="2800" baseline="-25000" dirty="0"/>
              <a:t>8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Тогда получаем выражение: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> </a:t>
            </a:r>
            <a:r>
              <a:rPr lang="ru-RU" sz="2800" dirty="0" smtClean="0"/>
              <a:t>                  252</a:t>
            </a:r>
            <a:r>
              <a:rPr lang="ru-RU" sz="2800" baseline="-25000" dirty="0" smtClean="0"/>
              <a:t>8</a:t>
            </a:r>
            <a:r>
              <a:rPr lang="ru-RU" sz="2800" dirty="0"/>
              <a:t> – 252</a:t>
            </a:r>
            <a:r>
              <a:rPr lang="ru-RU" sz="2800" baseline="-25000" dirty="0"/>
              <a:t>8</a:t>
            </a:r>
            <a:r>
              <a:rPr lang="ru-RU" sz="2800" dirty="0"/>
              <a:t> + 7</a:t>
            </a:r>
            <a:r>
              <a:rPr lang="ru-RU" sz="2800" baseline="-25000" dirty="0"/>
              <a:t>16</a:t>
            </a:r>
            <a:r>
              <a:rPr lang="ru-RU" sz="2800" dirty="0"/>
              <a:t> = 7</a:t>
            </a:r>
            <a:r>
              <a:rPr lang="ru-RU" sz="2800" baseline="-25000" dirty="0"/>
              <a:t>16 </a:t>
            </a:r>
            <a:r>
              <a:rPr lang="ru-RU" sz="2800" dirty="0"/>
              <a:t>= 7</a:t>
            </a:r>
            <a:r>
              <a:rPr lang="ru-RU" sz="2800" baseline="-25000" dirty="0"/>
              <a:t>10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>    </a:t>
            </a:r>
            <a:r>
              <a:rPr lang="ru-RU" sz="2800" u="sng" dirty="0" smtClean="0"/>
              <a:t>Отве</a:t>
            </a:r>
            <a:r>
              <a:rPr lang="ru-RU" sz="2800" dirty="0" smtClean="0"/>
              <a:t>т</a:t>
            </a:r>
            <a:r>
              <a:rPr lang="ru-RU" sz="2800" dirty="0"/>
              <a:t>: 7</a:t>
            </a:r>
          </a:p>
        </p:txBody>
      </p:sp>
    </p:spTree>
    <p:extLst>
      <p:ext uri="{BB962C8B-B14F-4D97-AF65-F5344CB8AC3E}">
        <p14:creationId xmlns:p14="http://schemas.microsoft.com/office/powerpoint/2010/main" val="3875052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2288" y="1822450"/>
            <a:ext cx="8229600" cy="391001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dirty="0" smtClean="0"/>
              <a:t>  </a:t>
            </a:r>
          </a:p>
          <a:p>
            <a:pPr marL="0" indent="0" eaLnBrk="1" hangingPunct="1">
              <a:buFontTx/>
              <a:buNone/>
            </a:pPr>
            <a:endParaRPr lang="ru-RU" altLang="ru-RU" dirty="0" smtClean="0"/>
          </a:p>
        </p:txBody>
      </p:sp>
      <p:sp>
        <p:nvSpPr>
          <p:cNvPr id="9219" name="Заголовок 14"/>
          <p:cNvSpPr>
            <a:spLocks noGrp="1"/>
          </p:cNvSpPr>
          <p:nvPr>
            <p:ph type="title"/>
          </p:nvPr>
        </p:nvSpPr>
        <p:spPr>
          <a:xfrm>
            <a:off x="395288" y="333375"/>
            <a:ext cx="8229600" cy="1417638"/>
          </a:xfrm>
        </p:spPr>
        <p:txBody>
          <a:bodyPr/>
          <a:lstStyle/>
          <a:p>
            <a:pPr eaLnBrk="1" hangingPunct="1"/>
            <a:r>
              <a:rPr lang="ru-RU" altLang="ru-RU" dirty="0" smtClean="0"/>
              <a:t> </a:t>
            </a:r>
          </a:p>
        </p:txBody>
      </p:sp>
      <p:sp>
        <p:nvSpPr>
          <p:cNvPr id="9220" name="Заголовок 14"/>
          <p:cNvSpPr txBox="1">
            <a:spLocks/>
          </p:cNvSpPr>
          <p:nvPr/>
        </p:nvSpPr>
        <p:spPr bwMode="auto">
          <a:xfrm>
            <a:off x="827088" y="835025"/>
            <a:ext cx="7620000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ru-RU" altLang="ru-RU" sz="44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763713" y="1022350"/>
            <a:ext cx="5761037" cy="10382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200" b="1" dirty="0">
                <a:solidFill>
                  <a:srgbClr val="FF0000"/>
                </a:solidFill>
              </a:rPr>
              <a:t>Системы счисления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27088" y="2349500"/>
            <a:ext cx="3384550" cy="6477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800" b="1" i="1" dirty="0">
                <a:solidFill>
                  <a:schemeClr val="accent2"/>
                </a:solidFill>
              </a:rPr>
              <a:t>позиционные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932363" y="2349500"/>
            <a:ext cx="3384053" cy="6477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800" b="1" i="1" dirty="0">
                <a:solidFill>
                  <a:schemeClr val="accent2"/>
                </a:solidFill>
              </a:rPr>
              <a:t>непозиционные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27088" y="3284538"/>
            <a:ext cx="3416300" cy="21605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800" dirty="0"/>
              <a:t>десятичная, двоичная, восьмеричная, шестнадцатеричная и т.д.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932363" y="3284538"/>
            <a:ext cx="3384053" cy="21605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800" dirty="0"/>
              <a:t>древнеегипетская, древнерусская, римская </a:t>
            </a:r>
          </a:p>
          <a:p>
            <a:pPr algn="ctr" eaLnBrk="1" hangingPunct="1">
              <a:defRPr/>
            </a:pPr>
            <a:r>
              <a:rPr lang="ru-RU" sz="2800" dirty="0"/>
              <a:t>и т.д.</a:t>
            </a:r>
          </a:p>
        </p:txBody>
      </p:sp>
      <p:cxnSp>
        <p:nvCxnSpPr>
          <p:cNvPr id="5" name="Прямая со стрелкой 4"/>
          <p:cNvCxnSpPr>
            <a:endCxn id="3" idx="0"/>
          </p:cNvCxnSpPr>
          <p:nvPr/>
        </p:nvCxnSpPr>
        <p:spPr>
          <a:xfrm flipH="1">
            <a:off x="2519363" y="2092325"/>
            <a:ext cx="2117725" cy="257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endCxn id="7" idx="0"/>
          </p:cNvCxnSpPr>
          <p:nvPr/>
        </p:nvCxnSpPr>
        <p:spPr>
          <a:xfrm>
            <a:off x="4637088" y="2092325"/>
            <a:ext cx="1987302" cy="257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6769100" y="3032125"/>
            <a:ext cx="0" cy="2524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484438" y="2995613"/>
            <a:ext cx="0" cy="288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972425" cy="5903912"/>
          </a:xfrm>
        </p:spPr>
        <p:txBody>
          <a:bodyPr/>
          <a:lstStyle/>
          <a:p>
            <a:pPr algn="l"/>
            <a:r>
              <a:rPr lang="ru-RU" altLang="ru-RU" sz="2800" dirty="0" smtClean="0"/>
              <a:t>9. </a:t>
            </a:r>
            <a:r>
              <a:rPr lang="ru-RU" sz="2800" i="1" dirty="0"/>
              <a:t>Вычислите значение выражения B9</a:t>
            </a:r>
            <a:r>
              <a:rPr lang="ru-RU" sz="2800" i="1" baseline="-25000" dirty="0"/>
              <a:t>16</a:t>
            </a:r>
            <a:r>
              <a:rPr lang="ru-RU" sz="2800" i="1" dirty="0"/>
              <a:t> − 271</a:t>
            </a:r>
            <a:r>
              <a:rPr lang="ru-RU" sz="2800" i="1" baseline="-25000" dirty="0"/>
              <a:t>8</a:t>
            </a:r>
            <a:r>
              <a:rPr lang="ru-RU" sz="2800" i="1" dirty="0"/>
              <a:t>. В ответе запишите вычисленное значение в десятичной системе счисления</a:t>
            </a:r>
            <a:r>
              <a:rPr lang="ru-RU" sz="2800" i="1" dirty="0" smtClean="0"/>
              <a:t>.</a:t>
            </a:r>
            <a:br>
              <a:rPr lang="ru-RU" sz="2800" i="1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>    </a:t>
            </a:r>
            <a:r>
              <a:rPr lang="ru-RU" sz="2800" u="sng" dirty="0" smtClean="0"/>
              <a:t>Решение</a:t>
            </a:r>
            <a:r>
              <a:rPr lang="ru-RU" sz="2800" dirty="0"/>
              <a:t>:  Переведем первое число в восьмеричную систему счисления</a:t>
            </a:r>
            <a:r>
              <a:rPr lang="ru-RU" sz="2800" dirty="0" smtClean="0"/>
              <a:t>:</a:t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                 </a:t>
            </a:r>
            <a:r>
              <a:rPr lang="ru-RU" sz="2800" dirty="0" smtClean="0"/>
              <a:t>В9</a:t>
            </a:r>
            <a:r>
              <a:rPr lang="ru-RU" sz="2800" baseline="-25000" dirty="0" smtClean="0"/>
              <a:t>16</a:t>
            </a:r>
            <a:r>
              <a:rPr lang="ru-RU" sz="2800" dirty="0" smtClean="0"/>
              <a:t> </a:t>
            </a:r>
            <a:r>
              <a:rPr lang="ru-RU" sz="2800" dirty="0"/>
              <a:t>= 1011 1001</a:t>
            </a:r>
            <a:r>
              <a:rPr lang="ru-RU" sz="2800" baseline="-25000" dirty="0"/>
              <a:t>2</a:t>
            </a:r>
            <a:r>
              <a:rPr lang="ru-RU" sz="2800" dirty="0"/>
              <a:t> = 10 111 001</a:t>
            </a:r>
            <a:r>
              <a:rPr lang="ru-RU" sz="2800" baseline="-25000" dirty="0"/>
              <a:t>2 </a:t>
            </a:r>
            <a:r>
              <a:rPr lang="ru-RU" sz="2800" dirty="0"/>
              <a:t>= </a:t>
            </a:r>
            <a:r>
              <a:rPr lang="ru-RU" sz="2800" dirty="0" smtClean="0"/>
              <a:t>271</a:t>
            </a:r>
            <a:r>
              <a:rPr lang="ru-RU" sz="2800" baseline="-25000" dirty="0" smtClean="0"/>
              <a:t>8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Тогда   </a:t>
            </a:r>
            <a:r>
              <a:rPr lang="ru-RU" sz="2800" dirty="0"/>
              <a:t>271</a:t>
            </a:r>
            <a:r>
              <a:rPr lang="ru-RU" sz="2800" baseline="-25000" dirty="0"/>
              <a:t>8- </a:t>
            </a:r>
            <a:r>
              <a:rPr lang="ru-RU" sz="2800" dirty="0"/>
              <a:t>271</a:t>
            </a:r>
            <a:r>
              <a:rPr lang="ru-RU" sz="2800" baseline="-25000" dirty="0"/>
              <a:t>8 </a:t>
            </a:r>
            <a:r>
              <a:rPr lang="ru-RU" sz="2800" dirty="0"/>
              <a:t>= 0</a:t>
            </a:r>
            <a:br>
              <a:rPr lang="ru-RU" sz="2800" dirty="0"/>
            </a:br>
            <a:r>
              <a:rPr lang="ru-RU" sz="2800" dirty="0"/>
              <a:t>      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   </a:t>
            </a:r>
            <a:r>
              <a:rPr lang="ru-RU" sz="2800" u="sng" dirty="0" smtClean="0"/>
              <a:t>Ответ</a:t>
            </a:r>
            <a:r>
              <a:rPr lang="ru-RU" sz="2800" dirty="0"/>
              <a:t>: </a:t>
            </a:r>
            <a:r>
              <a:rPr lang="ru-RU" sz="2800" dirty="0" smtClean="0"/>
              <a:t>0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9749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972425" cy="5903912"/>
          </a:xfrm>
        </p:spPr>
        <p:txBody>
          <a:bodyPr/>
          <a:lstStyle/>
          <a:p>
            <a:pPr algn="l"/>
            <a:r>
              <a:rPr lang="ru-RU" sz="2800" i="1" dirty="0"/>
              <a:t>10. Вычислите значение выражения EB</a:t>
            </a:r>
            <a:r>
              <a:rPr lang="ru-RU" sz="2800" i="1" baseline="-25000" dirty="0"/>
              <a:t>16</a:t>
            </a:r>
            <a:r>
              <a:rPr lang="ru-RU" sz="2800" i="1" dirty="0"/>
              <a:t> − 352</a:t>
            </a:r>
            <a:r>
              <a:rPr lang="ru-RU" sz="2800" i="1" baseline="-25000" dirty="0"/>
              <a:t>8</a:t>
            </a:r>
            <a:r>
              <a:rPr lang="ru-RU" sz="2800" i="1" dirty="0"/>
              <a:t>. Ответ запишите в десятичной системе счисления</a:t>
            </a:r>
            <a:r>
              <a:rPr lang="ru-RU" sz="2800" i="1" dirty="0" smtClean="0"/>
              <a:t>.</a:t>
            </a:r>
            <a:br>
              <a:rPr lang="ru-RU" sz="2800" i="1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>    </a:t>
            </a:r>
            <a:r>
              <a:rPr lang="ru-RU" sz="2800" u="sng" dirty="0" smtClean="0"/>
              <a:t>Решение</a:t>
            </a:r>
            <a:r>
              <a:rPr lang="ru-RU" sz="2800" u="sng" dirty="0"/>
              <a:t>:</a:t>
            </a:r>
            <a:r>
              <a:rPr lang="ru-RU" sz="2800" dirty="0"/>
              <a:t>   Переведем первое число в восьмеричную систему счисления: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                  EB</a:t>
            </a:r>
            <a:r>
              <a:rPr lang="ru-RU" sz="2800" baseline="-25000" dirty="0"/>
              <a:t>16</a:t>
            </a:r>
            <a:r>
              <a:rPr lang="ru-RU" sz="2800" i="1" baseline="-25000" dirty="0"/>
              <a:t> </a:t>
            </a:r>
            <a:r>
              <a:rPr lang="ru-RU" sz="2800" dirty="0"/>
              <a:t>= 11101011</a:t>
            </a:r>
            <a:r>
              <a:rPr lang="ru-RU" sz="2800" i="1" baseline="-25000" dirty="0"/>
              <a:t>2 </a:t>
            </a:r>
            <a:r>
              <a:rPr lang="ru-RU" sz="2800" dirty="0"/>
              <a:t>= </a:t>
            </a:r>
            <a:r>
              <a:rPr lang="ru-RU" sz="2800" dirty="0" smtClean="0"/>
              <a:t>352</a:t>
            </a:r>
            <a:r>
              <a:rPr lang="ru-RU" sz="2800" baseline="-25000" dirty="0" smtClean="0"/>
              <a:t>8</a:t>
            </a:r>
            <a:br>
              <a:rPr lang="ru-RU" sz="2800" baseline="-250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>Тогда </a:t>
            </a:r>
            <a:r>
              <a:rPr lang="ru-RU" sz="2800" dirty="0"/>
              <a:t>разница между двумя исходными числами равна 1.</a:t>
            </a:r>
            <a:r>
              <a:rPr lang="ru-RU" sz="2800" u="sng" dirty="0"/>
              <a:t> 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      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   </a:t>
            </a:r>
            <a:r>
              <a:rPr lang="ru-RU" sz="2800" u="sng" dirty="0" smtClean="0"/>
              <a:t>Ответ</a:t>
            </a:r>
            <a:r>
              <a:rPr lang="ru-RU" sz="2800" u="sng" dirty="0"/>
              <a:t>:</a:t>
            </a:r>
            <a:r>
              <a:rPr lang="ru-RU" sz="2800" dirty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2029613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972425" cy="5903912"/>
          </a:xfrm>
        </p:spPr>
        <p:txBody>
          <a:bodyPr/>
          <a:lstStyle/>
          <a:p>
            <a:pPr algn="l"/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 smtClean="0"/>
              <a:t>11. Укажите </a:t>
            </a:r>
            <a:r>
              <a:rPr lang="ru-RU" sz="2400" i="1" dirty="0"/>
              <a:t>наименьшее четырёхзначное восьмеричное число, двоичная запись которого содержит 5 единиц. В ответе запишите только само восьмеричное число, основание системы счисления указывать не нужно</a:t>
            </a:r>
            <a:r>
              <a:rPr lang="ru-RU" sz="2400" i="1" dirty="0" smtClean="0"/>
              <a:t>.</a:t>
            </a:r>
            <a:br>
              <a:rPr lang="ru-RU" sz="2400" i="1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    </a:t>
            </a:r>
            <a:r>
              <a:rPr lang="ru-RU" sz="2400" u="sng" dirty="0" smtClean="0"/>
              <a:t>Решение</a:t>
            </a:r>
            <a:r>
              <a:rPr lang="ru-RU" sz="2400" dirty="0"/>
              <a:t>:   Наименьшее двоичное число, содержащее 5 единиц, равно 11111</a:t>
            </a:r>
            <a:r>
              <a:rPr lang="ru-RU" sz="2400" baseline="-25000" dirty="0"/>
              <a:t>2</a:t>
            </a:r>
            <a:r>
              <a:rPr lang="ru-RU" sz="2400" dirty="0" smtClean="0"/>
              <a:t>. Но </a:t>
            </a:r>
            <a:r>
              <a:rPr lang="ru-RU" sz="2400" dirty="0"/>
              <a:t>чтобы восьмеричное число было четырехзначным нужно, чтобы оно состояло из 4 триад       </a:t>
            </a:r>
            <a:br>
              <a:rPr lang="ru-RU" sz="2400" dirty="0"/>
            </a:br>
            <a:r>
              <a:rPr lang="ru-RU" sz="2400" dirty="0" smtClean="0"/>
              <a:t>(</a:t>
            </a:r>
            <a:r>
              <a:rPr lang="ru-RU" sz="2400" dirty="0"/>
              <a:t>из 12 цифр). При этом первой цифрой двоичного числа обязательно должна быть 1 (два </a:t>
            </a:r>
            <a:r>
              <a:rPr lang="ru-RU" sz="2400" dirty="0" smtClean="0"/>
              <a:t>незначащих </a:t>
            </a:r>
            <a:r>
              <a:rPr lang="ru-RU" sz="2400" dirty="0"/>
              <a:t>нуля в начале можно не писать), а остальные единицы будут занимать </a:t>
            </a:r>
            <a:br>
              <a:rPr lang="ru-RU" sz="2400" dirty="0"/>
            </a:br>
            <a:r>
              <a:rPr lang="ru-RU" sz="2400" dirty="0" smtClean="0"/>
              <a:t>последние </a:t>
            </a:r>
            <a:r>
              <a:rPr lang="ru-RU" sz="2400" dirty="0"/>
              <a:t>разряды числа. Тогда получаем:</a:t>
            </a:r>
            <a:br>
              <a:rPr lang="ru-RU" sz="2400" dirty="0"/>
            </a:br>
            <a:r>
              <a:rPr lang="ru-RU" sz="2400" dirty="0"/>
              <a:t>                                                                         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> </a:t>
            </a:r>
            <a:r>
              <a:rPr lang="ru-RU" sz="2400" dirty="0" smtClean="0"/>
              <a:t>                           </a:t>
            </a:r>
            <a:r>
              <a:rPr lang="ru-RU" sz="2400" strike="sngStrike" dirty="0" smtClean="0"/>
              <a:t>00</a:t>
            </a:r>
            <a:r>
              <a:rPr lang="ru-RU" sz="2400" dirty="0" smtClean="0"/>
              <a:t>1</a:t>
            </a:r>
            <a:r>
              <a:rPr lang="ru-RU" sz="2400" dirty="0"/>
              <a:t> 000 001 111</a:t>
            </a:r>
            <a:r>
              <a:rPr lang="ru-RU" sz="2400" baseline="-25000" dirty="0"/>
              <a:t>2</a:t>
            </a:r>
            <a:r>
              <a:rPr lang="ru-RU" sz="2400" dirty="0"/>
              <a:t> = </a:t>
            </a:r>
            <a:r>
              <a:rPr lang="ru-RU" sz="2400" dirty="0" smtClean="0"/>
              <a:t>1017</a:t>
            </a:r>
            <a:r>
              <a:rPr lang="ru-RU" sz="2400" baseline="-25000" dirty="0" smtClean="0"/>
              <a:t>8</a:t>
            </a:r>
            <a:r>
              <a:rPr lang="ru-RU" sz="2400" dirty="0" smtClean="0"/>
              <a:t>        </a:t>
            </a:r>
            <a:br>
              <a:rPr lang="ru-RU" sz="2400" dirty="0" smtClean="0"/>
            </a:br>
            <a:r>
              <a:rPr lang="ru-RU" sz="2400" dirty="0" smtClean="0"/>
              <a:t>    </a:t>
            </a:r>
            <a:r>
              <a:rPr lang="ru-RU" sz="2400" u="sng" dirty="0" smtClean="0"/>
              <a:t>Ответ</a:t>
            </a:r>
            <a:r>
              <a:rPr lang="ru-RU" sz="2400" dirty="0"/>
              <a:t>: 1017  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08617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972425" cy="5903912"/>
          </a:xfrm>
        </p:spPr>
        <p:txBody>
          <a:bodyPr/>
          <a:lstStyle/>
          <a:p>
            <a:pPr algn="l"/>
            <a:r>
              <a:rPr lang="ru-RU" sz="2400" i="1" dirty="0" smtClean="0"/>
              <a:t>12. Най­ди­те </a:t>
            </a:r>
            <a:r>
              <a:rPr lang="ru-RU" sz="2400" i="1" dirty="0"/>
              <a:t>зна­че­ние вы­ра­же­ния 11</a:t>
            </a:r>
            <a:r>
              <a:rPr lang="ru-RU" sz="2400" i="1" baseline="-25000" dirty="0"/>
              <a:t>16</a:t>
            </a:r>
            <a:r>
              <a:rPr lang="ru-RU" sz="2400" i="1" dirty="0"/>
              <a:t> + 11</a:t>
            </a:r>
            <a:r>
              <a:rPr lang="ru-RU" sz="2400" i="1" baseline="-25000" dirty="0"/>
              <a:t>8</a:t>
            </a:r>
            <a:r>
              <a:rPr lang="ru-RU" sz="2400" i="1" dirty="0"/>
              <a:t> : 11</a:t>
            </a:r>
            <a:r>
              <a:rPr lang="ru-RU" sz="2400" i="1" baseline="-25000" dirty="0"/>
              <a:t>2</a:t>
            </a:r>
            <a:r>
              <a:rPr lang="ru-RU" sz="2400" i="1" dirty="0"/>
              <a:t>. Ответ за­пи­ши­те в дво­ич­ной си­сте­ме счис­ле­ния. </a:t>
            </a: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    </a:t>
            </a:r>
            <a:r>
              <a:rPr lang="ru-RU" sz="2400" u="sng" dirty="0" smtClean="0"/>
              <a:t>Решение</a:t>
            </a:r>
            <a:r>
              <a:rPr lang="ru-RU" sz="2400" dirty="0"/>
              <a:t>:  В таких задачах, где нужно выполнять быстро и без ошибок вычисления в различных системах счисления, а результат требуется получить в десятичной, то и решение быстрее и проще выполнить в десятичной системе счисления. Поэтому переводим туда все исходные числа и считаем</a:t>
            </a:r>
            <a:r>
              <a:rPr lang="ru-RU" sz="2400" dirty="0" smtClean="0"/>
              <a:t>:          </a:t>
            </a:r>
            <a:r>
              <a:rPr lang="ru-RU" sz="2400" dirty="0"/>
              <a:t>11</a:t>
            </a:r>
            <a:r>
              <a:rPr lang="ru-RU" sz="2400" baseline="-25000" dirty="0"/>
              <a:t>16</a:t>
            </a:r>
            <a:r>
              <a:rPr lang="ru-RU" sz="2400" dirty="0"/>
              <a:t> = 16+1 = 17</a:t>
            </a:r>
            <a:br>
              <a:rPr lang="ru-RU" sz="2400" dirty="0"/>
            </a:br>
            <a:r>
              <a:rPr lang="ru-RU" sz="2400" dirty="0"/>
              <a:t>                         11</a:t>
            </a:r>
            <a:r>
              <a:rPr lang="ru-RU" sz="2400" baseline="-25000" dirty="0"/>
              <a:t>8</a:t>
            </a:r>
            <a:r>
              <a:rPr lang="ru-RU" sz="2400" dirty="0"/>
              <a:t> = 8+1 = 9</a:t>
            </a:r>
            <a:br>
              <a:rPr lang="ru-RU" sz="2400" dirty="0"/>
            </a:br>
            <a:r>
              <a:rPr lang="ru-RU" sz="2400" dirty="0"/>
              <a:t>                         11</a:t>
            </a:r>
            <a:r>
              <a:rPr lang="ru-RU" sz="2400" baseline="-25000" dirty="0"/>
              <a:t>2</a:t>
            </a:r>
            <a:r>
              <a:rPr lang="ru-RU" sz="2400" dirty="0"/>
              <a:t> = 2+1 = </a:t>
            </a:r>
            <a:r>
              <a:rPr lang="ru-RU" sz="2400" dirty="0" smtClean="0"/>
              <a:t>3</a:t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           Тогда     17 + 9 : 3 = 20</a:t>
            </a:r>
            <a:br>
              <a:rPr lang="ru-RU" sz="2400" dirty="0"/>
            </a:br>
            <a:r>
              <a:rPr lang="ru-RU" sz="2400" dirty="0"/>
              <a:t>                         20 = 16 + 4 = 2</a:t>
            </a:r>
            <a:r>
              <a:rPr lang="ru-RU" sz="2400" baseline="30000" dirty="0"/>
              <a:t>4</a:t>
            </a:r>
            <a:r>
              <a:rPr lang="ru-RU" sz="2400" dirty="0"/>
              <a:t> + 2</a:t>
            </a:r>
            <a:r>
              <a:rPr lang="ru-RU" sz="2400" baseline="30000" dirty="0"/>
              <a:t>2</a:t>
            </a:r>
            <a:r>
              <a:rPr lang="ru-RU" sz="2400" dirty="0"/>
              <a:t> = 10100</a:t>
            </a:r>
            <a:r>
              <a:rPr lang="ru-RU" sz="2400" baseline="-25000" dirty="0"/>
              <a:t>2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    </a:t>
            </a:r>
            <a:r>
              <a:rPr lang="ru-RU" sz="2400" u="sng" dirty="0" smtClean="0"/>
              <a:t>Ответ</a:t>
            </a:r>
            <a:r>
              <a:rPr lang="ru-RU" sz="2400" dirty="0"/>
              <a:t>: 10100</a:t>
            </a:r>
          </a:p>
        </p:txBody>
      </p:sp>
    </p:spTree>
    <p:extLst>
      <p:ext uri="{BB962C8B-B14F-4D97-AF65-F5344CB8AC3E}">
        <p14:creationId xmlns:p14="http://schemas.microsoft.com/office/powerpoint/2010/main" val="4057537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972425" cy="5903912"/>
          </a:xfrm>
        </p:spPr>
        <p:txBody>
          <a:bodyPr/>
          <a:lstStyle/>
          <a:p>
            <a:pPr algn="l"/>
            <a:r>
              <a:rPr lang="ru-RU" sz="2400" i="1" dirty="0" smtClean="0"/>
              <a:t>13. Даны </a:t>
            </a:r>
            <a:r>
              <a:rPr lang="ru-RU" sz="2400" i="1" dirty="0"/>
              <a:t>4 целых числа, записанные в двоичной системе: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                   </a:t>
            </a:r>
            <a:r>
              <a:rPr lang="ru-RU" sz="2400" i="1" dirty="0"/>
              <a:t>10001011, 10111000, 10011011, 10110100.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      </a:t>
            </a:r>
            <a:r>
              <a:rPr lang="ru-RU" sz="2400" i="1" dirty="0" smtClean="0"/>
              <a:t>Сколько </a:t>
            </a:r>
            <a:r>
              <a:rPr lang="ru-RU" sz="2400" i="1" dirty="0"/>
              <a:t>среди них чисел, больших, чем A4</a:t>
            </a:r>
            <a:r>
              <a:rPr lang="ru-RU" sz="2400" i="1" baseline="-25000" dirty="0"/>
              <a:t>16</a:t>
            </a:r>
            <a:r>
              <a:rPr lang="ru-RU" sz="2400" i="1" dirty="0"/>
              <a:t>+20</a:t>
            </a:r>
            <a:r>
              <a:rPr lang="ru-RU" sz="2400" i="1" baseline="-25000" dirty="0"/>
              <a:t>8</a:t>
            </a:r>
            <a:r>
              <a:rPr lang="ru-RU" sz="2400" i="1" dirty="0"/>
              <a:t>?</a:t>
            </a:r>
            <a:br>
              <a:rPr lang="ru-RU" sz="2400" i="1" dirty="0"/>
            </a:br>
            <a:r>
              <a:rPr lang="ru-RU" sz="2400" i="1" dirty="0" smtClean="0"/>
              <a:t>    </a:t>
            </a:r>
            <a:r>
              <a:rPr lang="ru-RU" sz="2400" u="sng" dirty="0" smtClean="0"/>
              <a:t>Решение</a:t>
            </a:r>
            <a:r>
              <a:rPr lang="ru-RU" sz="2400" dirty="0"/>
              <a:t>:  Для выполнения действий над числами, представленными в разных системах счисления, нужно сначала перевести их в наиболее удобную для вас систему счисления, и только потом решать задачу. Для меня наиболее удобной является восьмеричная система счисления:</a:t>
            </a:r>
            <a:br>
              <a:rPr lang="ru-RU" sz="2400" dirty="0"/>
            </a:br>
            <a:r>
              <a:rPr lang="ru-RU" sz="2400" dirty="0"/>
              <a:t>            10001011</a:t>
            </a:r>
            <a:r>
              <a:rPr lang="ru-RU" sz="2400" baseline="-25000" dirty="0"/>
              <a:t>2</a:t>
            </a:r>
            <a:r>
              <a:rPr lang="ru-RU" sz="2400" dirty="0"/>
              <a:t> = 213</a:t>
            </a:r>
            <a:r>
              <a:rPr lang="ru-RU" sz="2400" baseline="-25000" dirty="0"/>
              <a:t>8</a:t>
            </a:r>
            <a:r>
              <a:rPr lang="ru-RU" sz="2400" dirty="0"/>
              <a:t>,  </a:t>
            </a:r>
            <a:r>
              <a:rPr lang="ru-RU" sz="2400" b="1" dirty="0"/>
              <a:t>10111000</a:t>
            </a:r>
            <a:r>
              <a:rPr lang="ru-RU" sz="2400" b="1" baseline="-25000" dirty="0"/>
              <a:t>2</a:t>
            </a:r>
            <a:r>
              <a:rPr lang="ru-RU" sz="2400" b="1" dirty="0"/>
              <a:t> = 560</a:t>
            </a:r>
            <a:r>
              <a:rPr lang="ru-RU" sz="2400" b="1" baseline="-25000" dirty="0"/>
              <a:t>8</a:t>
            </a:r>
            <a:r>
              <a:rPr lang="ru-RU" sz="2400" dirty="0"/>
              <a:t>,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> </a:t>
            </a:r>
            <a:r>
              <a:rPr lang="ru-RU" sz="2400" dirty="0" smtClean="0"/>
              <a:t>           10011011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 </a:t>
            </a:r>
            <a:r>
              <a:rPr lang="ru-RU" sz="2400" dirty="0"/>
              <a:t>= 233</a:t>
            </a:r>
            <a:r>
              <a:rPr lang="ru-RU" sz="2400" baseline="-25000" dirty="0"/>
              <a:t>8</a:t>
            </a:r>
            <a:r>
              <a:rPr lang="ru-RU" sz="2400" dirty="0" smtClean="0"/>
              <a:t>,  </a:t>
            </a:r>
            <a:r>
              <a:rPr lang="ru-RU" sz="2400" dirty="0"/>
              <a:t>10110100</a:t>
            </a:r>
            <a:r>
              <a:rPr lang="ru-RU" sz="2400" baseline="-25000" dirty="0"/>
              <a:t>2</a:t>
            </a:r>
            <a:r>
              <a:rPr lang="ru-RU" sz="2400" dirty="0"/>
              <a:t> = 246</a:t>
            </a:r>
            <a:r>
              <a:rPr lang="ru-RU" sz="2400" baseline="-25000" dirty="0"/>
              <a:t>8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            A4</a:t>
            </a:r>
            <a:r>
              <a:rPr lang="ru-RU" sz="2400" baseline="-25000" dirty="0"/>
              <a:t>16 </a:t>
            </a:r>
            <a:r>
              <a:rPr lang="ru-RU" sz="2400" dirty="0"/>
              <a:t>= 10100100</a:t>
            </a:r>
            <a:r>
              <a:rPr lang="ru-RU" sz="2400" baseline="-25000" dirty="0"/>
              <a:t>2</a:t>
            </a:r>
            <a:r>
              <a:rPr lang="ru-RU" sz="2400" dirty="0"/>
              <a:t> = 244</a:t>
            </a:r>
            <a:r>
              <a:rPr lang="ru-RU" sz="2400" baseline="-25000" dirty="0"/>
              <a:t>8</a:t>
            </a:r>
            <a:r>
              <a:rPr lang="ru-RU" sz="2400" dirty="0"/>
              <a:t>, и  244</a:t>
            </a:r>
            <a:r>
              <a:rPr lang="ru-RU" sz="2400" baseline="-25000" dirty="0"/>
              <a:t>8</a:t>
            </a:r>
            <a:r>
              <a:rPr lang="ru-RU" sz="2400" dirty="0"/>
              <a:t>+</a:t>
            </a:r>
            <a:r>
              <a:rPr lang="ru-RU" sz="2400" baseline="-25000" dirty="0"/>
              <a:t>208</a:t>
            </a:r>
            <a:r>
              <a:rPr lang="ru-RU" sz="2400" dirty="0"/>
              <a:t>=264</a:t>
            </a:r>
            <a:r>
              <a:rPr lang="ru-RU" sz="2400" baseline="-25000" dirty="0"/>
              <a:t>8</a:t>
            </a:r>
            <a:r>
              <a:rPr lang="ru-RU" sz="2400" dirty="0"/>
              <a:t>. </a:t>
            </a:r>
            <a:br>
              <a:rPr lang="ru-RU" sz="2400" dirty="0"/>
            </a:br>
            <a:r>
              <a:rPr lang="ru-RU" sz="2400" dirty="0" smtClean="0"/>
              <a:t>Из предложенных </a:t>
            </a:r>
            <a:r>
              <a:rPr lang="ru-RU" sz="2400" dirty="0"/>
              <a:t>чисел  подходит только второе </a:t>
            </a:r>
            <a:r>
              <a:rPr lang="ru-RU" sz="2400" dirty="0" smtClean="0"/>
              <a:t>число</a:t>
            </a:r>
            <a:r>
              <a:rPr lang="ru-RU" sz="2400" dirty="0"/>
              <a:t>.</a:t>
            </a:r>
            <a:br>
              <a:rPr lang="ru-RU" sz="2400" dirty="0"/>
            </a:br>
            <a:r>
              <a:rPr lang="ru-RU" sz="2400" dirty="0" smtClean="0"/>
              <a:t>    </a:t>
            </a:r>
            <a:r>
              <a:rPr lang="ru-RU" sz="2400" u="sng" dirty="0" smtClean="0"/>
              <a:t>Ответ</a:t>
            </a:r>
            <a:r>
              <a:rPr lang="ru-RU" sz="2400" dirty="0"/>
              <a:t>: 1</a:t>
            </a:r>
          </a:p>
        </p:txBody>
      </p:sp>
    </p:spTree>
    <p:extLst>
      <p:ext uri="{BB962C8B-B14F-4D97-AF65-F5344CB8AC3E}">
        <p14:creationId xmlns:p14="http://schemas.microsoft.com/office/powerpoint/2010/main" val="1330123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972425" cy="5903912"/>
          </a:xfrm>
        </p:spPr>
        <p:txBody>
          <a:bodyPr/>
          <a:lstStyle/>
          <a:p>
            <a:pPr algn="l"/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 smtClean="0"/>
              <a:t>14</a:t>
            </a:r>
            <a:r>
              <a:rPr lang="ru-RU" sz="2400" i="1" dirty="0"/>
              <a:t>. Запись числа 69</a:t>
            </a:r>
            <a:r>
              <a:rPr lang="ru-RU" sz="2400" i="1" baseline="-25000" dirty="0"/>
              <a:t>10</a:t>
            </a:r>
            <a:r>
              <a:rPr lang="ru-RU" sz="2400" i="1" dirty="0"/>
              <a:t>  в системе счисления с основанием N оканчивается на 1 и содержит 4 цифры. Чему равно основание этой системы счисления N</a:t>
            </a:r>
            <a:r>
              <a:rPr lang="ru-RU" sz="2400" i="1" dirty="0" smtClean="0"/>
              <a:t>?</a:t>
            </a:r>
            <a:br>
              <a:rPr lang="ru-RU" sz="2400" i="1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    </a:t>
            </a:r>
            <a:r>
              <a:rPr lang="ru-RU" sz="2400" u="sng" dirty="0" smtClean="0"/>
              <a:t>Решение</a:t>
            </a:r>
            <a:r>
              <a:rPr lang="ru-RU" sz="2400" dirty="0"/>
              <a:t>: Для решения этой задачи используем две закономерности</a:t>
            </a:r>
            <a:r>
              <a:rPr lang="ru-RU" sz="2400" dirty="0" smtClean="0"/>
              <a:t>. </a:t>
            </a:r>
            <a:br>
              <a:rPr lang="ru-RU" sz="2400" dirty="0" smtClean="0"/>
            </a:br>
            <a:r>
              <a:rPr lang="ru-RU" sz="2400" dirty="0" smtClean="0"/>
              <a:t>Во-первых</a:t>
            </a:r>
            <a:r>
              <a:rPr lang="ru-RU" sz="2400" dirty="0"/>
              <a:t>, последней цифрой числа при переводе из одной системы счисления в другую всегда является первый остаток от деления числа на основание системы счисления, куда переводим. Тогда искомое основание </a:t>
            </a:r>
            <a:r>
              <a:rPr lang="en-US" sz="2400" dirty="0"/>
              <a:t>N </a:t>
            </a:r>
            <a:r>
              <a:rPr lang="ru-RU" sz="2400" dirty="0"/>
              <a:t>должно быть кратно 68 (69=х*</a:t>
            </a:r>
            <a:r>
              <a:rPr lang="en-US" sz="2400" dirty="0"/>
              <a:t>N</a:t>
            </a:r>
            <a:r>
              <a:rPr lang="ru-RU" sz="2400" dirty="0"/>
              <a:t>+1, то х*</a:t>
            </a:r>
            <a:r>
              <a:rPr lang="en-US" sz="2400" dirty="0"/>
              <a:t>N</a:t>
            </a:r>
            <a:r>
              <a:rPr lang="ru-RU" sz="2400" dirty="0"/>
              <a:t>=68): 2, 4, 7 и т.д.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Во-вторых</a:t>
            </a:r>
            <a:r>
              <a:rPr lang="ru-RU" sz="2400" dirty="0"/>
              <a:t>, по закономерности 4, получаем  </a:t>
            </a:r>
            <a:r>
              <a:rPr lang="en-US" sz="2400" dirty="0"/>
              <a:t>N</a:t>
            </a:r>
            <a:r>
              <a:rPr lang="ru-RU" sz="2400" baseline="30000" dirty="0"/>
              <a:t>3</a:t>
            </a:r>
            <a:r>
              <a:rPr lang="ru-RU" sz="2400" dirty="0"/>
              <a:t>≤ 69 &lt; </a:t>
            </a:r>
            <a:r>
              <a:rPr lang="en-US" sz="2400" dirty="0"/>
              <a:t>N</a:t>
            </a:r>
            <a:r>
              <a:rPr lang="ru-RU" sz="2400" baseline="30000" dirty="0"/>
              <a:t>4</a:t>
            </a:r>
            <a:r>
              <a:rPr lang="ru-RU" sz="2400" dirty="0"/>
              <a:t>.</a:t>
            </a:r>
            <a:br>
              <a:rPr lang="ru-RU" sz="2400" dirty="0"/>
            </a:br>
            <a:r>
              <a:rPr lang="ru-RU" sz="2400" dirty="0"/>
              <a:t>Тогда при  выполнении этих условий искомое число  </a:t>
            </a:r>
            <a:r>
              <a:rPr lang="en-US" sz="2400" dirty="0"/>
              <a:t>N</a:t>
            </a:r>
            <a:r>
              <a:rPr lang="ru-RU" sz="2400" dirty="0"/>
              <a:t> будет равно  4.	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   </a:t>
            </a:r>
            <a:r>
              <a:rPr lang="ru-RU" sz="2400" u="sng" dirty="0" smtClean="0"/>
              <a:t>Ответ</a:t>
            </a:r>
            <a:r>
              <a:rPr lang="ru-RU" sz="2400" dirty="0"/>
              <a:t>: 4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298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972425" cy="5903912"/>
          </a:xfrm>
        </p:spPr>
        <p:txBody>
          <a:bodyPr/>
          <a:lstStyle/>
          <a:p>
            <a:pPr algn="l"/>
            <a:r>
              <a:rPr lang="ru-RU" sz="2800" i="1" dirty="0"/>
              <a:t>15.</a:t>
            </a:r>
            <a:r>
              <a:rPr lang="ru-RU" sz="2800" dirty="0"/>
              <a:t> </a:t>
            </a:r>
            <a:r>
              <a:rPr lang="ru-RU" sz="2800" i="1" dirty="0"/>
              <a:t>В системе счисления с основанием N запись числа 41</a:t>
            </a:r>
            <a:r>
              <a:rPr lang="ru-RU" sz="2800" i="1" baseline="-25000" dirty="0"/>
              <a:t>10</a:t>
            </a:r>
            <a:r>
              <a:rPr lang="ru-RU" sz="2800" i="1" dirty="0"/>
              <a:t> оканчивается на 2, а запись числа 131</a:t>
            </a:r>
            <a:r>
              <a:rPr lang="ru-RU" sz="2800" i="1" baseline="-25000" dirty="0"/>
              <a:t>10</a:t>
            </a:r>
            <a:r>
              <a:rPr lang="ru-RU" sz="2800" i="1" dirty="0"/>
              <a:t> — на 1. Чему равно число N</a:t>
            </a:r>
            <a:r>
              <a:rPr lang="ru-RU" sz="2800" i="1" dirty="0" smtClean="0"/>
              <a:t>?</a:t>
            </a:r>
            <a:br>
              <a:rPr lang="ru-RU" sz="2800" i="1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>    </a:t>
            </a:r>
            <a:r>
              <a:rPr lang="ru-RU" sz="2800" u="sng" dirty="0" smtClean="0"/>
              <a:t>Решение</a:t>
            </a:r>
            <a:r>
              <a:rPr lang="ru-RU" sz="2800" dirty="0"/>
              <a:t>: Т.к. в остатках чисел у нас есть цифры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2 </a:t>
            </a:r>
            <a:r>
              <a:rPr lang="ru-RU" sz="2800" dirty="0"/>
              <a:t>и 1, то </a:t>
            </a:r>
            <a:r>
              <a:rPr lang="en-US" sz="2800" dirty="0"/>
              <a:t>N</a:t>
            </a:r>
            <a:r>
              <a:rPr lang="ru-RU" sz="2800" dirty="0"/>
              <a:t>≤3.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При </a:t>
            </a:r>
            <a:r>
              <a:rPr lang="ru-RU" sz="2800" dirty="0"/>
              <a:t>этом </a:t>
            </a:r>
            <a:r>
              <a:rPr lang="en-US" sz="2800" dirty="0"/>
              <a:t>N </a:t>
            </a:r>
            <a:r>
              <a:rPr lang="ru-RU" sz="2800" dirty="0"/>
              <a:t>нужно найти число, кратное числам 39 и 130. Следовательно, </a:t>
            </a:r>
            <a:r>
              <a:rPr lang="en-US" sz="2800" dirty="0"/>
              <a:t>N = 13</a:t>
            </a:r>
            <a:r>
              <a:rPr lang="ru-RU" sz="2800" dirty="0"/>
              <a:t>.</a:t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   </a:t>
            </a:r>
            <a:r>
              <a:rPr lang="ru-RU" sz="2800" u="sng" dirty="0" smtClean="0"/>
              <a:t>Ответ</a:t>
            </a:r>
            <a:r>
              <a:rPr lang="ru-RU" sz="2800" dirty="0"/>
              <a:t>: 13</a:t>
            </a:r>
          </a:p>
        </p:txBody>
      </p:sp>
    </p:spTree>
    <p:extLst>
      <p:ext uri="{BB962C8B-B14F-4D97-AF65-F5344CB8AC3E}">
        <p14:creationId xmlns:p14="http://schemas.microsoft.com/office/powerpoint/2010/main" val="28157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972425" cy="5903912"/>
          </a:xfrm>
        </p:spPr>
        <p:txBody>
          <a:bodyPr/>
          <a:lstStyle/>
          <a:p>
            <a:pPr algn="l"/>
            <a:r>
              <a:rPr lang="ru-RU" sz="2400" i="1" dirty="0"/>
              <a:t>16.</a:t>
            </a:r>
            <a:r>
              <a:rPr lang="ru-RU" sz="2400" dirty="0"/>
              <a:t> </a:t>
            </a:r>
            <a:r>
              <a:rPr lang="ru-RU" sz="2400" i="1" dirty="0"/>
              <a:t>В какой си­сте­ме счис­ле­ния вы­пол­ня­ет­ся ра­вен­ство 12 · 13 = 211?  В от­ве­те ука­жи­те число – ос­но­ва­ние си­сте­мы счис­ле­ния.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    </a:t>
            </a:r>
            <a:r>
              <a:rPr lang="ru-RU" sz="2400" u="sng" dirty="0" smtClean="0"/>
              <a:t>Решение</a:t>
            </a:r>
            <a:r>
              <a:rPr lang="ru-RU" sz="2400" dirty="0"/>
              <a:t>:  При переводе числа 211</a:t>
            </a:r>
            <a:r>
              <a:rPr lang="en-US" sz="2400" baseline="-25000" dirty="0"/>
              <a:t>N</a:t>
            </a:r>
            <a:r>
              <a:rPr lang="en-US" sz="2400" dirty="0"/>
              <a:t> </a:t>
            </a:r>
            <a:r>
              <a:rPr lang="ru-RU" sz="2400" dirty="0"/>
              <a:t>в десятичную систему счисления получаем уравнение:</a:t>
            </a:r>
            <a:br>
              <a:rPr lang="ru-RU" sz="2400" dirty="0"/>
            </a:br>
            <a:r>
              <a:rPr lang="ru-RU" sz="2400" dirty="0"/>
              <a:t>                  211</a:t>
            </a:r>
            <a:r>
              <a:rPr lang="en-US" sz="2400" baseline="-25000" dirty="0"/>
              <a:t>N</a:t>
            </a:r>
            <a:r>
              <a:rPr lang="ru-RU" sz="2400" dirty="0"/>
              <a:t> = 2*</a:t>
            </a:r>
            <a:r>
              <a:rPr lang="en-US" sz="2400" dirty="0"/>
              <a:t>N</a:t>
            </a:r>
            <a:r>
              <a:rPr lang="en-US" sz="2400" baseline="30000" dirty="0"/>
              <a:t>2</a:t>
            </a:r>
            <a:r>
              <a:rPr lang="en-US" sz="2400" dirty="0"/>
              <a:t> + 1*N +1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Для перевода множителей 12 и 13 в десятичную систему счисления вспомним закономерность 1.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Тогда         12</a:t>
            </a:r>
            <a:r>
              <a:rPr lang="en-US" sz="2400" baseline="-25000" dirty="0"/>
              <a:t>N</a:t>
            </a:r>
            <a:r>
              <a:rPr lang="en-US" sz="2400" dirty="0"/>
              <a:t> = N+2,  </a:t>
            </a:r>
            <a:r>
              <a:rPr lang="ru-RU" sz="2400" dirty="0" smtClean="0"/>
              <a:t>     </a:t>
            </a:r>
            <a:r>
              <a:rPr lang="en-US" sz="2400" dirty="0" smtClean="0"/>
              <a:t>13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</a:t>
            </a:r>
            <a:r>
              <a:rPr lang="en-US" sz="2400" dirty="0"/>
              <a:t>= N+3.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Следовательно, получаем уравнение:</a:t>
            </a:r>
            <a:br>
              <a:rPr lang="ru-RU" sz="2400" dirty="0"/>
            </a:br>
            <a:r>
              <a:rPr lang="ru-RU" sz="2400" dirty="0"/>
              <a:t>         </a:t>
            </a:r>
            <a:r>
              <a:rPr lang="ru-RU" sz="2400" dirty="0" smtClean="0"/>
              <a:t>        </a:t>
            </a:r>
            <a:r>
              <a:rPr lang="ru-RU" sz="2400" dirty="0"/>
              <a:t>(</a:t>
            </a:r>
            <a:r>
              <a:rPr lang="en-US" sz="2400" dirty="0"/>
              <a:t>N</a:t>
            </a:r>
            <a:r>
              <a:rPr lang="ru-RU" sz="2400" dirty="0"/>
              <a:t>+2)(</a:t>
            </a:r>
            <a:r>
              <a:rPr lang="en-US" sz="2400" dirty="0"/>
              <a:t>N</a:t>
            </a:r>
            <a:r>
              <a:rPr lang="ru-RU" sz="2400" dirty="0"/>
              <a:t>+3) = 2*</a:t>
            </a:r>
            <a:r>
              <a:rPr lang="en-US" sz="2400" dirty="0"/>
              <a:t>N</a:t>
            </a:r>
            <a:r>
              <a:rPr lang="ru-RU" sz="2400" baseline="30000" dirty="0"/>
              <a:t>2</a:t>
            </a:r>
            <a:r>
              <a:rPr lang="ru-RU" sz="2400" dirty="0"/>
              <a:t> + </a:t>
            </a:r>
            <a:r>
              <a:rPr lang="en-US" sz="2400" dirty="0"/>
              <a:t>N</a:t>
            </a:r>
            <a:r>
              <a:rPr lang="ru-RU" sz="2400" dirty="0"/>
              <a:t> +1 </a:t>
            </a:r>
            <a:br>
              <a:rPr lang="ru-RU" sz="2400" dirty="0"/>
            </a:br>
            <a:r>
              <a:rPr lang="ru-RU" sz="2400" dirty="0"/>
              <a:t>Корнями данного уравнения являются 5 и -1. Но т.к. основание системы счисления является натуральным числом, то </a:t>
            </a:r>
            <a:r>
              <a:rPr lang="en-US" sz="2400" dirty="0"/>
              <a:t>N</a:t>
            </a:r>
            <a:r>
              <a:rPr lang="ru-RU" sz="2400" dirty="0"/>
              <a:t> = 5.</a:t>
            </a:r>
            <a:br>
              <a:rPr lang="ru-RU" sz="2400" dirty="0"/>
            </a:br>
            <a:r>
              <a:rPr lang="ru-RU" sz="2400" dirty="0" smtClean="0"/>
              <a:t>    </a:t>
            </a:r>
            <a:r>
              <a:rPr lang="ru-RU" sz="2800" u="sng" dirty="0" smtClean="0"/>
              <a:t>Ответ</a:t>
            </a:r>
            <a:r>
              <a:rPr lang="ru-RU" sz="2800" dirty="0"/>
              <a:t>: 5</a:t>
            </a:r>
          </a:p>
        </p:txBody>
      </p:sp>
    </p:spTree>
    <p:extLst>
      <p:ext uri="{BB962C8B-B14F-4D97-AF65-F5344CB8AC3E}">
        <p14:creationId xmlns:p14="http://schemas.microsoft.com/office/powerpoint/2010/main" val="966976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972425" cy="5903912"/>
          </a:xfrm>
        </p:spPr>
        <p:txBody>
          <a:bodyPr/>
          <a:lstStyle/>
          <a:p>
            <a:pPr algn="l"/>
            <a:r>
              <a:rPr lang="ru-RU" sz="2800" i="1" dirty="0"/>
              <a:t>17. Укажите наименьшее основание системы счисления, в которой запись числа 50 </a:t>
            </a:r>
            <a:r>
              <a:rPr lang="ru-RU" sz="2800" i="1" dirty="0"/>
              <a:t>трехзначна</a:t>
            </a:r>
            <a:r>
              <a:rPr lang="ru-RU" sz="2800" i="1" dirty="0" smtClean="0"/>
              <a:t>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>    </a:t>
            </a:r>
            <a:r>
              <a:rPr lang="ru-RU" sz="2800" u="sng" dirty="0" smtClean="0"/>
              <a:t>Решение</a:t>
            </a:r>
            <a:r>
              <a:rPr lang="ru-RU" sz="2800" dirty="0"/>
              <a:t>:  По закономерности 4 получаем 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> </a:t>
            </a:r>
            <a:r>
              <a:rPr lang="ru-RU" sz="2800" dirty="0" smtClean="0"/>
              <a:t>                      </a:t>
            </a:r>
            <a:r>
              <a:rPr lang="en-US" sz="2800" dirty="0" smtClean="0"/>
              <a:t>N</a:t>
            </a:r>
            <a:r>
              <a:rPr lang="ru-RU" sz="2800" baseline="30000" dirty="0"/>
              <a:t>2</a:t>
            </a:r>
            <a:r>
              <a:rPr lang="ru-RU" sz="2800" dirty="0"/>
              <a:t> ≤ 50 &lt; </a:t>
            </a:r>
            <a:r>
              <a:rPr lang="en-US" sz="2800" dirty="0"/>
              <a:t>N</a:t>
            </a:r>
            <a:r>
              <a:rPr lang="ru-RU" sz="2800" baseline="30000" dirty="0"/>
              <a:t>3</a:t>
            </a:r>
            <a:r>
              <a:rPr lang="ru-RU" sz="2800" dirty="0"/>
              <a:t>.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Следовательно</a:t>
            </a:r>
            <a:r>
              <a:rPr lang="ru-RU" sz="2800" dirty="0"/>
              <a:t>, нам нужно найти наименьшее число, куб которого больше 50.</a:t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   </a:t>
            </a:r>
            <a:r>
              <a:rPr lang="ru-RU" sz="2800" u="sng" dirty="0" smtClean="0"/>
              <a:t>Ответ</a:t>
            </a:r>
            <a:r>
              <a:rPr lang="ru-RU" sz="2800" dirty="0"/>
              <a:t>:  4</a:t>
            </a:r>
          </a:p>
        </p:txBody>
      </p:sp>
    </p:spTree>
    <p:extLst>
      <p:ext uri="{BB962C8B-B14F-4D97-AF65-F5344CB8AC3E}">
        <p14:creationId xmlns:p14="http://schemas.microsoft.com/office/powerpoint/2010/main" val="3283969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548680"/>
            <a:ext cx="7828037" cy="5183981"/>
          </a:xfrm>
        </p:spPr>
        <p:txBody>
          <a:bodyPr/>
          <a:lstStyle/>
          <a:p>
            <a:pPr algn="l">
              <a:spcAft>
                <a:spcPts val="1200"/>
              </a:spcAft>
            </a:pPr>
            <a:r>
              <a:rPr lang="ru-RU" altLang="ru-RU" sz="2800" dirty="0" smtClean="0"/>
              <a:t>Вопросы, замечания или рекомендации </a:t>
            </a:r>
            <a:r>
              <a:rPr lang="en-US" altLang="ru-RU" sz="2800" dirty="0" smtClean="0"/>
              <a:t/>
            </a:r>
            <a:br>
              <a:rPr lang="en-US" altLang="ru-RU" sz="2800" dirty="0" smtClean="0"/>
            </a:br>
            <a:r>
              <a:rPr lang="ru-RU" altLang="ru-RU" sz="2800" dirty="0" smtClean="0"/>
              <a:t>по презентации или по теме в целом  </a:t>
            </a:r>
            <a:br>
              <a:rPr lang="ru-RU" altLang="ru-RU" sz="2800" dirty="0" smtClean="0"/>
            </a:br>
            <a:r>
              <a:rPr lang="ru-RU" altLang="ru-RU" sz="2800" dirty="0" smtClean="0"/>
              <a:t/>
            </a:r>
            <a:br>
              <a:rPr lang="ru-RU" altLang="ru-RU" sz="2800" dirty="0" smtClean="0"/>
            </a:br>
            <a:r>
              <a:rPr lang="ru-RU" altLang="ru-RU" sz="2800" dirty="0" smtClean="0"/>
              <a:t>принимаются на сайте </a:t>
            </a:r>
            <a:r>
              <a:rPr lang="ru-RU" altLang="ru-RU" sz="2800" dirty="0" smtClean="0">
                <a:hlinkClick r:id="rId3"/>
              </a:rPr>
              <a:t>звездина.рус</a:t>
            </a:r>
            <a:r>
              <a:rPr lang="ru-RU" altLang="ru-RU" sz="2800" dirty="0" smtClean="0"/>
              <a:t> </a:t>
            </a:r>
            <a:br>
              <a:rPr lang="ru-RU" altLang="ru-RU" sz="2800" dirty="0" smtClean="0"/>
            </a:br>
            <a:r>
              <a:rPr lang="ru-RU" altLang="ru-RU" sz="2800" dirty="0" smtClean="0"/>
              <a:t>через форму обратной связи, </a:t>
            </a:r>
            <a:br>
              <a:rPr lang="ru-RU" altLang="ru-RU" sz="2800" dirty="0" smtClean="0"/>
            </a:br>
            <a:r>
              <a:rPr lang="ru-RU" altLang="ru-RU" sz="2800" dirty="0" smtClean="0"/>
              <a:t/>
            </a:r>
            <a:br>
              <a:rPr lang="ru-RU" altLang="ru-RU" sz="2800" dirty="0" smtClean="0"/>
            </a:br>
            <a:r>
              <a:rPr lang="ru-RU" altLang="ru-RU" sz="2800" dirty="0" smtClean="0"/>
              <a:t>в группе сайта </a:t>
            </a:r>
            <a:r>
              <a:rPr lang="ru-RU" altLang="ru-RU" sz="2800" dirty="0" smtClean="0">
                <a:hlinkClick r:id="rId4"/>
              </a:rPr>
              <a:t>Вконтакте</a:t>
            </a:r>
            <a:r>
              <a:rPr lang="ru-RU" altLang="ru-RU" sz="2800" dirty="0" smtClean="0"/>
              <a:t> </a:t>
            </a:r>
            <a:br>
              <a:rPr lang="ru-RU" altLang="ru-RU" sz="2800" dirty="0" smtClean="0"/>
            </a:br>
            <a:r>
              <a:rPr lang="ru-RU" altLang="ru-RU" sz="2800" dirty="0" smtClean="0"/>
              <a:t/>
            </a:r>
            <a:br>
              <a:rPr lang="ru-RU" altLang="ru-RU" sz="2800" dirty="0" smtClean="0"/>
            </a:br>
            <a:r>
              <a:rPr lang="ru-RU" altLang="ru-RU" sz="2800" dirty="0" smtClean="0"/>
              <a:t>или по электронной почте  </a:t>
            </a:r>
            <a:r>
              <a:rPr lang="en-US" altLang="ru-RU" sz="2800" dirty="0" smtClean="0">
                <a:solidFill>
                  <a:srgbClr val="C00000"/>
                </a:solidFill>
              </a:rPr>
              <a:t>v_zvezdina@mail.ru</a:t>
            </a:r>
            <a:endParaRPr lang="ru-RU" altLang="ru-RU" sz="28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844824"/>
            <a:ext cx="7797552" cy="3671887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ru-RU" sz="2800" b="1" i="1" dirty="0" smtClean="0">
                <a:solidFill>
                  <a:srgbClr val="002060"/>
                </a:solidFill>
              </a:rPr>
              <a:t>цифровой ряд любой системы счисления начинается с нуля, а последняя цифра  на единицу меньше ее основания.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sz="2800" dirty="0" smtClean="0"/>
              <a:t>Например: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sz="2800" dirty="0" smtClean="0"/>
              <a:t>   в десятичной       ‒ 0 1 2 3 4 5 6 7 8 9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sz="2800" dirty="0" smtClean="0"/>
              <a:t>   в двоичной          ‒ 0 1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sz="2800" dirty="0" smtClean="0"/>
              <a:t>   в восьмеричной  ‒ 0 1 2 3 4 5 6 7</a:t>
            </a:r>
          </a:p>
          <a:p>
            <a:pPr marL="0" indent="0" eaLnBrk="1" hangingPunct="1">
              <a:buFontTx/>
              <a:buNone/>
              <a:defRPr/>
            </a:pPr>
            <a:endParaRPr lang="ru-RU" sz="2800" dirty="0" smtClean="0"/>
          </a:p>
          <a:p>
            <a:pPr marL="0" indent="0" eaLnBrk="1" hangingPunct="1">
              <a:buFontTx/>
              <a:buNone/>
              <a:defRPr/>
            </a:pPr>
            <a:endParaRPr lang="ru-RU" sz="2800" dirty="0" smtClean="0"/>
          </a:p>
          <a:p>
            <a:pPr marL="0" indent="0" eaLnBrk="1" hangingPunct="1">
              <a:buFontTx/>
              <a:buNone/>
              <a:defRPr/>
            </a:pPr>
            <a:endParaRPr lang="ru-RU" dirty="0" smtClean="0"/>
          </a:p>
          <a:p>
            <a:pPr eaLnBrk="1" hangingPunct="1">
              <a:defRPr/>
            </a:pPr>
            <a:endParaRPr lang="ru-RU" dirty="0" smtClean="0"/>
          </a:p>
        </p:txBody>
      </p:sp>
      <p:sp>
        <p:nvSpPr>
          <p:cNvPr id="6147" name="Заголовок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229600" cy="1201068"/>
          </a:xfrm>
        </p:spPr>
        <p:txBody>
          <a:bodyPr/>
          <a:lstStyle/>
          <a:p>
            <a:pPr eaLnBrk="1" hangingPunct="1"/>
            <a:r>
              <a:rPr lang="ru-RU" altLang="ru-RU" b="1" dirty="0" smtClean="0">
                <a:solidFill>
                  <a:schemeClr val="accent2"/>
                </a:solidFill>
              </a:rPr>
              <a:t>Заметим, что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124744"/>
            <a:ext cx="7725544" cy="4968552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ru-RU" sz="2800" b="1" i="1" dirty="0" smtClean="0">
                <a:solidFill>
                  <a:srgbClr val="002060"/>
                </a:solidFill>
              </a:rPr>
              <a:t>Если основание системы счисления больше 10, то это правило также выполняется, но двузначные цифры при этом меняются на заглавные буквы латинского алфавита.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sz="2600" dirty="0" smtClean="0"/>
              <a:t>Например: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2600" dirty="0" smtClean="0"/>
              <a:t>   </a:t>
            </a:r>
            <a:r>
              <a:rPr lang="ru-RU" sz="2600" dirty="0" smtClean="0"/>
              <a:t>в одиннадцатеричной: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sz="2600" dirty="0" smtClean="0"/>
              <a:t>                        0 1 2 3 4 5 6 7 8 9 А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2600" dirty="0" smtClean="0"/>
              <a:t>   </a:t>
            </a:r>
            <a:r>
              <a:rPr lang="ru-RU" sz="2600" dirty="0" smtClean="0"/>
              <a:t>в шестнадцатеричной:  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sz="2600" dirty="0" smtClean="0"/>
              <a:t>                        0 1 2 3 4 5 6 7 8 9 А </a:t>
            </a:r>
            <a:r>
              <a:rPr lang="en-US" sz="2600" dirty="0" smtClean="0"/>
              <a:t>B C D E F</a:t>
            </a:r>
            <a:endParaRPr lang="ru-RU" sz="2600" dirty="0" smtClean="0"/>
          </a:p>
          <a:p>
            <a:pPr marL="0" indent="0" eaLnBrk="1" hangingPunct="1">
              <a:buFontTx/>
              <a:buNone/>
              <a:defRPr/>
            </a:pPr>
            <a:endParaRPr lang="ru-RU" sz="2600" dirty="0" smtClean="0"/>
          </a:p>
          <a:p>
            <a:pPr marL="0" indent="0" eaLnBrk="1" hangingPunct="1">
              <a:buFontTx/>
              <a:buNone/>
              <a:defRPr/>
            </a:pPr>
            <a:endParaRPr lang="ru-RU" sz="2800" dirty="0" smtClean="0"/>
          </a:p>
          <a:p>
            <a:pPr marL="0" indent="0" eaLnBrk="1" hangingPunct="1">
              <a:buFontTx/>
              <a:buNone/>
              <a:defRPr/>
            </a:pPr>
            <a:endParaRPr lang="ru-RU" dirty="0" smtClean="0"/>
          </a:p>
          <a:p>
            <a:pPr eaLnBrk="1" hangingPunct="1">
              <a:defRPr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875969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25438" y="981075"/>
            <a:ext cx="8229600" cy="1084263"/>
          </a:xfrm>
        </p:spPr>
        <p:txBody>
          <a:bodyPr/>
          <a:lstStyle/>
          <a:p>
            <a:pPr eaLnBrk="1" hangingPunct="1"/>
            <a:r>
              <a:rPr lang="ru-RU" altLang="ru-RU" sz="3600" dirty="0" smtClean="0"/>
              <a:t>Римская система счисления</a:t>
            </a:r>
            <a:endParaRPr lang="ru-RU" altLang="ru-RU" sz="3600" b="1" dirty="0" smtClean="0">
              <a:solidFill>
                <a:srgbClr val="B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76288" y="2205038"/>
            <a:ext cx="7777162" cy="31956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ru-RU" sz="2800" dirty="0"/>
              <a:t>не является позиционной, т.к. каждый символ обозначает всегда одно и тоже число;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800" dirty="0"/>
          </a:p>
          <a:p>
            <a:pPr marL="457200" indent="-457200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ru-RU" sz="2800" dirty="0"/>
              <a:t>цифры обозначаются латинскими буквами: </a:t>
            </a:r>
            <a:endParaRPr lang="en-US" sz="2800" dirty="0"/>
          </a:p>
          <a:p>
            <a:pPr algn="ctr" eaLnBrk="1" hangingPunct="1">
              <a:lnSpc>
                <a:spcPct val="90000"/>
              </a:lnSpc>
              <a:defRPr/>
            </a:pPr>
            <a:r>
              <a:rPr lang="en-US" sz="2800" dirty="0">
                <a:solidFill>
                  <a:srgbClr val="250106"/>
                </a:solidFill>
              </a:rPr>
              <a:t>I, V, X, L, C, D, M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en-US" sz="2800" dirty="0"/>
              <a:t>(1, 5, 10, 50, 100, 500, 1000)</a:t>
            </a:r>
            <a:endParaRPr lang="ru-RU" sz="2800" dirty="0"/>
          </a:p>
          <a:p>
            <a:pPr eaLnBrk="1" hangingPunct="1">
              <a:lnSpc>
                <a:spcPct val="90000"/>
              </a:lnSpc>
              <a:defRPr/>
            </a:pPr>
            <a:endParaRPr lang="ru-RU" sz="2800" dirty="0"/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dirty="0"/>
              <a:t>Например:  </a:t>
            </a:r>
            <a:r>
              <a:rPr lang="en-US" sz="2800" dirty="0">
                <a:solidFill>
                  <a:srgbClr val="250106"/>
                </a:solidFill>
              </a:rPr>
              <a:t>XXX – 30; XLI - 41</a:t>
            </a:r>
            <a:endParaRPr lang="ru-RU" sz="2800" dirty="0">
              <a:solidFill>
                <a:srgbClr val="250106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92696"/>
            <a:ext cx="8229600" cy="1008063"/>
          </a:xfrm>
        </p:spPr>
        <p:txBody>
          <a:bodyPr/>
          <a:lstStyle/>
          <a:p>
            <a:pPr eaLnBrk="1" hangingPunct="1"/>
            <a:r>
              <a:rPr lang="ru-RU" altLang="ru-RU" sz="4000" b="1" i="1" dirty="0" smtClean="0">
                <a:solidFill>
                  <a:srgbClr val="002060"/>
                </a:solidFill>
              </a:rPr>
              <a:t>Позиционной</a:t>
            </a:r>
            <a:r>
              <a:rPr lang="en-US" altLang="ru-RU" sz="4000" dirty="0" smtClean="0">
                <a:solidFill>
                  <a:schemeClr val="tx1"/>
                </a:solidFill>
              </a:rPr>
              <a:t/>
            </a:r>
            <a:br>
              <a:rPr lang="en-US" altLang="ru-RU" sz="4000" dirty="0" smtClean="0">
                <a:solidFill>
                  <a:schemeClr val="tx1"/>
                </a:solidFill>
              </a:rPr>
            </a:br>
            <a:r>
              <a:rPr lang="ru-RU" altLang="ru-RU" sz="3200" dirty="0" smtClean="0">
                <a:solidFill>
                  <a:schemeClr val="tx1"/>
                </a:solidFill>
              </a:rPr>
              <a:t>называется система </a:t>
            </a:r>
            <a:r>
              <a:rPr lang="ru-RU" altLang="ru-RU" sz="3200" dirty="0">
                <a:solidFill>
                  <a:schemeClr val="tx1"/>
                </a:solidFill>
              </a:rPr>
              <a:t>счисления </a:t>
            </a:r>
            <a:r>
              <a:rPr lang="ru-RU" altLang="ru-RU" sz="3600" dirty="0" smtClean="0">
                <a:solidFill>
                  <a:schemeClr val="accent2"/>
                </a:solidFill>
              </a:rPr>
              <a:t>,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772816"/>
            <a:ext cx="8013774" cy="4464496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ru-RU" sz="2800" b="1" i="1" dirty="0" smtClean="0">
                <a:solidFill>
                  <a:schemeClr val="accent2"/>
                </a:solidFill>
              </a:rPr>
              <a:t>у которой</a:t>
            </a:r>
            <a:r>
              <a:rPr lang="ru-RU" sz="2800" i="1" dirty="0" smtClean="0">
                <a:solidFill>
                  <a:schemeClr val="accent2"/>
                </a:solidFill>
              </a:rPr>
              <a:t> </a:t>
            </a:r>
            <a:r>
              <a:rPr lang="ru-RU" sz="2800" b="1" i="1" dirty="0" smtClean="0">
                <a:solidFill>
                  <a:schemeClr val="accent2"/>
                </a:solidFill>
              </a:rPr>
              <a:t>количественный эквивалент цифры зависит от ее положения в записи числа</a:t>
            </a:r>
            <a:r>
              <a:rPr lang="ru-RU" sz="2800" i="1" dirty="0" smtClean="0"/>
              <a:t>.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sz="2600" dirty="0" smtClean="0"/>
              <a:t>Как и в привычной нам десятичной, в любой позиционной системе счисления значение числа образуется следующим образом: значения цифр умножаются на «веса»  (степени основания) соответствующих разрядов и все полученные значения складываются.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sz="2600" dirty="0" smtClean="0"/>
              <a:t>Например, 3948 = 3*1000+9*100+4*10+8*1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sz="2600" dirty="0" smtClean="0"/>
              <a:t>                    1011</a:t>
            </a:r>
            <a:r>
              <a:rPr lang="ru-RU" sz="2600" baseline="-25000" dirty="0" smtClean="0"/>
              <a:t>2</a:t>
            </a:r>
            <a:r>
              <a:rPr lang="ru-RU" sz="2600" dirty="0" smtClean="0"/>
              <a:t> = 1*</a:t>
            </a:r>
            <a:r>
              <a:rPr lang="en-US" sz="2600" dirty="0" smtClean="0"/>
              <a:t>2</a:t>
            </a:r>
            <a:r>
              <a:rPr lang="en-US" sz="2600" baseline="30000" dirty="0" smtClean="0"/>
              <a:t>3</a:t>
            </a:r>
            <a:r>
              <a:rPr lang="ru-RU" sz="2600" dirty="0" smtClean="0"/>
              <a:t>+0*</a:t>
            </a:r>
            <a:r>
              <a:rPr lang="en-US" sz="2600" dirty="0" smtClean="0"/>
              <a:t>2</a:t>
            </a:r>
            <a:r>
              <a:rPr lang="en-US" sz="2600" baseline="30000" dirty="0" smtClean="0"/>
              <a:t>2</a:t>
            </a:r>
            <a:r>
              <a:rPr lang="ru-RU" sz="2600" dirty="0" smtClean="0"/>
              <a:t>+1*2</a:t>
            </a:r>
            <a:r>
              <a:rPr lang="en-US" sz="2600" baseline="30000" dirty="0" smtClean="0"/>
              <a:t>1</a:t>
            </a:r>
            <a:r>
              <a:rPr lang="ru-RU" sz="2600" dirty="0" smtClean="0"/>
              <a:t>+1*</a:t>
            </a:r>
            <a:r>
              <a:rPr lang="en-US" sz="2600" dirty="0" smtClean="0"/>
              <a:t>2</a:t>
            </a:r>
            <a:r>
              <a:rPr lang="en-US" sz="2600" baseline="30000" dirty="0" smtClean="0"/>
              <a:t>0</a:t>
            </a:r>
            <a:endParaRPr lang="ru-RU" sz="2600" baseline="30000" dirty="0" smtClean="0"/>
          </a:p>
          <a:p>
            <a:pPr eaLnBrk="1" hangingPunct="1">
              <a:defRPr/>
            </a:pPr>
            <a:endParaRPr lang="ru-RU" sz="26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9177" y="692696"/>
            <a:ext cx="7772400" cy="792163"/>
          </a:xfrm>
        </p:spPr>
        <p:txBody>
          <a:bodyPr/>
          <a:lstStyle/>
          <a:p>
            <a:pPr eaLnBrk="1" hangingPunct="1"/>
            <a:r>
              <a:rPr lang="ru-RU" altLang="ru-RU" sz="4000" b="1" i="1" dirty="0" smtClean="0">
                <a:solidFill>
                  <a:schemeClr val="accent2"/>
                </a:solidFill>
              </a:rPr>
              <a:t>Дружественными</a:t>
            </a:r>
          </a:p>
        </p:txBody>
      </p:sp>
      <p:sp>
        <p:nvSpPr>
          <p:cNvPr id="12291" name="Подзаголовок 1"/>
          <p:cNvSpPr>
            <a:spLocks noGrp="1"/>
          </p:cNvSpPr>
          <p:nvPr>
            <p:ph type="subTitle" idx="1"/>
          </p:nvPr>
        </p:nvSpPr>
        <p:spPr>
          <a:xfrm>
            <a:off x="899592" y="1556792"/>
            <a:ext cx="7416676" cy="4824536"/>
          </a:xfrm>
        </p:spPr>
        <p:txBody>
          <a:bodyPr/>
          <a:lstStyle/>
          <a:p>
            <a:pPr algn="l" eaLnBrk="1" hangingPunct="1"/>
            <a:r>
              <a:rPr lang="ru-RU" altLang="ru-RU" sz="2800" dirty="0" smtClean="0"/>
              <a:t>(или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родственными</a:t>
            </a:r>
            <a:r>
              <a:rPr lang="ru-RU" altLang="ru-RU" sz="2800" dirty="0" smtClean="0"/>
              <a:t>) называются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позиционные</a:t>
            </a:r>
            <a:r>
              <a:rPr lang="ru-RU" altLang="ru-RU" sz="2800" b="1" dirty="0" smtClean="0">
                <a:solidFill>
                  <a:schemeClr val="accent2"/>
                </a:solidFill>
              </a:rPr>
              <a:t> </a:t>
            </a:r>
            <a:r>
              <a:rPr lang="ru-RU" altLang="ru-RU" sz="2800" b="1" i="1" dirty="0" smtClean="0">
                <a:solidFill>
                  <a:schemeClr val="accent2"/>
                </a:solidFill>
              </a:rPr>
              <a:t>системы счисления, в основании которых лежит одно и то же число, но в разных степенях</a:t>
            </a:r>
            <a:r>
              <a:rPr lang="ru-RU" altLang="ru-RU" sz="2800" dirty="0" smtClean="0"/>
              <a:t>, причем «дружат» они через систему счисления с основанием в первой степени.</a:t>
            </a:r>
          </a:p>
          <a:p>
            <a:pPr algn="l" eaLnBrk="1" hangingPunct="1"/>
            <a:r>
              <a:rPr lang="ru-RU" altLang="ru-RU" sz="2700" dirty="0" smtClean="0"/>
              <a:t>Например, двоичная, четверичная, восьмеричная, шестнадцатеричная и т.д. системы счисления «дружат» через двоичную, т.к. 2=2</a:t>
            </a:r>
            <a:r>
              <a:rPr lang="ru-RU" altLang="ru-RU" sz="2700" baseline="30000" dirty="0" smtClean="0"/>
              <a:t>1</a:t>
            </a:r>
            <a:r>
              <a:rPr lang="ru-RU" altLang="ru-RU" sz="2700" dirty="0" smtClean="0"/>
              <a:t>,     4=2</a:t>
            </a:r>
            <a:r>
              <a:rPr lang="ru-RU" altLang="ru-RU" sz="2700" baseline="30000" dirty="0" smtClean="0"/>
              <a:t>2</a:t>
            </a:r>
            <a:r>
              <a:rPr lang="ru-RU" altLang="ru-RU" sz="2700" dirty="0" smtClean="0"/>
              <a:t>,    8=2</a:t>
            </a:r>
            <a:r>
              <a:rPr lang="ru-RU" altLang="ru-RU" sz="2700" baseline="30000" dirty="0" smtClean="0"/>
              <a:t>3</a:t>
            </a:r>
            <a:r>
              <a:rPr lang="ru-RU" altLang="ru-RU" sz="2700" dirty="0" smtClean="0"/>
              <a:t>,    16=2</a:t>
            </a:r>
            <a:r>
              <a:rPr lang="ru-RU" altLang="ru-RU" sz="2700" baseline="30000" dirty="0" smtClean="0"/>
              <a:t>4</a:t>
            </a:r>
            <a:r>
              <a:rPr lang="ru-RU" altLang="ru-RU" sz="2700" dirty="0" smtClean="0"/>
              <a:t>    и   т.д.</a:t>
            </a:r>
          </a:p>
          <a:p>
            <a:endParaRPr lang="ru-RU" altLang="ru-RU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A50021"/>
      </a:hlink>
      <a:folHlink>
        <a:srgbClr val="808080"/>
      </a:folHlink>
    </a:clrScheme>
    <a:fontScheme name="Оформление по умолчанию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4711</TotalTime>
  <Words>2032</Words>
  <Application>Microsoft Office PowerPoint</Application>
  <PresentationFormat>Экран (4:3)</PresentationFormat>
  <Paragraphs>207</Paragraphs>
  <Slides>49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49</vt:i4>
      </vt:variant>
    </vt:vector>
  </HeadingPairs>
  <TitlesOfParts>
    <vt:vector size="50" baseType="lpstr">
      <vt:lpstr>Оформление по умолчанию</vt:lpstr>
      <vt:lpstr>Системы счисления</vt:lpstr>
      <vt:lpstr>Презентация PowerPoint</vt:lpstr>
      <vt:lpstr>Основные определения</vt:lpstr>
      <vt:lpstr> </vt:lpstr>
      <vt:lpstr>Заметим, что</vt:lpstr>
      <vt:lpstr>Презентация PowerPoint</vt:lpstr>
      <vt:lpstr>Римская система счисления</vt:lpstr>
      <vt:lpstr>Позиционной называется система счисления ,</vt:lpstr>
      <vt:lpstr>Дружественными</vt:lpstr>
      <vt:lpstr>Будем считать, что</vt:lpstr>
      <vt:lpstr>Перевод между недружественными</vt:lpstr>
      <vt:lpstr>Например, переведем 25 в двоичную систему счисления:</vt:lpstr>
      <vt:lpstr>Презентация PowerPoint</vt:lpstr>
      <vt:lpstr>После этого,  заменяем присутствующие степени двойки единицами,  а пропущенные – нулями слева направо в порядке следования степеней, получая двоичную запись числа:</vt:lpstr>
      <vt:lpstr>2.  Для  перевода из любой системы         счисления в десятичную  необходимо</vt:lpstr>
      <vt:lpstr>Перевод между дружественными системами счисления</vt:lpstr>
      <vt:lpstr>Презентация PowerPoint</vt:lpstr>
      <vt:lpstr>Таблица соответствия восьмеричной, шестнадцатеричной и двоичной систем счисления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Перевод из восьмеричной системы счисления в шестнадцатеричную и обратно  через двоичную систему счисления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Рассмотрим использование закономерностей при решении задач. Примечание.Так как любое число в нулевой степени равно единице, то при решении задач можно не писать степень  в разряде единиц.  1. Переведите дво­ич­ное число 1110101 в де­ся­тич­ную систему счисления. Решение:                        11101012= 1 110 1012 = 1658 =                                     =5+6*81+1*82 =5+48+64=117     Или:      11101012= 111 01012 = 7516 =                                     =5+7*161=5+112=117 Ответ: 117</vt:lpstr>
      <vt:lpstr>Презентация PowerPoint</vt:lpstr>
      <vt:lpstr> 4. Переведите число 135 из десятичной системы счисления в двоичную систему счисления. Сколько единиц содержит полученное число? В ответе укажите одно число —количество единиц.     Решение:      135 = 128+4+2+1  ( = 27 + 22 + 21 + 20 )      Ответ:  4     Заметим, что этот ответ получен без      окончательного перевода числа в двоичную    систему счисления, достаточно посчитать    количество двоек в степенях. Выражение в    скобках можно не писать!   Это позволяет    сэкономить время решения задачи и избежать     возможных ошибок при дальнейшей записи. </vt:lpstr>
      <vt:lpstr>5. Переведите число FE из шест­на­дца­те­рич­ной  си­сте­мы счис­ле­ния в дво­ич­ную си­сте­му    счисления.       Решение:                             FE16 =  1111 11102        (используем запись тетрадами из таблицы          «дружбы»).      Ответ: 11111110 </vt:lpstr>
      <vt:lpstr>  6. Переведите число 143 из де­ся­тич­ной си­сте­мы счис­ле­ния в дво­ич­ную си­сте­му счисления. Сколь­ко зна­ча­щих нулей со­дер­жит по­лу­чен­ное число? В от­ве­те ука­жи­те одно число — ко­ли­че­ство нулей. Решение:           143 = 128+8+4+2+1 = 27 + 23 + 22 + 21 + 20 ,    то есть пропущены всего три (6,5 и 4) степени двойки. Ответ:  3   </vt:lpstr>
      <vt:lpstr> 7. Переведите число 305 из де­ся­тич­ной си­сте­мы счис­ле­ния в дво­ич­ную си­сте­му счисления. Сколь­ко еди­ниц со­дер­жит по­лу­чен­ное число? В от­ве­те ука­жи­те одно число — ко­ли­че­ство единиц.          Решение:  305 = 256 + 32 + 16 + 1                        (305 - 256=49, 49 - 32=17=16+1)   ( т.к. в сложении участвуют всего 4 степени двойки, то результат будет содержать всего 4 единицы. Степени можно даже не писать)        Ответ: 4</vt:lpstr>
      <vt:lpstr>8. Вычислите: 101010102 – 2528 + 716. Ответ запишите в десятичной системе счисления.     Решение: Для решения задач такого типа нужно сначала перевести все числа в одну систему счисления, а уже потом выполнять действия между ними. Переведем первое число в восьмеричную систему счисления:                             101010102 = 2528 Тогда получаем выражение:                     2528 – 2528 + 716 = 716 = 710     Ответ: 7</vt:lpstr>
      <vt:lpstr>9. Вычислите значение выражения B916 − 2718. В ответе запишите вычисленное значение в десятичной системе счисления.      Решение:  Переведем первое число в восьмеричную систему счисления:                   В916 = 1011 10012 = 10 111 0012 = 2718  Тогда   2718- 2718 = 0             Ответ: 0 </vt:lpstr>
      <vt:lpstr>10. Вычислите значение выражения EB16 − 3528. Ответ запишите в десятичной системе счисления.      Решение:   Переведем первое число в восьмеричную систему счисления:                     EB16 = 111010112 = 3528  Тогда разница между двумя исходными числами равна 1.              Ответ: 1</vt:lpstr>
      <vt:lpstr> 11. Укажите наименьшее четырёхзначное восьмеричное число, двоичная запись которого содержит 5 единиц. В ответе запишите только само восьмеричное число, основание системы счисления указывать не нужно.      Решение:   Наименьшее двоичное число, содержащее 5 единиц, равно 111112. Но чтобы восьмеричное число было четырехзначным нужно, чтобы оно состояло из 4 триад        (из 12 цифр). При этом первой цифрой двоичного числа обязательно должна быть 1 (два незначащих нуля в начале можно не писать), а остальные единицы будут занимать  последние разряды числа. Тогда получаем:                                                                                                        001 000 001 1112 = 10178             Ответ: 1017   </vt:lpstr>
      <vt:lpstr>12. Най­ди­те зна­че­ние вы­ра­же­ния 1116 + 118 : 112. Ответ за­пи­ши­те в дво­ич­ной си­сте­ме счис­ле­ния.       Решение:  В таких задачах, где нужно выполнять быстро и без ошибок вычисления в различных системах счисления, а результат требуется получить в десятичной, то и решение быстрее и проще выполнить в десятичной системе счисления. Поэтому переводим туда все исходные числа и считаем:          1116 = 16+1 = 17                          118 = 8+1 = 9                          112 = 2+1 = 3             Тогда     17 + 9 : 3 = 20                          20 = 16 + 4 = 24 + 22 = 101002     Ответ: 10100</vt:lpstr>
      <vt:lpstr>13. Даны 4 целых числа, записанные в двоичной системе:                    10001011, 10111000, 10011011, 10110100.       Сколько среди них чисел, больших, чем A416+208?     Решение:  Для выполнения действий над числами, представленными в разных системах счисления, нужно сначала перевести их в наиболее удобную для вас систему счисления, и только потом решать задачу. Для меня наиболее удобной является восьмеричная система счисления:             100010112 = 2138,  101110002 = 5608,              100110112 = 2338,  101101002 = 2468             A416 = 101001002 = 2448, и  2448+208=2648.  Из предложенных чисел  подходит только второе число.     Ответ: 1</vt:lpstr>
      <vt:lpstr> 14. Запись числа 6910  в системе счисления с основанием N оканчивается на 1 и содержит 4 цифры. Чему равно основание этой системы счисления N?      Решение: Для решения этой задачи используем две закономерности.  Во-первых, последней цифрой числа при переводе из одной системы счисления в другую всегда является первый остаток от деления числа на основание системы счисления, куда переводим. Тогда искомое основание N должно быть кратно 68 (69=х*N+1, то х*N=68): 2, 4, 7 и т.д.  Во-вторых, по закономерности 4, получаем  N3≤ 69 &lt; N4. Тогда при  выполнении этих условий искомое число  N будет равно  4.      Ответ: 4 </vt:lpstr>
      <vt:lpstr>15. В системе счисления с основанием N запись числа 4110 оканчивается на 2, а запись числа 13110 — на 1. Чему равно число N?      Решение: Т.к. в остатках чисел у нас есть цифры  2 и 1, то N≤3.  При этом N нужно найти число, кратное числам 39 и 130. Следовательно, N = 13.      Ответ: 13</vt:lpstr>
      <vt:lpstr>16. В какой си­сте­ме счис­ле­ния вы­пол­ня­ет­ся ра­вен­ство 12 · 13 = 211?  В от­ве­те ука­жи­те число – ос­но­ва­ние си­сте­мы счис­ле­ния.     Решение:  При переводе числа 211N в десятичную систему счисления получаем уравнение:                   211N = 2*N2 + 1*N +1  Для перевода множителей 12 и 13 в десятичную систему счисления вспомним закономерность 1.  Тогда         12N = N+2,       13N = N+3. Следовательно, получаем уравнение:                  (N+2)(N+3) = 2*N2 + N +1  Корнями данного уравнения являются 5 и -1. Но т.к. основание системы счисления является натуральным числом, то N = 5.     Ответ: 5</vt:lpstr>
      <vt:lpstr>17. Укажите наименьшее основание системы счисления, в которой запись числа 50 трехзначна.      Решение:  По закономерности 4 получаем                           N2 ≤ 50 &lt; N3.   Следовательно, нам нужно найти наименьшее число, куб которого больше 50.      Ответ:  4</vt:lpstr>
      <vt:lpstr>Вопросы, замечания или рекомендации  по презентации или по теме в целом    принимаются на сайте звездина.рус  через форму обратной связи,   в группе сайта Вконтакте   или по электронной почте  v_zvezdina@mail.ru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Системы счисления</dc:title>
  <dc:creator>Звездина Вера Алексеевна</dc:creator>
  <cp:lastModifiedBy>VERA</cp:lastModifiedBy>
  <cp:revision>137</cp:revision>
  <dcterms:created xsi:type="dcterms:W3CDTF">2012-09-18T19:05:21Z</dcterms:created>
  <dcterms:modified xsi:type="dcterms:W3CDTF">2019-08-14T19:56:01Z</dcterms:modified>
</cp:coreProperties>
</file>