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7" r:id="rId4"/>
    <p:sldId id="284" r:id="rId5"/>
    <p:sldId id="286" r:id="rId6"/>
    <p:sldId id="287" r:id="rId7"/>
    <p:sldId id="274" r:id="rId8"/>
    <p:sldId id="28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90" r:id="rId17"/>
    <p:sldId id="291" r:id="rId18"/>
    <p:sldId id="275" r:id="rId19"/>
    <p:sldId id="267" r:id="rId20"/>
    <p:sldId id="268" r:id="rId21"/>
    <p:sldId id="292" r:id="rId22"/>
    <p:sldId id="293" r:id="rId23"/>
    <p:sldId id="269" r:id="rId24"/>
    <p:sldId id="282" r:id="rId25"/>
    <p:sldId id="294" r:id="rId26"/>
    <p:sldId id="270" r:id="rId27"/>
    <p:sldId id="278" r:id="rId28"/>
    <p:sldId id="295" r:id="rId29"/>
    <p:sldId id="296" r:id="rId30"/>
    <p:sldId id="297" r:id="rId31"/>
    <p:sldId id="298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48;&#1085;&#1089;&#1090;&#1072;&#1083;&#1083;&#1103;&#1094;&#1080;&#1103;%20&#1075;&#1088;&#1091;&#1087;&#1087;&#1099;%20Tundra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3&#1044;%20&#1043;&#1054;&#1051;&#1054;&#1043;&#1056;&#1040;&#1052;&#1052;&#1040;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42;&#1048;&#1056;&#1058;&#1059;&#1040;&#1051;&#1068;&#1053;&#1040;&#1071;%20&#1056;&#1045;&#1040;&#1051;&#1068;&#1053;&#1054;&#1057;&#1058;&#1068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57;&#1054;&#1047;&#1044;&#1040;&#1053;&#1048;&#1045;%20&#1052;&#1048;&#1056;&#1054;&#1042;.mp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415" y="1733179"/>
            <a:ext cx="7704856" cy="28575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«ТЕНДЕНЦИИ РАЗВИТИЯ СОВРЕМЕННЫХ ВИДОВ ИСКУССТВА»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0608" y="4941168"/>
            <a:ext cx="6300192" cy="1397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студентка 3 к. 3 гр.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Тюняева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Федулова Г.Г.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428604"/>
            <a:ext cx="631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0207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 ОРЕНБУРГСКОЙ ОБЛАСТИ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0207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0207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0207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«ПЕДАГОГИЧЕСКИЙ КОЛЛЕДЖ» г.БУГУРУСЛАН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ÐÐ°ÑÑÐ¸Ð½ÐºÐ¸ Ð¿Ð¾ Ð·Ð°Ð¿ÑÐ¾ÑÑ ÐÑÐµÑ Ð®Ð¸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997" y="332656"/>
            <a:ext cx="3648815" cy="5473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594928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Пьер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Юиг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ÐÐ°ÑÑÐ¸Ð½ÐºÐ¸ Ð¿Ð¾ Ð·Ð°Ð¿ÑÐ¾ÑÑ ÐÑÐµÑ Ð®Ð¸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80728"/>
            <a:ext cx="8001024" cy="4409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56504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Ahead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Пьер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Юиг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Ð°ÑÑÐ¸Ð½ÐºÐ¸ Ð¿Ð¾ Ð·Ð°Ð¿ÑÐ¾ÑÑ Ð°Ð¹ Ð²ÑÐ¹ Ð²Ñ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248472" cy="56646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62373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Ð°Ð¹ Ð²ÑÐ¹ Ð²ÑÐ¹ Ð»Ð¾Ð´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688175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73325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Journey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22951" r="20948"/>
          <a:stretch>
            <a:fillRect/>
          </a:stretch>
        </p:blipFill>
        <p:spPr bwMode="auto">
          <a:xfrm>
            <a:off x="2339752" y="260648"/>
            <a:ext cx="4464496" cy="56820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2414" y="609329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Дэмиен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Херст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Ð´ÑÐ¼Ð¸ÐµÐ½ ÑÐµÑÑÑ Ð¼ÐµÐ´ÑÐ·Ð° Ð³Ð¾ÑÐ³Ð¾Ð½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5877272"/>
            <a:ext cx="6304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«Отрубленная голова Медузы Горгоны»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Дэмиен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Херст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3543" y="136612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направления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Звуковая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инсталляция – форма современного искусства, основанная на синтезе различных художественных средств, как классических, так и современных.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Ð²ÑÐºÐ¾Ð²Ð°Ñ Ð¸Ð½ÑÑÐ°Ð»Ð»ÑÑÐ¸Ñ Data.Tron (2009), Ð°Ð²ÑÐ¾Ñ - Ryoji Ikeda. Ð­ÑÐ¾ Ð¿ÑÐ¾Ð¸Ð·Ð²ÐµÐ´ÐµÐ½Ð¸Ðµ - ÑÐ¾ÑÐµÑÐ°Ð½Ð¸Ðµ Ð·Ð²ÑÐºÐ°, ÑÐ²ÐµÑÐ° Ð¸ Ð¼Ð°ÑÐµÐ¼Ð°ÑÐ¸ÐºÐ¸. ÐÐ»Ñ Ð²Ð¸Ð·ÑÐ°Ð»Ð¸Ð·Ð°ÑÐ¸Ð¸ Ð¸ÑÐ¿Ð¾Ð»ÑÐ·Ð¾Ð²Ð°Ð»Ð¸ÑÑ 3 ÑÐ¸ÑÑÐ¾Ð²ÑÑ Ð¿ÑÐ¾ÐµÐºÑÐ¾ÑÐ°, Ð° ÑÐ°ÐºÐ¶Ðµ ÐºÐ¾Ð¼Ð¿ÑÑÑÐµÑÑ Ð¸ Ð¼Ð¸ÐºÑÐ¾ÑÐ¾Ð½Ñ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919"/>
            <a:ext cx="9144000" cy="45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046" t="5703" r="9046" b="12594"/>
          <a:stretch/>
        </p:blipFill>
        <p:spPr>
          <a:xfrm>
            <a:off x="0" y="1628800"/>
            <a:ext cx="9195957" cy="52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168" y="1080728"/>
            <a:ext cx="7949347" cy="1312168"/>
          </a:xfrm>
        </p:spPr>
        <p:txBody>
          <a:bodyPr/>
          <a:lstStyle/>
          <a:p>
            <a:pPr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Стрит-арт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направление в современном изобразительном искусстве, отличительной особенностью которого является ярко выраженный урбанистический характер.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1138" name="Picture 2" descr="ÐÐ°ÑÑÐ¸Ð½ÐºÐ¸ Ð¿Ð¾ Ð·Ð°Ð¿ÑÐ¾ÑÑ ÑÑÑÐ¸Ñ Ð°ÑÑÐ¸ÑÑ J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060848"/>
            <a:ext cx="7157595" cy="403244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43" y="136612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направления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ÐÐ°ÑÑÐ¸Ð½ÐºÐ¸ Ð¿Ð¾ Ð·Ð°Ð¿ÑÐ¾ÑÑ ÑÑÑÐ¸Ñ Ð°ÑÑÐ¸ÑÑ JR"/>
          <p:cNvPicPr>
            <a:picLocks noChangeAspect="1" noChangeArrowheads="1"/>
          </p:cNvPicPr>
          <p:nvPr/>
        </p:nvPicPr>
        <p:blipFill>
          <a:blip r:embed="rId2" cstate="print"/>
          <a:srcRect l="21266" r="20253"/>
          <a:stretch>
            <a:fillRect/>
          </a:stretch>
        </p:blipFill>
        <p:spPr bwMode="auto">
          <a:xfrm>
            <a:off x="1979712" y="260648"/>
            <a:ext cx="4824536" cy="5489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59293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2880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Современное искусство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искусство, созданное в недавнем прошлом и создаваемое в настоящее время, к нему относят работы, появившиеся в период с XX века по нынешний день. </a:t>
            </a:r>
            <a:endParaRPr lang="ru-RU" sz="32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2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ÐÐ°ÑÑÐ¸Ð½ÐºÐ¸ Ð¿Ð¾ Ð·Ð°Ð¿ÑÐ¾ÑÑ Ð¼Ð°Ð»ÑÑ ÐºÐ¸ÐºÐ¸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2696"/>
            <a:ext cx="7808868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536392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«Малыш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Кикито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3543" y="136612"/>
            <a:ext cx="8280919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актуальные стили и направления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Типографика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как направление современного искусства – искусства оформления текста.</a:t>
            </a:r>
            <a:endParaRPr lang="ru-RU" dirty="0">
              <a:effectLst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289" y="2556144"/>
            <a:ext cx="3850224" cy="4060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3572" y="31409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Барбара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Крюгер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37" y="404664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59832" y="6093296"/>
            <a:ext cx="278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Барбара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Крюгер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Forever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ÐÐ°ÑÑÐ¸Ð½ÐºÐ¸ Ð¿Ð¾ Ð·Ð°Ð¿ÑÐ¾ÑÑ ÑÑÐ¸ ÐºÑÑÐ°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916832"/>
            <a:ext cx="3536427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220486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Яёи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Кусама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3543" y="136612"/>
            <a:ext cx="8280919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актуальные стили и направления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493" y="1334806"/>
            <a:ext cx="396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минимализм и поп-арт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ÑÑÐ¸ ÐºÑÑÐ°Ð¼Ð° Ð±ÐµÑÐºÐ¾Ð½ÐµÑÐ½Ð°Ñ Ð·ÐµÑÐºÐ°Ð»ÑÐ½Ð°Ñ ÐºÐ¾Ð¼Ð½Ð°ÑÐ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32656"/>
            <a:ext cx="86409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198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Яёи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Кусама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«Бесконечная зеркальная комната»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6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05331" cy="1066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современного искусства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13845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«Они считают, что наши потомки вряд ли будут знать, что такое бумажная книга или поход в кинотеатр. Зато они будут жить в передвигающихся домах, делать скульптуры из «живой» глины и создавать собственные художественные музеи. И, вероятно, они окончательно погрузятся в мир виртуальной реальности, где совместно с мощнейшим искусственным интеллектом они станут создавать прекрасные симфонии и увлекательные кинофильмы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Валерия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Прайд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член Координационного Совета РТД, социолог, футуролог и Екатерина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Кокина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архитектор рассказывают про то,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как в будущем изменится концепция искусства.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556792"/>
            <a:ext cx="64087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3D или голографических моделей скульптур;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оображаемая реальность, ощущение «присутствия»;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миров.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0533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современного искусства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 или голографических моделей скульптур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7939" t="6688" r="3512" b="12594"/>
          <a:stretch/>
        </p:blipFill>
        <p:spPr>
          <a:xfrm>
            <a:off x="0" y="1484784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136904" cy="10233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Воображаемая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реальность, ощущение «присутствия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pic>
        <p:nvPicPr>
          <p:cNvPr id="5" name="Рисунок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600" t="6688" r="9045" b="12594"/>
          <a:stretch/>
        </p:blipFill>
        <p:spPr>
          <a:xfrm>
            <a:off x="15164" y="1572460"/>
            <a:ext cx="9116123" cy="5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776864" cy="4896544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проанализировать некоторые тенденции развития современных видов искусства.</a:t>
            </a:r>
          </a:p>
          <a:p>
            <a:pPr marL="45720" indent="0" algn="just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-изучить историю становления современного искусства;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-определить основные направления современного искусства;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-выявить тенденции развития современного искусства.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3009" y="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миров</a:t>
            </a:r>
            <a:endParaRPr lang="ru-RU" sz="3200" dirty="0"/>
          </a:p>
        </p:txBody>
      </p:sp>
      <p:pic>
        <p:nvPicPr>
          <p:cNvPr id="6" name="Рисунок 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9599" t="6688" r="9046" b="12594"/>
          <a:stretch/>
        </p:blipFill>
        <p:spPr>
          <a:xfrm>
            <a:off x="-17838" y="1412776"/>
            <a:ext cx="916183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453403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«ТЕНДЕНЦИИ РАЗВИТИЯ СОВРЕМЕННЫХ ВИДОВ ИСКУССТВА»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6516798" cy="1066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323528" y="293751"/>
            <a:ext cx="9144768" cy="656424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buNone/>
            </a:pPr>
            <a:r>
              <a:rPr lang="ru-RU" sz="39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          Методы исследования </a:t>
            </a:r>
            <a:endParaRPr lang="ru-RU" sz="39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Теоретические:                                  Эмпирические:</a:t>
            </a:r>
            <a:endParaRPr lang="ru-RU" b="1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1) анализ;                   1) методы </a:t>
            </a: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сбора и</a:t>
            </a: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2)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синтез;                    накопления данных;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3)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сравнение;             2</a:t>
            </a: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) контроля и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измерения;              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4)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обобщение;            3</a:t>
            </a: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) обработки данных; </a:t>
            </a: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5)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конкретизация;      4</a:t>
            </a: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оценки.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6)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абстрагирование; 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7)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дедукция; 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8)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индукция.</a:t>
            </a:r>
            <a:endParaRPr lang="ru-RU" sz="33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9246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880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Искусство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это форма человеческой деятельности, художественное творчество, проявляющееся в различных его видах – живописи, архитектуре, скульптуре, литературе, музыке, танцах, театральных постановках, кинофильмах и др.; 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духовная деятельность по освоению и воплощению эстетических ценностей 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7615" y="196102"/>
            <a:ext cx="7398475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современного искусства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petual Invent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0" b="12370"/>
          <a:stretch/>
        </p:blipFill>
        <p:spPr bwMode="auto">
          <a:xfrm>
            <a:off x="428894" y="1340768"/>
            <a:ext cx="4824536" cy="36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1700808"/>
            <a:ext cx="290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Розалинда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15" y="196102"/>
            <a:ext cx="7398475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современного искусства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8649"/>
              </p:ext>
            </p:extLst>
          </p:nvPr>
        </p:nvGraphicFramePr>
        <p:xfrm>
          <a:off x="1115616" y="1262902"/>
          <a:ext cx="2664296" cy="429768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indent="1397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1950е</a:t>
                      </a:r>
                      <a:endParaRPr lang="ru-RU" sz="2000" b="1" u="none" dirty="0">
                        <a:solidFill>
                          <a:srgbClr val="243F6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Абстрактный экспрессионизм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Риджионализм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КОБРА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Живопись цветового поля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Гутай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(группа)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Лентикулярная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печать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Лирическая абстракция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Нью-Йоркская школа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Ситуационизм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970" algn="l"/>
                          <a:tab pos="104140" algn="l"/>
                        </a:tabLst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Неофициальное искусство СССР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039147"/>
              </p:ext>
            </p:extLst>
          </p:nvPr>
        </p:nvGraphicFramePr>
        <p:xfrm>
          <a:off x="4676853" y="1262902"/>
          <a:ext cx="3405190" cy="4297680"/>
        </p:xfrm>
        <a:graphic>
          <a:graphicData uri="http://schemas.openxmlformats.org/drawingml/2006/table">
            <a:tbl>
              <a:tblPr/>
              <a:tblGrid>
                <a:gridCol w="340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1966">
                <a:tc>
                  <a:txBody>
                    <a:bodyPr/>
                    <a:lstStyle/>
                    <a:p>
                      <a:pPr indent="1651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1960е</a:t>
                      </a:r>
                      <a:endParaRPr lang="ru-RU" sz="2000" b="1" dirty="0">
                        <a:solidFill>
                          <a:srgbClr val="243F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Абстрактный экспрессионизм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Искусство и язык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Цифровое искусство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Концептуальное искусство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Живопись жёстких контуров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Кинетическое искусство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Минимал-арт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Неодада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Новый реализм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Оп </a:t>
                      </a: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Перформанс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Поп-арт</a:t>
                      </a:r>
                      <a:endParaRPr lang="ru-RU" sz="1400" u="none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052736"/>
            <a:ext cx="8928992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25837"/>
              </p:ext>
            </p:extLst>
          </p:nvPr>
        </p:nvGraphicFramePr>
        <p:xfrm>
          <a:off x="995202" y="1262902"/>
          <a:ext cx="2905124" cy="4297680"/>
        </p:xfrm>
        <a:graphic>
          <a:graphicData uri="http://schemas.openxmlformats.org/drawingml/2006/table">
            <a:tbl>
              <a:tblPr/>
              <a:tblGrid>
                <a:gridCol w="2905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1970е</a:t>
                      </a:r>
                      <a:endParaRPr lang="ru-RU" sz="2000" b="1" u="none" dirty="0">
                        <a:solidFill>
                          <a:srgbClr val="243F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Плохая живопись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Bodyart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Книга художника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Энвайронмент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Арт-феминизм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Голография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Инсталляция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Ленд-арт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Мейл-арт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Фотореализм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Постминимализм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Процесс-арт</a:t>
                      </a:r>
                      <a:endParaRPr lang="ru-RU" sz="1400" u="none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04041"/>
              </p:ext>
            </p:extLst>
          </p:nvPr>
        </p:nvGraphicFramePr>
        <p:xfrm>
          <a:off x="4658241" y="1281268"/>
          <a:ext cx="2866087" cy="4091947"/>
        </p:xfrm>
        <a:graphic>
          <a:graphicData uri="http://schemas.openxmlformats.org/drawingml/2006/table">
            <a:tbl>
              <a:tblPr/>
              <a:tblGrid>
                <a:gridCol w="286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1947"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1980е</a:t>
                      </a:r>
                      <a:endParaRPr lang="ru-RU" sz="2000" b="1" u="none" dirty="0">
                        <a:solidFill>
                          <a:srgbClr val="243F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Апроприация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Глушение культуры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Демосцена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Энвайронмент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Граффити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Искусство постмодернизма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Неоконцептуализм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Неоэкспрессионизм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Неопоп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Саунд-арт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28829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Трансавангард</a:t>
                      </a:r>
                      <a:endParaRPr lang="ru-RU" sz="1400" u="none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1053302"/>
            <a:ext cx="8928992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76190"/>
              </p:ext>
            </p:extLst>
          </p:nvPr>
        </p:nvGraphicFramePr>
        <p:xfrm>
          <a:off x="845160" y="1300202"/>
          <a:ext cx="2357454" cy="3657600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9974">
                <a:tc>
                  <a:txBody>
                    <a:bodyPr/>
                    <a:lstStyle/>
                    <a:p>
                      <a:pPr indent="1397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1990е</a:t>
                      </a:r>
                      <a:endParaRPr lang="ru-RU" sz="2000" b="1" dirty="0">
                        <a:solidFill>
                          <a:srgbClr val="243F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Bodyart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Био-арт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Цифровое искусство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Гиперреализм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Нет-арт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Массюрреализм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9431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британские художники</a:t>
                      </a:r>
                      <a:endParaRPr lang="ru-RU" sz="1400" u="none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31146"/>
              </p:ext>
            </p:extLst>
          </p:nvPr>
        </p:nvGraphicFramePr>
        <p:xfrm>
          <a:off x="3331045" y="1300202"/>
          <a:ext cx="2262182" cy="2697480"/>
        </p:xfrm>
        <a:graphic>
          <a:graphicData uri="http://schemas.openxmlformats.org/drawingml/2006/table">
            <a:tbl>
              <a:tblPr/>
              <a:tblGrid>
                <a:gridCol w="226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0336">
                <a:tc>
                  <a:txBody>
                    <a:bodyPr/>
                    <a:lstStyle/>
                    <a:p>
                      <a:pPr indent="1651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2000е</a:t>
                      </a:r>
                      <a:endParaRPr lang="ru-RU" sz="2000" b="1" dirty="0">
                        <a:solidFill>
                          <a:srgbClr val="243F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Альтермодерн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Движение китча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Метамодернизм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Стрит-арт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Superflat</a:t>
                      </a:r>
                      <a:endParaRPr lang="ru-RU" sz="1400" u="none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SzPts val="1000"/>
                        <a:buFont typeface="Symbol"/>
                        <a:buChar char=""/>
                        <a:tabLst>
                          <a:tab pos="106680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/>
                        </a:rPr>
                        <a:t>Виртуальное искусство</a:t>
                      </a:r>
                      <a:endParaRPr lang="ru-RU" sz="1400" u="none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39869"/>
              </p:ext>
            </p:extLst>
          </p:nvPr>
        </p:nvGraphicFramePr>
        <p:xfrm>
          <a:off x="5721658" y="1300202"/>
          <a:ext cx="2450741" cy="2857508"/>
        </p:xfrm>
        <a:graphic>
          <a:graphicData uri="http://schemas.openxmlformats.org/drawingml/2006/table">
            <a:tbl>
              <a:tblPr/>
              <a:tblGrid>
                <a:gridCol w="245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08">
                <a:tc>
                  <a:txBody>
                    <a:bodyPr/>
                    <a:lstStyle/>
                    <a:p>
                      <a:pPr indent="18415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5410" algn="l"/>
                          <a:tab pos="267335" algn="l"/>
                          <a:tab pos="486410" algn="l"/>
                        </a:tabLs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Инсталяция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5410" algn="l"/>
                          <a:tab pos="267335" algn="l"/>
                          <a:tab pos="486410" algn="l"/>
                        </a:tabLs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Аудивизуальная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инсталляции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5410" algn="l"/>
                          <a:tab pos="267335" algn="l"/>
                          <a:tab pos="486410" algn="l"/>
                        </a:tabLs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Стрит-арт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5410" algn="l"/>
                          <a:tab pos="267335" algn="l"/>
                          <a:tab pos="48641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Объединенный минимализм и поп-арт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3542" y="332656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направления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574" y="1988840"/>
            <a:ext cx="77048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и искусство - явления не стационарные. Если искусство перестает развиваться и изменяться, то оно умирает. Все изменения, которые происходят, - процесс логичный и последовательный, зависит он от многих факторов. Каждая эпоха имеет свои особенности, правила и законы, в соответствии с которыми и формируется искусство.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4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560840" cy="115212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 а 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объёмно-пространственная композиция из разнообразных реальных предметов, объединённых единым художественным замыслом.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8" name="Picture 4" descr="ÐÐ°ÑÑÐ¸Ð½ÐºÐ¸ Ð¿Ð¾ Ð·Ð°Ð¿ÑÐ¾ÑÑ Ð´ÑÐ¼Ð¸ÐµÐ½ ÑÐµÑÑÑ Ð¼Ð¸ÐºÐºÐ¸ Ð¼Ð°ÑÑ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3"/>
            <a:ext cx="2952328" cy="443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372" y="2852936"/>
            <a:ext cx="4642531" cy="309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3543" y="136612"/>
            <a:ext cx="8280919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искусство: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стили и направления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контраст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4_TF02895266.potx" id="{16432B4B-B661-4108-AF30-DE0EBB899A27}" vid="{278A82A8-3C16-41B1-979D-36A195C8C2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996</TotalTime>
  <Words>623</Words>
  <Application>Microsoft Office PowerPoint</Application>
  <PresentationFormat>Экран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Franklin Gothic Medium</vt:lpstr>
      <vt:lpstr>Symbol</vt:lpstr>
      <vt:lpstr>Times New Roman</vt:lpstr>
      <vt:lpstr>Деловой контраст 16x9</vt:lpstr>
      <vt:lpstr>Реферат  на тему: «ТЕНДЕНЦИИ РАЗВИТИЯ СОВРЕМЕННЫХ ВИДОВ ИСКУССТВА» </vt:lpstr>
      <vt:lpstr>Презентация PowerPoint</vt:lpstr>
      <vt:lpstr>Презентация PowerPoint</vt:lpstr>
      <vt:lpstr>Презентация PowerPoint</vt:lpstr>
      <vt:lpstr>Становление современного искусства </vt:lpstr>
      <vt:lpstr>Презентация PowerPoint</vt:lpstr>
      <vt:lpstr>Становление современного искусства </vt:lpstr>
      <vt:lpstr>Современное искусство: актуальные стили и направления</vt:lpstr>
      <vt:lpstr>Современное искусство: актуальные стили и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искусство: актуальные стили и направления</vt:lpstr>
      <vt:lpstr>Современное искусство: актуальные стили и направления</vt:lpstr>
      <vt:lpstr>Современное искусство: актуальные стили и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искусство: актуальные стили и направления</vt:lpstr>
      <vt:lpstr>Тенденции развития современного искусства</vt:lpstr>
      <vt:lpstr>  Тенденции развития современного искусства</vt:lpstr>
      <vt:lpstr>Презентация PowerPoint</vt:lpstr>
      <vt:lpstr>Воображаемая реальность, ощущение «присутствия»</vt:lpstr>
      <vt:lpstr> </vt:lpstr>
      <vt:lpstr>«ТЕНДЕНЦИИ РАЗВИТИЯ СОВРЕМЕННЫХ ВИДОВ ИСКУССТВА»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56</cp:revision>
  <dcterms:created xsi:type="dcterms:W3CDTF">2019-04-18T15:26:41Z</dcterms:created>
  <dcterms:modified xsi:type="dcterms:W3CDTF">2019-05-10T04:49:17Z</dcterms:modified>
</cp:coreProperties>
</file>