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42"/>
  </p:notesMasterIdLst>
  <p:sldIdLst>
    <p:sldId id="289" r:id="rId2"/>
    <p:sldId id="256" r:id="rId3"/>
    <p:sldId id="284" r:id="rId4"/>
    <p:sldId id="290" r:id="rId5"/>
    <p:sldId id="291" r:id="rId6"/>
    <p:sldId id="292" r:id="rId7"/>
    <p:sldId id="293" r:id="rId8"/>
    <p:sldId id="294" r:id="rId9"/>
    <p:sldId id="295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1" r:id="rId24"/>
    <p:sldId id="270" r:id="rId25"/>
    <p:sldId id="272" r:id="rId26"/>
    <p:sldId id="274" r:id="rId27"/>
    <p:sldId id="273" r:id="rId28"/>
    <p:sldId id="275" r:id="rId29"/>
    <p:sldId id="277" r:id="rId30"/>
    <p:sldId id="276" r:id="rId31"/>
    <p:sldId id="278" r:id="rId32"/>
    <p:sldId id="279" r:id="rId33"/>
    <p:sldId id="283" r:id="rId34"/>
    <p:sldId id="282" r:id="rId35"/>
    <p:sldId id="281" r:id="rId36"/>
    <p:sldId id="285" r:id="rId37"/>
    <p:sldId id="280" r:id="rId38"/>
    <p:sldId id="286" r:id="rId39"/>
    <p:sldId id="287" r:id="rId40"/>
    <p:sldId id="288" r:id="rId41"/>
  </p:sldIdLst>
  <p:sldSz cx="9144000" cy="6858000" type="screen4x3"/>
  <p:notesSz cx="6858000" cy="9144000"/>
  <p:embeddedFontLst>
    <p:embeddedFont>
      <p:font typeface="Bad Script" charset="0"/>
      <p:regular r:id="rId43"/>
    </p:embeddedFont>
    <p:embeddedFont>
      <p:font typeface="Bahnschrift Light" pitchFamily="34" charset="0"/>
      <p:regular r:id="rId44"/>
    </p:embeddedFont>
    <p:embeddedFont>
      <p:font typeface="Neucha" pitchFamily="2" charset="0"/>
      <p:regular r:id="rId45"/>
    </p:embeddedFont>
    <p:embeddedFont>
      <p:font typeface="Calibri" pitchFamily="34" charset="0"/>
      <p:regular r:id="rId46"/>
      <p:bold r:id="rId47"/>
      <p:italic r:id="rId48"/>
      <p:boldItalic r:id="rId49"/>
    </p:embeddedFont>
    <p:embeddedFont>
      <p:font typeface="Roboto" charset="0"/>
      <p:regular r:id="rId50"/>
      <p:bold r:id="rId51"/>
      <p:italic r:id="rId52"/>
      <p:boldItalic r:id="rId53"/>
    </p:embeddedFont>
    <p:embeddedFont>
      <p:font typeface="Georgia" pitchFamily="18" charset="0"/>
      <p:regular r:id="rId54"/>
      <p:bold r:id="rId55"/>
      <p:italic r:id="rId56"/>
      <p:boldItalic r:id="rId57"/>
    </p:embeddedFont>
    <p:embeddedFont>
      <p:font typeface="Bahnschrift SemiBold" pitchFamily="34" charset="0"/>
      <p:bold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ee0c29ed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ee0c29eda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ee0c29ed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ee0c29eda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ee0c29ed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ee0c29eda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ee0c29eda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ee0c29eda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ee0c29eda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ee0c29eda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ee0c29ed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ee0c29ed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ee0c29eda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ee0c29eda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ee0c29eda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ee0c29eda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ee0c29eda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ee0c29eda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ee0c29eda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ee0c29eda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ee0c29eda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ee0c29eda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ee0c29e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ee0c29e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ee0c29ed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ee0c29ed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ee0c29ed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ee0c29ed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ee0c29ed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ee0c29ed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ee0c29ed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ee0c29ed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ee0c29ed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ee0c29eda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ee0c29eda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ee0c29eda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igstock-Game-Level-Map-Mobile-Ui-Stag-28607336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8075" y="3006475"/>
            <a:ext cx="3495675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0" y="225850"/>
            <a:ext cx="9144000" cy="29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 dirty="0">
                <a:latin typeface="Bahnschrift Light" pitchFamily="34" charset="0"/>
                <a:ea typeface="Calibri"/>
                <a:cs typeface="Calibri"/>
                <a:sym typeface="Calibri"/>
              </a:rPr>
              <a:t>На сколько равных кучек можно разложить </a:t>
            </a:r>
            <a:endParaRPr sz="6000" dirty="0">
              <a:latin typeface="Bahnschrift Light" pitchFamily="34" charset="0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 dirty="0">
                <a:latin typeface="Bahnschrift Light" pitchFamily="34" charset="0"/>
                <a:ea typeface="Calibri"/>
                <a:cs typeface="Calibri"/>
                <a:sym typeface="Calibri"/>
              </a:rPr>
              <a:t>36 орехов?</a:t>
            </a:r>
            <a:endParaRPr sz="6000" dirty="0">
              <a:latin typeface="Bahnschrift Light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152400" y="164250"/>
            <a:ext cx="7342500" cy="18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dirty="0">
                <a:solidFill>
                  <a:srgbClr val="FF0000"/>
                </a:solidFill>
                <a:latin typeface="Bahnschrift Light" pitchFamily="34" charset="0"/>
                <a:ea typeface="Calibri"/>
                <a:cs typeface="Calibri"/>
                <a:sym typeface="Calibri"/>
              </a:rPr>
              <a:t>36</a:t>
            </a:r>
            <a:r>
              <a:rPr lang="ru" sz="4800" dirty="0">
                <a:latin typeface="Bahnschrift Light" pitchFamily="34" charset="0"/>
                <a:ea typeface="Calibri"/>
                <a:cs typeface="Calibri"/>
                <a:sym typeface="Calibri"/>
              </a:rPr>
              <a:t> орехов </a:t>
            </a:r>
            <a:r>
              <a:rPr lang="ru" sz="4800" dirty="0">
                <a:solidFill>
                  <a:srgbClr val="FF0000"/>
                </a:solidFill>
                <a:latin typeface="Bahnschrift Light" pitchFamily="34" charset="0"/>
                <a:ea typeface="Calibri"/>
                <a:cs typeface="Calibri"/>
                <a:sym typeface="Calibri"/>
              </a:rPr>
              <a:t>на 2</a:t>
            </a:r>
            <a:r>
              <a:rPr lang="ru" sz="4800" dirty="0">
                <a:latin typeface="Bahnschrift Light" pitchFamily="34" charset="0"/>
                <a:ea typeface="Calibri"/>
                <a:cs typeface="Calibri"/>
                <a:sym typeface="Calibri"/>
              </a:rPr>
              <a:t> кучки</a:t>
            </a:r>
            <a:endParaRPr sz="4800" dirty="0">
              <a:latin typeface="Bahnschrift Light" pitchFamily="34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dirty="0">
                <a:solidFill>
                  <a:srgbClr val="666666"/>
                </a:solidFill>
                <a:latin typeface="Bahnschrift Light" pitchFamily="34" charset="0"/>
                <a:ea typeface="Calibri"/>
                <a:cs typeface="Calibri"/>
                <a:sym typeface="Calibri"/>
              </a:rPr>
              <a:t>по 18 орехов</a:t>
            </a:r>
            <a:endParaRPr sz="4800" dirty="0">
              <a:solidFill>
                <a:srgbClr val="666666"/>
              </a:solidFill>
              <a:latin typeface="Bahnschrift Light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041010" y="2128695"/>
            <a:ext cx="3009900" cy="4324350"/>
            <a:chOff x="0" y="1973950"/>
            <a:chExt cx="3009900" cy="4324350"/>
          </a:xfrm>
        </p:grpSpPr>
        <p:pic>
          <p:nvPicPr>
            <p:cNvPr id="67" name="Google Shape;67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" y="1973950"/>
              <a:ext cx="2857500" cy="2162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4136125"/>
              <a:ext cx="2857500" cy="2162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Группа 7"/>
          <p:cNvGrpSpPr/>
          <p:nvPr/>
        </p:nvGrpSpPr>
        <p:grpSpPr>
          <a:xfrm>
            <a:off x="5629308" y="944525"/>
            <a:ext cx="2857500" cy="4324350"/>
            <a:chOff x="5643375" y="606900"/>
            <a:chExt cx="2857500" cy="4324350"/>
          </a:xfrm>
        </p:grpSpPr>
        <p:pic>
          <p:nvPicPr>
            <p:cNvPr id="68" name="Google Shape;68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643375" y="606900"/>
              <a:ext cx="2857500" cy="2162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643375" y="2769075"/>
              <a:ext cx="2857500" cy="2162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152400" y="164250"/>
            <a:ext cx="7342500" cy="16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dirty="0">
                <a:solidFill>
                  <a:srgbClr val="FF0000"/>
                </a:solidFill>
                <a:latin typeface="Bahnschrift Light" pitchFamily="34" charset="0"/>
                <a:ea typeface="Calibri"/>
                <a:cs typeface="Calibri"/>
                <a:sym typeface="Calibri"/>
              </a:rPr>
              <a:t>36</a:t>
            </a:r>
            <a:r>
              <a:rPr lang="ru" sz="4800" dirty="0">
                <a:latin typeface="Bahnschrift Light" pitchFamily="34" charset="0"/>
                <a:ea typeface="Calibri"/>
                <a:cs typeface="Calibri"/>
                <a:sym typeface="Calibri"/>
              </a:rPr>
              <a:t> орехов на </a:t>
            </a:r>
            <a:r>
              <a:rPr lang="ru" sz="4800" dirty="0">
                <a:solidFill>
                  <a:srgbClr val="FF0000"/>
                </a:solidFill>
                <a:latin typeface="Bahnschrift Light" pitchFamily="34" charset="0"/>
                <a:ea typeface="Calibri"/>
                <a:cs typeface="Calibri"/>
                <a:sym typeface="Calibri"/>
              </a:rPr>
              <a:t>3</a:t>
            </a:r>
            <a:r>
              <a:rPr lang="ru" sz="4800" dirty="0">
                <a:latin typeface="Bahnschrift Light" pitchFamily="34" charset="0"/>
                <a:ea typeface="Calibri"/>
                <a:cs typeface="Calibri"/>
                <a:sym typeface="Calibri"/>
              </a:rPr>
              <a:t> кучки</a:t>
            </a:r>
            <a:endParaRPr sz="4800" dirty="0">
              <a:latin typeface="Bahnschrift Light" pitchFamily="34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dirty="0">
                <a:solidFill>
                  <a:srgbClr val="666666"/>
                </a:solidFill>
                <a:latin typeface="Bahnschrift Light" pitchFamily="34" charset="0"/>
                <a:ea typeface="Calibri"/>
                <a:cs typeface="Calibri"/>
                <a:sym typeface="Calibri"/>
              </a:rPr>
              <a:t>по 12 орехов</a:t>
            </a:r>
            <a:endParaRPr sz="4800" dirty="0">
              <a:solidFill>
                <a:srgbClr val="666666"/>
              </a:solidFill>
              <a:latin typeface="Bahnschrift Light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10803"/>
            <a:ext cx="333375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3750" y="4419600"/>
            <a:ext cx="333375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3225" y="1500975"/>
            <a:ext cx="333375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152400" y="164250"/>
            <a:ext cx="73425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dirty="0">
                <a:solidFill>
                  <a:srgbClr val="FF0000"/>
                </a:solidFill>
                <a:latin typeface="Bahnschrift Light" pitchFamily="34" charset="0"/>
                <a:ea typeface="Calibri"/>
                <a:cs typeface="Calibri"/>
                <a:sym typeface="Calibri"/>
              </a:rPr>
              <a:t>36</a:t>
            </a:r>
            <a:r>
              <a:rPr lang="ru" sz="4800" dirty="0">
                <a:latin typeface="Bahnschrift Light" pitchFamily="34" charset="0"/>
                <a:ea typeface="Calibri"/>
                <a:cs typeface="Calibri"/>
                <a:sym typeface="Calibri"/>
              </a:rPr>
              <a:t> орехов на </a:t>
            </a:r>
            <a:r>
              <a:rPr lang="ru" sz="4800" dirty="0">
                <a:solidFill>
                  <a:srgbClr val="FF0000"/>
                </a:solidFill>
                <a:latin typeface="Bahnschrift Light" pitchFamily="34" charset="0"/>
                <a:ea typeface="Calibri"/>
                <a:cs typeface="Calibri"/>
                <a:sym typeface="Calibri"/>
              </a:rPr>
              <a:t>4 </a:t>
            </a:r>
            <a:r>
              <a:rPr lang="ru" sz="4800" dirty="0">
                <a:latin typeface="Bahnschrift Light" pitchFamily="34" charset="0"/>
                <a:ea typeface="Calibri"/>
                <a:cs typeface="Calibri"/>
                <a:sym typeface="Calibri"/>
              </a:rPr>
              <a:t>кучки</a:t>
            </a:r>
            <a:endParaRPr sz="4800" dirty="0">
              <a:latin typeface="Bahnschrift Light" pitchFamily="34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dirty="0">
                <a:solidFill>
                  <a:srgbClr val="434343"/>
                </a:solidFill>
                <a:latin typeface="Bahnschrift Light" pitchFamily="34" charset="0"/>
                <a:ea typeface="Calibri"/>
                <a:cs typeface="Calibri"/>
                <a:sym typeface="Calibri"/>
              </a:rPr>
              <a:t>по 9 орехов</a:t>
            </a:r>
            <a:endParaRPr sz="4800" dirty="0">
              <a:solidFill>
                <a:srgbClr val="434343"/>
              </a:solidFill>
              <a:latin typeface="Bahnschrift Light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73950"/>
            <a:ext cx="2857500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3375" y="606900"/>
            <a:ext cx="2857500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3275" y="4695825"/>
            <a:ext cx="2857500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3900" y="3710250"/>
            <a:ext cx="2857500" cy="21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/>
        </p:nvSpPr>
        <p:spPr>
          <a:xfrm>
            <a:off x="152400" y="164250"/>
            <a:ext cx="73425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dirty="0">
                <a:solidFill>
                  <a:srgbClr val="FF0000"/>
                </a:solidFill>
                <a:latin typeface="Bahnschrift Light" pitchFamily="34" charset="0"/>
                <a:ea typeface="Calibri"/>
                <a:cs typeface="Calibri"/>
                <a:sym typeface="Calibri"/>
              </a:rPr>
              <a:t>36</a:t>
            </a:r>
            <a:r>
              <a:rPr lang="ru" sz="4800" dirty="0">
                <a:latin typeface="Bahnschrift Light" pitchFamily="34" charset="0"/>
                <a:ea typeface="Calibri"/>
                <a:cs typeface="Calibri"/>
                <a:sym typeface="Calibri"/>
              </a:rPr>
              <a:t> орехов на </a:t>
            </a:r>
            <a:r>
              <a:rPr lang="ru" sz="4800" dirty="0">
                <a:solidFill>
                  <a:srgbClr val="FF0000"/>
                </a:solidFill>
                <a:latin typeface="Bahnschrift Light" pitchFamily="34" charset="0"/>
                <a:ea typeface="Calibri"/>
                <a:cs typeface="Calibri"/>
                <a:sym typeface="Calibri"/>
              </a:rPr>
              <a:t>6</a:t>
            </a:r>
            <a:r>
              <a:rPr lang="ru" sz="4800" dirty="0">
                <a:latin typeface="Bahnschrift Light" pitchFamily="34" charset="0"/>
                <a:ea typeface="Calibri"/>
                <a:cs typeface="Calibri"/>
                <a:sym typeface="Calibri"/>
              </a:rPr>
              <a:t> кучек</a:t>
            </a:r>
            <a:endParaRPr sz="4800" dirty="0">
              <a:latin typeface="Bahnschrift Light" pitchFamily="34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dirty="0">
                <a:solidFill>
                  <a:srgbClr val="434343"/>
                </a:solidFill>
                <a:latin typeface="Bahnschrift Light" pitchFamily="34" charset="0"/>
                <a:ea typeface="Calibri"/>
                <a:cs typeface="Calibri"/>
                <a:sym typeface="Calibri"/>
              </a:rPr>
              <a:t>по 6 орехов</a:t>
            </a:r>
            <a:endParaRPr sz="4800" dirty="0">
              <a:solidFill>
                <a:srgbClr val="434343"/>
              </a:solidFill>
              <a:latin typeface="Bahnschrift Light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30225"/>
            <a:ext cx="20288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075" y="4631375"/>
            <a:ext cx="20288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7550" y="1830225"/>
            <a:ext cx="20288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7588" y="4773300"/>
            <a:ext cx="20288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3650" y="1295400"/>
            <a:ext cx="20288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1475" y="4132200"/>
            <a:ext cx="2028825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/>
        </p:nvSpPr>
        <p:spPr>
          <a:xfrm>
            <a:off x="152400" y="164250"/>
            <a:ext cx="73425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dirty="0">
                <a:solidFill>
                  <a:srgbClr val="FF0000"/>
                </a:solidFill>
                <a:latin typeface="Bahnschrift Light" pitchFamily="34" charset="0"/>
              </a:rPr>
              <a:t>36 </a:t>
            </a:r>
            <a:r>
              <a:rPr lang="ru" sz="4800" dirty="0">
                <a:latin typeface="Bahnschrift Light" pitchFamily="34" charset="0"/>
              </a:rPr>
              <a:t>орехов на </a:t>
            </a:r>
            <a:r>
              <a:rPr lang="ru" sz="4800" dirty="0">
                <a:solidFill>
                  <a:srgbClr val="FF0000"/>
                </a:solidFill>
                <a:latin typeface="Bahnschrift Light" pitchFamily="34" charset="0"/>
              </a:rPr>
              <a:t>9</a:t>
            </a:r>
            <a:r>
              <a:rPr lang="ru" sz="4800" dirty="0">
                <a:latin typeface="Bahnschrift Light" pitchFamily="34" charset="0"/>
              </a:rPr>
              <a:t> кучек</a:t>
            </a:r>
            <a:endParaRPr sz="4800" dirty="0">
              <a:latin typeface="Bahnschrift Light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dirty="0">
                <a:solidFill>
                  <a:srgbClr val="434343"/>
                </a:solidFill>
                <a:latin typeface="Bahnschrift Light" pitchFamily="34" charset="0"/>
              </a:rPr>
              <a:t>по 4 ореха</a:t>
            </a:r>
            <a:endParaRPr sz="4800" dirty="0">
              <a:solidFill>
                <a:srgbClr val="434343"/>
              </a:solidFill>
              <a:latin typeface="Bahnschrift Light" pitchFamily="34" charset="0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2153750"/>
            <a:ext cx="193357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0425" y="5172075"/>
            <a:ext cx="193357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67525"/>
            <a:ext cx="193357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8275" y="2487725"/>
            <a:ext cx="193357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274750"/>
            <a:ext cx="193357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3388" y="5274750"/>
            <a:ext cx="193357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588825"/>
            <a:ext cx="193357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5400" y="1260338"/>
            <a:ext cx="193357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0425" y="0"/>
            <a:ext cx="1933575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/>
        </p:nvSpPr>
        <p:spPr>
          <a:xfrm>
            <a:off x="0" y="2012225"/>
            <a:ext cx="9144000" cy="3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 dirty="0">
                <a:latin typeface="Bahnschrift Light" pitchFamily="34" charset="0"/>
                <a:ea typeface="Roboto"/>
                <a:cs typeface="Roboto"/>
                <a:sym typeface="Roboto"/>
              </a:rPr>
              <a:t>Какие ещё </a:t>
            </a:r>
            <a:endParaRPr sz="7200" dirty="0">
              <a:latin typeface="Bahnschrift Light" pitchFamily="34" charset="0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 dirty="0">
                <a:latin typeface="Bahnschrift Light" pitchFamily="34" charset="0"/>
                <a:ea typeface="Roboto"/>
                <a:cs typeface="Roboto"/>
                <a:sym typeface="Roboto"/>
              </a:rPr>
              <a:t>возможны варианты?</a:t>
            </a:r>
            <a:endParaRPr sz="7200" dirty="0">
              <a:latin typeface="Bahnschrift Light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225850" y="710000"/>
            <a:ext cx="73425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 dirty="0">
                <a:solidFill>
                  <a:srgbClr val="980000"/>
                </a:solidFill>
                <a:latin typeface="Bad Script"/>
                <a:ea typeface="Bad Script"/>
                <a:cs typeface="Bad Script"/>
                <a:sym typeface="Bad Script"/>
              </a:rPr>
              <a:t>Вопрос:</a:t>
            </a:r>
            <a:endParaRPr sz="6000" dirty="0">
              <a:solidFill>
                <a:srgbClr val="980000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/>
        </p:nvSpPr>
        <p:spPr>
          <a:xfrm>
            <a:off x="349075" y="0"/>
            <a:ext cx="87948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 dirty="0">
                <a:latin typeface="Bahnschrift Light" pitchFamily="34" charset="0"/>
              </a:rPr>
              <a:t>Почему нельзя разложить 36 орехов на 5, 7, 11 равных кучек?</a:t>
            </a:r>
            <a:endParaRPr sz="6000" dirty="0">
              <a:latin typeface="Bahnschrift Light" pitchFamily="34" charset="0"/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4550" y="3170750"/>
            <a:ext cx="3495675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/>
        </p:nvSpPr>
        <p:spPr>
          <a:xfrm>
            <a:off x="369600" y="472250"/>
            <a:ext cx="73425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 dirty="0">
                <a:solidFill>
                  <a:srgbClr val="FF0000"/>
                </a:solidFill>
                <a:latin typeface="Bad Script"/>
                <a:ea typeface="Bad Script"/>
                <a:cs typeface="Bad Script"/>
                <a:sym typeface="Bad Script"/>
              </a:rPr>
              <a:t>Определение:</a:t>
            </a:r>
            <a:endParaRPr sz="4800" b="1" dirty="0">
              <a:solidFill>
                <a:srgbClr val="FF0000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369600" y="1416600"/>
            <a:ext cx="8623800" cy="48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 dirty="0">
                <a:latin typeface="Georgia"/>
                <a:ea typeface="Georgia"/>
                <a:cs typeface="Georgia"/>
                <a:sym typeface="Georgia"/>
              </a:rPr>
              <a:t>Делителем </a:t>
            </a:r>
            <a:endParaRPr sz="4800" b="1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dirty="0">
                <a:latin typeface="Georgia"/>
                <a:ea typeface="Georgia"/>
                <a:cs typeface="Georgia"/>
                <a:sym typeface="Georgia"/>
              </a:rPr>
              <a:t>натурального числа </a:t>
            </a:r>
            <a:r>
              <a:rPr lang="ru" sz="4800" i="1" dirty="0">
                <a:latin typeface="Georgia"/>
                <a:ea typeface="Georgia"/>
                <a:cs typeface="Georgia"/>
                <a:sym typeface="Georgia"/>
              </a:rPr>
              <a:t>a</a:t>
            </a:r>
            <a:r>
              <a:rPr lang="ru" sz="4800" b="1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" sz="4800" dirty="0">
                <a:latin typeface="Georgia"/>
                <a:ea typeface="Georgia"/>
                <a:cs typeface="Georgia"/>
                <a:sym typeface="Georgia"/>
              </a:rPr>
              <a:t>называют </a:t>
            </a:r>
            <a:endParaRPr sz="48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u="sng" dirty="0">
                <a:latin typeface="Georgia"/>
                <a:ea typeface="Georgia"/>
                <a:cs typeface="Georgia"/>
                <a:sym typeface="Georgia"/>
              </a:rPr>
              <a:t>натуральное число</a:t>
            </a:r>
            <a:r>
              <a:rPr lang="ru" sz="4800" dirty="0">
                <a:latin typeface="Georgia"/>
                <a:ea typeface="Georgia"/>
                <a:cs typeface="Georgia"/>
                <a:sym typeface="Georgia"/>
              </a:rPr>
              <a:t>, </a:t>
            </a:r>
            <a:endParaRPr sz="48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 i="1" dirty="0">
                <a:latin typeface="Georgia"/>
                <a:ea typeface="Georgia"/>
                <a:cs typeface="Georgia"/>
                <a:sym typeface="Georgia"/>
              </a:rPr>
              <a:t>на которое </a:t>
            </a:r>
            <a:r>
              <a:rPr lang="ru" sz="4800" i="1" dirty="0">
                <a:latin typeface="Georgia"/>
                <a:ea typeface="Georgia"/>
                <a:cs typeface="Georgia"/>
                <a:sym typeface="Georgia"/>
              </a:rPr>
              <a:t>a</a:t>
            </a:r>
            <a:r>
              <a:rPr lang="ru" sz="4800" i="1" u="sng" dirty="0">
                <a:latin typeface="Georgia"/>
                <a:ea typeface="Georgia"/>
                <a:cs typeface="Georgia"/>
                <a:sym typeface="Georgia"/>
              </a:rPr>
              <a:t> </a:t>
            </a:r>
            <a:endParaRPr sz="4800" i="1" u="sng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u="sng" dirty="0">
                <a:latin typeface="Georgia"/>
                <a:ea typeface="Georgia"/>
                <a:cs typeface="Georgia"/>
                <a:sym typeface="Georgia"/>
              </a:rPr>
              <a:t>делится без остатка</a:t>
            </a:r>
            <a:endParaRPr sz="4800" u="sng"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/>
        </p:nvSpPr>
        <p:spPr>
          <a:xfrm>
            <a:off x="369600" y="472250"/>
            <a:ext cx="73425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>
                <a:solidFill>
                  <a:srgbClr val="0C343D"/>
                </a:solidFill>
                <a:latin typeface="Bad Script"/>
                <a:ea typeface="Bad Script"/>
                <a:cs typeface="Bad Script"/>
                <a:sym typeface="Bad Script"/>
              </a:rPr>
              <a:t>Другими словами:</a:t>
            </a:r>
            <a:endParaRPr sz="4800" b="1">
              <a:solidFill>
                <a:srgbClr val="0C343D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369600" y="1416600"/>
            <a:ext cx="8623800" cy="48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 dirty="0">
                <a:latin typeface="Georgia"/>
                <a:ea typeface="Georgia"/>
                <a:cs typeface="Georgia"/>
                <a:sym typeface="Georgia"/>
              </a:rPr>
              <a:t>Делитель</a:t>
            </a:r>
            <a:endParaRPr sz="4800" b="1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 b="1" i="1" dirty="0">
                <a:latin typeface="Georgia"/>
                <a:ea typeface="Georgia"/>
                <a:cs typeface="Georgia"/>
                <a:sym typeface="Georgia"/>
              </a:rPr>
              <a:t>делит</a:t>
            </a:r>
            <a:endParaRPr sz="7200" b="1" i="1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dirty="0" smtClean="0">
                <a:latin typeface="Georgia"/>
                <a:ea typeface="Georgia"/>
                <a:cs typeface="Georgia"/>
                <a:sym typeface="Georgia"/>
              </a:rPr>
              <a:t>число</a:t>
            </a:r>
            <a:endParaRPr sz="4800" i="1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dirty="0">
                <a:latin typeface="Georgia"/>
                <a:ea typeface="Georgia"/>
                <a:cs typeface="Georgia"/>
                <a:sym typeface="Georgia"/>
              </a:rPr>
              <a:t>без остатка</a:t>
            </a:r>
            <a:endParaRPr sz="4800"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256233" y="692092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 dirty="0">
                <a:solidFill>
                  <a:srgbClr val="FFFFFF"/>
                </a:solidFill>
                <a:latin typeface="Bad Script"/>
                <a:ea typeface="Bad Script"/>
                <a:cs typeface="Bad Script"/>
                <a:sym typeface="Bad Script"/>
              </a:rPr>
              <a:t>Делители </a:t>
            </a:r>
            <a:endParaRPr sz="7200" dirty="0">
              <a:solidFill>
                <a:srgbClr val="FFFFFF"/>
              </a:solidFill>
              <a:latin typeface="Bad Script"/>
              <a:ea typeface="Bad Script"/>
              <a:cs typeface="Bad Script"/>
              <a:sym typeface="Bad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 dirty="0">
                <a:solidFill>
                  <a:srgbClr val="FFFFFF"/>
                </a:solidFill>
                <a:latin typeface="Bad Script"/>
                <a:ea typeface="Bad Script"/>
                <a:cs typeface="Bad Script"/>
                <a:sym typeface="Bad Script"/>
              </a:rPr>
              <a:t>и кратные</a:t>
            </a:r>
            <a:endParaRPr sz="7200" dirty="0">
              <a:solidFill>
                <a:srgbClr val="FFFFFF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133025" y="3778044"/>
            <a:ext cx="8520600" cy="17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dirty="0">
                <a:solidFill>
                  <a:srgbClr val="FFFF00"/>
                </a:solidFill>
                <a:latin typeface="Bad Script"/>
                <a:ea typeface="Bad Script"/>
                <a:cs typeface="Bad Script"/>
                <a:sym typeface="Bad Script"/>
              </a:rPr>
              <a:t>Урок #1, </a:t>
            </a:r>
            <a:endParaRPr sz="4800" dirty="0">
              <a:solidFill>
                <a:srgbClr val="FFFF00"/>
              </a:solidFill>
              <a:latin typeface="Bad Script"/>
              <a:ea typeface="Bad Script"/>
              <a:cs typeface="Bad Script"/>
              <a:sym typeface="Bad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dirty="0">
                <a:solidFill>
                  <a:srgbClr val="FFFF00"/>
                </a:solidFill>
                <a:latin typeface="Bad Script"/>
                <a:ea typeface="Bad Script"/>
                <a:cs typeface="Bad Script"/>
                <a:sym typeface="Bad Script"/>
              </a:rPr>
              <a:t>6 класс</a:t>
            </a:r>
            <a:endParaRPr sz="4800" dirty="0">
              <a:solidFill>
                <a:srgbClr val="FFFF00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/>
        </p:nvSpPr>
        <p:spPr>
          <a:xfrm>
            <a:off x="264450" y="-1"/>
            <a:ext cx="8788200" cy="645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 b="1" dirty="0">
                <a:solidFill>
                  <a:srgbClr val="073763"/>
                </a:solidFill>
                <a:latin typeface="Bahnschrift Light" pitchFamily="34" charset="0"/>
              </a:rPr>
              <a:t>36 </a:t>
            </a:r>
            <a:endParaRPr sz="7200" b="1" dirty="0">
              <a:solidFill>
                <a:srgbClr val="073763"/>
              </a:solidFill>
              <a:latin typeface="Bahnschrift Light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dirty="0">
                <a:latin typeface="Bahnschrift Light" pitchFamily="34" charset="0"/>
              </a:rPr>
              <a:t>можно </a:t>
            </a:r>
            <a:r>
              <a:rPr lang="ru" sz="4800" u="sng" dirty="0">
                <a:latin typeface="Bahnschrift Light" pitchFamily="34" charset="0"/>
              </a:rPr>
              <a:t>без остатка</a:t>
            </a:r>
            <a:r>
              <a:rPr lang="ru" sz="4800" dirty="0">
                <a:latin typeface="Bahnschrift Light" pitchFamily="34" charset="0"/>
              </a:rPr>
              <a:t> разделить </a:t>
            </a:r>
            <a:endParaRPr sz="4800" dirty="0">
              <a:latin typeface="Bahnschrift Light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dirty="0">
                <a:latin typeface="Bahnschrift Light" pitchFamily="34" charset="0"/>
              </a:rPr>
              <a:t>на  </a:t>
            </a:r>
            <a:r>
              <a:rPr lang="ru" sz="4800" b="1" dirty="0">
                <a:solidFill>
                  <a:srgbClr val="073763"/>
                </a:solidFill>
                <a:latin typeface="Bahnschrift Light" pitchFamily="34" charset="0"/>
              </a:rPr>
              <a:t>1, 2, 3, 4, 6, 9, 12, 18, 36</a:t>
            </a:r>
            <a:endParaRPr sz="4800" b="1" dirty="0">
              <a:solidFill>
                <a:srgbClr val="073763"/>
              </a:solidFill>
              <a:latin typeface="Bahnschrift Light" pitchFamily="34" charset="0"/>
            </a:endParaRPr>
          </a:p>
        </p:txBody>
      </p:sp>
      <p:sp>
        <p:nvSpPr>
          <p:cNvPr id="142" name="Google Shape;142;p24"/>
          <p:cNvSpPr txBox="1"/>
          <p:nvPr/>
        </p:nvSpPr>
        <p:spPr>
          <a:xfrm>
            <a:off x="0" y="2997280"/>
            <a:ext cx="8971200" cy="833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 dirty="0">
                <a:solidFill>
                  <a:srgbClr val="FF0000"/>
                </a:solidFill>
                <a:latin typeface="Bahnschrift Light" pitchFamily="34" charset="0"/>
              </a:rPr>
              <a:t>1, 2, 3, 4, 6, 9, 12, 18, 36</a:t>
            </a:r>
            <a:endParaRPr sz="4800" b="1" dirty="0">
              <a:solidFill>
                <a:srgbClr val="FF0000"/>
              </a:solidFill>
              <a:latin typeface="Bahnschrift Light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800" b="1" dirty="0" smtClean="0">
              <a:solidFill>
                <a:srgbClr val="FF0000"/>
              </a:solidFill>
              <a:latin typeface="Bahnschrift Light" pitchFamily="34" charset="0"/>
            </a:endParaRPr>
          </a:p>
        </p:txBody>
      </p:sp>
      <p:sp>
        <p:nvSpPr>
          <p:cNvPr id="143" name="Google Shape;143;p24"/>
          <p:cNvSpPr/>
          <p:nvPr/>
        </p:nvSpPr>
        <p:spPr>
          <a:xfrm rot="5400000">
            <a:off x="4261427" y="962066"/>
            <a:ext cx="519434" cy="5834856"/>
          </a:xfrm>
          <a:prstGeom prst="rightBrace">
            <a:avLst>
              <a:gd name="adj1" fmla="val 8333"/>
              <a:gd name="adj2" fmla="val 49918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68812" y="5247249"/>
            <a:ext cx="74126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Neucha" pitchFamily="2" charset="0"/>
              </a:rPr>
              <a:t>Пишут:</a:t>
            </a:r>
          </a:p>
          <a:p>
            <a:r>
              <a:rPr lang="ru-RU" sz="4800" dirty="0" smtClean="0">
                <a:solidFill>
                  <a:srgbClr val="002060"/>
                </a:solidFill>
                <a:latin typeface="Bad Script" charset="0"/>
              </a:rPr>
              <a:t>Д</a:t>
            </a:r>
            <a:r>
              <a:rPr lang="ru-RU" sz="4800" dirty="0" smtClean="0">
                <a:solidFill>
                  <a:srgbClr val="002060"/>
                </a:solidFill>
                <a:latin typeface="Neucha" pitchFamily="2" charset="0"/>
              </a:rPr>
              <a:t>(36)=</a:t>
            </a:r>
            <a:r>
              <a:rPr lang="en-US" sz="4800" dirty="0" smtClean="0">
                <a:solidFill>
                  <a:srgbClr val="002060"/>
                </a:solidFill>
                <a:latin typeface="Neucha" pitchFamily="2" charset="0"/>
              </a:rPr>
              <a:t>{1; 2; 3; 4; 6; 9; 12; 18; 36}</a:t>
            </a:r>
            <a:endParaRPr lang="ru-RU" sz="4800" dirty="0">
              <a:solidFill>
                <a:srgbClr val="002060"/>
              </a:solidFill>
              <a:latin typeface="Neuch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3129" y="4168414"/>
            <a:ext cx="37112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Bahnschrift Light" pitchFamily="34" charset="0"/>
              </a:rPr>
              <a:t>делители числа 36</a:t>
            </a:r>
          </a:p>
          <a:p>
            <a:endParaRPr lang="ru-RU" sz="3200" dirty="0">
              <a:solidFill>
                <a:srgbClr val="FF0000"/>
              </a:solidFill>
              <a:latin typeface="Bahnschrift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/>
        </p:nvSpPr>
        <p:spPr>
          <a:xfrm>
            <a:off x="390125" y="287475"/>
            <a:ext cx="73425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 dirty="0">
                <a:latin typeface="Bahnschrift Light" pitchFamily="34" charset="0"/>
              </a:rPr>
              <a:t>Верно ли, что:</a:t>
            </a:r>
            <a:endParaRPr sz="6000" dirty="0">
              <a:latin typeface="Bahnschrift Light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latin typeface="Bahnschrift Light" pitchFamily="34" charset="0"/>
            </a:endParaRPr>
          </a:p>
        </p:txBody>
      </p:sp>
      <p:sp>
        <p:nvSpPr>
          <p:cNvPr id="149" name="Google Shape;149;p25"/>
          <p:cNvSpPr txBox="1"/>
          <p:nvPr/>
        </p:nvSpPr>
        <p:spPr>
          <a:xfrm>
            <a:off x="574925" y="1930075"/>
            <a:ext cx="8233800" cy="3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 dirty="0">
                <a:latin typeface="Bahnschrift Light" pitchFamily="34" charset="0"/>
              </a:rPr>
              <a:t>а) 5 - делитель 45;</a:t>
            </a:r>
            <a:endParaRPr sz="6000" dirty="0">
              <a:latin typeface="Bahnschrift Light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 dirty="0">
                <a:latin typeface="Bahnschrift Light" pitchFamily="34" charset="0"/>
              </a:rPr>
              <a:t>б) 16 - делитель 8;</a:t>
            </a:r>
            <a:endParaRPr sz="6000" dirty="0">
              <a:latin typeface="Bahnschrift Light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 dirty="0">
                <a:latin typeface="Bahnschrift Light" pitchFamily="34" charset="0"/>
              </a:rPr>
              <a:t>в) 17 - делитель 152?</a:t>
            </a:r>
            <a:endParaRPr sz="6000" dirty="0">
              <a:latin typeface="Bahnschrift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41986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1724775" y="287450"/>
            <a:ext cx="7671000" cy="567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>
                <a:latin typeface="Bahnschrift Light" pitchFamily="34" charset="0"/>
              </a:rPr>
              <a:t>Карандаши продаются упаковками, </a:t>
            </a:r>
            <a:r>
              <a:rPr lang="ru" sz="3600" b="1" dirty="0">
                <a:latin typeface="Bahnschrift SemiBold" pitchFamily="34" charset="0"/>
              </a:rPr>
              <a:t>по 6 штук</a:t>
            </a:r>
            <a:r>
              <a:rPr lang="ru" sz="3600" dirty="0">
                <a:latin typeface="Bahnschrift SemiBold" pitchFamily="34" charset="0"/>
              </a:rPr>
              <a:t> </a:t>
            </a:r>
            <a:r>
              <a:rPr lang="ru" sz="3600" dirty="0">
                <a:latin typeface="Bahnschrift Light" pitchFamily="34" charset="0"/>
              </a:rPr>
              <a:t>в упаковке. Упаковки не вскрывают.</a:t>
            </a:r>
            <a:endParaRPr sz="3600" dirty="0">
              <a:latin typeface="Bahnschrift Light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latin typeface="Bahnschrift Light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>
                <a:latin typeface="Bahnschrift Light" pitchFamily="34" charset="0"/>
              </a:rPr>
              <a:t>Можно ли купить ровно </a:t>
            </a:r>
            <a:r>
              <a:rPr lang="ru" sz="3600" dirty="0">
                <a:latin typeface="Bahnschrift SemiBold" pitchFamily="34" charset="0"/>
              </a:rPr>
              <a:t>42</a:t>
            </a:r>
            <a:r>
              <a:rPr lang="ru" sz="3600" b="1" dirty="0">
                <a:latin typeface="Bahnschrift Light" pitchFamily="34" charset="0"/>
              </a:rPr>
              <a:t> </a:t>
            </a:r>
            <a:r>
              <a:rPr lang="ru" sz="3600" dirty="0">
                <a:latin typeface="Bahnschrift Light" pitchFamily="34" charset="0"/>
              </a:rPr>
              <a:t>карандаша?</a:t>
            </a:r>
            <a:endParaRPr sz="3600" dirty="0">
              <a:latin typeface="Bahnschrift Light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latin typeface="Bahnschrift Light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>
                <a:latin typeface="Bahnschrift Light" pitchFamily="34" charset="0"/>
              </a:rPr>
              <a:t>Можно ли купить ровно </a:t>
            </a:r>
            <a:r>
              <a:rPr lang="ru" sz="3600" b="1" dirty="0">
                <a:latin typeface="Bahnschrift SemiBold" pitchFamily="34" charset="0"/>
              </a:rPr>
              <a:t>49</a:t>
            </a:r>
            <a:r>
              <a:rPr lang="ru" sz="3600" b="1" dirty="0">
                <a:latin typeface="Bahnschrift Light" pitchFamily="34" charset="0"/>
              </a:rPr>
              <a:t> </a:t>
            </a:r>
            <a:r>
              <a:rPr lang="ru" sz="3600" dirty="0">
                <a:latin typeface="Bahnschrift Light" pitchFamily="34" charset="0"/>
              </a:rPr>
              <a:t>карандашей?</a:t>
            </a:r>
            <a:endParaRPr sz="3600" dirty="0">
              <a:latin typeface="Bahnschrift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/>
        </p:nvSpPr>
        <p:spPr>
          <a:xfrm>
            <a:off x="369600" y="472250"/>
            <a:ext cx="73425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 dirty="0">
                <a:solidFill>
                  <a:srgbClr val="FF0000"/>
                </a:solidFill>
                <a:latin typeface="Bad Script"/>
                <a:ea typeface="Bad Script"/>
                <a:cs typeface="Bad Script"/>
                <a:sym typeface="Bad Script"/>
              </a:rPr>
              <a:t>Определение</a:t>
            </a:r>
            <a:r>
              <a:rPr lang="ru" sz="4800" b="1" i="1" dirty="0">
                <a:solidFill>
                  <a:srgbClr val="FF0000"/>
                </a:solidFill>
                <a:latin typeface="Bad Script"/>
                <a:ea typeface="Bad Script"/>
                <a:cs typeface="Bad Script"/>
                <a:sym typeface="Bad Script"/>
              </a:rPr>
              <a:t>:</a:t>
            </a:r>
            <a:endParaRPr sz="4800" b="1" i="1" dirty="0">
              <a:solidFill>
                <a:srgbClr val="FF0000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168" name="Google Shape;168;p28"/>
          <p:cNvSpPr txBox="1"/>
          <p:nvPr/>
        </p:nvSpPr>
        <p:spPr>
          <a:xfrm>
            <a:off x="369600" y="1416600"/>
            <a:ext cx="8623800" cy="48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 dirty="0">
                <a:latin typeface="Georgia"/>
                <a:ea typeface="Georgia"/>
                <a:cs typeface="Georgia"/>
                <a:sym typeface="Georgia"/>
              </a:rPr>
              <a:t>Кратным</a:t>
            </a:r>
            <a:endParaRPr sz="4800" b="1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dirty="0">
                <a:latin typeface="Georgia"/>
                <a:ea typeface="Georgia"/>
                <a:cs typeface="Georgia"/>
                <a:sym typeface="Georgia"/>
              </a:rPr>
              <a:t>натурального числа </a:t>
            </a:r>
            <a:r>
              <a:rPr lang="ru" sz="4800" i="1" dirty="0">
                <a:latin typeface="Georgia"/>
                <a:ea typeface="Georgia"/>
                <a:cs typeface="Georgia"/>
                <a:sym typeface="Georgia"/>
              </a:rPr>
              <a:t>a</a:t>
            </a:r>
            <a:r>
              <a:rPr lang="ru" sz="4800" b="1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" sz="4800" dirty="0">
                <a:latin typeface="Georgia"/>
                <a:ea typeface="Georgia"/>
                <a:cs typeface="Georgia"/>
                <a:sym typeface="Georgia"/>
              </a:rPr>
              <a:t>называют </a:t>
            </a:r>
            <a:endParaRPr sz="48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u="sng" dirty="0">
                <a:latin typeface="Georgia"/>
                <a:ea typeface="Georgia"/>
                <a:cs typeface="Georgia"/>
                <a:sym typeface="Georgia"/>
              </a:rPr>
              <a:t>натуральное число</a:t>
            </a:r>
            <a:r>
              <a:rPr lang="ru" sz="4800" dirty="0">
                <a:latin typeface="Georgia"/>
                <a:ea typeface="Georgia"/>
                <a:cs typeface="Georgia"/>
                <a:sym typeface="Georgia"/>
              </a:rPr>
              <a:t>, </a:t>
            </a:r>
            <a:endParaRPr sz="48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 i="1" dirty="0">
                <a:latin typeface="Georgia"/>
                <a:ea typeface="Georgia"/>
                <a:cs typeface="Georgia"/>
                <a:sym typeface="Georgia"/>
              </a:rPr>
              <a:t>которое </a:t>
            </a:r>
            <a:r>
              <a:rPr lang="ru" sz="4800" dirty="0">
                <a:latin typeface="Georgia"/>
                <a:ea typeface="Georgia"/>
                <a:cs typeface="Georgia"/>
                <a:sym typeface="Georgia"/>
              </a:rPr>
              <a:t>делится </a:t>
            </a:r>
            <a:endParaRPr lang="ru" sz="4800" dirty="0" smtClean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u="sng" dirty="0" smtClean="0">
                <a:latin typeface="Georgia"/>
                <a:ea typeface="Georgia"/>
                <a:cs typeface="Georgia"/>
                <a:sym typeface="Georgia"/>
              </a:rPr>
              <a:t>без </a:t>
            </a:r>
            <a:r>
              <a:rPr lang="ru" sz="4800" u="sng" dirty="0">
                <a:latin typeface="Georgia"/>
                <a:ea typeface="Georgia"/>
                <a:cs typeface="Georgia"/>
                <a:sym typeface="Georgia"/>
              </a:rPr>
              <a:t>остатка </a:t>
            </a:r>
            <a:r>
              <a:rPr lang="ru" sz="4800" dirty="0">
                <a:latin typeface="Georgia"/>
                <a:ea typeface="Georgia"/>
                <a:cs typeface="Georgia"/>
                <a:sym typeface="Georgia"/>
              </a:rPr>
              <a:t>на </a:t>
            </a:r>
            <a:r>
              <a:rPr lang="ru" sz="4800" i="1" dirty="0">
                <a:latin typeface="Georgia"/>
                <a:ea typeface="Georgia"/>
                <a:cs typeface="Georgia"/>
                <a:sym typeface="Georgia"/>
              </a:rPr>
              <a:t>a</a:t>
            </a:r>
            <a:r>
              <a:rPr lang="ru" sz="4800" dirty="0">
                <a:latin typeface="Georgia"/>
                <a:ea typeface="Georgia"/>
                <a:cs typeface="Georgia"/>
                <a:sym typeface="Georgia"/>
              </a:rPr>
              <a:t> </a:t>
            </a:r>
            <a:endParaRPr sz="48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i="1" u="sng"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/>
        </p:nvSpPr>
        <p:spPr>
          <a:xfrm>
            <a:off x="246400" y="308000"/>
            <a:ext cx="73425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latin typeface="Bahnschrift Light" pitchFamily="34" charset="0"/>
              </a:rPr>
              <a:t>Знакома ли вам фраза:</a:t>
            </a:r>
            <a:endParaRPr sz="3000" dirty="0">
              <a:latin typeface="Bahnschrift Light" pitchFamily="34" charset="0"/>
            </a:endParaRPr>
          </a:p>
        </p:txBody>
      </p:sp>
      <p:sp>
        <p:nvSpPr>
          <p:cNvPr id="161" name="Google Shape;161;p27"/>
          <p:cNvSpPr txBox="1"/>
          <p:nvPr/>
        </p:nvSpPr>
        <p:spPr>
          <a:xfrm>
            <a:off x="677600" y="1683725"/>
            <a:ext cx="7342500" cy="15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 i="1" dirty="0">
                <a:latin typeface="Georgia"/>
                <a:ea typeface="Georgia"/>
                <a:cs typeface="Georgia"/>
                <a:sym typeface="Georgia"/>
              </a:rPr>
              <a:t>“Во сто крат”</a:t>
            </a:r>
            <a:endParaRPr sz="7200" i="1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2" name="Google Shape;162;p27"/>
          <p:cNvSpPr txBox="1"/>
          <p:nvPr/>
        </p:nvSpPr>
        <p:spPr>
          <a:xfrm>
            <a:off x="246400" y="3429000"/>
            <a:ext cx="8747100" cy="28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dirty="0">
                <a:solidFill>
                  <a:srgbClr val="073763"/>
                </a:solidFill>
                <a:latin typeface="Bahnschrift Light" pitchFamily="34" charset="0"/>
                <a:ea typeface="Georgia"/>
                <a:cs typeface="Georgia"/>
                <a:sym typeface="Georgia"/>
              </a:rPr>
              <a:t>Например,</a:t>
            </a:r>
            <a:r>
              <a:rPr lang="ru" sz="4800" i="1" dirty="0">
                <a:solidFill>
                  <a:srgbClr val="073763"/>
                </a:solidFill>
                <a:latin typeface="Bahnschrift Light" pitchFamily="34" charset="0"/>
                <a:ea typeface="Georgia"/>
                <a:cs typeface="Georgia"/>
                <a:sym typeface="Georgia"/>
              </a:rPr>
              <a:t> </a:t>
            </a:r>
            <a:endParaRPr sz="4800" i="1" dirty="0">
              <a:solidFill>
                <a:srgbClr val="073763"/>
              </a:solidFill>
              <a:latin typeface="Bahnschrift Light" pitchFamily="34" charset="0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i="1" dirty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“во сто </a:t>
            </a:r>
            <a:r>
              <a:rPr lang="ru" sz="4800" i="1" u="sng" dirty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крат </a:t>
            </a:r>
            <a:r>
              <a:rPr lang="ru" sz="4800" i="1" dirty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сильнее”</a:t>
            </a:r>
            <a:r>
              <a:rPr lang="ru" sz="4800" dirty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 - </a:t>
            </a:r>
            <a:endParaRPr sz="4800" dirty="0">
              <a:solidFill>
                <a:srgbClr val="07376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dirty="0">
                <a:solidFill>
                  <a:srgbClr val="073763"/>
                </a:solidFill>
                <a:latin typeface="Bahnschrift Light" pitchFamily="34" charset="0"/>
                <a:ea typeface="Georgia"/>
                <a:cs typeface="Georgia"/>
                <a:sym typeface="Georgia"/>
              </a:rPr>
              <a:t>что это значит?</a:t>
            </a:r>
            <a:endParaRPr sz="4800" dirty="0">
              <a:solidFill>
                <a:srgbClr val="073763"/>
              </a:solidFill>
              <a:latin typeface="Bahnschrift Light" pitchFamily="34" charset="0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/>
        </p:nvSpPr>
        <p:spPr>
          <a:xfrm>
            <a:off x="369600" y="472250"/>
            <a:ext cx="73425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>
                <a:solidFill>
                  <a:srgbClr val="073763"/>
                </a:solidFill>
                <a:latin typeface="Bad Script"/>
                <a:ea typeface="Bad Script"/>
                <a:cs typeface="Bad Script"/>
                <a:sym typeface="Bad Script"/>
              </a:rPr>
              <a:t>Другими словами:</a:t>
            </a:r>
            <a:endParaRPr sz="4800" b="1">
              <a:solidFill>
                <a:srgbClr val="073763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174" name="Google Shape;174;p29"/>
          <p:cNvSpPr txBox="1"/>
          <p:nvPr/>
        </p:nvSpPr>
        <p:spPr>
          <a:xfrm>
            <a:off x="369600" y="1416600"/>
            <a:ext cx="8623800" cy="48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 dirty="0">
                <a:latin typeface="Georgia"/>
                <a:ea typeface="Georgia"/>
                <a:cs typeface="Georgia"/>
                <a:sym typeface="Georgia"/>
              </a:rPr>
              <a:t>Кратное</a:t>
            </a:r>
            <a:endParaRPr sz="4800" b="1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dirty="0">
                <a:latin typeface="Georgia"/>
                <a:ea typeface="Georgia"/>
                <a:cs typeface="Georgia"/>
                <a:sym typeface="Georgia"/>
              </a:rPr>
              <a:t>натурального числа </a:t>
            </a:r>
            <a:r>
              <a:rPr lang="ru" sz="4800" b="1" i="1" dirty="0">
                <a:latin typeface="Georgia"/>
                <a:ea typeface="Georgia"/>
                <a:cs typeface="Georgia"/>
                <a:sym typeface="Georgia"/>
              </a:rPr>
              <a:t>a</a:t>
            </a:r>
            <a:r>
              <a:rPr lang="ru" sz="4800" b="1" dirty="0">
                <a:latin typeface="Georgia"/>
                <a:ea typeface="Georgia"/>
                <a:cs typeface="Georgia"/>
                <a:sym typeface="Georgia"/>
              </a:rPr>
              <a:t> </a:t>
            </a:r>
            <a:endParaRPr sz="4800" b="1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dirty="0">
                <a:latin typeface="Georgia"/>
                <a:ea typeface="Georgia"/>
                <a:cs typeface="Georgia"/>
                <a:sym typeface="Georgia"/>
              </a:rPr>
              <a:t>это число, которое </a:t>
            </a:r>
            <a:r>
              <a:rPr lang="ru" sz="4800" i="1" dirty="0">
                <a:latin typeface="Georgia"/>
                <a:ea typeface="Georgia"/>
                <a:cs typeface="Georgia"/>
                <a:sym typeface="Georgia"/>
              </a:rPr>
              <a:t>больше </a:t>
            </a:r>
            <a:r>
              <a:rPr lang="ru" sz="4800" b="1" i="1" dirty="0">
                <a:latin typeface="Georgia"/>
                <a:ea typeface="Georgia"/>
                <a:cs typeface="Georgia"/>
                <a:sym typeface="Georgia"/>
              </a:rPr>
              <a:t>a</a:t>
            </a:r>
            <a:r>
              <a:rPr lang="ru" sz="4800" dirty="0">
                <a:latin typeface="Georgia"/>
                <a:ea typeface="Georgia"/>
                <a:cs typeface="Georgia"/>
                <a:sym typeface="Georgia"/>
              </a:rPr>
              <a:t> </a:t>
            </a:r>
            <a:endParaRPr sz="48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i="1" dirty="0">
                <a:latin typeface="Georgia"/>
                <a:ea typeface="Georgia"/>
                <a:cs typeface="Georgia"/>
                <a:sym typeface="Georgia"/>
              </a:rPr>
              <a:t>в несколько </a:t>
            </a:r>
            <a:r>
              <a:rPr lang="ru" sz="4800" b="1" i="1" dirty="0">
                <a:latin typeface="Georgia"/>
                <a:ea typeface="Georgia"/>
                <a:cs typeface="Georgia"/>
                <a:sym typeface="Georgia"/>
              </a:rPr>
              <a:t>раз </a:t>
            </a:r>
            <a:r>
              <a:rPr lang="ru" sz="4800" b="1" i="1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(крат)</a:t>
            </a:r>
            <a:endParaRPr sz="4800" b="1" i="1" dirty="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i="1" u="sng" dirty="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(</a:t>
            </a:r>
            <a:r>
              <a:rPr lang="ru" sz="4800" b="1" i="1" u="sng" dirty="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целое(!)</a:t>
            </a:r>
            <a:r>
              <a:rPr lang="ru" sz="4800" i="1" u="sng" dirty="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 число раз)</a:t>
            </a:r>
            <a:endParaRPr sz="4800" i="1" u="sng" dirty="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i="1" u="sng"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/>
        </p:nvSpPr>
        <p:spPr>
          <a:xfrm>
            <a:off x="390125" y="287475"/>
            <a:ext cx="73425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 dirty="0">
                <a:latin typeface="Bahnschrift Light" pitchFamily="34" charset="0"/>
              </a:rPr>
              <a:t>Верно ли, что:</a:t>
            </a:r>
            <a:endParaRPr sz="6000" dirty="0">
              <a:latin typeface="Bahnschrift Light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latin typeface="Bahnschrift Light" pitchFamily="34" charset="0"/>
            </a:endParaRPr>
          </a:p>
        </p:txBody>
      </p:sp>
      <p:sp>
        <p:nvSpPr>
          <p:cNvPr id="149" name="Google Shape;149;p25"/>
          <p:cNvSpPr txBox="1"/>
          <p:nvPr/>
        </p:nvSpPr>
        <p:spPr>
          <a:xfrm>
            <a:off x="574925" y="1930075"/>
            <a:ext cx="8233800" cy="3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 dirty="0">
                <a:latin typeface="Bahnschrift Light" pitchFamily="34" charset="0"/>
              </a:rPr>
              <a:t>а) </a:t>
            </a:r>
            <a:r>
              <a:rPr lang="ru" sz="6000" dirty="0" smtClean="0">
                <a:latin typeface="Bahnschrift Light" pitchFamily="34" charset="0"/>
              </a:rPr>
              <a:t>27 – кратное 3;</a:t>
            </a:r>
            <a:endParaRPr sz="6000" dirty="0">
              <a:latin typeface="Bahnschrift Light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 dirty="0">
                <a:latin typeface="Bahnschrift Light" pitchFamily="34" charset="0"/>
              </a:rPr>
              <a:t>б) </a:t>
            </a:r>
            <a:r>
              <a:rPr lang="ru" sz="6000" dirty="0" smtClean="0">
                <a:latin typeface="Bahnschrift Light" pitchFamily="34" charset="0"/>
              </a:rPr>
              <a:t>6 – кратное 12;</a:t>
            </a:r>
            <a:endParaRPr sz="6000" dirty="0">
              <a:latin typeface="Bahnschrift Light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 dirty="0">
                <a:latin typeface="Bahnschrift Light" pitchFamily="34" charset="0"/>
              </a:rPr>
              <a:t>в) </a:t>
            </a:r>
            <a:r>
              <a:rPr lang="ru" sz="6000" dirty="0" smtClean="0">
                <a:latin typeface="Bahnschrift Light" pitchFamily="34" charset="0"/>
              </a:rPr>
              <a:t>156 – </a:t>
            </a:r>
            <a:r>
              <a:rPr lang="ru" sz="6000" dirty="0" smtClean="0">
                <a:latin typeface="Bahnschrift Light" pitchFamily="34" charset="0"/>
              </a:rPr>
              <a:t>кратное 13</a:t>
            </a:r>
            <a:r>
              <a:rPr lang="ru" sz="6000" dirty="0" smtClean="0">
                <a:latin typeface="Bahnschrift Light" pitchFamily="34" charset="0"/>
              </a:rPr>
              <a:t>?</a:t>
            </a:r>
            <a:endParaRPr sz="6000" dirty="0">
              <a:latin typeface="Bahnschrift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/>
        </p:nvSpPr>
        <p:spPr>
          <a:xfrm>
            <a:off x="451725" y="554400"/>
            <a:ext cx="73425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813539" y="2630658"/>
            <a:ext cx="43733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latin typeface="Neucha" pitchFamily="2" charset="0"/>
              </a:rPr>
              <a:t>Перерыв!</a:t>
            </a:r>
            <a:endParaRPr lang="ru-RU" sz="9600" dirty="0">
              <a:latin typeface="Neuch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548641"/>
            <a:ext cx="862349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Bahnschrift Light" pitchFamily="34" charset="0"/>
                <a:cs typeface="Arial" pitchFamily="34" charset="0"/>
              </a:rPr>
              <a:t>Выполни задание:</a:t>
            </a:r>
          </a:p>
          <a:p>
            <a:endParaRPr lang="ru-RU" sz="6000" dirty="0" smtClean="0">
              <a:latin typeface="Bahnschrift Light" pitchFamily="34" charset="0"/>
              <a:cs typeface="Arial" pitchFamily="34" charset="0"/>
            </a:endParaRPr>
          </a:p>
          <a:p>
            <a:pPr marL="720000" indent="-720000">
              <a:spcAft>
                <a:spcPts val="2400"/>
              </a:spcAft>
              <a:buFont typeface="+mj-lt"/>
              <a:buAutoNum type="arabicParenR"/>
            </a:pPr>
            <a:r>
              <a:rPr lang="ru-RU" sz="5400" dirty="0" smtClean="0">
                <a:latin typeface="Bahnschrift Light" pitchFamily="34" charset="0"/>
                <a:cs typeface="Arial" pitchFamily="34" charset="0"/>
              </a:rPr>
              <a:t>Напиши все </a:t>
            </a:r>
            <a:r>
              <a:rPr lang="ru-RU" sz="5400" dirty="0" smtClean="0">
                <a:latin typeface="Bahnschrift SemiBold" pitchFamily="34" charset="0"/>
                <a:cs typeface="Arial" pitchFamily="34" charset="0"/>
              </a:rPr>
              <a:t>делители</a:t>
            </a:r>
            <a:r>
              <a:rPr lang="ru-RU" sz="5400" dirty="0" smtClean="0">
                <a:latin typeface="Bahnschrift Light" pitchFamily="34" charset="0"/>
                <a:cs typeface="Arial" pitchFamily="34" charset="0"/>
              </a:rPr>
              <a:t> числа 18</a:t>
            </a:r>
          </a:p>
          <a:p>
            <a:pPr marL="720000" indent="-720000">
              <a:spcAft>
                <a:spcPts val="2400"/>
              </a:spcAft>
              <a:buAutoNum type="arabicParenR"/>
            </a:pPr>
            <a:r>
              <a:rPr lang="ru-RU" sz="5400" dirty="0" smtClean="0">
                <a:latin typeface="Bahnschrift Light" pitchFamily="34" charset="0"/>
                <a:cs typeface="Arial" pitchFamily="34" charset="0"/>
              </a:rPr>
              <a:t>Напиши все двузначные числа, </a:t>
            </a:r>
            <a:r>
              <a:rPr lang="ru-RU" sz="5400" dirty="0" smtClean="0">
                <a:latin typeface="Bahnschrift SemiBold" pitchFamily="34" charset="0"/>
                <a:cs typeface="Arial" pitchFamily="34" charset="0"/>
              </a:rPr>
              <a:t>кратные</a:t>
            </a:r>
            <a:r>
              <a:rPr lang="ru-RU" sz="5400" dirty="0" smtClean="0">
                <a:latin typeface="Bahnschrift Light" pitchFamily="34" charset="0"/>
                <a:cs typeface="Arial" pitchFamily="34" charset="0"/>
              </a:rPr>
              <a:t> 11</a:t>
            </a:r>
            <a:endParaRPr lang="ru-RU" sz="5400" dirty="0">
              <a:latin typeface="Bahnschrift Ligh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548641"/>
            <a:ext cx="862349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Bahnschrift Light" pitchFamily="34" charset="0"/>
                <a:cs typeface="Arial" pitchFamily="34" charset="0"/>
              </a:rPr>
              <a:t>Проверь себя:</a:t>
            </a:r>
          </a:p>
          <a:p>
            <a:endParaRPr lang="ru-RU" sz="6000" dirty="0" smtClean="0">
              <a:latin typeface="Bahnschrift Light" pitchFamily="34" charset="0"/>
              <a:cs typeface="Arial" pitchFamily="34" charset="0"/>
            </a:endParaRPr>
          </a:p>
          <a:p>
            <a:pPr marL="720000" indent="-720000">
              <a:spcAft>
                <a:spcPts val="2400"/>
              </a:spcAft>
              <a:buFont typeface="+mj-lt"/>
              <a:buAutoNum type="arabicParenR"/>
            </a:pPr>
            <a:r>
              <a:rPr lang="ru-RU" sz="5400" dirty="0" smtClean="0">
                <a:latin typeface="Bahnschrift Light" pitchFamily="34" charset="0"/>
                <a:cs typeface="Arial" pitchFamily="34" charset="0"/>
              </a:rPr>
              <a:t>Д(18) = </a:t>
            </a:r>
            <a:r>
              <a:rPr lang="en-US" sz="5400" dirty="0" smtClean="0">
                <a:latin typeface="Bahnschrift Light" pitchFamily="34" charset="0"/>
                <a:cs typeface="Arial" pitchFamily="34" charset="0"/>
              </a:rPr>
              <a:t>{1; 2; 3; 6; 9; 18}</a:t>
            </a:r>
            <a:endParaRPr lang="ru-RU" sz="5400" dirty="0" smtClean="0">
              <a:latin typeface="Bahnschrift Light" pitchFamily="34" charset="0"/>
              <a:cs typeface="Arial" pitchFamily="34" charset="0"/>
            </a:endParaRPr>
          </a:p>
          <a:p>
            <a:pPr marL="720000" indent="-720000">
              <a:spcAft>
                <a:spcPts val="2400"/>
              </a:spcAft>
              <a:buAutoNum type="arabicParenR"/>
            </a:pPr>
            <a:r>
              <a:rPr lang="ru-RU" sz="5400" dirty="0" smtClean="0">
                <a:latin typeface="Bahnschrift Light" pitchFamily="34" charset="0"/>
                <a:cs typeface="Arial" pitchFamily="34" charset="0"/>
              </a:rPr>
              <a:t>К(11) = </a:t>
            </a:r>
            <a:r>
              <a:rPr lang="en-US" sz="5400" dirty="0" smtClean="0">
                <a:latin typeface="Bahnschrift Light" pitchFamily="34" charset="0"/>
                <a:cs typeface="Arial" pitchFamily="34" charset="0"/>
              </a:rPr>
              <a:t>{11</a:t>
            </a:r>
            <a:r>
              <a:rPr lang="en-US" sz="5400" dirty="0" smtClean="0">
                <a:latin typeface="Bahnschrift Light" pitchFamily="34" charset="0"/>
                <a:cs typeface="Arial" pitchFamily="34" charset="0"/>
              </a:rPr>
              <a:t>;</a:t>
            </a:r>
            <a:r>
              <a:rPr lang="en-US" sz="5400" dirty="0" smtClean="0">
                <a:latin typeface="Bahnschrift Light" pitchFamily="34" charset="0"/>
                <a:cs typeface="Arial" pitchFamily="34" charset="0"/>
              </a:rPr>
              <a:t> 22; 33; 44; 55; 66; 77; 88; 99}</a:t>
            </a:r>
            <a:endParaRPr lang="ru-RU" sz="5400" dirty="0">
              <a:latin typeface="Bahnschrift Ligh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497" y="321548"/>
            <a:ext cx="8520600" cy="1122300"/>
          </a:xfrm>
        </p:spPr>
        <p:txBody>
          <a:bodyPr/>
          <a:lstStyle/>
          <a:p>
            <a:r>
              <a:rPr lang="ru-RU" sz="6000" dirty="0" smtClean="0">
                <a:latin typeface="Bahnschrift Light" pitchFamily="34" charset="0"/>
              </a:rPr>
              <a:t>Цели урока:</a:t>
            </a:r>
            <a:endParaRPr lang="ru-RU" sz="6000" dirty="0">
              <a:latin typeface="Bahnschrift Ligh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828" y="1744393"/>
            <a:ext cx="834214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AutoNum type="arabicPeriod"/>
            </a:pPr>
            <a:r>
              <a:rPr lang="ru-RU" sz="5400" dirty="0" smtClean="0">
                <a:latin typeface="Neucha" pitchFamily="2" charset="0"/>
              </a:rPr>
              <a:t>Узнать, что такое делитель</a:t>
            </a: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ru-RU" sz="5400" dirty="0" smtClean="0">
                <a:latin typeface="Neucha" pitchFamily="2" charset="0"/>
              </a:rPr>
              <a:t>Узнать, что такое кратное</a:t>
            </a: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ru-RU" sz="5400" dirty="0" smtClean="0">
                <a:latin typeface="Neucha" pitchFamily="2" charset="0"/>
              </a:rPr>
              <a:t>Научиться отличать делитель и кратное</a:t>
            </a:r>
            <a:endParaRPr lang="ru-RU" sz="5400" dirty="0">
              <a:latin typeface="Neuch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4060" y="516815"/>
            <a:ext cx="853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Bahnschrift Light" pitchFamily="34" charset="0"/>
              </a:rPr>
              <a:t>с</a:t>
            </a:r>
            <a:r>
              <a:rPr lang="en-US" sz="4000" b="1" dirty="0" smtClean="0">
                <a:latin typeface="Bahnschrift Light" pitchFamily="34" charset="0"/>
              </a:rPr>
              <a:t>:b</a:t>
            </a:r>
            <a:endParaRPr lang="ru-RU" sz="4000" b="1" i="1" dirty="0">
              <a:latin typeface="Georgia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42338" y="0"/>
            <a:ext cx="0" cy="6858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1692" y="1266092"/>
            <a:ext cx="4009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Georgia" pitchFamily="18" charset="0"/>
              </a:rPr>
              <a:t>b - </a:t>
            </a:r>
            <a:r>
              <a:rPr lang="ru-RU" sz="2800" b="1" i="1" dirty="0" smtClean="0">
                <a:latin typeface="Georgia" pitchFamily="18" charset="0"/>
              </a:rPr>
              <a:t>делитель</a:t>
            </a:r>
            <a:endParaRPr lang="ru-RU" sz="2800" b="1" u="sng" dirty="0" smtClean="0">
              <a:latin typeface="Bahnschrift Ligh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499" y="2123068"/>
            <a:ext cx="3890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eucha" pitchFamily="2" charset="0"/>
              </a:rPr>
              <a:t>a </a:t>
            </a:r>
            <a:r>
              <a:rPr lang="ru-RU" sz="2800" dirty="0" smtClean="0">
                <a:solidFill>
                  <a:srgbClr val="FF0000"/>
                </a:solidFill>
                <a:latin typeface="Neucha" pitchFamily="2" charset="0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latin typeface="Neucha" pitchFamily="2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Neucha" pitchFamily="2" charset="0"/>
              </a:rPr>
              <a:t>делитель</a:t>
            </a:r>
            <a:r>
              <a:rPr lang="ru-RU" sz="2800" dirty="0" smtClean="0">
                <a:solidFill>
                  <a:srgbClr val="FF0000"/>
                </a:solidFill>
                <a:latin typeface="Neucha" pitchFamily="2" charset="0"/>
              </a:rPr>
              <a:t> = без остатка</a:t>
            </a:r>
            <a:endParaRPr lang="ru-RU" sz="2800" dirty="0">
              <a:solidFill>
                <a:srgbClr val="FF0000"/>
              </a:solidFill>
              <a:latin typeface="Neuch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5076" y="2090743"/>
            <a:ext cx="3701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Neucha" pitchFamily="2" charset="0"/>
              </a:rPr>
              <a:t>кратное</a:t>
            </a:r>
            <a:r>
              <a:rPr lang="en-US" sz="2800" dirty="0" smtClean="0">
                <a:solidFill>
                  <a:srgbClr val="FF0000"/>
                </a:solidFill>
                <a:latin typeface="Neucha" pitchFamily="2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Neucha" pitchFamily="2" charset="0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latin typeface="Neucha" pitchFamily="2" charset="0"/>
              </a:rPr>
              <a:t> a </a:t>
            </a:r>
            <a:r>
              <a:rPr lang="ru-RU" sz="2800" dirty="0" smtClean="0">
                <a:solidFill>
                  <a:srgbClr val="FF0000"/>
                </a:solidFill>
                <a:latin typeface="Neucha" pitchFamily="2" charset="0"/>
              </a:rPr>
              <a:t>= без остатка</a:t>
            </a:r>
            <a:endParaRPr lang="ru-RU" sz="2800" dirty="0">
              <a:solidFill>
                <a:srgbClr val="FF0000"/>
              </a:solidFill>
              <a:latin typeface="Neucha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720831"/>
            <a:ext cx="4586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Neucha" pitchFamily="2" charset="0"/>
              </a:rPr>
              <a:t>16 : 4 = 4 (остаток 0),</a:t>
            </a:r>
          </a:p>
          <a:p>
            <a:r>
              <a:rPr lang="ru-RU" sz="2800" dirty="0" smtClean="0">
                <a:latin typeface="Neucha" pitchFamily="2" charset="0"/>
              </a:rPr>
              <a:t>Значит 4 – делитель числа 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7526" y="2672593"/>
            <a:ext cx="4586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Neucha" pitchFamily="2" charset="0"/>
              </a:rPr>
              <a:t>32 : 16 = 2 (остаток 0),</a:t>
            </a:r>
          </a:p>
          <a:p>
            <a:r>
              <a:rPr lang="ru-RU" sz="2800" dirty="0" smtClean="0">
                <a:latin typeface="Neucha" pitchFamily="2" charset="0"/>
              </a:rPr>
              <a:t>Значит 32 – кратное числа 16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68618" y="519315"/>
            <a:ext cx="853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Bahnschrift Light" pitchFamily="34" charset="0"/>
              </a:rPr>
              <a:t>с</a:t>
            </a:r>
            <a:r>
              <a:rPr lang="en-US" sz="4000" b="1" dirty="0" smtClean="0">
                <a:latin typeface="Bahnschrift Light" pitchFamily="34" charset="0"/>
              </a:rPr>
              <a:t>:b</a:t>
            </a:r>
            <a:endParaRPr lang="ru-RU" sz="4000" b="1" i="1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36250" y="1268592"/>
            <a:ext cx="4009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Georgia" pitchFamily="18" charset="0"/>
              </a:rPr>
              <a:t>с</a:t>
            </a:r>
            <a:r>
              <a:rPr lang="en-US" sz="2800" b="1" i="1" dirty="0" smtClean="0">
                <a:latin typeface="Georgia" pitchFamily="18" charset="0"/>
              </a:rPr>
              <a:t> - </a:t>
            </a:r>
            <a:r>
              <a:rPr lang="ru-RU" sz="2800" b="1" i="1" dirty="0" smtClean="0">
                <a:latin typeface="Georgia" pitchFamily="18" charset="0"/>
              </a:rPr>
              <a:t>кратное</a:t>
            </a:r>
            <a:endParaRPr lang="ru-RU" sz="2800" b="1" u="sng" dirty="0" smtClean="0">
              <a:latin typeface="Bahnschrift Ligh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07356"/>
            <a:ext cx="45860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Neucha" pitchFamily="2" charset="0"/>
              </a:rPr>
              <a:t>Наименьший делитель – 1</a:t>
            </a:r>
          </a:p>
          <a:p>
            <a:r>
              <a:rPr lang="ru-RU" sz="2800" dirty="0" smtClean="0">
                <a:latin typeface="Neucha" pitchFamily="2" charset="0"/>
              </a:rPr>
              <a:t>Наибольший делитель – само число</a:t>
            </a:r>
          </a:p>
          <a:p>
            <a:r>
              <a:rPr lang="ru-RU" sz="2800" dirty="0" smtClean="0">
                <a:latin typeface="Neucha" pitchFamily="2" charset="0"/>
              </a:rPr>
              <a:t>Количество делителей ограничено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7872" y="4209854"/>
            <a:ext cx="45860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Neucha" pitchFamily="2" charset="0"/>
              </a:rPr>
              <a:t>Наименьшее кратное –само число</a:t>
            </a:r>
          </a:p>
          <a:p>
            <a:r>
              <a:rPr lang="ru-RU" sz="2800" dirty="0" smtClean="0">
                <a:latin typeface="Neucha" pitchFamily="2" charset="0"/>
              </a:rPr>
              <a:t>Кратные числа </a:t>
            </a:r>
            <a:r>
              <a:rPr lang="en-US" sz="2800" dirty="0" smtClean="0">
                <a:latin typeface="Neucha" pitchFamily="2" charset="0"/>
              </a:rPr>
              <a:t>a: a, 2a, 3a, …, </a:t>
            </a:r>
            <a:r>
              <a:rPr lang="en-US" sz="2800" dirty="0" err="1" smtClean="0">
                <a:latin typeface="Neucha" pitchFamily="2" charset="0"/>
              </a:rPr>
              <a:t>na</a:t>
            </a:r>
            <a:endParaRPr lang="ru-RU" sz="2800" dirty="0" smtClean="0">
              <a:latin typeface="Neucha" pitchFamily="2" charset="0"/>
            </a:endParaRPr>
          </a:p>
          <a:p>
            <a:r>
              <a:rPr lang="ru-RU" sz="2800" dirty="0" smtClean="0">
                <a:latin typeface="Neucha" pitchFamily="2" charset="0"/>
              </a:rPr>
              <a:t>Кратных бесконечное количество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8621" y="239151"/>
            <a:ext cx="3182281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600" dirty="0" smtClean="0">
                <a:latin typeface="Neucha" pitchFamily="2" charset="0"/>
              </a:rPr>
              <a:t>18 : 6 = 3</a:t>
            </a:r>
            <a:endParaRPr lang="ru-RU" sz="6600" dirty="0">
              <a:latin typeface="Neucha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7286" y="2152357"/>
            <a:ext cx="78967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Neucha" pitchFamily="2" charset="0"/>
              </a:rPr>
              <a:t>Число 6 – делитель числа 18</a:t>
            </a:r>
            <a:endParaRPr lang="ru-RU" sz="5400" dirty="0">
              <a:latin typeface="Neucha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2771" y="4009292"/>
            <a:ext cx="7531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Neucha" pitchFamily="2" charset="0"/>
              </a:rPr>
              <a:t>Число 18 – кратное числа 6</a:t>
            </a:r>
            <a:endParaRPr lang="ru-RU" sz="5400" dirty="0">
              <a:latin typeface="Neucha" pitchFamily="2" charset="0"/>
            </a:endParaRPr>
          </a:p>
        </p:txBody>
      </p:sp>
      <p:cxnSp>
        <p:nvCxnSpPr>
          <p:cNvPr id="6" name="Скругленная соединительная линия 5"/>
          <p:cNvCxnSpPr>
            <a:stCxn id="2" idx="2"/>
            <a:endCxn id="3" idx="1"/>
          </p:cNvCxnSpPr>
          <p:nvPr/>
        </p:nvCxnSpPr>
        <p:spPr>
          <a:xfrm rot="5400000">
            <a:off x="2305087" y="289346"/>
            <a:ext cx="1266875" cy="3382476"/>
          </a:xfrm>
          <a:prstGeom prst="curvedConnector4">
            <a:avLst>
              <a:gd name="adj1" fmla="val 39552"/>
              <a:gd name="adj2" fmla="val 113828"/>
            </a:avLst>
          </a:prstGeom>
          <a:ln w="28575">
            <a:solidFill>
              <a:srgbClr val="00206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2" idx="2"/>
            <a:endCxn id="4" idx="1"/>
          </p:cNvCxnSpPr>
          <p:nvPr/>
        </p:nvCxnSpPr>
        <p:spPr>
          <a:xfrm rot="5400000">
            <a:off x="1559362" y="1400557"/>
            <a:ext cx="3123810" cy="3016991"/>
          </a:xfrm>
          <a:prstGeom prst="curvedConnector4">
            <a:avLst>
              <a:gd name="adj1" fmla="val 2981"/>
              <a:gd name="adj2" fmla="val 144880"/>
            </a:avLst>
          </a:prstGeom>
          <a:ln w="28575">
            <a:solidFill>
              <a:srgbClr val="00206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2869809" y="168812"/>
            <a:ext cx="3516923" cy="1139483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1347" y="1139483"/>
            <a:ext cx="67632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Neucha" pitchFamily="2" charset="0"/>
              </a:rPr>
              <a:t>Какое число называется делителем данного натурального числа?</a:t>
            </a:r>
            <a:endParaRPr lang="ru-RU" sz="6000" dirty="0">
              <a:latin typeface="Neuch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790" y="1744394"/>
            <a:ext cx="7498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Neucha" pitchFamily="2" charset="0"/>
              </a:rPr>
              <a:t>Какое число называют кратным натуральному числу </a:t>
            </a:r>
            <a:r>
              <a:rPr lang="ru-RU" sz="6000" i="1" dirty="0" smtClean="0">
                <a:latin typeface="Georgia" pitchFamily="18" charset="0"/>
              </a:rPr>
              <a:t>а</a:t>
            </a:r>
            <a:r>
              <a:rPr lang="ru-RU" sz="6000" dirty="0" smtClean="0">
                <a:latin typeface="Neucha" pitchFamily="2" charset="0"/>
              </a:rPr>
              <a:t>?</a:t>
            </a:r>
            <a:endParaRPr lang="ru-RU" sz="6000" dirty="0">
              <a:latin typeface="Neuch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9821" y="1885071"/>
            <a:ext cx="67632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Neucha" pitchFamily="2" charset="0"/>
              </a:rPr>
              <a:t>Какое число является делителем любого натурального числа?</a:t>
            </a:r>
            <a:endParaRPr lang="ru-RU" sz="6000" dirty="0">
              <a:latin typeface="Neuch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9483" y="1758462"/>
            <a:ext cx="67632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Neucha" pitchFamily="2" charset="0"/>
              </a:rPr>
              <a:t>Какое число и кратно </a:t>
            </a:r>
            <a:r>
              <a:rPr lang="en-US" sz="6000" dirty="0" smtClean="0">
                <a:latin typeface="Neucha" pitchFamily="2" charset="0"/>
              </a:rPr>
              <a:t>n</a:t>
            </a:r>
            <a:r>
              <a:rPr lang="ru-RU" sz="6000" dirty="0" smtClean="0">
                <a:latin typeface="Neucha" pitchFamily="2" charset="0"/>
              </a:rPr>
              <a:t>, и является делителем </a:t>
            </a:r>
            <a:r>
              <a:rPr lang="en-US" sz="6000" dirty="0" smtClean="0">
                <a:latin typeface="Neucha" pitchFamily="2" charset="0"/>
              </a:rPr>
              <a:t>n</a:t>
            </a:r>
            <a:r>
              <a:rPr lang="ru-RU" sz="6000" dirty="0" smtClean="0">
                <a:latin typeface="Neucha" pitchFamily="2" charset="0"/>
              </a:rPr>
              <a:t>?</a:t>
            </a:r>
            <a:endParaRPr lang="ru-RU" sz="6000" dirty="0">
              <a:latin typeface="Neuch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497" y="321548"/>
            <a:ext cx="8520600" cy="1122300"/>
          </a:xfrm>
        </p:spPr>
        <p:txBody>
          <a:bodyPr/>
          <a:lstStyle/>
          <a:p>
            <a:r>
              <a:rPr lang="ru-RU" sz="6000" dirty="0" smtClean="0">
                <a:latin typeface="Bahnschrift Light" pitchFamily="34" charset="0"/>
              </a:rPr>
              <a:t>Вспомним цели урока:</a:t>
            </a:r>
            <a:endParaRPr lang="ru-RU" sz="6000" dirty="0">
              <a:latin typeface="Bahnschrift Ligh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828" y="1744393"/>
            <a:ext cx="834214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AutoNum type="arabicPeriod"/>
            </a:pPr>
            <a:r>
              <a:rPr lang="ru-RU" sz="5400" dirty="0" smtClean="0">
                <a:latin typeface="Neucha" pitchFamily="2" charset="0"/>
              </a:rPr>
              <a:t>Узнать, что такое делитель</a:t>
            </a: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ru-RU" sz="5400" dirty="0" smtClean="0">
                <a:latin typeface="Neucha" pitchFamily="2" charset="0"/>
              </a:rPr>
              <a:t>Узнать, что такое кратное</a:t>
            </a: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ru-RU" sz="5400" dirty="0" smtClean="0">
                <a:latin typeface="Neucha" pitchFamily="2" charset="0"/>
              </a:rPr>
              <a:t>Научиться отличать делитель и кратное</a:t>
            </a:r>
            <a:endParaRPr lang="ru-RU" sz="5400" dirty="0">
              <a:latin typeface="Neuch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267286"/>
            <a:ext cx="44165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Bahnschrift Light" pitchFamily="34" charset="0"/>
              </a:rPr>
              <a:t>Рефлексия:</a:t>
            </a:r>
            <a:endParaRPr lang="ru-RU" sz="6000" dirty="0">
              <a:latin typeface="Bahnschrift Ligh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" y="2363373"/>
            <a:ext cx="84158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Neucha" pitchFamily="2" charset="0"/>
              </a:rPr>
              <a:t>Я понял, какое число называется делителем</a:t>
            </a:r>
            <a:endParaRPr lang="ru-RU" sz="6000" dirty="0">
              <a:latin typeface="Neuch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267286"/>
            <a:ext cx="44165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Bahnschrift Light" pitchFamily="34" charset="0"/>
              </a:rPr>
              <a:t>Рефлексия:</a:t>
            </a:r>
            <a:endParaRPr lang="ru-RU" sz="6000" dirty="0">
              <a:latin typeface="Bahnschrift Ligh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" y="2363373"/>
            <a:ext cx="84158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Neucha" pitchFamily="2" charset="0"/>
              </a:rPr>
              <a:t>Я понял, какое число называется кратным</a:t>
            </a:r>
            <a:endParaRPr lang="ru-RU" sz="6000" dirty="0">
              <a:latin typeface="Neuch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267286"/>
            <a:ext cx="44165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Bahnschrift Light" pitchFamily="34" charset="0"/>
              </a:rPr>
              <a:t>Рефлексия:</a:t>
            </a:r>
            <a:endParaRPr lang="ru-RU" sz="6000" dirty="0">
              <a:latin typeface="Bahnschrift Ligh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" y="2363373"/>
            <a:ext cx="84158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Neucha" pitchFamily="2" charset="0"/>
              </a:rPr>
              <a:t>Я понял, в чем отличие делителя и кратного</a:t>
            </a:r>
            <a:endParaRPr lang="ru-RU" sz="6000" dirty="0">
              <a:latin typeface="Neuch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Задание 1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000" dirty="0" smtClean="0">
                <a:solidFill>
                  <a:srgbClr val="002060"/>
                </a:solidFill>
                <a:latin typeface="Bahnschrift Light" pitchFamily="34" charset="0"/>
              </a:rPr>
              <a:t>Делимое: 100</a:t>
            </a:r>
          </a:p>
          <a:p>
            <a:pPr algn="ctr">
              <a:buNone/>
            </a:pPr>
            <a:r>
              <a:rPr lang="ru-RU" sz="6000" dirty="0" smtClean="0">
                <a:solidFill>
                  <a:srgbClr val="002060"/>
                </a:solidFill>
                <a:latin typeface="Bahnschrift Light" pitchFamily="34" charset="0"/>
              </a:rPr>
              <a:t>Делитель: 4</a:t>
            </a:r>
          </a:p>
          <a:p>
            <a:pPr algn="ctr">
              <a:buNone/>
            </a:pPr>
            <a:r>
              <a:rPr lang="ru-RU" sz="6000" dirty="0" smtClean="0">
                <a:solidFill>
                  <a:srgbClr val="002060"/>
                </a:solidFill>
                <a:latin typeface="Bahnschrift Light" pitchFamily="34" charset="0"/>
              </a:rPr>
              <a:t>Найдите частное</a:t>
            </a:r>
            <a:endParaRPr lang="ru-RU" sz="6000" dirty="0">
              <a:solidFill>
                <a:srgbClr val="002060"/>
              </a:solidFill>
              <a:latin typeface="Bahnschrift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963" y="618978"/>
            <a:ext cx="82436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Bad Script" charset="0"/>
              </a:rPr>
              <a:t>Домашнее задание:</a:t>
            </a:r>
            <a:endParaRPr lang="ru-RU" sz="6600" dirty="0">
              <a:latin typeface="Bad Scrip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083" y="2250831"/>
            <a:ext cx="85672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Neucha" pitchFamily="2" charset="0"/>
              </a:rPr>
              <a:t>Стр.4 – читать, выучить определения делителя и кратного</a:t>
            </a:r>
          </a:p>
          <a:p>
            <a:r>
              <a:rPr lang="ru-RU" sz="3600" dirty="0" smtClean="0">
                <a:latin typeface="Neucha" pitchFamily="2" charset="0"/>
              </a:rPr>
              <a:t>Стр.5 – грамматическая врезка – прочитать</a:t>
            </a:r>
          </a:p>
          <a:p>
            <a:endParaRPr lang="ru-RU" sz="3600" dirty="0" smtClean="0">
              <a:latin typeface="Neucha" pitchFamily="2" charset="0"/>
            </a:endParaRPr>
          </a:p>
          <a:p>
            <a:pPr algn="ctr"/>
            <a:r>
              <a:rPr lang="ru-RU" sz="6600" dirty="0" smtClean="0">
                <a:latin typeface="Neucha" pitchFamily="2" charset="0"/>
              </a:rPr>
              <a:t>№26, 27, 28</a:t>
            </a:r>
            <a:endParaRPr lang="ru-RU" sz="6600" dirty="0">
              <a:latin typeface="Neuch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Задание 2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000" dirty="0" smtClean="0">
                <a:solidFill>
                  <a:srgbClr val="002060"/>
                </a:solidFill>
                <a:latin typeface="Bahnschrift Light" pitchFamily="34" charset="0"/>
              </a:rPr>
              <a:t>Делитель: 8</a:t>
            </a:r>
          </a:p>
          <a:p>
            <a:pPr algn="ctr">
              <a:buNone/>
            </a:pPr>
            <a:r>
              <a:rPr lang="ru-RU" sz="6000" dirty="0" smtClean="0">
                <a:solidFill>
                  <a:srgbClr val="002060"/>
                </a:solidFill>
                <a:latin typeface="Bahnschrift Light" pitchFamily="34" charset="0"/>
              </a:rPr>
              <a:t>Частное: 25</a:t>
            </a:r>
          </a:p>
          <a:p>
            <a:pPr algn="ctr">
              <a:buNone/>
            </a:pPr>
            <a:r>
              <a:rPr lang="ru-RU" sz="6000" dirty="0" smtClean="0">
                <a:solidFill>
                  <a:srgbClr val="002060"/>
                </a:solidFill>
                <a:latin typeface="Bahnschrift Light" pitchFamily="34" charset="0"/>
              </a:rPr>
              <a:t>Найдите делимое</a:t>
            </a:r>
            <a:endParaRPr lang="ru-RU" sz="6000" dirty="0">
              <a:solidFill>
                <a:srgbClr val="002060"/>
              </a:solidFill>
              <a:latin typeface="Bahnschrift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Задание 3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000" dirty="0" smtClean="0">
                <a:solidFill>
                  <a:srgbClr val="002060"/>
                </a:solidFill>
                <a:latin typeface="Bahnschrift Light" pitchFamily="34" charset="0"/>
              </a:rPr>
              <a:t>Делимое: 1000</a:t>
            </a:r>
          </a:p>
          <a:p>
            <a:pPr algn="ctr">
              <a:buNone/>
            </a:pPr>
            <a:r>
              <a:rPr lang="ru-RU" sz="6000" dirty="0" smtClean="0">
                <a:solidFill>
                  <a:srgbClr val="002060"/>
                </a:solidFill>
                <a:latin typeface="Bahnschrift Light" pitchFamily="34" charset="0"/>
              </a:rPr>
              <a:t>Частное: 125</a:t>
            </a:r>
          </a:p>
          <a:p>
            <a:pPr algn="ctr">
              <a:buNone/>
            </a:pPr>
            <a:r>
              <a:rPr lang="ru-RU" sz="6000" dirty="0" smtClean="0">
                <a:solidFill>
                  <a:srgbClr val="002060"/>
                </a:solidFill>
                <a:latin typeface="Bahnschrift Light" pitchFamily="34" charset="0"/>
              </a:rPr>
              <a:t>Найдите делитель</a:t>
            </a:r>
            <a:endParaRPr lang="ru-RU" sz="6000" dirty="0">
              <a:solidFill>
                <a:srgbClr val="002060"/>
              </a:solidFill>
              <a:latin typeface="Bahnschrift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Задание 4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000" dirty="0" smtClean="0">
                <a:solidFill>
                  <a:srgbClr val="002060"/>
                </a:solidFill>
                <a:latin typeface="Bahnschrift Light" pitchFamily="34" charset="0"/>
              </a:rPr>
              <a:t>Напишите наименьшее </a:t>
            </a:r>
            <a:r>
              <a:rPr lang="ru-RU" sz="6000" b="1" dirty="0" smtClean="0">
                <a:solidFill>
                  <a:srgbClr val="002060"/>
                </a:solidFill>
                <a:latin typeface="Bahnschrift Light" pitchFamily="34" charset="0"/>
              </a:rPr>
              <a:t>натуральное</a:t>
            </a:r>
            <a:r>
              <a:rPr lang="ru-RU" sz="6000" dirty="0" smtClean="0">
                <a:solidFill>
                  <a:srgbClr val="002060"/>
                </a:solidFill>
                <a:latin typeface="Bahnschrift Light" pitchFamily="34" charset="0"/>
              </a:rPr>
              <a:t> число</a:t>
            </a:r>
            <a:endParaRPr lang="ru-RU" sz="6000" dirty="0">
              <a:solidFill>
                <a:srgbClr val="002060"/>
              </a:solidFill>
              <a:latin typeface="Bahnschrift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8343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Bahnschrift Light" pitchFamily="34" charset="0"/>
              </a:rPr>
              <a:t>Поменяйтесь тетрадями с соседом по парте</a:t>
            </a:r>
            <a:endParaRPr lang="ru-RU" sz="6000" b="1" dirty="0">
              <a:solidFill>
                <a:srgbClr val="C00000"/>
              </a:solidFill>
              <a:latin typeface="Bahnschrift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sz="6600" dirty="0" smtClean="0">
                <a:solidFill>
                  <a:srgbClr val="002060"/>
                </a:solidFill>
              </a:rPr>
              <a:t>1) 25</a:t>
            </a:r>
          </a:p>
          <a:p>
            <a:pPr>
              <a:buNone/>
            </a:pPr>
            <a:r>
              <a:rPr lang="ru-RU" sz="6600" dirty="0" smtClean="0">
                <a:solidFill>
                  <a:srgbClr val="002060"/>
                </a:solidFill>
              </a:rPr>
              <a:t>2) 200</a:t>
            </a:r>
          </a:p>
          <a:p>
            <a:pPr>
              <a:buNone/>
            </a:pPr>
            <a:r>
              <a:rPr lang="ru-RU" sz="6600" dirty="0" smtClean="0">
                <a:solidFill>
                  <a:srgbClr val="002060"/>
                </a:solidFill>
              </a:rPr>
              <a:t>3) 8</a:t>
            </a:r>
          </a:p>
          <a:p>
            <a:pPr>
              <a:buNone/>
            </a:pPr>
            <a:r>
              <a:rPr lang="ru-RU" sz="6600" dirty="0" smtClean="0">
                <a:solidFill>
                  <a:srgbClr val="002060"/>
                </a:solidFill>
              </a:rPr>
              <a:t>4) 1</a:t>
            </a:r>
          </a:p>
          <a:p>
            <a:pPr>
              <a:buFont typeface="+mj-lt"/>
              <a:buAutoNum type="arabicPeriod"/>
            </a:pPr>
            <a:endParaRPr lang="ru-RU" sz="6600" dirty="0" smtClean="0">
              <a:solidFill>
                <a:srgbClr val="002060"/>
              </a:solidFill>
            </a:endParaRPr>
          </a:p>
          <a:p>
            <a:pPr>
              <a:buFont typeface="+mj-lt"/>
              <a:buAutoNum type="arabicPeriod"/>
            </a:pPr>
            <a:endParaRPr lang="ru-RU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6894</TotalTime>
  <Words>653</Words>
  <Application>Microsoft Office PowerPoint</Application>
  <PresentationFormat>Экран (4:3)</PresentationFormat>
  <Paragraphs>139</Paragraphs>
  <Slides>40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9" baseType="lpstr">
      <vt:lpstr>Arial</vt:lpstr>
      <vt:lpstr>Bad Script</vt:lpstr>
      <vt:lpstr>Bahnschrift Light</vt:lpstr>
      <vt:lpstr>Neucha</vt:lpstr>
      <vt:lpstr>Calibri</vt:lpstr>
      <vt:lpstr>Roboto</vt:lpstr>
      <vt:lpstr>Georgia</vt:lpstr>
      <vt:lpstr>Bahnschrift SemiBold</vt:lpstr>
      <vt:lpstr>Simple Light</vt:lpstr>
      <vt:lpstr>Слайд 1</vt:lpstr>
      <vt:lpstr>Делители  и кратные</vt:lpstr>
      <vt:lpstr>Цели урока:</vt:lpstr>
      <vt:lpstr>Задание 1</vt:lpstr>
      <vt:lpstr>Задание 2</vt:lpstr>
      <vt:lpstr>Задание 3</vt:lpstr>
      <vt:lpstr>Задание 4</vt:lpstr>
      <vt:lpstr>Слайд 8</vt:lpstr>
      <vt:lpstr>Проверка: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Вспомним цели урока: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Делители  и кратные</dc:title>
  <dc:creator>Anka</dc:creator>
  <cp:lastModifiedBy>Anka</cp:lastModifiedBy>
  <cp:revision>112</cp:revision>
  <dcterms:modified xsi:type="dcterms:W3CDTF">2019-07-30T11:38:42Z</dcterms:modified>
</cp:coreProperties>
</file>