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6" r:id="rId15"/>
    <p:sldId id="277" r:id="rId16"/>
    <p:sldId id="272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9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1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7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C507-64A9-4D75-B0FF-B750A9F565A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F36B-551B-4C1B-837D-24B062ED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rimoiseeva@list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100-faktov.ru/50-interesnyx-faktov-iz-zhizni-krylova-i-a/" TargetMode="External"/><Relationship Id="rId3" Type="http://schemas.openxmlformats.org/officeDocument/2006/relationships/hyperlink" Target="http://fb.ru/article/122719/biografiya-ivana-andreevicha-kryilova-jizn-legendarnogo-basnopistsa" TargetMode="External"/><Relationship Id="rId7" Type="http://schemas.openxmlformats.org/officeDocument/2006/relationships/hyperlink" Target="http://www.sdamna5.ru/ivan_krylov" TargetMode="External"/><Relationship Id="rId12" Type="http://schemas.openxmlformats.org/officeDocument/2006/relationships/hyperlink" Target="https://basni-krylova.ru/vorona-i-lisitsa/" TargetMode="External"/><Relationship Id="rId2" Type="http://schemas.openxmlformats.org/officeDocument/2006/relationships/hyperlink" Target="http://detskiychas.ru/bas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krugsveta.ru/encyclopedia/index.php?title" TargetMode="External"/><Relationship Id="rId11" Type="http://schemas.openxmlformats.org/officeDocument/2006/relationships/hyperlink" Target="http://md-eksperiment.org/post/20151210-samobytnost-basennogo-slova" TargetMode="External"/><Relationship Id="rId5" Type="http://schemas.openxmlformats.org/officeDocument/2006/relationships/hyperlink" Target="http://funeral-spb.narod.ru/necropols/tihvinskoe/tombs/krilov/krilov.html" TargetMode="External"/><Relationship Id="rId10" Type="http://schemas.openxmlformats.org/officeDocument/2006/relationships/hyperlink" Target="http://www.myshared.ru/slide/776270/" TargetMode="External"/><Relationship Id="rId4" Type="http://schemas.openxmlformats.org/officeDocument/2006/relationships/hyperlink" Target="https://24smi.org/celebrity/1293-ivan-krylov.html" TargetMode="External"/><Relationship Id="rId9" Type="http://schemas.openxmlformats.org/officeDocument/2006/relationships/hyperlink" Target="https://infourok.ru/urokzaschita-proekta-po-literature-na-temu-v-gostyah-u-dedushki-krilova-klass-95447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hyperlink" Target="https://dic.academic.ru/dic.nsf/dic_synonims/127643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«Школа-интернат для обучающихся с нарушениями слуха»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204864"/>
            <a:ext cx="5400600" cy="2520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Библиотечный час: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«Путешествие в мир басен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Ивана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Андреевича Крылова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ля обучающихся 5 «А» класса </a:t>
            </a:r>
          </a:p>
          <a:p>
            <a:pPr>
              <a:lnSpc>
                <a:spcPct val="115000"/>
              </a:lnSpc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(слабослышащее отделение)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1940" y="5013176"/>
            <a:ext cx="3347864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начальных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классов</a:t>
            </a:r>
            <a:endParaRPr lang="en-US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Соавтор: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Ёлкина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Мария Анатольевна – </a:t>
            </a:r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педагог-библиотекарь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6093296"/>
            <a:ext cx="2088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Томск-2018 г.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rimoiseeva@list.ru</a:t>
            </a:r>
            <a:r>
              <a:rPr lang="en-U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2" t="5141" r="8193" b="11486"/>
          <a:stretch/>
        </p:blipFill>
        <p:spPr>
          <a:xfrm>
            <a:off x="35496" y="1484784"/>
            <a:ext cx="3528392" cy="43011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730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5" b="95601" l="1800" r="1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91"/>
          <a:stretch/>
        </p:blipFill>
        <p:spPr>
          <a:xfrm>
            <a:off x="7736075" y="-27384"/>
            <a:ext cx="13766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Выразительное чтение </a:t>
            </a:r>
            <a:b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басни </a:t>
            </a:r>
            <a:r>
              <a:rPr lang="ru-RU" sz="3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«Ворона и лисица»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851" y="1532242"/>
            <a:ext cx="7211144" cy="29809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Уж </a:t>
            </a:r>
            <a:r>
              <a:rPr lang="ru-RU" sz="2400" dirty="0">
                <a:latin typeface="Times New Roman"/>
                <a:ea typeface="Times New Roman"/>
              </a:rPr>
              <a:t>сколько раз твердили миру,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Что лесть гнусна, вредна; но только </a:t>
            </a:r>
            <a:r>
              <a:rPr lang="ru-RU" sz="2400" dirty="0" smtClean="0">
                <a:latin typeface="Times New Roman"/>
                <a:ea typeface="Times New Roman"/>
              </a:rPr>
              <a:t>всё </a:t>
            </a:r>
            <a:r>
              <a:rPr lang="ru-RU" sz="2400" dirty="0">
                <a:latin typeface="Times New Roman"/>
                <a:ea typeface="Times New Roman"/>
              </a:rPr>
              <a:t>не впрок,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И в сердце льстец всегда отыщет уголок.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Вороне где-то бог послал кусочек сыру;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На ель Ворона </a:t>
            </a:r>
            <a:r>
              <a:rPr lang="ru-RU" sz="2400" b="1" i="1" u="sng" dirty="0">
                <a:solidFill>
                  <a:srgbClr val="0000FF"/>
                </a:solidFill>
                <a:latin typeface="Times New Roman"/>
                <a:ea typeface="Times New Roman"/>
              </a:rPr>
              <a:t>взгромоздясь,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Позавтракать было совсем уж собралась,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Да позадумалась, а сыр во рту </a:t>
            </a:r>
            <a:r>
              <a:rPr lang="ru-RU" sz="2400" dirty="0" smtClean="0">
                <a:latin typeface="Times New Roman"/>
                <a:ea typeface="Times New Roman"/>
              </a:rPr>
              <a:t>держала…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500" l="410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6" r="8969" b="4046"/>
          <a:stretch/>
        </p:blipFill>
        <p:spPr>
          <a:xfrm flipH="1">
            <a:off x="6300192" y="3976169"/>
            <a:ext cx="1614562" cy="28372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1490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Взобраться с усилием, тяжело на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 высокое</a:t>
            </a:r>
            <a:endParaRPr lang="ru-RU" sz="24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9" b="99189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32">
            <a:off x="7888954" y="2708920"/>
            <a:ext cx="727327" cy="11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Выразительное чтение </a:t>
            </a:r>
            <a:br>
              <a:rPr lang="ru-RU" sz="31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басни </a:t>
            </a:r>
            <a:r>
              <a:rPr lang="ru-RU" sz="3100" b="1" kern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«Зеркало и </a:t>
            </a:r>
            <a:r>
              <a:rPr lang="ru-RU" sz="31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Обезьяна</a:t>
            </a:r>
            <a:r>
              <a:rPr lang="ru-RU" sz="3100" b="1" kern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6347048" cy="26640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Мартышка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 Зеркале увидя образ свой,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Тихохонько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Медведя толк ногой: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«Смотри-ка»,- говорит,- «кум милый мой!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это там за рожа?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Какие у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неё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ужимки и прыжки!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удавилась бы с тоски,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бы на неё хоть чуть была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похожа»…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64292"/>
            <a:ext cx="5832648" cy="2333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9330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тихо,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неслышно</a:t>
            </a:r>
            <a:endParaRPr lang="ru-RU" sz="24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«Тренировка памяти»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676672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Голубушка</a:t>
            </a:r>
            <a:r>
              <a:rPr lang="ru-RU" dirty="0">
                <a:latin typeface="Times New Roman"/>
                <a:ea typeface="Times New Roman"/>
              </a:rPr>
              <a:t>, как хороша!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380289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басни: «Стрекоза и муравей»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Виолетта – читает от автора</a:t>
            </a:r>
            <a:b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– исполняет роль Стрекозы</a:t>
            </a:r>
            <a:b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 – исполняет роль Муравья</a:t>
            </a:r>
            <a:endParaRPr lang="ru-RU" sz="3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25" r="14711" b="7468"/>
          <a:stretch/>
        </p:blipFill>
        <p:spPr>
          <a:xfrm>
            <a:off x="23649" y="1916832"/>
            <a:ext cx="8360188" cy="4896544"/>
          </a:xfrm>
        </p:spPr>
      </p:pic>
    </p:spTree>
    <p:extLst>
      <p:ext uri="{BB962C8B-B14F-4D97-AF65-F5344CB8AC3E}">
        <p14:creationId xmlns:p14="http://schemas.microsoft.com/office/powerpoint/2010/main" val="7928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басню: «Мартышка и очки»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16" y="981459"/>
            <a:ext cx="2419541" cy="1812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87704"/>
            <a:ext cx="2419541" cy="181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3"/>
            <a:ext cx="2419542" cy="1812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87704"/>
            <a:ext cx="2419542" cy="1812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2" y="2924943"/>
            <a:ext cx="2419541" cy="1812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4261"/>
            <a:ext cx="2396505" cy="1795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35" y="957001"/>
            <a:ext cx="2419540" cy="18129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87704"/>
            <a:ext cx="2419542" cy="1812999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36" y="2926571"/>
            <a:ext cx="2419542" cy="1813000"/>
          </a:xfrm>
        </p:spPr>
      </p:pic>
    </p:spTree>
    <p:extLst>
      <p:ext uri="{BB962C8B-B14F-4D97-AF65-F5344CB8AC3E}">
        <p14:creationId xmlns:p14="http://schemas.microsoft.com/office/powerpoint/2010/main" val="26559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88" y="3501008"/>
            <a:ext cx="2226933" cy="166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" y="1772816"/>
            <a:ext cx="2226933" cy="1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7" y="44624"/>
            <a:ext cx="2226933" cy="1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19" y="44624"/>
            <a:ext cx="2226932" cy="16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54" y="3501008"/>
            <a:ext cx="2197428" cy="164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7" y="1772816"/>
            <a:ext cx="2226933" cy="1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15" y="1772816"/>
            <a:ext cx="2221092" cy="16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15" y="44624"/>
            <a:ext cx="2221092" cy="1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" y="3501008"/>
            <a:ext cx="2226933" cy="1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76" y="1772816"/>
            <a:ext cx="2214159" cy="1659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34" y="5232244"/>
            <a:ext cx="2206201" cy="16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" y="44624"/>
            <a:ext cx="2197694" cy="1646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8" y="3501008"/>
            <a:ext cx="2210747" cy="16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Крылова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молодости Ваня Крылов был необычайно силён.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Диван был любимым предметом в доме, на котором он мог отдыхать часами.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Семья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жила очень бедно, поэтому родители не смогли дать сыну хорошее образование. 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Иван учился самостоятельно из книг, которые оставил ему отец. 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одиннадцать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лет,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после смерти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отца, Иван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был вынужден пойти 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работу.</a:t>
            </a: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Более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десяти лет Иван Крылов путешествовал по городам и сёлам России.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Тридцать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лет своей жизни Крылов работал в Публичной библиотеке.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Ивану Андреевичу Крылову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4" y="980728"/>
            <a:ext cx="8652035" cy="5757536"/>
          </a:xfrm>
        </p:spPr>
      </p:pic>
    </p:spTree>
    <p:extLst>
      <p:ext uri="{BB962C8B-B14F-4D97-AF65-F5344CB8AC3E}">
        <p14:creationId xmlns:p14="http://schemas.microsoft.com/office/powerpoint/2010/main" val="1604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Гранитный пьедестал памятника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51899" cy="5659562"/>
          </a:xfrm>
        </p:spPr>
      </p:pic>
    </p:spTree>
    <p:extLst>
      <p:ext uri="{BB962C8B-B14F-4D97-AF65-F5344CB8AC3E}">
        <p14:creationId xmlns:p14="http://schemas.microsoft.com/office/powerpoint/2010/main" val="35635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Ивана Андреевича Крылова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37312"/>
            <a:ext cx="6275040" cy="5326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художник Карл Брюллов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4324325" cy="52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Послушай, повтори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7"/>
            <a:ext cx="6635080" cy="2477269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Мартышка к старости слаба глазами стала...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Вороне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где-то бог послал кусочек сыру...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Мартышка в Зеркале увидя образ свой…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Попрыгунья Стрекоза лето красное пропела…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Ворона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каркнула во все воронье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горло…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69875" algn="just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6"/>
            <a:ext cx="2411344" cy="2983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09" y="1124744"/>
            <a:ext cx="2333253" cy="2333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80954"/>
            <a:ext cx="2992555" cy="1993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4030" r="3659" b="3054"/>
          <a:stretch/>
        </p:blipFill>
        <p:spPr>
          <a:xfrm>
            <a:off x="75327" y="4819971"/>
            <a:ext cx="2696473" cy="19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«Рефлексия»      «Взгляд внутрь себя»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мир мы совершили путешествие?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занимался Иван Андреевич Крылов?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егодня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узнал...</a:t>
            </a:r>
          </a:p>
          <a:p>
            <a:pPr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трудно…</a:t>
            </a:r>
          </a:p>
          <a:p>
            <a:pPr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что…</a:t>
            </a:r>
          </a:p>
          <a:p>
            <a:pPr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научился…</a:t>
            </a:r>
          </a:p>
          <a:p>
            <a:pPr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смог…</a:t>
            </a:r>
          </a:p>
          <a:p>
            <a:pPr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узнать, что…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5567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 басен.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616" y="201845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 басни.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13800"/>
            <a:ext cx="857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Андреевич Крылов выучил греческий язык в 50 лет.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http://detskiychas.ru/basni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fb.ru/article/122719/biografiya-ivana-andreevicha-kryilova-jizn-legendarnogo-basnopistsa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24smi.org/celebrity/1293-ivan-krylov.html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funeral-spb.narod.ru/necropols/tihvinskoe/tombs/krilov/krilov.html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http://www.vokrugsveta.ru/encyclopedia/index.php?title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www.sdamna5.ru/ivan_krylov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http://100-faktov.ru/50-interesnyx-faktov-iz-zhizni-krylova-i-a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infourok.ru/urokzaschita-proekta-po-literature-na-temu-v-gostyah-u-dedushki-krilova-klass-954476.html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http://www.myshared.ru/slide/776270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md-eksperiment.org/post/20151210-samobytnost-basennogo-slova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https://basni-krylova.ru/vorona-i-lisitsa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4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«Прочитай строку, назови басню»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Голубушка, как хороша!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оставь меня, кум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милый!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понюхает, то их полижет.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Зеркале увидя образ свой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93258"/>
            <a:ext cx="362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«Ворона и Лисица»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40773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«Стрекоза и Муравей»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554647"/>
            <a:ext cx="344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«Мартышка и Очки»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830917"/>
            <a:ext cx="358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«Зеркало и Обезьяна»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30" y="984142"/>
            <a:ext cx="1115616" cy="1379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46" y="2474717"/>
            <a:ext cx="1126786" cy="1484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85459"/>
            <a:ext cx="1457261" cy="1127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30" y="5260558"/>
            <a:ext cx="1520957" cy="11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Андреевич Крылов –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поэт, баснописец, переводчик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16" y="6309320"/>
            <a:ext cx="4042792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 1769-1844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/>
          <a:stretch/>
        </p:blipFill>
        <p:spPr>
          <a:xfrm>
            <a:off x="0" y="1346660"/>
            <a:ext cx="8532440" cy="48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14" y="274638"/>
            <a:ext cx="8067873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выражения И.А. Крылова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70000" lnSpcReduction="20000"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Виктория: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сильного всегда бессильный виноват. Басня «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Волк и ягнёнок»</a:t>
            </a:r>
            <a:endParaRPr lang="ru-RU" sz="24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Виолетта: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«Ты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все пела?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Это дело!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Так поди же, попляши!». Басня «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Стрекоза и муравей»</a:t>
            </a:r>
            <a:endParaRPr lang="ru-RU" sz="24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Артём: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Когда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товарищах согласья нет, на лад их дело не пойдет, и выйдет из него не дело, только мука. Басня «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Лебедь, рак и щука»</a:t>
            </a:r>
            <a:endParaRPr lang="ru-RU" sz="24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Семён: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Уж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сколько раз твердили миру, что лесть гнусна, вредна; но только всё не впрок, и в сердце льстец всегда отыщет уголок. Басня «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Ворона и лисица,</a:t>
            </a:r>
            <a:endParaRPr lang="ru-RU" sz="24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Екатерина: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А вы, друзья, как ни садитесь, всё в музыканты не годитесь. Басня «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Квартет»</a:t>
            </a:r>
            <a:endParaRPr lang="ru-RU" sz="2400" dirty="0" smtClean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Валерия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 несчастью, то ж бывает у людей: как ни полезна вещь, — цены не зная ей, невежда про неё свой толк всё к худу клонит; а ежели невежда познатней, так он её ещё и гонит. Басня «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Мартышка и очки»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6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«Прочитай строку, назови басню»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 fontScale="92500" lnSpcReduction="10000"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Какие пёрышки, какой носок! 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Ты всё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пела? Это дело! Так поди же, попляши!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Мартышка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 старости слепа глазами стала.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Мартышка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в Зеркале увидя образ свой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…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9807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«Стрекоза и муравей»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9807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«Зеркало и обезьяна»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3731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«Мартышка и очки»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«Ворона и лисица»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034E-6 L -0.29114 -0.60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30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9755E-6 L 0.20069 0.37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8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034E-6 L 0.21268 -0.20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0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9755E-6 L -0.27934 0.73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36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материала: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«Подумай и ответь»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Где родился Иван Андреевич Крылов?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Каким был ребёнком Иван Андреевич Крылов?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Какие языки изучил?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Кто помогал изучать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языки?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Сколько лет работал в библиотеке Иван Андреевич Крылов?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писал Иван Андреевич Крылов?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высмеивают басни Крылова?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читал свои басни Иван Андреевич Крылов?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Мини-викторина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6093296"/>
            <a:ext cx="2952328" cy="5326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6165304"/>
            <a:ext cx="2746648" cy="53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89" y="3568600"/>
            <a:ext cx="4033713" cy="2596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8601"/>
            <a:ext cx="4033713" cy="2596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918456"/>
            <a:ext cx="871709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 каком городе родился И.А. Крылов?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 каком городе И.А. Крылов провёл лучшие свои годы?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Какой город И.А. Крылов любил больше всего?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8784976" cy="3227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2049" y="643163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Выразительное чтение</a:t>
            </a:r>
            <a:b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басни </a:t>
            </a:r>
            <a:r>
              <a:rPr lang="ru-RU" sz="3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«Мартышка и очки»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44216"/>
            <a:ext cx="6851104" cy="3556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Мартышка </a:t>
            </a:r>
            <a:r>
              <a:rPr lang="ru-RU" sz="2400" dirty="0">
                <a:latin typeface="Times New Roman"/>
                <a:ea typeface="Times New Roman"/>
              </a:rPr>
              <a:t>к старости слаба глазами стала;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А у людей она слыхала,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Что это зло ещё не так большой руки: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Лишь стоит завести Очки.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Очков с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u="sng" dirty="0">
                <a:solidFill>
                  <a:srgbClr val="0000FF"/>
                </a:solidFill>
                <a:latin typeface="Times New Roman"/>
                <a:ea typeface="Times New Roman"/>
              </a:rPr>
              <a:t>полдюжины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себе она достала;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Вертит Очками так и сяк: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То к темю их прижмёт, то их на хвост нанижет, 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То их понюхает, то их полижет;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Очки не действуют </a:t>
            </a:r>
            <a:r>
              <a:rPr lang="ru-RU" sz="2400" dirty="0" smtClean="0">
                <a:latin typeface="Times New Roman"/>
                <a:ea typeface="Times New Roman"/>
              </a:rPr>
              <a:t>никак… 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52" y="3972272"/>
            <a:ext cx="2337048" cy="284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18448"/>
            <a:ext cx="720080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05" b="97524" l="3713" r="96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4024932"/>
            <a:ext cx="936104" cy="608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182">
            <a:off x="5624660" y="4666520"/>
            <a:ext cx="782216" cy="782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46" y="3335173"/>
            <a:ext cx="908596" cy="525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63" y="258694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11" y="5385495"/>
            <a:ext cx="933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5421470"/>
            <a:ext cx="3850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Полдюжины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шесть</a:t>
            </a:r>
            <a:r>
              <a:rPr lang="ru-RU" dirty="0">
                <a:solidFill>
                  <a:srgbClr val="0000FF"/>
                </a:solidFill>
                <a:latin typeface="Helvetica"/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748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Департамент общего образования Томской области Областное государственное бюджетное общеобразовательное учреждение  «Школа-интернат для обучающихся с нарушениями слуха»</vt:lpstr>
      <vt:lpstr>Послушай, повтори</vt:lpstr>
      <vt:lpstr>Игра: «Прочитай строку, назови басню»</vt:lpstr>
      <vt:lpstr>Иван Андреевич Крылов –  русский поэт, баснописец, переводчик</vt:lpstr>
      <vt:lpstr>Крылатые выражения И.А. Крылова</vt:lpstr>
      <vt:lpstr>Игра: «Прочитай строку, назови басню»</vt:lpstr>
      <vt:lpstr>Повторение изученного материала:  «Подумай и ответь»</vt:lpstr>
      <vt:lpstr>Мини-викторина</vt:lpstr>
      <vt:lpstr> Выразительное чтение басни «Мартышка и очки»  </vt:lpstr>
      <vt:lpstr> Выразительное чтение  басни «Ворона и лисица» </vt:lpstr>
      <vt:lpstr> Выразительное чтение  басни «Зеркало и Обезьяна»  </vt:lpstr>
      <vt:lpstr>Игра: «Тренировка памяти»</vt:lpstr>
      <vt:lpstr>Драматизация басни: «Стрекоза и муравей» Виолетта – читает от автора Валерия – исполняет роль Стрекозы Семён – исполняет роль Муравья</vt:lpstr>
      <vt:lpstr>Собери басню: «Мартышка и очки»</vt:lpstr>
      <vt:lpstr>Презентация PowerPoint</vt:lpstr>
      <vt:lpstr>Интересные факты из жизни  И.А. Крылова</vt:lpstr>
      <vt:lpstr>Памятник Ивану Андреевичу Крылову</vt:lpstr>
      <vt:lpstr>Гранитный пьедестал памятника</vt:lpstr>
      <vt:lpstr>Портрет Ивана Андреевича Крылова</vt:lpstr>
      <vt:lpstr>«Рефлексия»      «Взгляд внутрь себя»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110</cp:revision>
  <dcterms:created xsi:type="dcterms:W3CDTF">2018-01-21T13:04:39Z</dcterms:created>
  <dcterms:modified xsi:type="dcterms:W3CDTF">2019-07-27T13:07:50Z</dcterms:modified>
</cp:coreProperties>
</file>