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1" r:id="rId4"/>
    <p:sldId id="262" r:id="rId5"/>
    <p:sldId id="263" r:id="rId6"/>
    <p:sldId id="259" r:id="rId7"/>
    <p:sldId id="260" r:id="rId8"/>
    <p:sldId id="265" r:id="rId9"/>
    <p:sldId id="266" r:id="rId10"/>
    <p:sldId id="267" r:id="rId11"/>
    <p:sldId id="268" r:id="rId12"/>
    <p:sldId id="273" r:id="rId13"/>
    <p:sldId id="272" r:id="rId14"/>
    <p:sldId id="271" r:id="rId15"/>
    <p:sldId id="269" r:id="rId16"/>
    <p:sldId id="270" r:id="rId17"/>
    <p:sldId id="274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2605C-F0A9-48B2-BF11-490B660FCCED}" type="datetimeFigureOut">
              <a:rPr lang="ru-RU" smtClean="0"/>
              <a:t>31.03.2019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23006-C31E-4785-9363-6914950F50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644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2605C-F0A9-48B2-BF11-490B660FCCED}" type="datetimeFigureOut">
              <a:rPr lang="ru-RU" smtClean="0"/>
              <a:t>31.03.2019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23006-C31E-4785-9363-6914950F50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7068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2605C-F0A9-48B2-BF11-490B660FCCED}" type="datetimeFigureOut">
              <a:rPr lang="ru-RU" smtClean="0"/>
              <a:t>31.03.2019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23006-C31E-4785-9363-6914950F50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8673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2605C-F0A9-48B2-BF11-490B660FCCED}" type="datetimeFigureOut">
              <a:rPr lang="ru-RU" smtClean="0"/>
              <a:t>31.03.2019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23006-C31E-4785-9363-6914950F50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3903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2605C-F0A9-48B2-BF11-490B660FCCED}" type="datetimeFigureOut">
              <a:rPr lang="ru-RU" smtClean="0"/>
              <a:t>31.03.2019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23006-C31E-4785-9363-6914950F50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3981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2605C-F0A9-48B2-BF11-490B660FCCED}" type="datetimeFigureOut">
              <a:rPr lang="ru-RU" smtClean="0"/>
              <a:t>31.03.2019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23006-C31E-4785-9363-6914950F50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8422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2605C-F0A9-48B2-BF11-490B660FCCED}" type="datetimeFigureOut">
              <a:rPr lang="ru-RU" smtClean="0"/>
              <a:t>31.03.2019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23006-C31E-4785-9363-6914950F50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5393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2605C-F0A9-48B2-BF11-490B660FCCED}" type="datetimeFigureOut">
              <a:rPr lang="ru-RU" smtClean="0"/>
              <a:t>31.03.2019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23006-C31E-4785-9363-6914950F50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5374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2605C-F0A9-48B2-BF11-490B660FCCED}" type="datetimeFigureOut">
              <a:rPr lang="ru-RU" smtClean="0"/>
              <a:t>31.03.2019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23006-C31E-4785-9363-6914950F50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1045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2605C-F0A9-48B2-BF11-490B660FCCED}" type="datetimeFigureOut">
              <a:rPr lang="ru-RU" smtClean="0"/>
              <a:t>31.03.2019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23006-C31E-4785-9363-6914950F50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1032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2605C-F0A9-48B2-BF11-490B660FCCED}" type="datetimeFigureOut">
              <a:rPr lang="ru-RU" smtClean="0"/>
              <a:t>31.03.2019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23006-C31E-4785-9363-6914950F50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9436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B2605C-F0A9-48B2-BF11-490B660FCCED}" type="datetimeFigureOut">
              <a:rPr lang="ru-RU" smtClean="0"/>
              <a:t>31.03.2019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E23006-C31E-4785-9363-6914950F50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0643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5" b="8461"/>
          <a:stretch/>
        </p:blipFill>
        <p:spPr>
          <a:xfrm>
            <a:off x="0" y="0"/>
            <a:ext cx="12191999" cy="6857999"/>
          </a:xfrm>
          <a:prstGeom prst="rect">
            <a:avLst/>
          </a:prstGeom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468487" y="3094206"/>
            <a:ext cx="11593689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6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Электролитическая диссоциация</a:t>
            </a:r>
            <a:endParaRPr lang="ru-RU" sz="60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799644" y="4291020"/>
            <a:ext cx="7202312" cy="8254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у</a:t>
            </a:r>
            <a:r>
              <a:rPr lang="ru-RU" sz="4800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рок химии в 8 классе</a:t>
            </a:r>
            <a:endParaRPr lang="ru-RU" sz="4800" b="1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99644" y="4996051"/>
            <a:ext cx="744153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у</a:t>
            </a:r>
            <a:r>
              <a:rPr lang="ru-RU" sz="2400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читель химии Метелёва Ирина Евгеньевна </a:t>
            </a:r>
          </a:p>
          <a:p>
            <a:pPr algn="ctr"/>
            <a:r>
              <a:rPr lang="ru-RU" sz="2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г</a:t>
            </a:r>
            <a:r>
              <a:rPr lang="ru-RU" sz="2400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. Комсомольск-на-Амуре</a:t>
            </a:r>
          </a:p>
          <a:p>
            <a:pPr algn="ctr"/>
            <a:r>
              <a:rPr lang="ru-RU" sz="2400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2019 г. </a:t>
            </a:r>
          </a:p>
          <a:p>
            <a:endParaRPr lang="ru-RU" sz="2400" b="1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288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a_CampusGrav" panose="04020604030602040204" pitchFamily="82" charset="-52"/>
              </a:rPr>
              <a:t>Движение ионов к электродам</a:t>
            </a:r>
            <a:endParaRPr lang="ru-RU" dirty="0">
              <a:latin typeface="a_CampusGrav" panose="04020604030602040204" pitchFamily="82" charset="-52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5333" y="1803594"/>
            <a:ext cx="5181600" cy="4803544"/>
          </a:xfrm>
        </p:spPr>
      </p:pic>
    </p:spTree>
    <p:extLst>
      <p:ext uri="{BB962C8B-B14F-4D97-AF65-F5344CB8AC3E}">
        <p14:creationId xmlns:p14="http://schemas.microsoft.com/office/powerpoint/2010/main" val="3805803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a_CampusGrav" panose="04020604030602040204" pitchFamily="82" charset="-52"/>
              </a:rPr>
              <a:t>Запомни!</a:t>
            </a:r>
            <a:endParaRPr lang="ru-RU" dirty="0">
              <a:latin typeface="a_CampusGrav" panose="04020604030602040204" pitchFamily="82" charset="-52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86933"/>
            <a:ext cx="10515600" cy="2799645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endParaRPr lang="ru-RU" sz="3600" b="1" dirty="0" smtClean="0"/>
          </a:p>
          <a:p>
            <a:pPr marL="0" indent="0" algn="ctr">
              <a:buNone/>
            </a:pPr>
            <a:r>
              <a:rPr lang="ru-RU" sz="3600" b="1" dirty="0" smtClean="0"/>
              <a:t>Для двух ребят подарков груз</a:t>
            </a:r>
          </a:p>
          <a:p>
            <a:pPr marL="0" indent="0" algn="ctr">
              <a:buNone/>
            </a:pPr>
            <a:r>
              <a:rPr lang="ru-RU" sz="3600" b="1" dirty="0" smtClean="0"/>
              <a:t>Ион взвалил себе на спину.</a:t>
            </a:r>
          </a:p>
          <a:p>
            <a:pPr marL="0" indent="0" algn="ctr">
              <a:buNone/>
            </a:pPr>
            <a:r>
              <a:rPr lang="ru-RU" sz="3600" b="1" dirty="0" smtClean="0"/>
              <a:t>Для Кати он несёт свой плюс,</a:t>
            </a:r>
          </a:p>
          <a:p>
            <a:pPr marL="0" indent="0" algn="ctr">
              <a:buNone/>
            </a:pPr>
            <a:r>
              <a:rPr lang="ru-RU" sz="3600" b="1" dirty="0"/>
              <a:t>д</a:t>
            </a:r>
            <a:r>
              <a:rPr lang="ru-RU" sz="3600" b="1" dirty="0" smtClean="0"/>
              <a:t>ля </a:t>
            </a:r>
            <a:r>
              <a:rPr lang="ru-RU" sz="3600" b="1" dirty="0"/>
              <a:t>А</a:t>
            </a:r>
            <a:r>
              <a:rPr lang="ru-RU" sz="3600" b="1" dirty="0" smtClean="0"/>
              <a:t>ни он несёт свой минус</a:t>
            </a:r>
            <a:endParaRPr lang="ru-RU" sz="3600" b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8970" y="3941328"/>
            <a:ext cx="5414060" cy="236011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142" y="1629560"/>
            <a:ext cx="2218526" cy="245701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60142" y="4086577"/>
            <a:ext cx="23314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/>
              <a:t>ион</a:t>
            </a:r>
            <a:endParaRPr lang="ru-RU" sz="4000" b="1" dirty="0"/>
          </a:p>
        </p:txBody>
      </p:sp>
      <p:sp>
        <p:nvSpPr>
          <p:cNvPr id="7" name="Крест 6"/>
          <p:cNvSpPr/>
          <p:nvPr/>
        </p:nvSpPr>
        <p:spPr>
          <a:xfrm>
            <a:off x="1490133" y="4684890"/>
            <a:ext cx="1501423" cy="1456266"/>
          </a:xfrm>
          <a:prstGeom prst="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с двумя скругленными соседними углами 7"/>
          <p:cNvSpPr/>
          <p:nvPr/>
        </p:nvSpPr>
        <p:spPr>
          <a:xfrm>
            <a:off x="9019821" y="5008386"/>
            <a:ext cx="1478846" cy="681214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5449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800" dirty="0" smtClean="0">
                <a:latin typeface="a_CampusGrav" panose="04020604030602040204" pitchFamily="82" charset="-52"/>
              </a:rPr>
              <a:t>Электролитическая диссоциация</a:t>
            </a:r>
            <a:endParaRPr lang="ru-RU" sz="4800" dirty="0">
              <a:latin typeface="a_CampusGrav" panose="04020604030602040204" pitchFamily="82" charset="-52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sz="4000" b="1" dirty="0" smtClean="0"/>
              <a:t>- процесс </a:t>
            </a:r>
            <a:r>
              <a:rPr lang="ru-RU" sz="4000" b="1" dirty="0"/>
              <a:t>распада электролита на ионы при растворении или </a:t>
            </a:r>
            <a:r>
              <a:rPr lang="ru-RU" sz="4000" b="1" dirty="0" smtClean="0"/>
              <a:t>расплавлении</a:t>
            </a:r>
            <a:endParaRPr lang="ru-RU" sz="4000" b="1" dirty="0"/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6965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>
                <a:latin typeface="a_CampusGrav" panose="04020604030602040204" pitchFamily="82" charset="-52"/>
              </a:rPr>
              <a:t>Степень </a:t>
            </a:r>
            <a:r>
              <a:rPr lang="ru-RU" dirty="0" smtClean="0">
                <a:latin typeface="a_CampusGrav" panose="04020604030602040204" pitchFamily="82" charset="-52"/>
              </a:rPr>
              <a:t>диссоциации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b="1" dirty="0" smtClean="0"/>
              <a:t> -это отношение числа частиц, распавшихся на ионы (N </a:t>
            </a:r>
            <a:r>
              <a:rPr lang="ru-RU" sz="3200" b="1" baseline="-25000" dirty="0" smtClean="0"/>
              <a:t>д</a:t>
            </a:r>
            <a:r>
              <a:rPr lang="ru-RU" sz="3200" b="1" dirty="0" smtClean="0"/>
              <a:t>), к общему числу растворенных частиц (N</a:t>
            </a:r>
            <a:r>
              <a:rPr lang="ru-RU" sz="3200" b="1" baseline="-25000" dirty="0" smtClean="0"/>
              <a:t>P</a:t>
            </a:r>
            <a:r>
              <a:rPr lang="ru-RU" sz="3200" b="1" dirty="0" smtClean="0"/>
              <a:t>):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 smtClean="0"/>
          </a:p>
          <a:p>
            <a:endParaRPr lang="ru-RU" sz="3200" dirty="0"/>
          </a:p>
          <a:p>
            <a:pPr marL="0" indent="0" algn="ctr">
              <a:buNone/>
            </a:pPr>
            <a:r>
              <a:rPr lang="ru-RU" sz="5400" b="1" dirty="0" smtClean="0"/>
              <a:t>α=N </a:t>
            </a:r>
            <a:r>
              <a:rPr lang="ru-RU" sz="5400" b="1" baseline="-25000" dirty="0" smtClean="0"/>
              <a:t>д</a:t>
            </a:r>
            <a:r>
              <a:rPr lang="ru-RU" sz="5400" b="1" dirty="0" smtClean="0"/>
              <a:t>/N</a:t>
            </a:r>
            <a:r>
              <a:rPr lang="ru-RU" sz="5400" b="1" baseline="-25000" dirty="0" smtClean="0"/>
              <a:t>P</a:t>
            </a:r>
            <a:endParaRPr lang="ru-RU" sz="5400" b="1" dirty="0"/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561911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a_CampusGrav" panose="04020604030602040204" pitchFamily="82" charset="-52"/>
              </a:rPr>
              <a:t>В зависимости от степени диссоциации электролиты делят на</a:t>
            </a:r>
            <a:endParaRPr lang="ru-RU" dirty="0">
              <a:latin typeface="a_CampusGrav" panose="04020604030602040204" pitchFamily="82" charset="-52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/>
              <a:t>сильные </a:t>
            </a:r>
            <a:r>
              <a:rPr lang="ru-RU" sz="3200" dirty="0"/>
              <a:t>электролиты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/>
              <a:t>1.Практически все </a:t>
            </a:r>
            <a:r>
              <a:rPr lang="ru-RU" b="1" dirty="0"/>
              <a:t>соли;</a:t>
            </a:r>
          </a:p>
          <a:p>
            <a:pPr marL="0" indent="0">
              <a:buNone/>
            </a:pPr>
            <a:r>
              <a:rPr lang="ru-RU" b="1" dirty="0" smtClean="0"/>
              <a:t>2.Сильные кислоты(HCl, HNO</a:t>
            </a:r>
            <a:r>
              <a:rPr lang="ru-RU" b="1" baseline="-25000" dirty="0" smtClean="0"/>
              <a:t>3</a:t>
            </a:r>
            <a:r>
              <a:rPr lang="ru-RU" b="1" dirty="0" smtClean="0"/>
              <a:t>,H</a:t>
            </a:r>
            <a:r>
              <a:rPr lang="ru-RU" b="1" baseline="-25000" dirty="0" smtClean="0"/>
              <a:t>2</a:t>
            </a:r>
            <a:r>
              <a:rPr lang="ru-RU" b="1" dirty="0" smtClean="0"/>
              <a:t>SO</a:t>
            </a:r>
            <a:r>
              <a:rPr lang="ru-RU" b="1" baseline="-25000" dirty="0" smtClean="0"/>
              <a:t>4</a:t>
            </a:r>
            <a:r>
              <a:rPr lang="ru-RU" b="1" dirty="0" smtClean="0"/>
              <a:t>и </a:t>
            </a:r>
            <a:r>
              <a:rPr lang="ru-RU" b="1" dirty="0"/>
              <a:t>др.);</a:t>
            </a:r>
          </a:p>
          <a:p>
            <a:pPr marL="0" indent="0">
              <a:buNone/>
            </a:pPr>
            <a:r>
              <a:rPr lang="ru-RU" b="1" dirty="0"/>
              <a:t>3.Все </a:t>
            </a:r>
            <a:r>
              <a:rPr lang="ru-RU" b="1" dirty="0" smtClean="0"/>
              <a:t>щелочи (KOH</a:t>
            </a:r>
            <a:r>
              <a:rPr lang="ru-RU" b="1" dirty="0"/>
              <a:t>, NaOH,</a:t>
            </a:r>
          </a:p>
          <a:p>
            <a:pPr marL="0" indent="0">
              <a:buNone/>
            </a:pPr>
            <a:r>
              <a:rPr lang="ru-RU" b="1" dirty="0" err="1"/>
              <a:t>Ca</a:t>
            </a:r>
            <a:r>
              <a:rPr lang="ru-RU" b="1" dirty="0"/>
              <a:t>(OH)</a:t>
            </a:r>
            <a:r>
              <a:rPr lang="ru-RU" b="1" baseline="-25000" dirty="0"/>
              <a:t>2 </a:t>
            </a:r>
            <a:r>
              <a:rPr lang="ru-RU" b="1" dirty="0"/>
              <a:t>и др.)</a:t>
            </a: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/>
              <a:t>слабые </a:t>
            </a:r>
            <a:r>
              <a:rPr lang="ru-RU" sz="3200" dirty="0"/>
              <a:t>электролиты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1.H</a:t>
            </a:r>
            <a:r>
              <a:rPr lang="en-US" b="1" baseline="-25000" dirty="0"/>
              <a:t>2</a:t>
            </a:r>
            <a:r>
              <a:rPr lang="en-US" b="1" dirty="0"/>
              <a:t>O</a:t>
            </a:r>
            <a:endParaRPr lang="ru-RU" b="1" dirty="0"/>
          </a:p>
          <a:p>
            <a:pPr marL="0" indent="0">
              <a:buNone/>
            </a:pPr>
            <a:r>
              <a:rPr lang="en-US" b="1" dirty="0"/>
              <a:t>2.</a:t>
            </a:r>
            <a:r>
              <a:rPr lang="ru-RU" b="1" dirty="0" smtClean="0"/>
              <a:t>Слабые кислоты</a:t>
            </a:r>
            <a:r>
              <a:rPr lang="en-US" b="1" dirty="0"/>
              <a:t> (</a:t>
            </a:r>
            <a:r>
              <a:rPr lang="en-US" b="1" dirty="0" smtClean="0"/>
              <a:t>H</a:t>
            </a:r>
            <a:r>
              <a:rPr lang="en-US" b="1" baseline="-25000" dirty="0" smtClean="0"/>
              <a:t>2</a:t>
            </a:r>
            <a:r>
              <a:rPr lang="en-US" b="1" dirty="0" smtClean="0"/>
              <a:t>S,</a:t>
            </a:r>
            <a:r>
              <a:rPr lang="ru-RU" b="1" dirty="0" smtClean="0"/>
              <a:t> </a:t>
            </a:r>
            <a:r>
              <a:rPr lang="en-US" b="1" dirty="0" smtClean="0"/>
              <a:t>HNO</a:t>
            </a:r>
            <a:r>
              <a:rPr lang="en-US" b="1" baseline="-25000" dirty="0" smtClean="0"/>
              <a:t>2</a:t>
            </a:r>
            <a:r>
              <a:rPr lang="en-US" b="1" dirty="0"/>
              <a:t>, </a:t>
            </a:r>
            <a:r>
              <a:rPr lang="en-US" b="1" dirty="0" smtClean="0"/>
              <a:t>H</a:t>
            </a:r>
            <a:r>
              <a:rPr lang="en-US" b="1" baseline="-25000" dirty="0" smtClean="0"/>
              <a:t>2</a:t>
            </a:r>
            <a:r>
              <a:rPr lang="en-US" b="1" dirty="0" smtClean="0"/>
              <a:t>CO</a:t>
            </a:r>
            <a:r>
              <a:rPr lang="en-US" b="1" baseline="-25000" dirty="0" smtClean="0"/>
              <a:t>3</a:t>
            </a:r>
            <a:r>
              <a:rPr lang="ru-RU" b="1" dirty="0" smtClean="0"/>
              <a:t> и </a:t>
            </a:r>
            <a:r>
              <a:rPr lang="ru-RU" b="1" dirty="0"/>
              <a:t>др.);</a:t>
            </a:r>
          </a:p>
          <a:p>
            <a:pPr marL="0" indent="0">
              <a:buNone/>
            </a:pPr>
            <a:r>
              <a:rPr lang="ru-RU" b="1" dirty="0" smtClean="0"/>
              <a:t>3.Водный раствор аммиака</a:t>
            </a:r>
            <a:endParaRPr lang="ru-RU" b="1" dirty="0"/>
          </a:p>
          <a:p>
            <a:pPr marL="0" indent="0">
              <a:buNone/>
            </a:pPr>
            <a:r>
              <a:rPr lang="ru-RU" b="1" dirty="0" smtClean="0"/>
              <a:t>     NH</a:t>
            </a:r>
            <a:r>
              <a:rPr lang="ru-RU" b="1" baseline="-25000" dirty="0" smtClean="0"/>
              <a:t>3</a:t>
            </a:r>
            <a:r>
              <a:rPr lang="ru-RU" b="1" dirty="0" smtClean="0"/>
              <a:t>*H</a:t>
            </a:r>
            <a:r>
              <a:rPr lang="ru-RU" b="1" baseline="-25000" dirty="0" smtClean="0"/>
              <a:t>2</a:t>
            </a:r>
            <a:r>
              <a:rPr lang="ru-RU" b="1" dirty="0" smtClean="0"/>
              <a:t>O</a:t>
            </a:r>
            <a:endParaRPr lang="ru-RU" b="1" dirty="0"/>
          </a:p>
          <a:p>
            <a:pPr marL="0" indent="0">
              <a:buNone/>
            </a:pP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75865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a_CampusGrav" panose="04020604030602040204" pitchFamily="82" charset="-52"/>
              </a:rPr>
              <a:t>Запишите уравнение диссоциации</a:t>
            </a:r>
            <a:endParaRPr lang="ru-RU" dirty="0">
              <a:latin typeface="a_CampusGrav" panose="04020604030602040204" pitchFamily="82" charset="-52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40267" y="1681163"/>
            <a:ext cx="5731933" cy="823912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rgbClr val="0070C0"/>
                </a:solidFill>
              </a:rPr>
              <a:t>Допишите уравнения диссоциации</a:t>
            </a:r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NaCl = 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HCl=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NaOH=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CuSO</a:t>
            </a:r>
            <a:r>
              <a:rPr lang="en-US" sz="2000" b="1" dirty="0" smtClean="0">
                <a:solidFill>
                  <a:srgbClr val="0070C0"/>
                </a:solidFill>
              </a:rPr>
              <a:t>4 </a:t>
            </a:r>
            <a:r>
              <a:rPr lang="en-US" sz="3200" b="1" dirty="0" smtClean="0">
                <a:solidFill>
                  <a:srgbClr val="0070C0"/>
                </a:solidFill>
              </a:rPr>
              <a:t>=</a:t>
            </a:r>
          </a:p>
          <a:p>
            <a:r>
              <a:rPr lang="en-US" sz="3200" b="1" dirty="0" smtClean="0">
                <a:solidFill>
                  <a:srgbClr val="0070C0"/>
                </a:solidFill>
              </a:rPr>
              <a:t>H</a:t>
            </a:r>
            <a:r>
              <a:rPr lang="en-US" sz="2000" b="1" dirty="0" smtClean="0">
                <a:solidFill>
                  <a:srgbClr val="0070C0"/>
                </a:solidFill>
              </a:rPr>
              <a:t>2</a:t>
            </a:r>
            <a:r>
              <a:rPr lang="en-US" sz="2400" b="1" dirty="0" smtClean="0">
                <a:solidFill>
                  <a:srgbClr val="0070C0"/>
                </a:solidFill>
              </a:rPr>
              <a:t> </a:t>
            </a:r>
            <a:r>
              <a:rPr lang="en-US" sz="3200" b="1" dirty="0" smtClean="0">
                <a:solidFill>
                  <a:srgbClr val="0070C0"/>
                </a:solidFill>
              </a:rPr>
              <a:t>SO</a:t>
            </a:r>
            <a:r>
              <a:rPr lang="en-US" sz="2000" b="1" dirty="0" smtClean="0">
                <a:solidFill>
                  <a:srgbClr val="0070C0"/>
                </a:solidFill>
              </a:rPr>
              <a:t>4 </a:t>
            </a:r>
            <a:r>
              <a:rPr lang="en-US" sz="3200" b="1" dirty="0" smtClean="0">
                <a:solidFill>
                  <a:srgbClr val="0070C0"/>
                </a:solidFill>
              </a:rPr>
              <a:t>=</a:t>
            </a:r>
          </a:p>
          <a:p>
            <a:r>
              <a:rPr lang="en-US" sz="3200" b="1" dirty="0" smtClean="0">
                <a:solidFill>
                  <a:srgbClr val="0070C0"/>
                </a:solidFill>
              </a:rPr>
              <a:t>FeCl</a:t>
            </a:r>
            <a:r>
              <a:rPr lang="en-US" sz="2400" b="1" dirty="0" smtClean="0">
                <a:solidFill>
                  <a:srgbClr val="0070C0"/>
                </a:solidFill>
              </a:rPr>
              <a:t>3 </a:t>
            </a:r>
            <a:r>
              <a:rPr lang="en-US" sz="3200" b="1" dirty="0" smtClean="0">
                <a:solidFill>
                  <a:srgbClr val="0070C0"/>
                </a:solidFill>
              </a:rPr>
              <a:t>=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00B050"/>
                </a:solidFill>
              </a:rPr>
              <a:t>Допишите возможные реакции</a:t>
            </a:r>
            <a:endParaRPr lang="ru-RU" sz="2800" dirty="0">
              <a:solidFill>
                <a:srgbClr val="00B050"/>
              </a:solidFill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B050"/>
                </a:solidFill>
              </a:rPr>
              <a:t>Al</a:t>
            </a:r>
            <a:r>
              <a:rPr lang="en-US" sz="2000" b="1" dirty="0" smtClean="0">
                <a:solidFill>
                  <a:srgbClr val="00B050"/>
                </a:solidFill>
              </a:rPr>
              <a:t>2</a:t>
            </a:r>
            <a:r>
              <a:rPr lang="en-US" b="1" dirty="0" smtClean="0">
                <a:solidFill>
                  <a:srgbClr val="00B050"/>
                </a:solidFill>
              </a:rPr>
              <a:t>(SO</a:t>
            </a:r>
            <a:r>
              <a:rPr lang="en-US" sz="2000" b="1" dirty="0" smtClean="0">
                <a:solidFill>
                  <a:srgbClr val="00B050"/>
                </a:solidFill>
              </a:rPr>
              <a:t>4</a:t>
            </a:r>
            <a:r>
              <a:rPr lang="en-US" b="1" dirty="0" smtClean="0">
                <a:solidFill>
                  <a:srgbClr val="00B050"/>
                </a:solidFill>
              </a:rPr>
              <a:t>)</a:t>
            </a:r>
            <a:r>
              <a:rPr lang="en-US" sz="2400" b="1" dirty="0" smtClean="0">
                <a:solidFill>
                  <a:srgbClr val="00B050"/>
                </a:solidFill>
              </a:rPr>
              <a:t>3 =</a:t>
            </a:r>
          </a:p>
          <a:p>
            <a:r>
              <a:rPr lang="en-US" b="1" dirty="0" smtClean="0">
                <a:solidFill>
                  <a:srgbClr val="00B050"/>
                </a:solidFill>
              </a:rPr>
              <a:t>Ba(OH)</a:t>
            </a:r>
            <a:r>
              <a:rPr lang="en-US" sz="2400" b="1" dirty="0" smtClean="0">
                <a:solidFill>
                  <a:srgbClr val="00B050"/>
                </a:solidFill>
              </a:rPr>
              <a:t>2=</a:t>
            </a:r>
          </a:p>
          <a:p>
            <a:r>
              <a:rPr lang="en-US" sz="3200" b="1" dirty="0" smtClean="0">
                <a:solidFill>
                  <a:srgbClr val="00B050"/>
                </a:solidFill>
              </a:rPr>
              <a:t>H</a:t>
            </a:r>
            <a:r>
              <a:rPr lang="en-US" sz="2400" b="1" dirty="0" smtClean="0">
                <a:solidFill>
                  <a:srgbClr val="00B050"/>
                </a:solidFill>
              </a:rPr>
              <a:t>2</a:t>
            </a:r>
            <a:r>
              <a:rPr lang="en-US" sz="3200" b="1" dirty="0" smtClean="0">
                <a:solidFill>
                  <a:srgbClr val="00B050"/>
                </a:solidFill>
              </a:rPr>
              <a:t>SiO</a:t>
            </a:r>
            <a:r>
              <a:rPr lang="en-US" sz="2400" b="1" dirty="0" smtClean="0">
                <a:solidFill>
                  <a:srgbClr val="00B050"/>
                </a:solidFill>
              </a:rPr>
              <a:t>3=</a:t>
            </a:r>
          </a:p>
          <a:p>
            <a:r>
              <a:rPr lang="en-US" sz="3200" b="1" dirty="0" smtClean="0">
                <a:solidFill>
                  <a:srgbClr val="00B050"/>
                </a:solidFill>
              </a:rPr>
              <a:t>BaSO</a:t>
            </a:r>
            <a:r>
              <a:rPr lang="en-US" sz="2400" b="1" dirty="0" smtClean="0">
                <a:solidFill>
                  <a:srgbClr val="00B050"/>
                </a:solidFill>
              </a:rPr>
              <a:t>4=</a:t>
            </a:r>
          </a:p>
          <a:p>
            <a:r>
              <a:rPr lang="en-US" sz="3200" b="1" dirty="0" smtClean="0">
                <a:solidFill>
                  <a:srgbClr val="00B050"/>
                </a:solidFill>
              </a:rPr>
              <a:t>H</a:t>
            </a:r>
            <a:r>
              <a:rPr lang="en-US" sz="2400" b="1" dirty="0" smtClean="0">
                <a:solidFill>
                  <a:srgbClr val="00B050"/>
                </a:solidFill>
              </a:rPr>
              <a:t>2</a:t>
            </a:r>
            <a:r>
              <a:rPr lang="en-US" sz="3200" b="1" dirty="0" smtClean="0">
                <a:solidFill>
                  <a:srgbClr val="00B050"/>
                </a:solidFill>
              </a:rPr>
              <a:t>S=</a:t>
            </a:r>
          </a:p>
          <a:p>
            <a:r>
              <a:rPr lang="en-US" sz="3200" b="1" dirty="0" smtClean="0">
                <a:solidFill>
                  <a:srgbClr val="00B050"/>
                </a:solidFill>
              </a:rPr>
              <a:t>Fe(OH)</a:t>
            </a:r>
            <a:r>
              <a:rPr lang="en-US" sz="2400" b="1" dirty="0" smtClean="0">
                <a:solidFill>
                  <a:srgbClr val="00B050"/>
                </a:solidFill>
              </a:rPr>
              <a:t>2 =</a:t>
            </a:r>
            <a:endParaRPr lang="ru-RU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1602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4888" y="365126"/>
            <a:ext cx="9208911" cy="82020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>
                <a:latin typeface="a_CampusGrav" panose="04020604030602040204" pitchFamily="82" charset="-52"/>
              </a:rPr>
              <a:t/>
            </a:r>
            <a:br>
              <a:rPr lang="ru-RU" dirty="0" smtClean="0">
                <a:latin typeface="a_CampusGrav" panose="04020604030602040204" pitchFamily="82" charset="-52"/>
              </a:rPr>
            </a:br>
            <a:r>
              <a:rPr lang="ru-RU" dirty="0" smtClean="0">
                <a:latin typeface="a_CampusGrav" panose="04020604030602040204" pitchFamily="82" charset="-52"/>
              </a:rPr>
              <a:t>что мы сегодня узнали?  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1. Какие вещества </a:t>
            </a:r>
            <a:r>
              <a:rPr lang="ru-RU" b="1" dirty="0" smtClean="0"/>
              <a:t>называются электролитами</a:t>
            </a:r>
            <a:r>
              <a:rPr lang="ru-RU" b="1" dirty="0"/>
              <a:t>? </a:t>
            </a:r>
            <a:r>
              <a:rPr lang="ru-RU" b="1" dirty="0" smtClean="0"/>
              <a:t>Приведите примеры</a:t>
            </a:r>
            <a:r>
              <a:rPr lang="ru-RU" b="1" dirty="0"/>
              <a:t>.</a:t>
            </a:r>
          </a:p>
          <a:p>
            <a:r>
              <a:rPr lang="ru-RU" b="1" dirty="0"/>
              <a:t>2. Почему эти вещества </a:t>
            </a:r>
            <a:r>
              <a:rPr lang="ru-RU" b="1" dirty="0" smtClean="0"/>
              <a:t>проводят электрический </a:t>
            </a:r>
            <a:r>
              <a:rPr lang="ru-RU" b="1" dirty="0"/>
              <a:t>ток?</a:t>
            </a:r>
          </a:p>
          <a:p>
            <a:r>
              <a:rPr lang="ru-RU" b="1" dirty="0"/>
              <a:t>3. Какие вещества </a:t>
            </a:r>
            <a:r>
              <a:rPr lang="ru-RU" b="1" dirty="0" smtClean="0"/>
              <a:t>называются неэлектролитами</a:t>
            </a:r>
            <a:r>
              <a:rPr lang="ru-RU" b="1" dirty="0"/>
              <a:t>? </a:t>
            </a:r>
            <a:r>
              <a:rPr lang="ru-RU" b="1" dirty="0" smtClean="0"/>
              <a:t>Приведите примеры</a:t>
            </a:r>
            <a:r>
              <a:rPr lang="ru-RU" b="1" dirty="0"/>
              <a:t>.</a:t>
            </a:r>
          </a:p>
          <a:p>
            <a:r>
              <a:rPr lang="ru-RU" b="1" dirty="0"/>
              <a:t>4. Что понимают </a:t>
            </a:r>
            <a:r>
              <a:rPr lang="ru-RU" b="1" dirty="0" smtClean="0"/>
              <a:t>под электролитической диссоциацией</a:t>
            </a:r>
            <a:r>
              <a:rPr lang="ru-RU" b="1" dirty="0"/>
              <a:t>?</a:t>
            </a:r>
          </a:p>
          <a:p>
            <a:r>
              <a:rPr lang="ru-RU" b="1" dirty="0"/>
              <a:t>5. Что показывает </a:t>
            </a:r>
            <a:r>
              <a:rPr lang="ru-RU" b="1" dirty="0" smtClean="0"/>
              <a:t>степень диссоциации</a:t>
            </a:r>
            <a:r>
              <a:rPr lang="ru-RU" b="1" dirty="0"/>
              <a:t>?</a:t>
            </a:r>
          </a:p>
          <a:p>
            <a:r>
              <a:rPr lang="ru-RU" b="1" dirty="0"/>
              <a:t>6. Как </a:t>
            </a:r>
            <a:r>
              <a:rPr lang="ru-RU" b="1" dirty="0" smtClean="0"/>
              <a:t>классифицируют электролиты </a:t>
            </a:r>
            <a:r>
              <a:rPr lang="ru-RU" b="1" dirty="0"/>
              <a:t>по </a:t>
            </a:r>
            <a:r>
              <a:rPr lang="ru-RU" b="1" dirty="0" smtClean="0"/>
              <a:t>степени диссоциации</a:t>
            </a:r>
            <a:r>
              <a:rPr lang="ru-RU" b="1" dirty="0"/>
              <a:t>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94296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a_CampusGrav" panose="04020604030602040204" pitchFamily="82" charset="-52"/>
              </a:rPr>
              <a:t>Запишите домашнее задание и выберите смайлик</a:t>
            </a:r>
            <a:endParaRPr lang="ru-RU" dirty="0">
              <a:latin typeface="a_CampusGrav" panose="04020604030602040204" pitchFamily="82" charset="-52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3156" y="2269067"/>
            <a:ext cx="11232444" cy="3907896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/>
              <a:t>Распределите вещества в 2 столбика (</a:t>
            </a:r>
            <a:r>
              <a:rPr lang="ru-RU" b="1" dirty="0" smtClean="0"/>
              <a:t>I- электролиты, II-неэлектролиты</a:t>
            </a:r>
            <a:r>
              <a:rPr lang="ru-RU" b="1" dirty="0"/>
              <a:t>)</a:t>
            </a:r>
          </a:p>
          <a:p>
            <a:pPr marL="0" indent="0">
              <a:buNone/>
            </a:pPr>
            <a:r>
              <a:rPr lang="ru-RU" b="1" dirty="0" smtClean="0"/>
              <a:t>   Жидкий </a:t>
            </a:r>
            <a:r>
              <a:rPr lang="ru-RU" b="1" dirty="0"/>
              <a:t>аммиак, раствор хлорида кальция, серная кислота, нитрат калия, гидроксид калия, ацетон, фосфат кальция, бензол, раствор сахара, азотная кислота, карбонат кальция, </a:t>
            </a:r>
            <a:r>
              <a:rPr lang="ru-RU" b="1" dirty="0" smtClean="0"/>
              <a:t>иодоводород</a:t>
            </a:r>
            <a:endParaRPr lang="ru-RU" b="1" dirty="0"/>
          </a:p>
          <a:p>
            <a:endParaRPr lang="ru-RU" dirty="0" smtClean="0"/>
          </a:p>
          <a:p>
            <a:pPr marL="0" indent="0">
              <a:buNone/>
            </a:pPr>
            <a:r>
              <a:rPr lang="ru-RU" sz="5400" b="1" i="1" dirty="0" smtClean="0">
                <a:solidFill>
                  <a:srgbClr val="00B050"/>
                </a:solidFill>
                <a:latin typeface="Bahnschrift SemiBold Condensed" panose="020B0502040204020203" pitchFamily="34" charset="0"/>
              </a:rPr>
              <a:t>      Спасибо, ребята за урок  !</a:t>
            </a:r>
            <a:endParaRPr lang="ru-RU" sz="5400" b="1" i="1" dirty="0">
              <a:solidFill>
                <a:srgbClr val="00B050"/>
              </a:solidFill>
              <a:latin typeface="Bahnschrift SemiBold Condensed" panose="020B0502040204020203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4214" y="4522786"/>
            <a:ext cx="1285875" cy="1285875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2305" y="4522786"/>
            <a:ext cx="1257300" cy="1266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4785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a_CampusGrav" panose="04020604030602040204" pitchFamily="82" charset="-52"/>
              </a:rPr>
              <a:t>Сванте-Август Аррениус</a:t>
            </a:r>
            <a:endParaRPr lang="ru-RU" dirty="0">
              <a:latin typeface="a_CampusGrav" panose="04020604030602040204" pitchFamily="82" charset="-52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b="1" dirty="0" smtClean="0"/>
              <a:t>Автор теории электролитической диссоциации. Лауреат Нобелевской премии</a:t>
            </a:r>
            <a:endParaRPr lang="ru-RU" sz="2000" b="1" dirty="0"/>
          </a:p>
          <a:p>
            <a:pPr marL="0" indent="0">
              <a:buNone/>
            </a:pPr>
            <a:r>
              <a:rPr lang="ru-RU" sz="2000" b="1" dirty="0"/>
              <a:t>Р</a:t>
            </a:r>
            <a:r>
              <a:rPr lang="ru-RU" sz="2000" b="1" dirty="0" smtClean="0"/>
              <a:t>одился 19 февраля 1859 года в старинном шведском городе Упсале. </a:t>
            </a:r>
          </a:p>
          <a:p>
            <a:pPr marL="0" indent="0">
              <a:buNone/>
            </a:pPr>
            <a:r>
              <a:rPr lang="ru-RU" sz="2000" b="1" dirty="0" smtClean="0"/>
              <a:t>В гимназии он был одним из лучших учеников, особенно легко ему давалось изучение физики и математики. </a:t>
            </a:r>
            <a:br>
              <a:rPr lang="ru-RU" sz="2000" b="1" dirty="0" smtClean="0"/>
            </a:br>
            <a:r>
              <a:rPr lang="ru-RU" sz="2000" b="1" dirty="0" smtClean="0"/>
              <a:t>    В 1876 году юноша был принят в Упсальский университет. И уже через два года (на шесть месяцев раньше срока) он сдал экзамен на степень кандидата философии. </a:t>
            </a:r>
            <a:endParaRPr lang="ru-RU" sz="2000" b="1" dirty="0"/>
          </a:p>
        </p:txBody>
      </p:sp>
      <p:pic>
        <p:nvPicPr>
          <p:cNvPr id="5" name="Picture 2" descr="Ð¡Ð²Ð°Ð½ÑÐµ ÐÑÑÐµÐ½Ð¸ÑÑ (1859-1927)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8533" y="1871676"/>
            <a:ext cx="3736623" cy="4691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4390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a_CampusGrav" panose="04020604030602040204" pitchFamily="82" charset="-52"/>
              </a:rPr>
              <a:t>В чём причина возникновения электрического тока?</a:t>
            </a:r>
            <a:endParaRPr lang="ru-RU" dirty="0">
              <a:latin typeface="a_CampusGrav" panose="04020604030602040204" pitchFamily="82" charset="-52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2"/>
            <a:ext cx="5154612" cy="1016881"/>
          </a:xfrm>
        </p:spPr>
        <p:txBody>
          <a:bodyPr>
            <a:noAutofit/>
          </a:bodyPr>
          <a:lstStyle/>
          <a:p>
            <a:r>
              <a:rPr lang="ru-RU" sz="5400" dirty="0" smtClean="0">
                <a:solidFill>
                  <a:srgbClr val="00B0F0"/>
                </a:solidFill>
                <a:latin typeface="a_CampusGrav" panose="04020604030602040204" pitchFamily="82" charset="-52"/>
              </a:rPr>
              <a:t>        </a:t>
            </a:r>
            <a:r>
              <a:rPr lang="ru-RU" sz="6600" dirty="0" smtClean="0">
                <a:solidFill>
                  <a:srgbClr val="00B0F0"/>
                </a:solidFill>
                <a:latin typeface="a_CampusGrav" panose="04020604030602040204" pitchFamily="82" charset="-52"/>
              </a:rPr>
              <a:t>?</a:t>
            </a:r>
            <a:endParaRPr lang="ru-RU" sz="5400" dirty="0">
              <a:solidFill>
                <a:srgbClr val="00B0F0"/>
              </a:solidFill>
              <a:latin typeface="a_CampusGrav" panose="04020604030602040204" pitchFamily="82" charset="-52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926570"/>
          </a:xfrm>
        </p:spPr>
        <p:txBody>
          <a:bodyPr>
            <a:noAutofit/>
          </a:bodyPr>
          <a:lstStyle/>
          <a:p>
            <a:pPr algn="ctr"/>
            <a:r>
              <a:rPr lang="ru-RU" sz="6600" dirty="0">
                <a:solidFill>
                  <a:srgbClr val="00B0F0"/>
                </a:solidFill>
                <a:latin typeface="a_CampusGrav" panose="04020604030602040204" pitchFamily="82" charset="-52"/>
              </a:rPr>
              <a:t>?</a:t>
            </a:r>
            <a:endParaRPr lang="ru-RU" sz="6600" dirty="0"/>
          </a:p>
        </p:txBody>
      </p:sp>
      <p:pic>
        <p:nvPicPr>
          <p:cNvPr id="2050" name="Picture 2" descr="ÐÐ°ÑÑÐ¸Ð½ÐºÐ¸ Ð¿Ð¾ Ð·Ð°Ð¿ÑÐ¾ÑÑ ÐºÐ°ÑÑÐ¸Ð½ÐºÐ° ÑÐ»ÐµÐºÑÑÐ¸ÑÐµÑÐºÐ°Ñ ÑÐµÐ¿Ñ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0671" y="3006726"/>
            <a:ext cx="4552637" cy="2863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ÐÐ°ÑÑÐ¸Ð½ÐºÐ¸ Ð¿Ð¾ Ð·Ð°Ð¿ÑÐ¾ÑÑ ÐºÐ°ÑÑÐ¸Ð½ÐºÐ° ÑÐ»ÐµÐºÑÑÐ¾Ð»Ð¸ÑÐ¸ÑÐµÑÐºÐ°Ñ Ð´Ð¸ÑÑÐ¾ÑÐ¸Ð°ÑÐ¸Ñ ÑÐµÐ¿Ñ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9822" y="2464345"/>
            <a:ext cx="4391242" cy="36203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2343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a_CampusGrav" panose="04020604030602040204" pitchFamily="82" charset="-52"/>
              </a:rPr>
              <a:t>Причина возникновения электрического тока</a:t>
            </a:r>
            <a:endParaRPr lang="ru-RU" dirty="0">
              <a:latin typeface="a_CampusGrav" panose="04020604030602040204" pitchFamily="82" charset="-52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b="1" dirty="0"/>
              <a:t>н</a:t>
            </a:r>
            <a:r>
              <a:rPr lang="ru-RU" sz="4000" b="1" dirty="0" smtClean="0"/>
              <a:t>аправленное движение электронов</a:t>
            </a:r>
          </a:p>
          <a:p>
            <a:r>
              <a:rPr lang="ru-RU" sz="4000" b="1" dirty="0"/>
              <a:t>о</a:t>
            </a:r>
            <a:r>
              <a:rPr lang="ru-RU" sz="4000" b="1" dirty="0" smtClean="0"/>
              <a:t>бразование заряженных частиц в растворе или расплаве электролита</a:t>
            </a: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val="4169575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a_CampusGrav" panose="04020604030602040204" pitchFamily="82" charset="-52"/>
              </a:rPr>
              <a:t>Все ли вещества проводят электрический ток?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0" y="1681163"/>
            <a:ext cx="5997575" cy="823912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/>
              <a:t>электролиты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b="1" dirty="0" smtClean="0"/>
              <a:t>все растворимые соли</a:t>
            </a:r>
          </a:p>
          <a:p>
            <a:r>
              <a:rPr lang="ru-RU" b="1" dirty="0" smtClean="0"/>
              <a:t>щёлочи</a:t>
            </a:r>
          </a:p>
          <a:p>
            <a:r>
              <a:rPr lang="ru-RU" b="1" dirty="0"/>
              <a:t>р</a:t>
            </a:r>
            <a:r>
              <a:rPr lang="ru-RU" b="1" dirty="0" smtClean="0"/>
              <a:t>астворимые кислоты</a:t>
            </a:r>
          </a:p>
          <a:p>
            <a:endParaRPr lang="ru-RU" b="1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147733" y="1681163"/>
            <a:ext cx="6207655" cy="823912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/>
              <a:t>неэлектролиты</a:t>
            </a:r>
            <a:endParaRPr lang="ru-RU" sz="3600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373511" y="2505075"/>
            <a:ext cx="6175022" cy="3684588"/>
          </a:xfrm>
        </p:spPr>
        <p:txBody>
          <a:bodyPr>
            <a:normAutofit/>
          </a:bodyPr>
          <a:lstStyle/>
          <a:p>
            <a:r>
              <a:rPr lang="ru-RU" b="1" dirty="0"/>
              <a:t>н</a:t>
            </a:r>
            <a:r>
              <a:rPr lang="ru-RU" b="1" dirty="0" smtClean="0"/>
              <a:t>ерастворимые соли, кислоты,</a:t>
            </a:r>
          </a:p>
          <a:p>
            <a:pPr marL="0" indent="0">
              <a:buNone/>
            </a:pPr>
            <a:r>
              <a:rPr lang="ru-RU" b="1" dirty="0" smtClean="0"/>
              <a:t>основания</a:t>
            </a:r>
          </a:p>
          <a:p>
            <a:r>
              <a:rPr lang="ru-RU" b="1" dirty="0"/>
              <a:t>о</a:t>
            </a:r>
            <a:r>
              <a:rPr lang="ru-RU" b="1" dirty="0" smtClean="0"/>
              <a:t>ксиды</a:t>
            </a:r>
          </a:p>
          <a:p>
            <a:r>
              <a:rPr lang="ru-RU" b="1" dirty="0"/>
              <a:t>в</a:t>
            </a:r>
            <a:r>
              <a:rPr lang="ru-RU" b="1" dirty="0" smtClean="0"/>
              <a:t>ещества с ковалентной неполярной связью (газы)</a:t>
            </a:r>
          </a:p>
          <a:p>
            <a:r>
              <a:rPr lang="ru-RU" b="1" dirty="0"/>
              <a:t>б</a:t>
            </a:r>
            <a:r>
              <a:rPr lang="ru-RU" b="1" dirty="0" smtClean="0"/>
              <a:t>ольшинство органических веществ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378815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a_CampusGrav" panose="04020604030602040204" pitchFamily="82" charset="-52"/>
              </a:rPr>
              <a:t>Все ли вещества проводят электрический ток?</a:t>
            </a:r>
            <a:endParaRPr lang="ru-RU" dirty="0">
              <a:latin typeface="a_CampusGrav" panose="04020604030602040204" pitchFamily="82" charset="-52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 smtClean="0"/>
              <a:t>электролиты</a:t>
            </a:r>
            <a:endParaRPr lang="ru-RU" sz="36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NaCl</a:t>
            </a:r>
            <a:r>
              <a:rPr lang="ru-RU" b="1" dirty="0"/>
              <a:t> (раствор)</a:t>
            </a:r>
          </a:p>
          <a:p>
            <a:r>
              <a:rPr lang="ru-RU" b="1" dirty="0" smtClean="0"/>
              <a:t>NaOH(раствор</a:t>
            </a:r>
            <a:r>
              <a:rPr lang="ru-RU" b="1" dirty="0"/>
              <a:t>)</a:t>
            </a:r>
          </a:p>
          <a:p>
            <a:r>
              <a:rPr lang="ru-RU" b="1" dirty="0"/>
              <a:t>Н</a:t>
            </a:r>
            <a:r>
              <a:rPr lang="ru-RU" b="1" baseline="-25000" dirty="0"/>
              <a:t>2</a:t>
            </a:r>
            <a:r>
              <a:rPr lang="ru-RU" b="1" dirty="0"/>
              <a:t>SO</a:t>
            </a:r>
            <a:r>
              <a:rPr lang="ru-RU" b="1" baseline="-25000" dirty="0"/>
              <a:t>4</a:t>
            </a:r>
            <a:r>
              <a:rPr lang="ru-RU" b="1" dirty="0"/>
              <a:t> (раствор)</a:t>
            </a:r>
          </a:p>
          <a:p>
            <a:r>
              <a:rPr lang="ru-RU" b="1" dirty="0"/>
              <a:t>СuSO</a:t>
            </a:r>
            <a:r>
              <a:rPr lang="ru-RU" b="1" baseline="-25000" dirty="0"/>
              <a:t>4 </a:t>
            </a:r>
            <a:r>
              <a:rPr lang="ru-RU" b="1" dirty="0"/>
              <a:t>(раствор)</a:t>
            </a:r>
          </a:p>
          <a:p>
            <a:r>
              <a:rPr lang="ru-RU" b="1" dirty="0"/>
              <a:t>CH</a:t>
            </a:r>
            <a:r>
              <a:rPr lang="ru-RU" b="1" baseline="-25000" dirty="0"/>
              <a:t>3</a:t>
            </a:r>
            <a:r>
              <a:rPr lang="ru-RU" b="1" dirty="0"/>
              <a:t>COOH (раствор; столовый уксус 9%)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 smtClean="0"/>
              <a:t>неэлектролиты</a:t>
            </a:r>
            <a:endParaRPr lang="ru-RU" sz="3600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Н</a:t>
            </a:r>
            <a:r>
              <a:rPr lang="ru-RU" b="1" baseline="-25000" dirty="0"/>
              <a:t>2</a:t>
            </a:r>
            <a:r>
              <a:rPr lang="ru-RU" b="1" dirty="0"/>
              <a:t>О (</a:t>
            </a:r>
            <a:r>
              <a:rPr lang="ru-RU" b="1" dirty="0" err="1"/>
              <a:t>прот</a:t>
            </a:r>
            <a:r>
              <a:rPr lang="ru-RU" b="1" dirty="0"/>
              <a:t>.)</a:t>
            </a:r>
          </a:p>
          <a:p>
            <a:r>
              <a:rPr lang="ru-RU" b="1" dirty="0" smtClean="0"/>
              <a:t>сахар </a:t>
            </a:r>
            <a:r>
              <a:rPr lang="ru-RU" b="1" dirty="0"/>
              <a:t>(раствор)</a:t>
            </a:r>
          </a:p>
          <a:p>
            <a:r>
              <a:rPr lang="ru-RU" b="1" dirty="0" smtClean="0"/>
              <a:t>Н</a:t>
            </a:r>
            <a:r>
              <a:rPr lang="ru-RU" b="1" baseline="-25000" dirty="0" smtClean="0"/>
              <a:t>2</a:t>
            </a:r>
            <a:r>
              <a:rPr lang="ru-RU" b="1" dirty="0" smtClean="0"/>
              <a:t>О </a:t>
            </a:r>
            <a:r>
              <a:rPr lang="ru-RU" b="1" dirty="0"/>
              <a:t>(</a:t>
            </a:r>
            <a:r>
              <a:rPr lang="ru-RU" b="1" dirty="0" err="1"/>
              <a:t>дист</a:t>
            </a:r>
            <a:r>
              <a:rPr lang="ru-RU" b="1" dirty="0"/>
              <a:t>.)</a:t>
            </a:r>
          </a:p>
          <a:p>
            <a:r>
              <a:rPr lang="ru-RU" b="1" dirty="0"/>
              <a:t>NaCl (</a:t>
            </a:r>
            <a:r>
              <a:rPr lang="ru-RU" b="1" dirty="0" err="1"/>
              <a:t>крист</a:t>
            </a:r>
            <a:r>
              <a:rPr lang="ru-RU" b="1" dirty="0"/>
              <a:t>.)</a:t>
            </a:r>
          </a:p>
          <a:p>
            <a:r>
              <a:rPr lang="ru-RU" b="1" dirty="0"/>
              <a:t>сахар (</a:t>
            </a:r>
            <a:r>
              <a:rPr lang="ru-RU" b="1" dirty="0" err="1"/>
              <a:t>крист</a:t>
            </a:r>
            <a:r>
              <a:rPr lang="ru-RU" b="1" dirty="0"/>
              <a:t>.)</a:t>
            </a:r>
          </a:p>
          <a:p>
            <a:r>
              <a:rPr lang="ru-RU" b="1" dirty="0"/>
              <a:t>C</a:t>
            </a:r>
            <a:r>
              <a:rPr lang="ru-RU" b="1" baseline="-25000" dirty="0"/>
              <a:t>2</a:t>
            </a:r>
            <a:r>
              <a:rPr lang="ru-RU" b="1" dirty="0"/>
              <a:t>H</a:t>
            </a:r>
            <a:r>
              <a:rPr lang="ru-RU" b="1" baseline="-25000" dirty="0"/>
              <a:t>5</a:t>
            </a:r>
            <a:r>
              <a:rPr lang="ru-RU" b="1" dirty="0"/>
              <a:t>OH (этиловый спирт)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993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a_CampusGrav" panose="04020604030602040204" pitchFamily="82" charset="-52"/>
              </a:rPr>
              <a:t>Какой вид химической связи у электролитов?</a:t>
            </a:r>
            <a:endParaRPr lang="ru-RU" dirty="0">
              <a:latin typeface="a_CampusGrav" panose="04020604030602040204" pitchFamily="82" charset="-52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/>
              <a:t>и</a:t>
            </a:r>
            <a:r>
              <a:rPr lang="ru-RU" sz="3600" dirty="0" smtClean="0"/>
              <a:t>онная</a:t>
            </a:r>
            <a:endParaRPr lang="ru-RU" sz="3600" dirty="0"/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734" y="2698044"/>
            <a:ext cx="5387944" cy="2404534"/>
          </a:xfrm>
        </p:spPr>
      </p:pic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/>
              <a:t>к</a:t>
            </a:r>
            <a:r>
              <a:rPr lang="ru-RU" sz="3600" dirty="0" smtClean="0"/>
              <a:t>овалентная полярная</a:t>
            </a:r>
            <a:endParaRPr lang="ru-RU" sz="3600" dirty="0"/>
          </a:p>
        </p:txBody>
      </p:sp>
      <p:pic>
        <p:nvPicPr>
          <p:cNvPr id="8" name="Объект 7"/>
          <p:cNvPicPr>
            <a:picLocks noGrp="1" noChangeAspect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8924" y="2991478"/>
            <a:ext cx="4377743" cy="2028220"/>
          </a:xfrm>
        </p:spPr>
      </p:pic>
    </p:spTree>
    <p:extLst>
      <p:ext uri="{BB962C8B-B14F-4D97-AF65-F5344CB8AC3E}">
        <p14:creationId xmlns:p14="http://schemas.microsoft.com/office/powerpoint/2010/main" val="2730098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a_CampusGrav" panose="04020604030602040204" pitchFamily="82" charset="-52"/>
              </a:rPr>
              <a:t>Механизм диссоциации вещества с ионной связью</a:t>
            </a:r>
            <a:endParaRPr lang="ru-RU" dirty="0">
              <a:latin typeface="a_CampusGrav" panose="04020604030602040204" pitchFamily="82" charset="-52"/>
            </a:endParaRPr>
          </a:p>
        </p:txBody>
      </p:sp>
      <p:pic>
        <p:nvPicPr>
          <p:cNvPr id="10" name="Объект 9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3869" y="1690688"/>
            <a:ext cx="9739046" cy="4484334"/>
          </a:xfrm>
        </p:spPr>
      </p:pic>
    </p:spTree>
    <p:extLst>
      <p:ext uri="{BB962C8B-B14F-4D97-AF65-F5344CB8AC3E}">
        <p14:creationId xmlns:p14="http://schemas.microsoft.com/office/powerpoint/2010/main" val="1255179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a_CampusGrav" panose="04020604030602040204" pitchFamily="82" charset="-52"/>
              </a:rPr>
              <a:t>Механизм диссоциации вещества с ковалентной связью</a:t>
            </a:r>
            <a:endParaRPr lang="ru-RU" dirty="0">
              <a:latin typeface="a_CampusGrav" panose="04020604030602040204" pitchFamily="82" charset="-52"/>
            </a:endParaRPr>
          </a:p>
        </p:txBody>
      </p:sp>
      <p:pic>
        <p:nvPicPr>
          <p:cNvPr id="4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9170" y="1690688"/>
            <a:ext cx="6650252" cy="4777673"/>
          </a:xfrm>
        </p:spPr>
      </p:pic>
    </p:spTree>
    <p:extLst>
      <p:ext uri="{BB962C8B-B14F-4D97-AF65-F5344CB8AC3E}">
        <p14:creationId xmlns:p14="http://schemas.microsoft.com/office/powerpoint/2010/main" val="1436164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746</TotalTime>
  <Words>403</Words>
  <Application>Microsoft Office PowerPoint</Application>
  <PresentationFormat>Широкоэкранный</PresentationFormat>
  <Paragraphs>98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3" baseType="lpstr">
      <vt:lpstr>a_CampusGrav</vt:lpstr>
      <vt:lpstr>Arial</vt:lpstr>
      <vt:lpstr>Bahnschrift SemiBold Condensed</vt:lpstr>
      <vt:lpstr>Calibri</vt:lpstr>
      <vt:lpstr>Calibri Light</vt:lpstr>
      <vt:lpstr>Тема Office</vt:lpstr>
      <vt:lpstr>Презентация PowerPoint</vt:lpstr>
      <vt:lpstr>Сванте-Август Аррениус</vt:lpstr>
      <vt:lpstr>В чём причина возникновения электрического тока?</vt:lpstr>
      <vt:lpstr>Причина возникновения электрического тока</vt:lpstr>
      <vt:lpstr>Все ли вещества проводят электрический ток?</vt:lpstr>
      <vt:lpstr>Все ли вещества проводят электрический ток?</vt:lpstr>
      <vt:lpstr>Какой вид химической связи у электролитов?</vt:lpstr>
      <vt:lpstr>Механизм диссоциации вещества с ионной связью</vt:lpstr>
      <vt:lpstr>Механизм диссоциации вещества с ковалентной связью</vt:lpstr>
      <vt:lpstr>Движение ионов к электродам</vt:lpstr>
      <vt:lpstr>Запомни!</vt:lpstr>
      <vt:lpstr>Электролитическая диссоциация</vt:lpstr>
      <vt:lpstr>Степень диссоциации </vt:lpstr>
      <vt:lpstr>В зависимости от степени диссоциации электролиты делят на</vt:lpstr>
      <vt:lpstr>Запишите уравнение диссоциации</vt:lpstr>
      <vt:lpstr>   что мы сегодня узнали?    </vt:lpstr>
      <vt:lpstr>Запишите домашнее задание и выберите смайлик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Irusik</dc:creator>
  <cp:lastModifiedBy>Irusik</cp:lastModifiedBy>
  <cp:revision>24</cp:revision>
  <dcterms:created xsi:type="dcterms:W3CDTF">2019-03-31T01:17:21Z</dcterms:created>
  <dcterms:modified xsi:type="dcterms:W3CDTF">2019-03-31T13:43:22Z</dcterms:modified>
</cp:coreProperties>
</file>