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57" r:id="rId3"/>
    <p:sldId id="261" r:id="rId4"/>
    <p:sldId id="258" r:id="rId5"/>
    <p:sldId id="282" r:id="rId6"/>
    <p:sldId id="284" r:id="rId7"/>
    <p:sldId id="260" r:id="rId8"/>
    <p:sldId id="269" r:id="rId9"/>
    <p:sldId id="268" r:id="rId10"/>
    <p:sldId id="270" r:id="rId11"/>
    <p:sldId id="271" r:id="rId12"/>
    <p:sldId id="262" r:id="rId13"/>
    <p:sldId id="263" r:id="rId14"/>
    <p:sldId id="264" r:id="rId15"/>
    <p:sldId id="265" r:id="rId16"/>
    <p:sldId id="266" r:id="rId17"/>
    <p:sldId id="267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6" r:id="rId29"/>
    <p:sldId id="287" r:id="rId30"/>
    <p:sldId id="289" r:id="rId31"/>
    <p:sldId id="290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8F6DB-167E-406F-85C1-5C3F822BE1F2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F7049-3068-460A-A1D6-5FA3A58B3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83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90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8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93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8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4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52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6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30.xml"/><Relationship Id="rId26" Type="http://schemas.openxmlformats.org/officeDocument/2006/relationships/slide" Target="slide16.xml"/><Relationship Id="rId3" Type="http://schemas.openxmlformats.org/officeDocument/2006/relationships/slide" Target="slide25.xml"/><Relationship Id="rId21" Type="http://schemas.openxmlformats.org/officeDocument/2006/relationships/slide" Target="slide23.xml"/><Relationship Id="rId7" Type="http://schemas.openxmlformats.org/officeDocument/2006/relationships/slide" Target="slide6.xml"/><Relationship Id="rId12" Type="http://schemas.openxmlformats.org/officeDocument/2006/relationships/slide" Target="slide31.xml"/><Relationship Id="rId17" Type="http://schemas.openxmlformats.org/officeDocument/2006/relationships/slide" Target="slide11.xml"/><Relationship Id="rId25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slide" Target="slide19.xml"/><Relationship Id="rId20" Type="http://schemas.openxmlformats.org/officeDocument/2006/relationships/slide" Target="slide14.xml"/><Relationship Id="rId29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9.xml"/><Relationship Id="rId24" Type="http://schemas.openxmlformats.org/officeDocument/2006/relationships/slide" Target="slide29.xml"/><Relationship Id="rId32" Type="http://schemas.openxmlformats.org/officeDocument/2006/relationships/slide" Target="slide17.xml"/><Relationship Id="rId5" Type="http://schemas.openxmlformats.org/officeDocument/2006/relationships/slide" Target="slide10.xml"/><Relationship Id="rId15" Type="http://schemas.openxmlformats.org/officeDocument/2006/relationships/slide" Target="slide24.xml"/><Relationship Id="rId23" Type="http://schemas.openxmlformats.org/officeDocument/2006/relationships/slide" Target="slide7.xml"/><Relationship Id="rId28" Type="http://schemas.openxmlformats.org/officeDocument/2006/relationships/slide" Target="slide18.xml"/><Relationship Id="rId10" Type="http://schemas.openxmlformats.org/officeDocument/2006/relationships/slide" Target="slide21.xml"/><Relationship Id="rId19" Type="http://schemas.openxmlformats.org/officeDocument/2006/relationships/slide" Target="slide12.xml"/><Relationship Id="rId31" Type="http://schemas.openxmlformats.org/officeDocument/2006/relationships/slide" Target="slide3.xml"/><Relationship Id="rId4" Type="http://schemas.openxmlformats.org/officeDocument/2006/relationships/slide" Target="slide22.xml"/><Relationship Id="rId9" Type="http://schemas.openxmlformats.org/officeDocument/2006/relationships/slide" Target="slide26.xml"/><Relationship Id="rId14" Type="http://schemas.openxmlformats.org/officeDocument/2006/relationships/slide" Target="slide13.xml"/><Relationship Id="rId22" Type="http://schemas.openxmlformats.org/officeDocument/2006/relationships/slide" Target="slide20.xml"/><Relationship Id="rId27" Type="http://schemas.openxmlformats.org/officeDocument/2006/relationships/slide" Target="slide27.xml"/><Relationship Id="rId30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6213" y="248056"/>
            <a:ext cx="8696659" cy="633670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38706" y="1628800"/>
            <a:ext cx="73557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ЕСТЕСТВЕННОНАУЧНЫЙ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ТУРНИР</a:t>
            </a:r>
            <a:endParaRPr lang="ru-RU" sz="54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4383" y="332656"/>
            <a:ext cx="631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«МАОУ 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СОШ </a:t>
            </a:r>
            <a:r>
              <a:rPr lang="ru-RU" sz="5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№</a:t>
            </a:r>
            <a:r>
              <a:rPr lang="ru-RU" sz="5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164»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645024"/>
            <a:ext cx="89336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	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	СРЕДИ УЧАЩИСЯ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9-10 КЛАССОВ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C:\Users\ПК\Desktop\shlap2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49" y="4580271"/>
            <a:ext cx="308420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39"/>
            <a:ext cx="8784976" cy="55668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3"/>
            <a:ext cx="8147248" cy="504056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dirty="0"/>
              <a:t>Родовое латинское название этого растения «</a:t>
            </a:r>
            <a:r>
              <a:rPr lang="ru-RU" sz="4000" dirty="0" err="1"/>
              <a:t>центауре</a:t>
            </a:r>
            <a:r>
              <a:rPr lang="ru-RU" sz="4000" dirty="0"/>
              <a:t>» произошло от древнегреческого мифического существа Центавра (Кентавра), который соком этого растения залечивал раны нанесённые Гераклом.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b="1" dirty="0" smtClean="0"/>
              <a:t>А </a:t>
            </a:r>
            <a:r>
              <a:rPr lang="ru-RU" sz="4000" b="1" dirty="0"/>
              <a:t>как по-русски  называется это растение?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602" y="188638"/>
            <a:ext cx="8814029" cy="55668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         ВАСИЛЁК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50" y="476672"/>
            <a:ext cx="388843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2" y="5755505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14" y="6237312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9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8297" y="188639"/>
            <a:ext cx="8816981" cy="565162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О полезных свойствах </a:t>
            </a:r>
            <a:r>
              <a:rPr lang="ru-RU" sz="4800" dirty="0" smtClean="0">
                <a:solidFill>
                  <a:schemeClr val="tx1"/>
                </a:solidFill>
              </a:rPr>
              <a:t>этого растения  </a:t>
            </a:r>
            <a:r>
              <a:rPr lang="ru-RU" sz="4800" dirty="0">
                <a:solidFill>
                  <a:schemeClr val="tx1"/>
                </a:solidFill>
              </a:rPr>
              <a:t>Поль Брэгг написал </a:t>
            </a:r>
            <a:r>
              <a:rPr lang="ru-RU" sz="4400" dirty="0">
                <a:solidFill>
                  <a:schemeClr val="tx1"/>
                </a:solidFill>
              </a:rPr>
              <a:t>так: </a:t>
            </a:r>
            <a:endParaRPr lang="ru-RU" sz="4400" dirty="0" smtClean="0">
              <a:solidFill>
                <a:schemeClr val="tx1"/>
              </a:solidFill>
            </a:endParaRPr>
          </a:p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«</a:t>
            </a:r>
            <a:r>
              <a:rPr lang="ru-RU" sz="4400" dirty="0">
                <a:solidFill>
                  <a:schemeClr val="tx1"/>
                </a:solidFill>
              </a:rPr>
              <a:t>Самое ценное их </a:t>
            </a:r>
            <a:r>
              <a:rPr lang="ru-RU" sz="4400" dirty="0" smtClean="0">
                <a:solidFill>
                  <a:schemeClr val="tx1"/>
                </a:solidFill>
              </a:rPr>
              <a:t>составляющее - это </a:t>
            </a:r>
            <a:r>
              <a:rPr lang="ru-RU" sz="4400" dirty="0">
                <a:solidFill>
                  <a:schemeClr val="tx1"/>
                </a:solidFill>
              </a:rPr>
              <a:t>жидкость, дистиллированная самой природой». </a:t>
            </a:r>
            <a:endParaRPr lang="ru-RU" sz="4400" dirty="0" smtClean="0">
              <a:solidFill>
                <a:schemeClr val="tx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Назовите </a:t>
            </a:r>
            <a:r>
              <a:rPr lang="ru-RU" sz="4400" b="1" dirty="0">
                <a:solidFill>
                  <a:schemeClr val="tx1"/>
                </a:solidFill>
              </a:rPr>
              <a:t>это растение.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297" y="188639"/>
            <a:ext cx="8801665" cy="564462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tx1"/>
              </a:solidFill>
            </a:endParaRP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  <a:p>
            <a:pPr algn="ctr"/>
            <a:endParaRPr lang="ru-RU" sz="4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ОГУРЕЦ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r="11087"/>
          <a:stretch/>
        </p:blipFill>
        <p:spPr bwMode="auto">
          <a:xfrm>
            <a:off x="1877479" y="289085"/>
            <a:ext cx="5370671" cy="300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7" y="5833268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99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0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2" y="288627"/>
            <a:ext cx="8640960" cy="5481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dirty="0"/>
              <a:t>Об этом веществе Леонардо да Винчи сказал</a:t>
            </a:r>
            <a:r>
              <a:rPr lang="ru-RU" sz="3600" dirty="0" smtClean="0"/>
              <a:t>:  </a:t>
            </a:r>
          </a:p>
          <a:p>
            <a:pPr algn="just"/>
            <a:r>
              <a:rPr lang="ru-RU" sz="3600" dirty="0" smtClean="0"/>
              <a:t>«</a:t>
            </a:r>
            <a:r>
              <a:rPr lang="ru-RU" sz="3600" dirty="0"/>
              <a:t>Оно может быть целительным, отравляющим, серным, соленым, алым, мрачным, яростным, сердитым, красным, желтым, зеленым, жирным, тощим. Все зависит от тех мест, где оно находится</a:t>
            </a:r>
            <a:r>
              <a:rPr lang="ru-RU" sz="3600" dirty="0" smtClean="0"/>
              <a:t>».</a:t>
            </a:r>
          </a:p>
          <a:p>
            <a:pPr algn="ctr"/>
            <a:r>
              <a:rPr lang="ru-RU" sz="4000" dirty="0" smtClean="0"/>
              <a:t>  </a:t>
            </a:r>
            <a:r>
              <a:rPr lang="ru-RU" sz="4000" b="1" dirty="0"/>
              <a:t>О каком веществе сказано так много?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32" y="288627"/>
            <a:ext cx="8661760" cy="553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3" y="5769650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04" y="6297993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9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9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9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56169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                               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132004" cy="348174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99548" y="404664"/>
            <a:ext cx="5376178" cy="530730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500" dirty="0">
                <a:solidFill>
                  <a:schemeClr val="bg1"/>
                </a:solidFill>
              </a:rPr>
              <a:t>Рассказывают, что </a:t>
            </a:r>
            <a:endParaRPr lang="ru-RU" sz="4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chemeClr val="bg1"/>
                </a:solidFill>
              </a:rPr>
              <a:t>Л.Д. Ландау </a:t>
            </a:r>
            <a:r>
              <a:rPr lang="ru-RU" sz="4500" dirty="0">
                <a:solidFill>
                  <a:schemeClr val="bg1"/>
                </a:solidFill>
              </a:rPr>
              <a:t>на </a:t>
            </a:r>
            <a:r>
              <a:rPr lang="ru-RU" sz="4500" dirty="0" smtClean="0">
                <a:solidFill>
                  <a:schemeClr val="bg1"/>
                </a:solidFill>
              </a:rPr>
              <a:t>приёмных </a:t>
            </a:r>
            <a:r>
              <a:rPr lang="ru-RU" sz="4500" dirty="0">
                <a:solidFill>
                  <a:schemeClr val="bg1"/>
                </a:solidFill>
              </a:rPr>
              <a:t>экзаменах в </a:t>
            </a:r>
            <a:r>
              <a:rPr lang="ru-RU" sz="4500" dirty="0" smtClean="0">
                <a:solidFill>
                  <a:schemeClr val="bg1"/>
                </a:solidFill>
              </a:rPr>
              <a:t>аспирантуру предлагал   поступающим продолжить </a:t>
            </a:r>
            <a:r>
              <a:rPr lang="ru-RU" sz="4500" dirty="0">
                <a:solidFill>
                  <a:schemeClr val="bg1"/>
                </a:solidFill>
              </a:rPr>
              <a:t>следующую </a:t>
            </a:r>
            <a:r>
              <a:rPr lang="ru-RU" sz="4500" dirty="0" smtClean="0">
                <a:solidFill>
                  <a:schemeClr val="bg1"/>
                </a:solidFill>
              </a:rPr>
              <a:t>последовательность</a:t>
            </a:r>
            <a:r>
              <a:rPr lang="ru-RU" sz="4500" dirty="0">
                <a:solidFill>
                  <a:schemeClr val="bg1"/>
                </a:solidFill>
              </a:rPr>
              <a:t>: </a:t>
            </a:r>
            <a:endParaRPr lang="ru-RU" sz="4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4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6400" b="1" dirty="0" smtClean="0">
                <a:solidFill>
                  <a:schemeClr val="bg1"/>
                </a:solidFill>
              </a:rPr>
              <a:t>Р</a:t>
            </a:r>
            <a:r>
              <a:rPr lang="ru-RU" sz="6400" b="1" dirty="0">
                <a:solidFill>
                  <a:schemeClr val="bg1"/>
                </a:solidFill>
              </a:rPr>
              <a:t>, Д, Т, Ч, П…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5100" dirty="0">
                <a:solidFill>
                  <a:schemeClr val="bg1"/>
                </a:solidFill>
              </a:rPr>
              <a:t>Приведите вторую строку известного поэтического произведения, начальную строку которого составляют первые пять членов этой последовательности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3" y="194480"/>
            <a:ext cx="8640960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91599" y="419065"/>
            <a:ext cx="50478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Раз, два, три, четыре, пять – вышел зайчик погулять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8" r="5178" b="8950"/>
          <a:stretch/>
        </p:blipFill>
        <p:spPr bwMode="auto">
          <a:xfrm>
            <a:off x="395728" y="402027"/>
            <a:ext cx="3275635" cy="365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6" y="5805577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11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87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019" y="188640"/>
            <a:ext cx="8496944" cy="56166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В 1887 г. этот учёный один на аэростате поднялся выше облаков наблюдать затмение, а приземлился в другой губернии. Суеверные люди посчитали, что это на Землю спустился Всевышний. </a:t>
            </a:r>
            <a:endParaRPr lang="ru-RU" sz="4400" dirty="0" smtClean="0"/>
          </a:p>
          <a:p>
            <a:pPr algn="ctr"/>
            <a:r>
              <a:rPr lang="ru-RU" sz="4400" b="1" dirty="0" smtClean="0"/>
              <a:t>Кто </a:t>
            </a:r>
            <a:r>
              <a:rPr lang="ru-RU" sz="4400" b="1" dirty="0"/>
              <a:t>этот учёный?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5739" y="219080"/>
            <a:ext cx="8496944" cy="63367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36" y="548680"/>
            <a:ext cx="6381750" cy="4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23336" y="4675584"/>
            <a:ext cx="6400800" cy="112968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Д. И. МЕНДЕЛЕЕВ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0" y="5805264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48588"/>
            <a:ext cx="8496944" cy="53730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Восстановите текст высказывания и назовите автора: «…не признаёт шуток, она всегда правдива, всегда серьёзна: она всегда…, ошибки же и заблуждения исходят от</a:t>
            </a:r>
            <a:r>
              <a:rPr lang="ru-RU" sz="4000" dirty="0" smtClean="0"/>
              <a:t>…». Немецкий поэт…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48588"/>
            <a:ext cx="8496944" cy="63367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			</a:t>
            </a:r>
            <a:endParaRPr lang="ru-RU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836"/>
            <a:ext cx="2909292" cy="32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63888" y="348588"/>
            <a:ext cx="5184576" cy="5722423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1"/>
                </a:solidFill>
                <a:latin typeface="+mn-lt"/>
              </a:rPr>
              <a:t>Природа не признаёт      шуток, она всегда правдива, всегда серьёзна, всегда строга; она всегда права; ошибки же и заблуждения исходят от людей.</a:t>
            </a:r>
            <a:br>
              <a:rPr lang="ru-RU" b="0" dirty="0" smtClean="0">
                <a:solidFill>
                  <a:schemeClr val="bg1"/>
                </a:solidFill>
                <a:latin typeface="+mn-lt"/>
              </a:rPr>
            </a:br>
            <a:r>
              <a:rPr lang="ru-RU" b="0" dirty="0" smtClean="0">
                <a:solidFill>
                  <a:schemeClr val="bg1"/>
                </a:solidFill>
                <a:latin typeface="+mn-lt"/>
              </a:rPr>
              <a:t>Иоганн Вольфганг Гёте </a:t>
            </a:r>
            <a:br>
              <a:rPr lang="ru-RU" b="0" dirty="0" smtClean="0">
                <a:solidFill>
                  <a:schemeClr val="bg1"/>
                </a:solidFill>
                <a:latin typeface="+mn-lt"/>
              </a:rPr>
            </a:b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2" y="572167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9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4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557262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Этот известный русский писатель был сторонником здорового образа жизни. Он любил косить, копать, пилить, увлекался ездой на велосипеде, на лошади. В 70 лет он побеждал молодёжь в беге на коньках. В 82 года за день совершал верхом на лошади прогулки по 20 и более вёрст</a:t>
            </a:r>
            <a:r>
              <a:rPr lang="ru-RU" sz="3600" dirty="0" smtClean="0"/>
              <a:t>.</a:t>
            </a:r>
          </a:p>
          <a:p>
            <a:pPr algn="ctr"/>
            <a:r>
              <a:rPr lang="ru-RU" sz="3600" dirty="0" smtClean="0"/>
              <a:t> </a:t>
            </a:r>
            <a:r>
              <a:rPr lang="ru-RU" sz="3600" b="1" dirty="0"/>
              <a:t>Назовите  этого писателя.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" y="260648"/>
            <a:ext cx="8523287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20666" y="3861048"/>
            <a:ext cx="4868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ЛЕВ ТОЛСТОЙ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34837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5" y="5833269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03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558343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Половину своей жизни </a:t>
            </a:r>
            <a:r>
              <a:rPr lang="ru-RU" sz="2800" dirty="0" smtClean="0"/>
              <a:t>этот учёный </a:t>
            </a:r>
            <a:r>
              <a:rPr lang="ru-RU" sz="2800" dirty="0"/>
              <a:t>даже не подозревал, что с его зрением что-то не так. Он занимался оптикой и химией, но обнаружил свой дефект благодаря увлечению ботаникой. То, что он не мог отличить голубой цветок от розового, он объяснял путаницей в классификации цветов, а не недостатками его собственного зрения. Он заметил, что цветок, который днём, при свете солнца, был небесно-голубым (точнее, того цвета, что он считал небесно-голубым), при свете свечи выглядел тёмно-красным. 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b="1" dirty="0" smtClean="0"/>
              <a:t>О каком ученом идет речь и какую наследственную болезнь он открыл?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60647"/>
            <a:ext cx="8496944" cy="63367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  <a:p>
            <a:pPr algn="ctr"/>
            <a:endParaRPr lang="ru-RU" sz="3200" b="1" dirty="0" smtClean="0"/>
          </a:p>
          <a:p>
            <a:pPr algn="ctr"/>
            <a:r>
              <a:rPr lang="ru-RU" sz="4800" b="1" dirty="0" smtClean="0"/>
              <a:t>ДЖОН ДАЛЬТОН</a:t>
            </a:r>
            <a:endParaRPr lang="ru-RU" sz="4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6004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5844082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03" y="632588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075" y="182000"/>
            <a:ext cx="8568952" cy="55738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</a:rPr>
              <a:t>Экологи считают, что в северных районах лес  можно рубить только зимой и тут же вывозить по глубокому снегу. </a:t>
            </a:r>
            <a:endParaRPr lang="ru-RU" sz="5400" dirty="0" smtClean="0">
              <a:solidFill>
                <a:schemeClr val="tx1"/>
              </a:solidFill>
            </a:endParaRPr>
          </a:p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Почему</a:t>
            </a:r>
            <a:r>
              <a:rPr lang="ru-RU" sz="54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7" y="182000"/>
            <a:ext cx="8596313" cy="645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1076" y="260648"/>
            <a:ext cx="82907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этом случае значительно  </a:t>
            </a:r>
            <a:endParaRPr lang="ru-RU" sz="3200" dirty="0" smtClean="0"/>
          </a:p>
          <a:p>
            <a:r>
              <a:rPr lang="ru-RU" sz="3200" b="1" dirty="0" smtClean="0"/>
              <a:t>меньше </a:t>
            </a:r>
            <a:r>
              <a:rPr lang="ru-RU" sz="3200" b="1" dirty="0"/>
              <a:t>нарушается  </a:t>
            </a:r>
            <a:endParaRPr lang="ru-RU" sz="3200" b="1" dirty="0" smtClean="0"/>
          </a:p>
          <a:p>
            <a:r>
              <a:rPr lang="ru-RU" sz="3200" b="1" dirty="0" smtClean="0"/>
              <a:t>почвенный </a:t>
            </a:r>
            <a:r>
              <a:rPr lang="ru-RU" sz="3200" b="1" dirty="0"/>
              <a:t>покров</a:t>
            </a:r>
            <a:r>
              <a:rPr lang="ru-RU" sz="3200" dirty="0"/>
              <a:t>,  </a:t>
            </a:r>
            <a:r>
              <a:rPr lang="ru-RU" sz="3200" b="1" dirty="0"/>
              <a:t>не </a:t>
            </a:r>
            <a:endParaRPr lang="ru-RU" sz="3200" b="1" dirty="0" smtClean="0"/>
          </a:p>
          <a:p>
            <a:r>
              <a:rPr lang="ru-RU" sz="3200" b="1" dirty="0" smtClean="0"/>
              <a:t>уничтожается </a:t>
            </a:r>
            <a:r>
              <a:rPr lang="ru-RU" sz="3200" b="1" dirty="0"/>
              <a:t>подстилка  и </a:t>
            </a:r>
            <a:endParaRPr lang="ru-RU" sz="3200" b="1" dirty="0" smtClean="0"/>
          </a:p>
          <a:p>
            <a:r>
              <a:rPr lang="ru-RU" sz="3200" b="1" dirty="0" smtClean="0"/>
              <a:t>травянистый </a:t>
            </a:r>
            <a:r>
              <a:rPr lang="ru-RU" sz="3200" b="1" dirty="0"/>
              <a:t>ярус </a:t>
            </a:r>
            <a:r>
              <a:rPr lang="ru-RU" sz="3200" dirty="0"/>
              <a:t>растений, </a:t>
            </a:r>
            <a:endParaRPr lang="ru-RU" sz="3200" dirty="0" smtClean="0"/>
          </a:p>
          <a:p>
            <a:r>
              <a:rPr lang="ru-RU" sz="3200" dirty="0" smtClean="0"/>
              <a:t>не </a:t>
            </a:r>
            <a:r>
              <a:rPr lang="ru-RU" sz="3200" dirty="0"/>
              <a:t>формируются рытвины, колеи, изменяющие гидрорежим и способствующие эрозии  почвы, </a:t>
            </a:r>
            <a:r>
              <a:rPr lang="ru-RU" sz="3200" b="1" dirty="0"/>
              <a:t>значительно меньше уничтожается подрост и подлесок</a:t>
            </a:r>
            <a:r>
              <a:rPr lang="ru-RU" sz="3200" dirty="0"/>
              <a:t>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 bwMode="auto">
          <a:xfrm>
            <a:off x="5768170" y="260648"/>
            <a:ext cx="2999447" cy="207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2" y="5755891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8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8568952" cy="557679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После того как железная дорога Лондон - Глазго была электрифицирована, специалисты отметили значительное увеличение численности грызунов в прилегающих угодьях. Долгое время этому не могли дать никакого объяснения, но потом причина всё-таки вскрылась и оказалась вполне «</a:t>
            </a:r>
            <a:r>
              <a:rPr lang="ru-RU" sz="3600" dirty="0" err="1">
                <a:solidFill>
                  <a:schemeClr val="tx1"/>
                </a:solidFill>
              </a:rPr>
              <a:t>экологичной</a:t>
            </a:r>
            <a:r>
              <a:rPr lang="ru-RU" sz="3600" dirty="0">
                <a:solidFill>
                  <a:schemeClr val="tx1"/>
                </a:solidFill>
              </a:rPr>
              <a:t>». </a:t>
            </a:r>
            <a:endParaRPr lang="ru-RU" sz="3600" dirty="0" smtClean="0"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Как </a:t>
            </a:r>
            <a:r>
              <a:rPr lang="ru-RU" sz="3600" b="1" dirty="0">
                <a:solidFill>
                  <a:schemeClr val="tx1"/>
                </a:solidFill>
              </a:rPr>
              <a:t>вы думаете, что это была за причина?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0452" y="260649"/>
            <a:ext cx="8595102" cy="64087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213388" cy="325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608924" y="1772816"/>
            <a:ext cx="5739578" cy="2520280"/>
          </a:xfrm>
        </p:spPr>
        <p:txBody>
          <a:bodyPr>
            <a:noAutofit/>
          </a:bodyPr>
          <a:lstStyle/>
          <a:p>
            <a:pPr algn="l"/>
            <a:r>
              <a:rPr lang="ru-RU" sz="2700" b="0" dirty="0">
                <a:latin typeface="+mn-lt"/>
              </a:rPr>
              <a:t>Вспышка численности грызунов в прилегающем к дороге ландшафте была связана </a:t>
            </a:r>
            <a:r>
              <a:rPr lang="ru-RU" sz="2700" b="1" dirty="0">
                <a:latin typeface="+mn-lt"/>
              </a:rPr>
              <a:t>с уменьшением численности хищников - </a:t>
            </a:r>
            <a:r>
              <a:rPr lang="ru-RU" sz="2700" b="1" dirty="0" err="1">
                <a:latin typeface="+mn-lt"/>
              </a:rPr>
              <a:t>консументов</a:t>
            </a:r>
            <a:r>
              <a:rPr lang="ru-RU" sz="2700" b="1" dirty="0">
                <a:latin typeface="+mn-lt"/>
              </a:rPr>
              <a:t> в трофической цепи</a:t>
            </a:r>
            <a:r>
              <a:rPr lang="ru-RU" sz="2700" b="0" dirty="0" smtClean="0">
                <a:latin typeface="+mn-lt"/>
              </a:rPr>
              <a:t>,</a:t>
            </a:r>
            <a:br>
              <a:rPr lang="ru-RU" sz="2700" b="0" dirty="0" smtClean="0">
                <a:latin typeface="+mn-lt"/>
              </a:rPr>
            </a:br>
            <a:r>
              <a:rPr lang="ru-RU" sz="2700" b="0" dirty="0" smtClean="0">
                <a:latin typeface="+mn-lt"/>
              </a:rPr>
              <a:t>в </a:t>
            </a:r>
            <a:r>
              <a:rPr lang="ru-RU" sz="2700" b="0" dirty="0">
                <a:latin typeface="+mn-lt"/>
              </a:rPr>
              <a:t>данном случае </a:t>
            </a:r>
            <a:r>
              <a:rPr lang="ru-RU" sz="2700" b="1" dirty="0">
                <a:latin typeface="+mn-lt"/>
              </a:rPr>
              <a:t>сов</a:t>
            </a:r>
            <a:r>
              <a:rPr lang="ru-RU" sz="2700" dirty="0">
                <a:latin typeface="+mn-lt"/>
              </a:rPr>
              <a:t>.</a:t>
            </a:r>
            <a:r>
              <a:rPr lang="ru-RU" sz="2700" b="0" dirty="0">
                <a:latin typeface="+mn-lt"/>
              </a:rPr>
              <a:t> </a:t>
            </a:r>
            <a:r>
              <a:rPr lang="ru-RU" sz="2700" b="0" dirty="0" smtClean="0">
                <a:latin typeface="+mn-lt"/>
              </a:rPr>
              <a:t/>
            </a:r>
            <a:br>
              <a:rPr lang="ru-RU" sz="2700" b="0" dirty="0" smtClean="0">
                <a:latin typeface="+mn-lt"/>
              </a:rPr>
            </a:br>
            <a:r>
              <a:rPr lang="ru-RU" sz="2700" b="0" dirty="0" smtClean="0">
                <a:latin typeface="+mn-lt"/>
              </a:rPr>
              <a:t>Которые </a:t>
            </a:r>
            <a:r>
              <a:rPr lang="ru-RU" sz="2700" b="0" dirty="0">
                <a:latin typeface="+mn-lt"/>
              </a:rPr>
              <a:t>гибли, поражённые электрическим током, когда </a:t>
            </a:r>
            <a:r>
              <a:rPr lang="ru-RU" sz="2700" b="0" dirty="0" smtClean="0">
                <a:latin typeface="+mn-lt"/>
              </a:rPr>
              <a:t/>
            </a:r>
            <a:br>
              <a:rPr lang="ru-RU" sz="2700" b="0" dirty="0" smtClean="0">
                <a:latin typeface="+mn-lt"/>
              </a:rPr>
            </a:br>
            <a:r>
              <a:rPr lang="ru-RU" sz="2700" b="0" dirty="0" smtClean="0">
                <a:latin typeface="+mn-lt"/>
              </a:rPr>
              <a:t>садились </a:t>
            </a:r>
            <a:r>
              <a:rPr lang="ru-RU" sz="2700" b="0" dirty="0">
                <a:latin typeface="+mn-lt"/>
              </a:rPr>
              <a:t>на провода и одновременно задевали крыльями металлические конструкции (чаще всего это случалось под мостами).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5" y="5837442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8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625764"/>
              </p:ext>
            </p:extLst>
          </p:nvPr>
        </p:nvGraphicFramePr>
        <p:xfrm>
          <a:off x="107504" y="116632"/>
          <a:ext cx="8856000" cy="66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ru-RU" sz="8000" dirty="0" smtClean="0">
                          <a:hlinkClick r:id="rId3" action="ppaction://hlinksldjump"/>
                        </a:rPr>
                        <a:t>5</a:t>
                      </a:r>
                      <a:endParaRPr lang="ru-RU" sz="8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dirty="0" smtClean="0">
                          <a:hlinkClick r:id="rId4" action="ppaction://hlinksldjump"/>
                        </a:rPr>
                        <a:t>5</a:t>
                      </a:r>
                      <a:endParaRPr lang="ru-RU" sz="8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dirty="0" smtClean="0">
                          <a:hlinkClick r:id="rId5" action="ppaction://hlinksldjump"/>
                        </a:rPr>
                        <a:t>5</a:t>
                      </a:r>
                      <a:endParaRPr lang="ru-RU" sz="8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dirty="0" smtClean="0">
                          <a:hlinkClick r:id="rId6" action="ppaction://hlinksldjump"/>
                        </a:rPr>
                        <a:t>5</a:t>
                      </a:r>
                      <a:endParaRPr lang="ru-RU" sz="80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dirty="0" smtClean="0">
                          <a:hlinkClick r:id="rId7" action="ppaction://hlinksldjump"/>
                        </a:rPr>
                        <a:t>5</a:t>
                      </a:r>
                      <a:endParaRPr lang="ru-RU" sz="8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dirty="0" smtClean="0">
                          <a:hlinkClick r:id="rId8" action="ppaction://hlinksldjump"/>
                        </a:rPr>
                        <a:t>5</a:t>
                      </a:r>
                      <a:endParaRPr lang="ru-RU" sz="8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0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1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2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3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4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5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6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7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8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19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0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1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2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3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4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5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6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7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8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29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30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31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bg1"/>
                          </a:solidFill>
                          <a:hlinkClick r:id="rId32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0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784" y="181999"/>
            <a:ext cx="8568952" cy="565544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С биологической точки зрения уборка </a:t>
            </a:r>
            <a:r>
              <a:rPr lang="ru-RU" sz="4000" dirty="0" smtClean="0">
                <a:solidFill>
                  <a:schemeClr val="tx1"/>
                </a:solidFill>
              </a:rPr>
              <a:t>листового </a:t>
            </a:r>
            <a:r>
              <a:rPr lang="ru-RU" sz="4000" dirty="0" err="1" smtClean="0">
                <a:solidFill>
                  <a:schemeClr val="tx1"/>
                </a:solidFill>
              </a:rPr>
              <a:t>опада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осенью не рекомендуется - </a:t>
            </a:r>
            <a:r>
              <a:rPr lang="ru-RU" sz="4000" dirty="0" err="1">
                <a:solidFill>
                  <a:schemeClr val="tx1"/>
                </a:solidFill>
              </a:rPr>
              <a:t>опад</a:t>
            </a:r>
            <a:r>
              <a:rPr lang="ru-RU" sz="4000" dirty="0">
                <a:solidFill>
                  <a:schemeClr val="tx1"/>
                </a:solidFill>
              </a:rPr>
              <a:t> необходим для нормального функционирования почв. Однако в промышленных городах уборку </a:t>
            </a:r>
            <a:r>
              <a:rPr lang="ru-RU" sz="4000" dirty="0" err="1">
                <a:solidFill>
                  <a:schemeClr val="tx1"/>
                </a:solidFill>
              </a:rPr>
              <a:t>опада</a:t>
            </a:r>
            <a:r>
              <a:rPr lang="ru-RU" sz="4000" dirty="0">
                <a:solidFill>
                  <a:schemeClr val="tx1"/>
                </a:solidFill>
              </a:rPr>
              <a:t> проводят регулярно</a:t>
            </a:r>
            <a:r>
              <a:rPr lang="ru-RU" sz="4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</a:rPr>
              <a:t>Почему?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5" y="181999"/>
            <a:ext cx="8596313" cy="644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097" y="2795190"/>
            <a:ext cx="8156326" cy="321332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Потому что городские деревья </a:t>
            </a:r>
            <a:r>
              <a:rPr lang="ru-RU" sz="2800" b="1" dirty="0">
                <a:solidFill>
                  <a:schemeClr val="tx1"/>
                </a:solidFill>
              </a:rPr>
              <a:t>аккумулируют тяжёлые металлы </a:t>
            </a:r>
            <a:r>
              <a:rPr lang="ru-RU" sz="2800" dirty="0">
                <a:solidFill>
                  <a:schemeClr val="tx1"/>
                </a:solidFill>
              </a:rPr>
              <a:t>из загрязнённой почвы, </a:t>
            </a:r>
            <a:r>
              <a:rPr lang="ru-RU" sz="2800" b="1" dirty="0">
                <a:solidFill>
                  <a:schemeClr val="tx1"/>
                </a:solidFill>
              </a:rPr>
              <a:t>а листовые </a:t>
            </a:r>
            <a:r>
              <a:rPr lang="ru-RU" sz="2800" dirty="0">
                <a:solidFill>
                  <a:schemeClr val="tx1"/>
                </a:solidFill>
              </a:rPr>
              <a:t>пластинки, кроме того, </a:t>
            </a:r>
            <a:r>
              <a:rPr lang="ru-RU" sz="2800" b="1" dirty="0">
                <a:solidFill>
                  <a:schemeClr val="tx1"/>
                </a:solidFill>
              </a:rPr>
              <a:t>из воздуха</a:t>
            </a:r>
            <a:r>
              <a:rPr lang="ru-RU" sz="2800" dirty="0">
                <a:solidFill>
                  <a:schemeClr val="tx1"/>
                </a:solidFill>
              </a:rPr>
              <a:t>, поэтому </a:t>
            </a:r>
            <a:r>
              <a:rPr lang="ru-RU" sz="2800" dirty="0" err="1">
                <a:solidFill>
                  <a:schemeClr val="tx1"/>
                </a:solidFill>
              </a:rPr>
              <a:t>опад</a:t>
            </a:r>
            <a:r>
              <a:rPr lang="ru-RU" sz="2800" dirty="0">
                <a:solidFill>
                  <a:schemeClr val="tx1"/>
                </a:solidFill>
              </a:rPr>
              <a:t> городских парков не может считаться нормальным источником перегноя. Плодородие городских почв поддерживают искусственно, добавляя минеральные удобрения.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61" y="332656"/>
            <a:ext cx="3936459" cy="2462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9" y="5837442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2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554461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Чтобы сохранить птиц в музее, из них делают чучела. Но в наших лесах обитает одна птица, которую не нужно препарировать. Она и так пролежит лет 15-20 и не испортится. </a:t>
            </a:r>
            <a:endParaRPr lang="ru-RU" sz="4400" dirty="0" smtClean="0">
              <a:solidFill>
                <a:schemeClr val="tx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Что </a:t>
            </a:r>
            <a:r>
              <a:rPr lang="ru-RU" sz="4400" b="1" dirty="0">
                <a:solidFill>
                  <a:schemeClr val="tx1"/>
                </a:solidFill>
              </a:rPr>
              <a:t>это за птица?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308"/>
            <a:ext cx="8596313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221088"/>
            <a:ext cx="85963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КЛЁСТ</a:t>
            </a:r>
            <a:r>
              <a:rPr lang="ru-RU" sz="3200" dirty="0" smtClean="0"/>
              <a:t> </a:t>
            </a:r>
          </a:p>
          <a:p>
            <a:pPr algn="ctr"/>
            <a:r>
              <a:rPr lang="ru-RU" sz="3000" dirty="0" smtClean="0"/>
              <a:t>Тело </a:t>
            </a:r>
            <a:r>
              <a:rPr lang="ru-RU" sz="3000" dirty="0"/>
              <a:t>этой птицы так пропитывается смолой к старости, что многие годы не поддаётся гниению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24" y="476672"/>
            <a:ext cx="4012520" cy="3801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5" y="5801385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979" y="260647"/>
            <a:ext cx="8568952" cy="54930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Видный отечественный учёный И. С. </a:t>
            </a:r>
            <a:r>
              <a:rPr lang="ru-RU" sz="3200" dirty="0" err="1">
                <a:solidFill>
                  <a:schemeClr val="tx1"/>
                </a:solidFill>
              </a:rPr>
              <a:t>Даревский</a:t>
            </a:r>
            <a:r>
              <a:rPr lang="ru-RU" sz="3200" dirty="0">
                <a:solidFill>
                  <a:schemeClr val="tx1"/>
                </a:solidFill>
              </a:rPr>
              <a:t> у некоторых видов ящериц (армянской, белобрюхой и других) обнаружил отсутствие самцов. Однако наблюдения показали, что самки откладывают неоплодотворённые яйца, из которых вылупляются вполне жизнеспособные детёныши- самки. </a:t>
            </a:r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Об </a:t>
            </a:r>
            <a:r>
              <a:rPr lang="ru-RU" sz="3200" b="1" dirty="0">
                <a:solidFill>
                  <a:schemeClr val="tx1"/>
                </a:solidFill>
              </a:rPr>
              <a:t>открытии, какого процесса идёт речь? Известно ли вам подобное явление у других животных?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8979" y="260647"/>
            <a:ext cx="8568952" cy="641535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chemeClr val="tx1"/>
              </a:solidFill>
            </a:endParaRP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  <a:p>
            <a:pPr algn="ctr"/>
            <a:endParaRPr lang="ru-RU" sz="4400" b="1" dirty="0" smtClean="0">
              <a:solidFill>
                <a:schemeClr val="tx1"/>
              </a:solidFill>
            </a:endParaRPr>
          </a:p>
          <a:p>
            <a:pPr algn="ctr"/>
            <a:endParaRPr lang="ru-RU" sz="4400" b="1" dirty="0" smtClean="0">
              <a:solidFill>
                <a:schemeClr val="tx1"/>
              </a:solidFill>
            </a:endParaRP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ОТКРЫТИЕ ПАРТЕНОГЕНЕЗА.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Подобное </a:t>
            </a:r>
            <a:r>
              <a:rPr lang="ru-RU" sz="3600" b="1" dirty="0">
                <a:solidFill>
                  <a:schemeClr val="tx1"/>
                </a:solidFill>
              </a:rPr>
              <a:t>размножение характерно для пчёл, дафний</a:t>
            </a:r>
            <a:r>
              <a:rPr lang="ru-RU" sz="4400" b="1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/>
          <a:stretch/>
        </p:blipFill>
        <p:spPr bwMode="auto">
          <a:xfrm>
            <a:off x="1723160" y="404664"/>
            <a:ext cx="5757664" cy="343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4" y="5753689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6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26812"/>
            <a:ext cx="8804010" cy="55268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Этот гриб помог избавиться Владимиру  Мономаху от рака </a:t>
            </a:r>
            <a:r>
              <a:rPr lang="ru-RU" sz="6000" dirty="0" smtClean="0"/>
              <a:t>губы.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8615" y="211433"/>
            <a:ext cx="8804010" cy="64807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 smtClean="0"/>
          </a:p>
          <a:p>
            <a:pPr algn="ctr"/>
            <a:endParaRPr lang="ru-RU" sz="6000" b="1" dirty="0"/>
          </a:p>
          <a:p>
            <a:pPr algn="ctr"/>
            <a:endParaRPr lang="ru-RU" sz="6000" b="1" dirty="0" smtClean="0"/>
          </a:p>
          <a:p>
            <a:pPr algn="ctr"/>
            <a:r>
              <a:rPr lang="ru-RU" sz="6000" b="1" dirty="0" smtClean="0"/>
              <a:t>ЧАГА</a:t>
            </a:r>
            <a:endParaRPr lang="ru-RU" sz="60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03" y="477550"/>
            <a:ext cx="4821435" cy="361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6" y="5753689"/>
            <a:ext cx="8847896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99" y="6323088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6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55555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Её называют «химической лабораторией», «продовольственным складом». «диспетчером организма». </a:t>
            </a:r>
            <a:endParaRPr lang="ru-RU" sz="4400" dirty="0" smtClean="0"/>
          </a:p>
          <a:p>
            <a:pPr algn="ctr"/>
            <a:r>
              <a:rPr lang="ru-RU" sz="4400" dirty="0" smtClean="0"/>
              <a:t>А </a:t>
            </a:r>
            <a:r>
              <a:rPr lang="ru-RU" sz="4400" dirty="0"/>
              <a:t>ещё - это самый горячий орган в организме.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5" y="266612"/>
            <a:ext cx="865659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3521" y="4892422"/>
            <a:ext cx="38519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ПЕЧЕНЬ</a:t>
            </a:r>
            <a:endParaRPr lang="ru-RU" sz="40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18" y="502568"/>
            <a:ext cx="5566374" cy="439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5783720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411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51530" cy="55446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В честь этого события  Екатерина </a:t>
            </a:r>
            <a:r>
              <a:rPr lang="en-US" sz="4000" dirty="0" smtClean="0">
                <a:solidFill>
                  <a:schemeClr val="bg1"/>
                </a:solidFill>
              </a:rPr>
              <a:t>II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«повелела </a:t>
            </a:r>
            <a:r>
              <a:rPr lang="ru-RU" sz="4000" dirty="0">
                <a:solidFill>
                  <a:schemeClr val="bg1"/>
                </a:solidFill>
              </a:rPr>
              <a:t>отчеканить медаль с надписью </a:t>
            </a:r>
            <a:r>
              <a:rPr lang="ru-RU" sz="4000" i="1" dirty="0" smtClean="0">
                <a:solidFill>
                  <a:schemeClr val="bg1"/>
                </a:solidFill>
              </a:rPr>
              <a:t>«Собою </a:t>
            </a:r>
            <a:r>
              <a:rPr lang="ru-RU" sz="4000" i="1" dirty="0">
                <a:solidFill>
                  <a:schemeClr val="bg1"/>
                </a:solidFill>
              </a:rPr>
              <a:t>подала пример» </a:t>
            </a:r>
            <a:r>
              <a:rPr lang="ru-RU" sz="4000" dirty="0">
                <a:solidFill>
                  <a:schemeClr val="bg1"/>
                </a:solidFill>
              </a:rPr>
              <a:t>россияне примеру последовали, и здоровье нации порядком укрепилось. </a:t>
            </a:r>
            <a:endParaRPr lang="ru-RU" sz="4000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Какому </a:t>
            </a:r>
            <a:r>
              <a:rPr lang="ru-RU" sz="4000" b="1" dirty="0">
                <a:solidFill>
                  <a:schemeClr val="bg1"/>
                </a:solidFill>
              </a:rPr>
              <a:t>деянию Екатерины </a:t>
            </a:r>
            <a:r>
              <a:rPr lang="en-US" sz="4000" b="1" dirty="0" smtClean="0">
                <a:solidFill>
                  <a:schemeClr val="bg1"/>
                </a:solidFill>
              </a:rPr>
              <a:t>II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была посвящена медаль?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293"/>
            <a:ext cx="8697167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7715" y="3789040"/>
            <a:ext cx="698477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ЕКАТЕРИНА </a:t>
            </a:r>
            <a:r>
              <a:rPr lang="en-US" sz="4400" b="1" dirty="0" smtClean="0">
                <a:solidFill>
                  <a:schemeClr val="bg1"/>
                </a:solidFill>
              </a:rPr>
              <a:t>II</a:t>
            </a:r>
            <a:r>
              <a:rPr lang="ru-RU" sz="4400" b="1" dirty="0" smtClean="0">
                <a:solidFill>
                  <a:schemeClr val="bg1"/>
                </a:solidFill>
              </a:rPr>
              <a:t> СДЕЛАЛА ПРИВИВКУ ОТ ОСПЫ</a:t>
            </a:r>
            <a:endParaRPr lang="ru-RU" sz="4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50" y="404664"/>
            <a:ext cx="6958306" cy="322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3" y="5733256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8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63" y="143054"/>
            <a:ext cx="8652976" cy="55181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В научной статье были приведены некоторые цифры:</a:t>
            </a:r>
          </a:p>
          <a:p>
            <a:pPr algn="ctr"/>
            <a:r>
              <a:rPr lang="ru-RU" sz="4000" dirty="0"/>
              <a:t>70</a:t>
            </a:r>
          </a:p>
          <a:p>
            <a:pPr algn="ctr"/>
            <a:r>
              <a:rPr lang="ru-RU" sz="4000" dirty="0"/>
              <a:t>3-5</a:t>
            </a:r>
          </a:p>
          <a:p>
            <a:pPr algn="ctr"/>
            <a:r>
              <a:rPr lang="ru-RU" sz="4000" dirty="0"/>
              <a:t>300</a:t>
            </a:r>
          </a:p>
          <a:p>
            <a:pPr algn="ctr"/>
            <a:r>
              <a:rPr lang="ru-RU" sz="4000" dirty="0"/>
              <a:t>10000</a:t>
            </a:r>
          </a:p>
          <a:p>
            <a:pPr algn="ctr"/>
            <a:r>
              <a:rPr lang="ru-RU" sz="4000" dirty="0"/>
              <a:t>120/70</a:t>
            </a:r>
          </a:p>
          <a:p>
            <a:pPr algn="ctr"/>
            <a:r>
              <a:rPr lang="ru-RU" sz="4000" b="1" dirty="0"/>
              <a:t>Что означают эти цифры? </a:t>
            </a:r>
            <a:endParaRPr lang="ru-RU" sz="4000" b="1" dirty="0" smtClean="0"/>
          </a:p>
          <a:p>
            <a:pPr algn="ctr"/>
            <a:r>
              <a:rPr lang="ru-RU" sz="4000" b="1" dirty="0" smtClean="0"/>
              <a:t>О </a:t>
            </a:r>
            <a:r>
              <a:rPr lang="ru-RU" sz="4000" b="1" dirty="0"/>
              <a:t>чём была статья?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0963" y="143053"/>
            <a:ext cx="8666338" cy="64570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ru-RU" sz="3200" b="1" dirty="0" smtClean="0">
                <a:solidFill>
                  <a:prstClr val="white"/>
                </a:solidFill>
              </a:rPr>
              <a:t>Статья о </a:t>
            </a:r>
            <a:r>
              <a:rPr lang="ru-RU" sz="3200" b="1" dirty="0">
                <a:solidFill>
                  <a:prstClr val="white"/>
                </a:solidFill>
              </a:rPr>
              <a:t>работе сердца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19871" y="476672"/>
            <a:ext cx="5562845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70 (ударов сердца в мин.)</a:t>
            </a:r>
          </a:p>
          <a:p>
            <a:pPr>
              <a:buFontTx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3-5 (л крови у взрослого человека)</a:t>
            </a:r>
          </a:p>
          <a:p>
            <a:pPr>
              <a:buFontTx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300 (г, средний вес сердца)</a:t>
            </a:r>
          </a:p>
          <a:p>
            <a:pPr>
              <a:buFontTx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10000 (литров крови перекачивает сердце за сутки)</a:t>
            </a:r>
          </a:p>
          <a:p>
            <a:pPr>
              <a:buFontTx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120</a:t>
            </a:r>
            <a:r>
              <a:rPr lang="en-US" b="1" dirty="0" smtClean="0">
                <a:solidFill>
                  <a:schemeClr val="bg1"/>
                </a:solidFill>
              </a:rPr>
              <a:t>/</a:t>
            </a:r>
            <a:r>
              <a:rPr lang="ru-RU" b="1" dirty="0" smtClean="0">
                <a:solidFill>
                  <a:schemeClr val="bg1"/>
                </a:solidFill>
              </a:rPr>
              <a:t>70 (мм рт. ст., показатель нормального давления)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143054"/>
            <a:ext cx="3537895" cy="44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9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55171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В Арктике и Антарктике, несмотря на холод, люди мало болеют простудными заболеваниями, а в средней полосе умеренного климата часто. </a:t>
            </a:r>
          </a:p>
          <a:p>
            <a:pPr algn="ctr"/>
            <a:r>
              <a:rPr lang="ru-RU" sz="4800" b="1" dirty="0" smtClean="0"/>
              <a:t>Почему?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55097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r>
              <a:rPr lang="ru-RU" sz="4000" dirty="0" smtClean="0"/>
              <a:t>В Арктике и Антарктике воздух практически </a:t>
            </a:r>
            <a:r>
              <a:rPr lang="ru-RU" sz="4000" b="1" dirty="0" smtClean="0"/>
              <a:t>стерильный</a:t>
            </a:r>
            <a:r>
              <a:rPr lang="ru-RU" sz="4000" dirty="0" smtClean="0"/>
              <a:t>, а в средней полосе в воздухе </a:t>
            </a:r>
            <a:r>
              <a:rPr lang="ru-RU" sz="4000" b="1" dirty="0" smtClean="0"/>
              <a:t>много болезнетворных бактерий и вирусов.</a:t>
            </a:r>
            <a:endParaRPr lang="ru-RU" sz="40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82" y="511529"/>
            <a:ext cx="4651994" cy="248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0" y="5770427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06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50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4"/>
            <a:ext cx="8640960" cy="555022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Самый пластичный металл, из 1 г которого можно вытянуть проволоку длиной 2,4 км.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12957"/>
            <a:ext cx="8640960" cy="63640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 smtClean="0"/>
          </a:p>
          <a:p>
            <a:pPr algn="ctr"/>
            <a:endParaRPr lang="ru-RU" sz="5400" b="1" dirty="0"/>
          </a:p>
          <a:p>
            <a:pPr algn="ctr"/>
            <a:r>
              <a:rPr lang="ru-RU" sz="5400" b="1" dirty="0" smtClean="0"/>
              <a:t>ЗОЛОТО</a:t>
            </a:r>
            <a:endParaRPr lang="ru-RU" sz="5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06"/>
            <a:ext cx="6720747" cy="504056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" y="5783491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372" y="6305750"/>
            <a:ext cx="5913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4"/>
            <a:ext cx="8640960" cy="55746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В Индии неподалеку от Дели, в местечке </a:t>
            </a:r>
            <a:r>
              <a:rPr lang="ru-RU" sz="3600" dirty="0" err="1"/>
              <a:t>Шимайхалори</a:t>
            </a:r>
            <a:r>
              <a:rPr lang="ru-RU" sz="3600" dirty="0"/>
              <a:t>, находится огромный  столб-колонна. Самое удивительное, что он вообще не подвержен коррозии и разрушению. Славы этой колонне добавили также легенды о ее волшебных целительных свойствах, избавляющих людей от целого ряда болезней</a:t>
            </a:r>
            <a:r>
              <a:rPr lang="ru-RU" sz="3600" dirty="0" smtClean="0"/>
              <a:t>.</a:t>
            </a:r>
          </a:p>
          <a:p>
            <a:pPr algn="ctr"/>
            <a:r>
              <a:rPr lang="ru-RU" sz="3600" dirty="0" smtClean="0"/>
              <a:t> </a:t>
            </a:r>
            <a:r>
              <a:rPr lang="ru-RU" sz="3600" b="1" dirty="0"/>
              <a:t>Внимание вопрос, из какого металла сделан столб?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26" y="225332"/>
            <a:ext cx="8670830" cy="6390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202" r="10738"/>
          <a:stretch/>
        </p:blipFill>
        <p:spPr>
          <a:xfrm>
            <a:off x="2123728" y="404664"/>
            <a:ext cx="5363802" cy="425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483075" y="4901380"/>
            <a:ext cx="22077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ЖЕЛЕЗО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807944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432" y="6228966"/>
            <a:ext cx="5913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56785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dirty="0" smtClean="0"/>
              <a:t>	</a:t>
            </a:r>
            <a:r>
              <a:rPr lang="ru-RU" sz="2800" dirty="0" smtClean="0"/>
              <a:t>Это </a:t>
            </a:r>
            <a:r>
              <a:rPr lang="ru-RU" sz="2800" dirty="0"/>
              <a:t>растение было первым наглядным пособием при изучении астрономии – философы древности объясняли по нему своим ученикам строение Вселенной. Имеет характерный запах и вкус, широко используется в кулинарии.</a:t>
            </a:r>
          </a:p>
          <a:p>
            <a:pPr algn="just"/>
            <a:r>
              <a:rPr lang="ru-RU" sz="2800" dirty="0" smtClean="0"/>
              <a:t>	В </a:t>
            </a:r>
            <a:r>
              <a:rPr lang="ru-RU" sz="2800" dirty="0"/>
              <a:t>армиях Древней Греции и Рима добавляли в пищу солдатам большое количество этого растения, полагая, что оно придаёт им силу, энергию и храбрость.</a:t>
            </a:r>
          </a:p>
          <a:p>
            <a:pPr algn="just"/>
            <a:r>
              <a:rPr lang="ru-RU" sz="2800" dirty="0" smtClean="0"/>
              <a:t>	У </a:t>
            </a:r>
            <a:r>
              <a:rPr lang="ru-RU" sz="2800" dirty="0"/>
              <a:t>всех народов этому растению приписывались лечебные свойства. В Средние века врачи утверждали, что даже запах этого растения предохраняет от заболевания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/>
              <a:t>	</a:t>
            </a:r>
            <a:r>
              <a:rPr lang="ru-RU" sz="2800" b="1" dirty="0" smtClean="0"/>
              <a:t>Как называется растение</a:t>
            </a:r>
            <a:r>
              <a:rPr lang="ru-RU" sz="3000" b="1" dirty="0" smtClean="0"/>
              <a:t>?</a:t>
            </a:r>
            <a:endParaRPr lang="ru-RU" sz="3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0470" y="226483"/>
            <a:ext cx="8784976" cy="65527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7" y="191736"/>
            <a:ext cx="7891446" cy="618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470" y="5867223"/>
            <a:ext cx="8784976" cy="936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8557587" y="6373368"/>
            <a:ext cx="561267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8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4"/>
            <a:ext cx="8640960" cy="556492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На одном из балов император Наполеон III преподнес придворным дамам роскошные подарки: серьги, брошки, браслеты из красивого блестящего металла. К сожалению, к концу бала украшения потускнели и потеряли привлекательность. В наше время никто бы и не подумал делать настоящие украшения из этого материала. </a:t>
            </a:r>
            <a:endParaRPr lang="ru-RU" sz="3600" dirty="0" smtClean="0"/>
          </a:p>
          <a:p>
            <a:pPr algn="ctr"/>
            <a:r>
              <a:rPr lang="ru-RU" sz="3600" b="1" dirty="0" smtClean="0"/>
              <a:t>Что </a:t>
            </a:r>
            <a:r>
              <a:rPr lang="ru-RU" sz="3600" b="1" dirty="0"/>
              <a:t>это за металл?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1306" y="270833"/>
            <a:ext cx="8640960" cy="63640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/>
          </a:p>
          <a:p>
            <a:pPr algn="ctr"/>
            <a:endParaRPr lang="ru-RU" sz="4400" b="1" dirty="0"/>
          </a:p>
          <a:p>
            <a:pPr algn="ctr"/>
            <a:endParaRPr lang="ru-RU" sz="4400" b="1" dirty="0" smtClean="0"/>
          </a:p>
          <a:p>
            <a:pPr algn="ctr"/>
            <a:endParaRPr lang="ru-RU" sz="4400" b="1" dirty="0"/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АЛЮМИНИЙ</a:t>
            </a:r>
            <a:endParaRPr lang="ru-RU" sz="4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776" t="28572" r="17634" b="9016"/>
          <a:stretch/>
        </p:blipFill>
        <p:spPr>
          <a:xfrm>
            <a:off x="2002807" y="418497"/>
            <a:ext cx="513838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" y="5798185"/>
            <a:ext cx="8815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023" y="6279992"/>
            <a:ext cx="5913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3"/>
            <a:ext cx="8640960" cy="56347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/>
              <a:t>Из-за трудности определения этого минерала, его называют обманкой. Разные примеси  придают ему различную окраску. На  Алтае  нередко можно встретить полосатую «бурундучную» руду — смесь обманки металла  и бурого шпата. Кусок такой руды издали действительно похож на затаившегося полосатого зверька. </a:t>
            </a:r>
            <a:endParaRPr lang="ru-RU" sz="3400" dirty="0" smtClean="0"/>
          </a:p>
          <a:p>
            <a:pPr algn="ctr"/>
            <a:r>
              <a:rPr lang="ru-RU" sz="3400" b="1" dirty="0" smtClean="0"/>
              <a:t>Внимание </a:t>
            </a:r>
            <a:r>
              <a:rPr lang="ru-RU" sz="3400" b="1" dirty="0"/>
              <a:t>вопрос, о соединениях какого металла идет речь?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7" y="233263"/>
            <a:ext cx="8669263" cy="63891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1579" y="443711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ZnS</a:t>
            </a:r>
            <a:r>
              <a:rPr lang="en-US" sz="3600" b="1" dirty="0" smtClean="0">
                <a:solidFill>
                  <a:schemeClr val="bg1"/>
                </a:solidFill>
              </a:rPr>
              <a:t> - </a:t>
            </a:r>
            <a:r>
              <a:rPr lang="ru-RU" sz="3600" b="1" dirty="0" smtClean="0">
                <a:solidFill>
                  <a:schemeClr val="bg1"/>
                </a:solidFill>
              </a:rPr>
              <a:t>ЦИНКОВАЯ ОБМАНКА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ИЛИ СФАЛЕРИТ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730" t="28332" r="27114" b="6489"/>
          <a:stretch/>
        </p:blipFill>
        <p:spPr>
          <a:xfrm>
            <a:off x="1979711" y="476672"/>
            <a:ext cx="5184576" cy="356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5868006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637" y="6289028"/>
            <a:ext cx="5913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0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3"/>
            <a:ext cx="8640960" cy="549560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Угарный газ не задерживается обычным противогазом. Для защиты от этого ядовитого вещества применяют дополнительный патрон, наполненный оксидом марганца (</a:t>
            </a:r>
            <a:r>
              <a:rPr lang="en-US" sz="4000" dirty="0"/>
              <a:t>IV</a:t>
            </a:r>
            <a:r>
              <a:rPr lang="ru-RU" sz="4000" dirty="0"/>
              <a:t>). </a:t>
            </a:r>
            <a:r>
              <a:rPr lang="ru-RU" sz="4000" b="1" dirty="0"/>
              <a:t>В чем, по вашему мнению, смысл применяемого дополнительного патрона?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9160"/>
            <a:ext cx="8640960" cy="63640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 smtClean="0"/>
          </a:p>
          <a:p>
            <a:pPr algn="ctr"/>
            <a:endParaRPr lang="en-US" sz="4400" dirty="0"/>
          </a:p>
          <a:p>
            <a:pPr algn="ctr"/>
            <a:endParaRPr lang="en-US" sz="4400" dirty="0" smtClean="0"/>
          </a:p>
          <a:p>
            <a:pPr algn="ctr"/>
            <a:r>
              <a:rPr lang="ru-RU" sz="4000" dirty="0" smtClean="0"/>
              <a:t>Угарный </a:t>
            </a:r>
            <a:r>
              <a:rPr lang="ru-RU" sz="4000" dirty="0"/>
              <a:t>газ трудно уловить.  Оксид марганца (IV) окисляет его до углекислого газа (СО2), который легко поглощается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4" y="227145"/>
            <a:ext cx="2951504" cy="2895753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5728868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8557587" y="6373368"/>
            <a:ext cx="561267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208" y="260648"/>
            <a:ext cx="8496944" cy="55228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208" y="260649"/>
            <a:ext cx="8417256" cy="519955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В </a:t>
            </a:r>
            <a:r>
              <a:rPr lang="ru-RU" sz="3400" dirty="0">
                <a:solidFill>
                  <a:schemeClr val="bg1"/>
                </a:solidFill>
              </a:rPr>
              <a:t>первой половине 17 века русский посол передал монгольскому хану от царя Михаила  Федоровича сто соболей. Монгольский хан в ответ передал русскому царю четыре пуда сухих листьев, на что царь обиделся: он дарит соболей, а в замен получает сухие листья, хан понял свою ошибку и отправил в Москву своего мастера с подарком  о каких листьях идет речь?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3" y="236093"/>
            <a:ext cx="8523287" cy="554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83491"/>
            <a:ext cx="8765199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08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749" y="188640"/>
            <a:ext cx="8640960" cy="56446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Плод этого растения - необходимая и, к тому же, излюбленная пища многих итальянских певцов. Любят его за то, что он чистит и снимает воспаление с голосовых связок. </a:t>
            </a:r>
            <a:r>
              <a:rPr lang="ru-RU" sz="4400" b="1" dirty="0"/>
              <a:t>Что в ящике?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0" y="5833268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641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0" y="188640"/>
            <a:ext cx="8789155" cy="56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0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640960" cy="53519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Мария Медичи была виртуозом в составлении ядов, сама панически боялась быть отравленной, а «его» считала лучшим противоядием. Назовите это противоядие.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640960" cy="61818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0" y="201149"/>
            <a:ext cx="8809037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5684631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69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4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7"/>
            <a:ext cx="8712968" cy="53940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Они открыты в 1928 году советским учёным </a:t>
            </a:r>
            <a:r>
              <a:rPr lang="ru-RU" sz="4400" dirty="0" err="1">
                <a:solidFill>
                  <a:schemeClr val="tx1"/>
                </a:solidFill>
              </a:rPr>
              <a:t>Токиным</a:t>
            </a:r>
            <a:r>
              <a:rPr lang="ru-RU" sz="4400" dirty="0">
                <a:solidFill>
                  <a:schemeClr val="tx1"/>
                </a:solidFill>
              </a:rPr>
              <a:t>. </a:t>
            </a:r>
            <a:endParaRPr lang="ru-RU" sz="4400" dirty="0" smtClean="0">
              <a:solidFill>
                <a:schemeClr val="tx1"/>
              </a:solidFill>
            </a:endParaRPr>
          </a:p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Их </a:t>
            </a:r>
            <a:r>
              <a:rPr lang="ru-RU" sz="4400" dirty="0">
                <a:solidFill>
                  <a:schemeClr val="tx1"/>
                </a:solidFill>
              </a:rPr>
              <a:t>много выделяют хвойные, однако чемпионом является можжевельник. Они выделяются бактериями и низшими </a:t>
            </a:r>
            <a:r>
              <a:rPr lang="ru-RU" sz="4400" dirty="0" smtClean="0">
                <a:solidFill>
                  <a:schemeClr val="tx1"/>
                </a:solidFill>
              </a:rPr>
              <a:t>грибами.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Назовите </a:t>
            </a:r>
            <a:r>
              <a:rPr lang="ru-RU" sz="4400" b="1" dirty="0">
                <a:solidFill>
                  <a:schemeClr val="tx1"/>
                </a:solidFill>
              </a:rPr>
              <a:t>их.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215" y="260648"/>
            <a:ext cx="8712968" cy="53940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 smtClean="0">
              <a:solidFill>
                <a:schemeClr val="tx1"/>
              </a:solidFill>
            </a:endParaRPr>
          </a:p>
          <a:p>
            <a:r>
              <a:rPr lang="ru-RU" sz="4000" b="1" dirty="0" smtClean="0">
                <a:solidFill>
                  <a:schemeClr val="tx1"/>
                </a:solidFill>
              </a:rPr>
              <a:t>      ФИТОНЦИДЫ - 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</a:p>
          <a:p>
            <a:endParaRPr lang="ru-RU" sz="4000" dirty="0">
              <a:solidFill>
                <a:schemeClr val="tx1"/>
              </a:solidFill>
            </a:endParaRPr>
          </a:p>
          <a:p>
            <a:endParaRPr lang="ru-RU" sz="4000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образуемые </a:t>
            </a:r>
            <a:r>
              <a:rPr lang="ru-RU" sz="3600" dirty="0">
                <a:solidFill>
                  <a:schemeClr val="tx1"/>
                </a:solidFill>
              </a:rPr>
              <a:t>растениями биологически активные вещества, убивающие или подавляющие рост и развитие бактерий, микроскопических грибов, </a:t>
            </a:r>
            <a:r>
              <a:rPr lang="ru-RU" sz="3600" dirty="0" smtClean="0">
                <a:solidFill>
                  <a:schemeClr val="tx1"/>
                </a:solidFill>
              </a:rPr>
              <a:t>простейших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9852"/>
            <a:ext cx="2742200" cy="259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7" y="5654701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84" y="627619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9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30373"/>
            <a:ext cx="8784976" cy="554265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solidFill>
                  <a:schemeClr val="tx1"/>
                </a:solidFill>
              </a:rPr>
              <a:t>Многие народы, живущие на территории России, почитали это дерево, как священное. По якутским поверьям, на ветвях этого дерева живёт Хозяйка Земли. А </a:t>
            </a:r>
            <a:r>
              <a:rPr lang="ru-RU" sz="3200" dirty="0" smtClean="0">
                <a:solidFill>
                  <a:schemeClr val="tx1"/>
                </a:solidFill>
              </a:rPr>
              <a:t>вот, что </a:t>
            </a:r>
            <a:r>
              <a:rPr lang="ru-RU" sz="3200" dirty="0">
                <a:solidFill>
                  <a:schemeClr val="tx1"/>
                </a:solidFill>
              </a:rPr>
              <a:t>поётся в русской песне об этом дереве:</a:t>
            </a: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	Первое </a:t>
            </a:r>
            <a:r>
              <a:rPr lang="ru-RU" sz="3200" dirty="0">
                <a:solidFill>
                  <a:schemeClr val="tx1"/>
                </a:solidFill>
              </a:rPr>
              <a:t>дело- мир освещать,</a:t>
            </a: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	Второе </a:t>
            </a:r>
            <a:r>
              <a:rPr lang="ru-RU" sz="3200" dirty="0">
                <a:solidFill>
                  <a:schemeClr val="tx1"/>
                </a:solidFill>
              </a:rPr>
              <a:t>дело- скрип утешать,</a:t>
            </a: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	Третье </a:t>
            </a:r>
            <a:r>
              <a:rPr lang="ru-RU" sz="3200" dirty="0">
                <a:solidFill>
                  <a:schemeClr val="tx1"/>
                </a:solidFill>
              </a:rPr>
              <a:t>дело - больных исцелять, </a:t>
            </a: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	Четвёртое </a:t>
            </a:r>
            <a:r>
              <a:rPr lang="ru-RU" sz="3200" dirty="0">
                <a:solidFill>
                  <a:schemeClr val="tx1"/>
                </a:solidFill>
              </a:rPr>
              <a:t>дело- чистоту соблюдать.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Что это за дерево?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Объясните</a:t>
            </a:r>
            <a:r>
              <a:rPr lang="ru-RU" sz="3200" b="1" dirty="0">
                <a:solidFill>
                  <a:schemeClr val="tx1"/>
                </a:solidFill>
              </a:rPr>
              <a:t>, о чём говорится в песне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7698"/>
            <a:ext cx="8837712" cy="554265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БЕРЁЗА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tx1"/>
                </a:solidFill>
              </a:rPr>
              <a:t>люди освещали дома</a:t>
            </a:r>
          </a:p>
          <a:p>
            <a:r>
              <a:rPr lang="ru-RU" sz="3600" dirty="0">
                <a:solidFill>
                  <a:schemeClr val="tx1"/>
                </a:solidFill>
              </a:rPr>
              <a:t>     берёзовыми лучинками;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tx1"/>
                </a:solidFill>
              </a:rPr>
              <a:t>дёгтем из </a:t>
            </a:r>
            <a:r>
              <a:rPr lang="ru-RU" sz="3600" dirty="0" smtClean="0">
                <a:solidFill>
                  <a:schemeClr val="tx1"/>
                </a:solidFill>
              </a:rPr>
              <a:t>берёзовой </a:t>
            </a:r>
          </a:p>
          <a:p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    коры </a:t>
            </a:r>
            <a:r>
              <a:rPr lang="ru-RU" sz="3600" dirty="0">
                <a:solidFill>
                  <a:schemeClr val="tx1"/>
                </a:solidFill>
              </a:rPr>
              <a:t>смазывали </a:t>
            </a:r>
            <a:r>
              <a:rPr lang="ru-RU" sz="3600" dirty="0" smtClean="0">
                <a:solidFill>
                  <a:schemeClr val="tx1"/>
                </a:solidFill>
              </a:rPr>
              <a:t>оси колёс</a:t>
            </a:r>
            <a:r>
              <a:rPr lang="ru-RU" sz="3600" dirty="0">
                <a:solidFill>
                  <a:schemeClr val="tx1"/>
                </a:solidFill>
              </a:rPr>
              <a:t>, чтобы </a:t>
            </a:r>
            <a:r>
              <a:rPr lang="ru-RU" sz="3600" dirty="0" smtClean="0">
                <a:solidFill>
                  <a:schemeClr val="tx1"/>
                </a:solidFill>
              </a:rPr>
              <a:t>не        скрипели</a:t>
            </a:r>
            <a:r>
              <a:rPr lang="ru-RU" sz="3600" dirty="0">
                <a:solidFill>
                  <a:schemeClr val="tx1"/>
                </a:solidFill>
              </a:rPr>
              <a:t>;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tx1"/>
                </a:solidFill>
              </a:rPr>
              <a:t>от болезней почек, печени  и лёгких помогает отвар берёзовых почек;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tx1"/>
                </a:solidFill>
              </a:rPr>
              <a:t>полы </a:t>
            </a:r>
            <a:r>
              <a:rPr lang="ru-RU" sz="3600" dirty="0" smtClean="0">
                <a:solidFill>
                  <a:schemeClr val="tx1"/>
                </a:solidFill>
              </a:rPr>
              <a:t>мыли, парились </a:t>
            </a:r>
            <a:r>
              <a:rPr lang="ru-RU" sz="3600" dirty="0">
                <a:solidFill>
                  <a:schemeClr val="tx1"/>
                </a:solidFill>
              </a:rPr>
              <a:t>берёзовыми вениками.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0"/>
          <a:stretch/>
        </p:blipFill>
        <p:spPr bwMode="auto">
          <a:xfrm>
            <a:off x="6354886" y="260000"/>
            <a:ext cx="2633663" cy="228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73031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43" y="6254837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62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7"/>
            <a:ext cx="8712968" cy="55337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</a:rPr>
              <a:t>«Больных мучили сильные, нестерпимые боли, так что они громко жаловались, скрежетали зубами и кричали…  Невидимый, скрытый под кожей огонь отделял мясо от костей и пожирал его»,- </a:t>
            </a:r>
            <a:r>
              <a:rPr lang="ru-RU" sz="3200" dirty="0">
                <a:solidFill>
                  <a:schemeClr val="tx1"/>
                </a:solidFill>
              </a:rPr>
              <a:t>так писал старинный летописец о неизвестной болезни, называемой потом «</a:t>
            </a:r>
            <a:r>
              <a:rPr lang="ru-RU" sz="3200" dirty="0" smtClean="0">
                <a:solidFill>
                  <a:schemeClr val="tx1"/>
                </a:solidFill>
              </a:rPr>
              <a:t>злыми корчами</a:t>
            </a:r>
            <a:r>
              <a:rPr lang="ru-RU" sz="3200" dirty="0">
                <a:solidFill>
                  <a:schemeClr val="tx1"/>
                </a:solidFill>
              </a:rPr>
              <a:t>», «антоновым огнём». Замечено было, что болезнь начиналась после употребления  хлебобулочных изделий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Что </a:t>
            </a:r>
            <a:r>
              <a:rPr lang="ru-RU" sz="3200" b="1" dirty="0">
                <a:solidFill>
                  <a:schemeClr val="tx1"/>
                </a:solidFill>
              </a:rPr>
              <a:t>вызывало эту болезнь?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412" y="260646"/>
            <a:ext cx="8712968" cy="55337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ГРИБ-ПАРАЗИТ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   СПОРЫНЬЯ 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</a:p>
          <a:p>
            <a:endParaRPr lang="ru-RU" sz="4000" dirty="0">
              <a:solidFill>
                <a:schemeClr val="tx1"/>
              </a:solidFill>
            </a:endParaRPr>
          </a:p>
          <a:p>
            <a:endParaRPr lang="ru-RU" sz="4000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58" y="548680"/>
            <a:ext cx="4968973" cy="354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7" y="5794387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27619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9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1576</Words>
  <Application>Microsoft Office PowerPoint</Application>
  <PresentationFormat>Экран (4:3)</PresentationFormat>
  <Paragraphs>213</Paragraphs>
  <Slides>32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Природа не признаёт      шуток, она всегда правдива, всегда серьёзна, всегда строга; она всегда права; ошибки же и заблуждения исходят от людей. Иоганн Вольфганг Гёте  </vt:lpstr>
      <vt:lpstr>Презентация PowerPoint</vt:lpstr>
      <vt:lpstr>Презентация PowerPoint</vt:lpstr>
      <vt:lpstr>Презентация PowerPoint</vt:lpstr>
      <vt:lpstr>Вспышка численности грызунов в прилегающем к дороге ландшафте была связана с уменьшением численности хищников - консументов в трофической цепи, в данном случае сов.  Которые гибли, поражённые электрическим током, когда  садились на провода и одновременно задевали крыльями металлические конструкции (чаще всего это случалось под мостами).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73</cp:revision>
  <dcterms:created xsi:type="dcterms:W3CDTF">2019-02-23T04:47:14Z</dcterms:created>
  <dcterms:modified xsi:type="dcterms:W3CDTF">2019-07-02T08:41:17Z</dcterms:modified>
</cp:coreProperties>
</file>