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2" r:id="rId1"/>
  </p:sldMasterIdLst>
  <p:notesMasterIdLst>
    <p:notesMasterId r:id="rId26"/>
  </p:notesMasterIdLst>
  <p:sldIdLst>
    <p:sldId id="256" r:id="rId2"/>
    <p:sldId id="267" r:id="rId3"/>
    <p:sldId id="276" r:id="rId4"/>
    <p:sldId id="293" r:id="rId5"/>
    <p:sldId id="294" r:id="rId6"/>
    <p:sldId id="259" r:id="rId7"/>
    <p:sldId id="270" r:id="rId8"/>
    <p:sldId id="287" r:id="rId9"/>
    <p:sldId id="264" r:id="rId10"/>
    <p:sldId id="290" r:id="rId11"/>
    <p:sldId id="289" r:id="rId12"/>
    <p:sldId id="282" r:id="rId13"/>
    <p:sldId id="288" r:id="rId14"/>
    <p:sldId id="271" r:id="rId15"/>
    <p:sldId id="285" r:id="rId16"/>
    <p:sldId id="274" r:id="rId17"/>
    <p:sldId id="275" r:id="rId18"/>
    <p:sldId id="277" r:id="rId19"/>
    <p:sldId id="273" r:id="rId20"/>
    <p:sldId id="292" r:id="rId21"/>
    <p:sldId id="291" r:id="rId22"/>
    <p:sldId id="295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89" autoAdjust="0"/>
    <p:restoredTop sz="86475" autoAdjust="0"/>
  </p:normalViewPr>
  <p:slideViewPr>
    <p:cSldViewPr>
      <p:cViewPr varScale="1">
        <p:scale>
          <a:sx n="93" d="100"/>
          <a:sy n="93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9C466-4B1A-4EFA-AF25-CC58BA5D8ED9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A31A5-4EC7-4877-A61A-84E86EE3A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273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1D70-BC65-4999-B453-2DADB1286EF9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675573-05C9-47AB-86AC-D2992AAC64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1D70-BC65-4999-B453-2DADB1286EF9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5573-05C9-47AB-86AC-D2992AAC6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1D70-BC65-4999-B453-2DADB1286EF9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5573-05C9-47AB-86AC-D2992AAC6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141D70-BC65-4999-B453-2DADB1286EF9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4675573-05C9-47AB-86AC-D2992AAC64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1D70-BC65-4999-B453-2DADB1286EF9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5573-05C9-47AB-86AC-D2992AAC64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1D70-BC65-4999-B453-2DADB1286EF9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5573-05C9-47AB-86AC-D2992AAC64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5573-05C9-47AB-86AC-D2992AAC64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1D70-BC65-4999-B453-2DADB1286EF9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1D70-BC65-4999-B453-2DADB1286EF9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5573-05C9-47AB-86AC-D2992AAC64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1D70-BC65-4999-B453-2DADB1286EF9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5573-05C9-47AB-86AC-D2992AAC6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141D70-BC65-4999-B453-2DADB1286EF9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675573-05C9-47AB-86AC-D2992AAC64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1D70-BC65-4999-B453-2DADB1286EF9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675573-05C9-47AB-86AC-D2992AAC64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1141D70-BC65-4999-B453-2DADB1286EF9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4675573-05C9-47AB-86AC-D2992AAC64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36.wmf"/><Relationship Id="rId7" Type="http://schemas.openxmlformats.org/officeDocument/2006/relationships/image" Target="../media/image32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2.wma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wma"/><Relationship Id="rId5" Type="http://schemas.openxmlformats.org/officeDocument/2006/relationships/image" Target="../media/image39.wmf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cs typeface="Aharoni" pitchFamily="2" charset="-79"/>
              </a:rPr>
              <a:t>»</a:t>
            </a:r>
            <a:endParaRPr lang="ru-RU" sz="2800" dirty="0"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5229200"/>
            <a:ext cx="553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188" y="206328"/>
            <a:ext cx="8496000" cy="63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692696"/>
            <a:ext cx="515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Презентация по истории средних веков 6 класс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75415" y="1033011"/>
            <a:ext cx="456791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«Формирование средневековых городов»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2188" y="5598532"/>
            <a:ext cx="962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выполнена учителем истории « </a:t>
            </a:r>
            <a:r>
              <a:rPr lang="ru-RU" dirty="0" smtClean="0"/>
              <a:t>МОУ</a:t>
            </a:r>
            <a:r>
              <a:rPr lang="ru-RU" dirty="0" smtClean="0"/>
              <a:t> «СОШ №</a:t>
            </a:r>
            <a:r>
              <a:rPr lang="ru-RU" dirty="0" smtClean="0"/>
              <a:t> 10» </a:t>
            </a:r>
            <a:r>
              <a:rPr lang="ru-RU" dirty="0"/>
              <a:t>г</a:t>
            </a:r>
            <a:r>
              <a:rPr lang="ru-RU" dirty="0" smtClean="0"/>
              <a:t>. Ухты                                                  Сухопаровой С.Л.</a:t>
            </a:r>
            <a:endParaRPr lang="ru-RU" dirty="0"/>
          </a:p>
        </p:txBody>
      </p:sp>
      <p:pic>
        <p:nvPicPr>
          <p:cNvPr id="1054" name="Picture 30" descr="C:\Users\Светлана\AppData\Local\Microsoft\Windows\Temporary Internet Files\Content.IE5\D0UA3PBF\MC90043709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520000">
            <a:off x="-427073" y="-486068"/>
            <a:ext cx="2088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324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dirty="0"/>
              <a:t>С</a:t>
            </a:r>
            <a:r>
              <a:rPr lang="ru-RU" sz="3100" dirty="0" smtClean="0"/>
              <a:t>обор – сердце   средневекового  города</a:t>
            </a:r>
            <a:endParaRPr lang="ru-RU" sz="310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21"/>
          <a:stretch/>
        </p:blipFill>
        <p:spPr>
          <a:xfrm>
            <a:off x="5436096" y="1551438"/>
            <a:ext cx="2988000" cy="43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393" y="2060848"/>
            <a:ext cx="4076468" cy="27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874393" y="490934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Готический собор                                  в Барселоне.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5436096" y="587727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Собор                                        </a:t>
            </a:r>
            <a:r>
              <a:rPr lang="ru-RU" dirty="0" smtClean="0"/>
              <a:t>( </a:t>
            </a:r>
            <a:r>
              <a:rPr lang="ru-RU" sz="2400" dirty="0" smtClean="0"/>
              <a:t>внутренний</a:t>
            </a:r>
            <a:r>
              <a:rPr lang="ru-RU" dirty="0" smtClean="0"/>
              <a:t> </a:t>
            </a:r>
            <a:r>
              <a:rPr lang="ru-RU" sz="2400" dirty="0" smtClean="0"/>
              <a:t>вид)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782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22096" cy="6480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Ратуша –здание городского совета</a:t>
            </a:r>
            <a:endParaRPr lang="ru-RU" sz="28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552" y="908720"/>
            <a:ext cx="5687999" cy="525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444208" y="188640"/>
            <a:ext cx="2057400" cy="4320480"/>
          </a:xfrm>
        </p:spPr>
        <p:txBody>
          <a:bodyPr>
            <a:noAutofit/>
          </a:bodyPr>
          <a:lstStyle/>
          <a:p>
            <a:r>
              <a:rPr lang="ru-RU" sz="2000" dirty="0" smtClean="0"/>
              <a:t>                                   В его состав входили </a:t>
            </a:r>
            <a:r>
              <a:rPr lang="ru-RU" sz="2000" b="1" dirty="0" smtClean="0"/>
              <a:t>бургомистры</a:t>
            </a:r>
            <a:r>
              <a:rPr lang="ru-RU" sz="2000" dirty="0" smtClean="0"/>
              <a:t>- богатые горожане</a:t>
            </a:r>
            <a:r>
              <a:rPr lang="en-US" sz="2000" dirty="0" smtClean="0"/>
              <a:t>,</a:t>
            </a:r>
            <a:r>
              <a:rPr lang="ru-RU" sz="2000" dirty="0" smtClean="0"/>
              <a:t> </a:t>
            </a:r>
            <a:r>
              <a:rPr lang="ru-RU" sz="2000" b="1" dirty="0" smtClean="0"/>
              <a:t>нотариусы</a:t>
            </a:r>
            <a:r>
              <a:rPr lang="ru-RU" sz="2000" dirty="0" smtClean="0"/>
              <a:t>- специалисты по наследству и сделкам. Там находилась казна и арсенал  оружия. </a:t>
            </a:r>
            <a:r>
              <a:rPr lang="en-US" sz="2000" dirty="0" smtClean="0"/>
              <a:t>                                 </a:t>
            </a:r>
            <a:r>
              <a:rPr lang="ru-RU" sz="2000" dirty="0" smtClean="0"/>
              <a:t>В ратуше служили писцы и посыльные.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4339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3" y="-6574"/>
            <a:ext cx="8643681" cy="987302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2800" dirty="0" smtClean="0"/>
              <a:t>Схема</a:t>
            </a:r>
            <a:r>
              <a:rPr lang="ru-RU" dirty="0" smtClean="0"/>
              <a:t>          </a:t>
            </a:r>
            <a:r>
              <a:rPr lang="ru-RU" sz="2800" dirty="0" smtClean="0"/>
              <a:t>управления                городом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1722128"/>
            <a:ext cx="2700000" cy="1908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</a:t>
            </a:r>
            <a:r>
              <a:rPr lang="ru-RU" sz="2400" dirty="0" smtClean="0"/>
              <a:t>еньор</a:t>
            </a:r>
            <a:endParaRPr lang="ru-RU" sz="2400" dirty="0"/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5335600" y="875928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5356465" y="2676128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6" name="Объект 1"/>
          <p:cNvSpPr txBox="1">
            <a:spLocks/>
          </p:cNvSpPr>
          <p:nvPr/>
        </p:nvSpPr>
        <p:spPr>
          <a:xfrm>
            <a:off x="1043608" y="95481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31640" y="3981471"/>
            <a:ext cx="2700000" cy="190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Должностные   лица</a:t>
            </a:r>
            <a:endParaRPr lang="ru-RU" sz="2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52120" y="925814"/>
            <a:ext cx="2556000" cy="1836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Мэр  города                                                      (бургомистр)</a:t>
            </a:r>
            <a:endParaRPr lang="ru-RU" sz="2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61210" y="2869433"/>
            <a:ext cx="2556000" cy="1836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Магистрат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61210" y="4797152"/>
            <a:ext cx="2556000" cy="1836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Патрициат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514793"/>
            <a:ext cx="8229600" cy="413045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528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40539" y="-279456"/>
            <a:ext cx="9021688" cy="9361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Определите   какие  это  средневековые  городские  сооружения?</a:t>
            </a:r>
            <a:endParaRPr lang="ru-RU" sz="24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520" y="928826"/>
            <a:ext cx="3401586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5300" y="888001"/>
            <a:ext cx="4059238" cy="29125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3873990"/>
            <a:ext cx="1733550" cy="2628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789040"/>
            <a:ext cx="2550522" cy="280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251520" y="260648"/>
            <a:ext cx="396000" cy="396000"/>
          </a:xfrm>
          <a:prstGeom prst="actionButtonHelp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1052736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8322" y="5912448"/>
            <a:ext cx="43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344472" y="98072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76056" y="577299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53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8147248" cy="10801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Ремесленные                          мастерские </a:t>
            </a:r>
            <a:endParaRPr lang="ru-RU" sz="28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484784"/>
            <a:ext cx="2925910" cy="338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484784"/>
            <a:ext cx="2438199" cy="33708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11560" y="4920843"/>
            <a:ext cx="4599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Окраска  тканей в средние века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620413" y="5013176"/>
            <a:ext cx="1630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Стеклодув</a:t>
            </a:r>
            <a:endParaRPr lang="ru-RU" sz="2400" dirty="0"/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755576" y="5661248"/>
            <a:ext cx="396000" cy="396000"/>
          </a:xfrm>
          <a:prstGeom prst="actionButtonHelp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22853" y="5457083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Какие орудия труда используют ремесленники? Каких размеров  производство?  С какой целью производят изделия?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01022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63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127" y="1412776"/>
            <a:ext cx="7524000" cy="44343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971600" y="50803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Признаки     ремесленной    мастерской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5880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1520" y="1572041"/>
            <a:ext cx="6248400" cy="4686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660232" y="1412776"/>
            <a:ext cx="1984248" cy="4885928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Цели   возникновения   цехов:                                                       </a:t>
            </a:r>
            <a:r>
              <a:rPr lang="ru-RU" sz="7200" dirty="0" smtClean="0"/>
              <a:t>1. Защита от конкуренции.                           2. Защита от нападений разбойников-рыцарей                                           3. Организация   быта и взаимопомощи                      4. Создание для всех мастеров равных условий в производстве и продажи товара</a:t>
            </a:r>
            <a:endParaRPr lang="ru-RU" sz="7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2324" y="332656"/>
            <a:ext cx="8367464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Цехи  -  союзы </a:t>
            </a:r>
            <a:r>
              <a:rPr lang="ru-RU" sz="2800" dirty="0"/>
              <a:t>р</a:t>
            </a:r>
            <a:r>
              <a:rPr lang="ru-RU" sz="2800" dirty="0" smtClean="0"/>
              <a:t>емесленников одной  специальности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6258341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Цех  пекарей.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34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960" y="1651680"/>
            <a:ext cx="3260989" cy="4014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sz="2800" dirty="0" smtClean="0"/>
              <a:t>Гербы      </a:t>
            </a:r>
            <a:r>
              <a:rPr lang="ru-RU" dirty="0" smtClean="0"/>
              <a:t>    </a:t>
            </a:r>
            <a:r>
              <a:rPr lang="ru-RU" sz="2800" dirty="0" smtClean="0"/>
              <a:t>ремесленных                     цехов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dirty="0"/>
          </a:p>
        </p:txBody>
      </p:sp>
      <p:sp useBgFill="1">
        <p:nvSpPr>
          <p:cNvPr id="11" name="Управляющая кнопка: справка 10">
            <a:hlinkClick r:id="" action="ppaction://noaction" highlightClick="1"/>
          </p:cNvPr>
          <p:cNvSpPr/>
          <p:nvPr/>
        </p:nvSpPr>
        <p:spPr>
          <a:xfrm>
            <a:off x="539552" y="5877272"/>
            <a:ext cx="540000" cy="756000"/>
          </a:xfrm>
          <a:prstGeom prst="actionButtonHelp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0002" y="1375748"/>
            <a:ext cx="4029910" cy="446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Прямоугольник 12"/>
          <p:cNvSpPr/>
          <p:nvPr/>
        </p:nvSpPr>
        <p:spPr>
          <a:xfrm>
            <a:off x="1154981" y="5851255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3A447"/>
              </a:buClr>
              <a:buSzPct val="85000"/>
            </a:pPr>
            <a:r>
              <a:rPr lang="ru-RU" sz="2000" b="1" dirty="0">
                <a:solidFill>
                  <a:srgbClr val="FEFAC9"/>
                </a:solidFill>
              </a:rPr>
              <a:t>Определите </a:t>
            </a:r>
            <a:r>
              <a:rPr lang="ru-RU" sz="2000" b="1" dirty="0" smtClean="0">
                <a:solidFill>
                  <a:srgbClr val="FEFAC9"/>
                </a:solidFill>
              </a:rPr>
              <a:t>каким  ремесленным цехам принадлежал эти гербы?</a:t>
            </a:r>
            <a:endParaRPr lang="ru-RU" sz="2000" b="1" dirty="0">
              <a:solidFill>
                <a:srgbClr val="FEFAC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249" y="5365399"/>
            <a:ext cx="360000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37958" y="3299099"/>
            <a:ext cx="360000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513250" y="3311031"/>
            <a:ext cx="360000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11070" y="5470189"/>
            <a:ext cx="360000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513250" y="5457040"/>
            <a:ext cx="360000" cy="360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44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576" y="1412776"/>
            <a:ext cx="6405876" cy="39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5643" y="0"/>
            <a:ext cx="8229600" cy="1219200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2800" dirty="0" smtClean="0"/>
              <a:t>Рынок         в средневековом      городе</a:t>
            </a:r>
            <a:endParaRPr lang="ru-RU" sz="2800" dirty="0"/>
          </a:p>
        </p:txBody>
      </p:sp>
      <p:sp>
        <p:nvSpPr>
          <p:cNvPr id="2" name="Управляющая кнопка: справка 1">
            <a:hlinkClick r:id="" action="ppaction://noaction" highlightClick="1"/>
          </p:cNvPr>
          <p:cNvSpPr/>
          <p:nvPr/>
        </p:nvSpPr>
        <p:spPr>
          <a:xfrm>
            <a:off x="755576" y="5949280"/>
            <a:ext cx="360000" cy="360000"/>
          </a:xfrm>
          <a:prstGeom prst="actionButtonHelp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15576" y="5529115"/>
            <a:ext cx="691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Какие категории горожан вы видите на иллюстрации? Что продавали на средневековом городском рынке?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162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7205" y="810283"/>
            <a:ext cx="2057400" cy="10668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dirty="0" smtClean="0"/>
              <a:t>Меняла –   специалист по денежным    делам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7544" y="783868"/>
            <a:ext cx="6019800" cy="5562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709394" y="2276872"/>
            <a:ext cx="1972857" cy="215681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/>
              <a:t>Ростовщик – человек</a:t>
            </a:r>
            <a:r>
              <a:rPr lang="en-US" sz="1800" dirty="0" smtClean="0"/>
              <a:t>,</a:t>
            </a:r>
            <a:r>
              <a:rPr lang="ru-RU" sz="1800" dirty="0" smtClean="0"/>
              <a:t> который давал деньги в долг под высокий процент</a:t>
            </a:r>
            <a:endParaRPr lang="ru-RU" sz="18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7456836" y="1916832"/>
            <a:ext cx="477973" cy="396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524577" y="4431049"/>
            <a:ext cx="468000" cy="396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09275" y="4827049"/>
            <a:ext cx="175326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Банкир-  хранитель больших сумм денег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260648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Появление   новых   городских  профессий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539552" y="6422745"/>
            <a:ext cx="255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Меняла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513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60040"/>
            <a:ext cx="8589640" cy="1219200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sz="2800" dirty="0"/>
              <a:t>Р</a:t>
            </a:r>
            <a:r>
              <a:rPr lang="ru-RU" sz="2800" dirty="0" smtClean="0"/>
              <a:t>ешите        кроссворд </a:t>
            </a:r>
            <a:r>
              <a:rPr lang="ru-RU" sz="2800" dirty="0"/>
              <a:t> </a:t>
            </a:r>
            <a:r>
              <a:rPr lang="ru-RU" sz="2800" dirty="0" smtClean="0"/>
              <a:t>и  узнаете  тему урока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63297" y="2355744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857408" y="1563808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2348880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2715784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755576" y="2355744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2715784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45504" y="2715784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34136" y="2345472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889248" y="688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66184" y="2715784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1"/>
          <p:cNvSpPr txBox="1">
            <a:spLocks/>
          </p:cNvSpPr>
          <p:nvPr/>
        </p:nvSpPr>
        <p:spPr>
          <a:xfrm>
            <a:off x="889248" y="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75656" y="3070120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ъект 1"/>
          <p:cNvSpPr txBox="1">
            <a:spLocks/>
          </p:cNvSpPr>
          <p:nvPr/>
        </p:nvSpPr>
        <p:spPr>
          <a:xfrm>
            <a:off x="889248" y="688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0" name="Объект 1"/>
          <p:cNvSpPr txBox="1">
            <a:spLocks/>
          </p:cNvSpPr>
          <p:nvPr/>
        </p:nvSpPr>
        <p:spPr>
          <a:xfrm>
            <a:off x="1011784" y="1090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907704" y="3077000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ъект 1"/>
          <p:cNvSpPr txBox="1">
            <a:spLocks/>
          </p:cNvSpPr>
          <p:nvPr/>
        </p:nvSpPr>
        <p:spPr>
          <a:xfrm>
            <a:off x="41162" y="244959"/>
            <a:ext cx="9186632" cy="49703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3" name="Объект 1"/>
          <p:cNvSpPr txBox="1">
            <a:spLocks/>
          </p:cNvSpPr>
          <p:nvPr/>
        </p:nvSpPr>
        <p:spPr>
          <a:xfrm>
            <a:off x="1774048" y="688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325240" y="3077000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766184" y="3437040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ъект 1"/>
          <p:cNvSpPr txBox="1">
            <a:spLocks/>
          </p:cNvSpPr>
          <p:nvPr/>
        </p:nvSpPr>
        <p:spPr>
          <a:xfrm>
            <a:off x="889248" y="1090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209904" y="3087900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бъект 1"/>
          <p:cNvSpPr txBox="1">
            <a:spLocks/>
          </p:cNvSpPr>
          <p:nvPr/>
        </p:nvSpPr>
        <p:spPr>
          <a:xfrm>
            <a:off x="889248" y="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920520" y="3810000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бъект 1"/>
          <p:cNvSpPr txBox="1">
            <a:spLocks/>
          </p:cNvSpPr>
          <p:nvPr/>
        </p:nvSpPr>
        <p:spPr>
          <a:xfrm>
            <a:off x="904432" y="2175232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6" name="Объект 1"/>
          <p:cNvSpPr txBox="1">
            <a:spLocks/>
          </p:cNvSpPr>
          <p:nvPr/>
        </p:nvSpPr>
        <p:spPr>
          <a:xfrm>
            <a:off x="884720" y="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7" name="Объект 1"/>
          <p:cNvSpPr txBox="1">
            <a:spLocks/>
          </p:cNvSpPr>
          <p:nvPr/>
        </p:nvSpPr>
        <p:spPr>
          <a:xfrm>
            <a:off x="884720" y="36004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899872" y="3492492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466593" y="2355744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1"/>
          <p:cNvSpPr txBox="1">
            <a:spLocks/>
          </p:cNvSpPr>
          <p:nvPr/>
        </p:nvSpPr>
        <p:spPr>
          <a:xfrm>
            <a:off x="857408" y="688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341312" y="3437040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331920" y="3810000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475656" y="3810000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бъект 1"/>
          <p:cNvSpPr txBox="1">
            <a:spLocks/>
          </p:cNvSpPr>
          <p:nvPr/>
        </p:nvSpPr>
        <p:spPr>
          <a:xfrm>
            <a:off x="1475656" y="69744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763968" y="3810000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196016" y="3799484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4634478" y="2013553"/>
            <a:ext cx="3778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Отличительный знак  рода феодала                                                                                                  2- Плата крестьянина в виде продуктов или изделий труда                                                                                     3- Ручное производство различных изделий                                                                       4- Одна из рыцарских  забав                                              5- Главная  башня средневекового замка</a:t>
            </a:r>
            <a:endParaRPr lang="ru-RU" sz="2400" dirty="0"/>
          </a:p>
        </p:txBody>
      </p:sp>
      <p:sp>
        <p:nvSpPr>
          <p:cNvPr id="56" name="Объект 1"/>
          <p:cNvSpPr txBox="1">
            <a:spLocks/>
          </p:cNvSpPr>
          <p:nvPr/>
        </p:nvSpPr>
        <p:spPr>
          <a:xfrm>
            <a:off x="-108520" y="36177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1023794" y="3826997"/>
            <a:ext cx="4320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011826" y="2730121"/>
            <a:ext cx="4320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1021412" y="2334956"/>
            <a:ext cx="4320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1011826" y="3069587"/>
            <a:ext cx="4320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1195075" y="2730121"/>
            <a:ext cx="32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85" name="TextBox 84"/>
          <p:cNvSpPr txBox="1"/>
          <p:nvPr/>
        </p:nvSpPr>
        <p:spPr>
          <a:xfrm>
            <a:off x="1306244" y="306958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1013310" y="3466213"/>
            <a:ext cx="4320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/>
          <p:cNvSpPr txBox="1"/>
          <p:nvPr/>
        </p:nvSpPr>
        <p:spPr>
          <a:xfrm>
            <a:off x="1244671" y="348047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9" name="TextBox 88"/>
          <p:cNvSpPr txBox="1"/>
          <p:nvPr/>
        </p:nvSpPr>
        <p:spPr>
          <a:xfrm>
            <a:off x="1306007" y="3849808"/>
            <a:ext cx="9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35075" y="2334956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13888" y="3296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  <p:sp>
        <p:nvSpPr>
          <p:cNvPr id="61" name="Объект 1"/>
          <p:cNvSpPr txBox="1">
            <a:spLocks/>
          </p:cNvSpPr>
          <p:nvPr/>
        </p:nvSpPr>
        <p:spPr>
          <a:xfrm>
            <a:off x="-2342069" y="2270684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5" name="Стрелка вверх 34"/>
          <p:cNvSpPr/>
          <p:nvPr/>
        </p:nvSpPr>
        <p:spPr>
          <a:xfrm>
            <a:off x="992759" y="4572000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лево 44"/>
          <p:cNvSpPr/>
          <p:nvPr/>
        </p:nvSpPr>
        <p:spPr>
          <a:xfrm>
            <a:off x="2268084" y="5183460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3504" y="1630898"/>
            <a:ext cx="4269160" cy="3897844"/>
          </a:xfrm>
        </p:spPr>
        <p:txBody>
          <a:bodyPr>
            <a:normAutofit/>
          </a:bodyPr>
          <a:lstStyle/>
          <a:p>
            <a:pPr lvl="6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452443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84784"/>
            <a:ext cx="4711884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560" y="152400"/>
            <a:ext cx="8075240" cy="10443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Ганза-     союз      торговых   немецких городов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6152102" y="1169761"/>
            <a:ext cx="2551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Цели  Ганзы:</a:t>
            </a:r>
            <a:endParaRPr lang="ru-RU" sz="2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26045" y="1877161"/>
            <a:ext cx="2925861" cy="136800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Защита имущества от пиратов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60753" y="3429000"/>
            <a:ext cx="2925861" cy="136800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Вытеснение  соперников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60752" y="5013176"/>
            <a:ext cx="2925861" cy="136800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выгодных  условий торговли в соседних странах</a:t>
            </a:r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7038969" y="1602098"/>
            <a:ext cx="360000" cy="360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059498" y="3069000"/>
            <a:ext cx="360000" cy="360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109918" y="4653176"/>
            <a:ext cx="360000" cy="360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11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01" y="349521"/>
            <a:ext cx="48248" cy="36000"/>
          </a:xfrm>
          <a:prstGeom prst="rect">
            <a:avLst/>
          </a:prstGeom>
        </p:spPr>
      </p:pic>
      <p:pic>
        <p:nvPicPr>
          <p:cNvPr id="1029" name="Picture 5" descr="C:\Users\Светлана\AppData\Local\Microsoft\Windows\Temporary Internet Files\Content.IE5\HVIHYGHU\MC9004351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8901" y="3126000"/>
            <a:ext cx="43958" cy="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Светлана\AppData\Local\Microsoft\Windows\Temporary Internet Files\Content.IE5\66AMNMNF\MC90043513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8059" y="805765"/>
            <a:ext cx="1324545" cy="10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Светлана\AppData\Local\Microsoft\Windows\Temporary Internet Files\Content.IE5\D0UA3PBF\MC90043433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975" y="2567969"/>
            <a:ext cx="1841500" cy="1054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Светлана\AppData\Local\Microsoft\Windows\Temporary Internet Files\Content.IE5\OPLGUIZL\MC90042964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8524" y="4167671"/>
            <a:ext cx="1273406" cy="165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Светлана\AppData\Local\Microsoft\Windows\Temporary Internet Files\Content.IE5\4F7PKSP1\MC90032416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7054" y="181352"/>
            <a:ext cx="1825142" cy="11000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Светлана\AppData\Local\Microsoft\Windows\Temporary Internet Files\Content.IE5\2HWYWSM6\MC90042613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4105" y="1225900"/>
            <a:ext cx="1419545" cy="115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1302546" y="242984"/>
            <a:ext cx="6948000" cy="6084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Управляющая кнопка: справка 9">
            <a:hlinkClick r:id="" action="ppaction://noaction" highlightClick="1"/>
          </p:cNvPr>
          <p:cNvSpPr/>
          <p:nvPr/>
        </p:nvSpPr>
        <p:spPr>
          <a:xfrm>
            <a:off x="395536" y="6206604"/>
            <a:ext cx="503265" cy="396000"/>
          </a:xfrm>
          <a:prstGeom prst="actionButtonHelp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011725" y="1124744"/>
            <a:ext cx="200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Мост перед воротами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6300191" y="1934000"/>
            <a:ext cx="140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Ратуша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457584" y="3638396"/>
            <a:ext cx="129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Рынок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42633" y="5157192"/>
            <a:ext cx="114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Собор</a:t>
            </a:r>
            <a:endParaRPr lang="ru-RU" dirty="0"/>
          </a:p>
        </p:txBody>
      </p:sp>
      <p:sp>
        <p:nvSpPr>
          <p:cNvPr id="21" name="Tree"/>
          <p:cNvSpPr>
            <a:spLocks noEditPoints="1" noChangeArrowheads="1"/>
          </p:cNvSpPr>
          <p:nvPr/>
        </p:nvSpPr>
        <p:spPr bwMode="auto">
          <a:xfrm>
            <a:off x="4337999" y="1898000"/>
            <a:ext cx="468000" cy="4320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ree"/>
          <p:cNvSpPr>
            <a:spLocks noEditPoints="1" noChangeArrowheads="1"/>
          </p:cNvSpPr>
          <p:nvPr/>
        </p:nvSpPr>
        <p:spPr bwMode="auto">
          <a:xfrm>
            <a:off x="4805999" y="1934000"/>
            <a:ext cx="396000" cy="3600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ree"/>
          <p:cNvSpPr>
            <a:spLocks noEditPoints="1" noChangeArrowheads="1"/>
          </p:cNvSpPr>
          <p:nvPr/>
        </p:nvSpPr>
        <p:spPr bwMode="auto">
          <a:xfrm>
            <a:off x="5292972" y="2050335"/>
            <a:ext cx="504000" cy="4320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7" name="Picture 23" descr="C:\Users\Светлана\AppData\Local\Microsoft\Windows\Temporary Internet Files\Content.IE5\FQQ36MQ3\MC900429681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1600000">
            <a:off x="1933898" y="3343826"/>
            <a:ext cx="1287926" cy="118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175458" y="2330000"/>
            <a:ext cx="144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Дома  горожан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003784" y="4523452"/>
            <a:ext cx="112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Река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 flipH="1">
            <a:off x="3828523" y="2029416"/>
            <a:ext cx="130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Лес</a:t>
            </a:r>
            <a:endParaRPr lang="ru-RU" dirty="0"/>
          </a:p>
        </p:txBody>
      </p:sp>
      <p:pic>
        <p:nvPicPr>
          <p:cNvPr id="1048" name="Picture 24" descr="C:\Users\Светлана\AppData\Local\Microsoft\Windows\Temporary Internet Files\Content.IE5\FQQ36MQ3\MC900408092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6012" y="2578312"/>
            <a:ext cx="18319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757516" y="3622069"/>
            <a:ext cx="198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Дозорные башни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 flipH="1">
            <a:off x="1017412" y="6211669"/>
            <a:ext cx="7375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Перед вами игра « Средневековый город». Но в схеме много ошибок. Исправьте их.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8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Светлана\AppData\Local\Microsoft\Windows\Temporary Internet Files\Content.IE5\2HWYWSM6\MC9004261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2052000" cy="490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4" descr="C:\Users\Светлана\AppData\Local\Microsoft\Windows\Temporary Internet Files\Content.IE5\FQQ36MQ3\MC9004080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1505216" cy="9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C:\Users\Светлана\AppData\Local\Microsoft\Windows\Temporary Internet Files\Content.IE5\4F7PKSP1\MC90032416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757977"/>
            <a:ext cx="1825142" cy="11000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ee"/>
          <p:cNvSpPr>
            <a:spLocks noEditPoints="1" noChangeArrowheads="1"/>
          </p:cNvSpPr>
          <p:nvPr/>
        </p:nvSpPr>
        <p:spPr bwMode="auto">
          <a:xfrm>
            <a:off x="755576" y="5157192"/>
            <a:ext cx="468000" cy="4320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ree"/>
          <p:cNvSpPr>
            <a:spLocks noEditPoints="1" noChangeArrowheads="1"/>
          </p:cNvSpPr>
          <p:nvPr/>
        </p:nvSpPr>
        <p:spPr bwMode="auto">
          <a:xfrm>
            <a:off x="6804248" y="5805264"/>
            <a:ext cx="468000" cy="4320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3" descr="C:\Users\Светлана\AppData\Local\Microsoft\Windows\Temporary Internet Files\Content.IE5\FQQ36MQ3\MC90042968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1600000">
            <a:off x="1979712" y="5670000"/>
            <a:ext cx="1287926" cy="118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Светлана\AppData\Local\Microsoft\Windows\Temporary Internet Files\Content.IE5\D0UA3PBF\MC90043433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24944"/>
            <a:ext cx="1841500" cy="1054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Светлана\AppData\Local\Microsoft\Windows\Temporary Internet Files\Content.IE5\OPLGUIZL\MC90042964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1044000" cy="1357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ee"/>
          <p:cNvSpPr>
            <a:spLocks noEditPoints="1" noChangeArrowheads="1"/>
          </p:cNvSpPr>
          <p:nvPr/>
        </p:nvSpPr>
        <p:spPr bwMode="auto">
          <a:xfrm>
            <a:off x="1403648" y="5733256"/>
            <a:ext cx="468000" cy="4320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ree"/>
          <p:cNvSpPr>
            <a:spLocks noEditPoints="1" noChangeArrowheads="1"/>
          </p:cNvSpPr>
          <p:nvPr/>
        </p:nvSpPr>
        <p:spPr bwMode="auto">
          <a:xfrm>
            <a:off x="7524328" y="4149080"/>
            <a:ext cx="468000" cy="4320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7" descr="C:\Users\Светлана\AppData\Local\Microsoft\Windows\Temporary Internet Files\Content.IE5\66AMNMNF\MC90043513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1324545" cy="10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C:\Users\Светлана\AppData\Local\Microsoft\Windows\Temporary Internet Files\Content.IE5\FQQ36MQ3\MC9004080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21088"/>
            <a:ext cx="1505216" cy="9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C:\Users\Светлана\AppData\Local\Microsoft\Windows\Temporary Internet Files\Content.IE5\FQQ36MQ3\MC9004080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13176"/>
            <a:ext cx="1404000" cy="839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ree"/>
          <p:cNvSpPr>
            <a:spLocks noEditPoints="1" noChangeArrowheads="1"/>
          </p:cNvSpPr>
          <p:nvPr/>
        </p:nvSpPr>
        <p:spPr bwMode="auto">
          <a:xfrm>
            <a:off x="7452320" y="2132856"/>
            <a:ext cx="468000" cy="4320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683568" y="260648"/>
            <a:ext cx="7236000" cy="5436000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ree"/>
          <p:cNvSpPr>
            <a:spLocks noEditPoints="1" noChangeArrowheads="1"/>
          </p:cNvSpPr>
          <p:nvPr/>
        </p:nvSpPr>
        <p:spPr bwMode="auto">
          <a:xfrm>
            <a:off x="7020272" y="5229200"/>
            <a:ext cx="468000" cy="4320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Picture 16" descr="C:\Users\Светлана\AppData\Local\Microsoft\Windows\Temporary Internet Files\Content.IE5\2HWYWSM6\MC9004261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2"/>
            <a:ext cx="1908000" cy="456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C:\Users\Светлана\AppData\Local\Microsoft\Windows\Temporary Internet Files\Content.IE5\2HWYWSM6\MC9004261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8962"/>
            <a:ext cx="1872000" cy="447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4152" y="1974537"/>
            <a:ext cx="8373616" cy="316835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1.Прочитать п.13;                                                                                           2. Подготовьтесь к  тестированию по теме п. 13.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r>
              <a:rPr lang="ru-RU" sz="2800" dirty="0" smtClean="0"/>
              <a:t>Домашнее        задание</a:t>
            </a:r>
            <a:endParaRPr lang="ru-RU" sz="2800" dirty="0"/>
          </a:p>
        </p:txBody>
      </p:sp>
      <p:pic>
        <p:nvPicPr>
          <p:cNvPr id="2050" name="Picture 2" descr="C:\Users\Светлана\AppData\Local\Microsoft\Windows\Temporary Internet Files\Content.IE5\CUUTHGPB\MC90034911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4" y="105366"/>
            <a:ext cx="1728114" cy="151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4152" y="2780928"/>
            <a:ext cx="6194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Знать  значение терминов : ратуша</a:t>
            </a:r>
            <a:r>
              <a:rPr lang="en-US" sz="2400" dirty="0" smtClean="0"/>
              <a:t>,</a:t>
            </a:r>
            <a:r>
              <a:rPr lang="ru-RU" sz="2400" dirty="0" smtClean="0"/>
              <a:t>подмастерье</a:t>
            </a:r>
            <a:r>
              <a:rPr lang="en-US" sz="2400" dirty="0" smtClean="0"/>
              <a:t> </a:t>
            </a:r>
            <a:r>
              <a:rPr lang="ru-RU" sz="2400" dirty="0" smtClean="0"/>
              <a:t>коммуна</a:t>
            </a:r>
            <a:r>
              <a:rPr lang="en-US" sz="2400" dirty="0" smtClean="0"/>
              <a:t>,</a:t>
            </a:r>
            <a:r>
              <a:rPr lang="ru-RU" sz="2400" dirty="0" smtClean="0"/>
              <a:t> фактории</a:t>
            </a:r>
            <a:r>
              <a:rPr lang="en-US" sz="2400" dirty="0" smtClean="0"/>
              <a:t>, </a:t>
            </a:r>
            <a:r>
              <a:rPr lang="ru-RU" sz="2400" dirty="0" smtClean="0"/>
              <a:t>ломбард</a:t>
            </a:r>
            <a:r>
              <a:rPr lang="en-US" sz="2400" dirty="0" smtClean="0"/>
              <a:t>,  </a:t>
            </a:r>
            <a:r>
              <a:rPr lang="ru-RU" sz="2400" dirty="0" smtClean="0"/>
              <a:t>меняла</a:t>
            </a:r>
            <a:r>
              <a:rPr lang="en-US" sz="2400" dirty="0" smtClean="0"/>
              <a:t>,</a:t>
            </a:r>
            <a:r>
              <a:rPr lang="ru-RU" sz="2400" dirty="0"/>
              <a:t> </a:t>
            </a:r>
            <a:r>
              <a:rPr lang="ru-RU" sz="2400" dirty="0" smtClean="0"/>
              <a:t>ростовщик</a:t>
            </a:r>
            <a:r>
              <a:rPr lang="en-US" sz="2400" dirty="0" smtClean="0"/>
              <a:t>, </a:t>
            </a:r>
            <a:r>
              <a:rPr lang="ru-RU" sz="2400" dirty="0" smtClean="0"/>
              <a:t>банкир</a:t>
            </a:r>
            <a:r>
              <a:rPr lang="en-US" sz="2400" dirty="0"/>
              <a:t>,</a:t>
            </a:r>
            <a:r>
              <a:rPr lang="ru-RU" sz="2400" dirty="0"/>
              <a:t>шедевр</a:t>
            </a:r>
            <a:r>
              <a:rPr lang="en-US" sz="2400" dirty="0"/>
              <a:t>,</a:t>
            </a:r>
            <a:r>
              <a:rPr lang="ru-RU" sz="2400" dirty="0"/>
              <a:t> цех</a:t>
            </a:r>
            <a:r>
              <a:rPr lang="en-US" sz="2400" dirty="0"/>
              <a:t>, 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4231" y="4343370"/>
            <a:ext cx="858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4.Индивидуальные  задания:  сообщения о возникновении   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0930" y="45742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4232" y="4840237"/>
            <a:ext cx="522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городов Лондон</a:t>
            </a:r>
            <a:r>
              <a:rPr lang="en-US" sz="2400" dirty="0" smtClean="0"/>
              <a:t>, </a:t>
            </a:r>
            <a:r>
              <a:rPr lang="ru-RU" sz="2400" dirty="0" smtClean="0"/>
              <a:t>Париж.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9967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0070C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cs typeface="Aharoni" pitchFamily="2" charset="-79"/>
              </a:rPr>
              <a:t>             </a:t>
            </a:r>
            <a:r>
              <a:rPr lang="ru-RU" dirty="0" smtClean="0">
                <a:solidFill>
                  <a:schemeClr val="tx1"/>
                </a:solidFill>
                <a:cs typeface="Aharoni" pitchFamily="2" charset="-79"/>
              </a:rPr>
              <a:t>Спасибо за внимание !</a:t>
            </a:r>
            <a:endParaRPr lang="ru-RU" dirty="0">
              <a:solidFill>
                <a:schemeClr val="tx1"/>
              </a:solidFill>
              <a:cs typeface="Aharoni" pitchFamily="2" charset="-79"/>
            </a:endParaRPr>
          </a:p>
        </p:txBody>
      </p:sp>
      <p:pic>
        <p:nvPicPr>
          <p:cNvPr id="6" name="MS900074828[1].wav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27784" y="4797152"/>
            <a:ext cx="609600" cy="609600"/>
          </a:xfrm>
          <a:noFill/>
        </p:spPr>
      </p:pic>
      <p:pic>
        <p:nvPicPr>
          <p:cNvPr id="3074" name="Picture 2" descr="C:\Users\Светлана\AppData\Local\Microsoft\Windows\Temporary Internet Files\Content.IE5\FQQ36MQ3\MC90043824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46" y="1484784"/>
            <a:ext cx="3006358" cy="31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657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  Ответы  на  кроссворд: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63297" y="2355744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857408" y="1563808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2348880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2715784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756240" y="237353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2715784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45504" y="2715784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34136" y="2345472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889248" y="688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66184" y="2715784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1"/>
          <p:cNvSpPr txBox="1">
            <a:spLocks/>
          </p:cNvSpPr>
          <p:nvPr/>
        </p:nvSpPr>
        <p:spPr>
          <a:xfrm>
            <a:off x="889248" y="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75656" y="3070120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ъект 1"/>
          <p:cNvSpPr txBox="1">
            <a:spLocks/>
          </p:cNvSpPr>
          <p:nvPr/>
        </p:nvSpPr>
        <p:spPr>
          <a:xfrm>
            <a:off x="889248" y="688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0" name="Объект 1"/>
          <p:cNvSpPr txBox="1">
            <a:spLocks/>
          </p:cNvSpPr>
          <p:nvPr/>
        </p:nvSpPr>
        <p:spPr>
          <a:xfrm>
            <a:off x="1011784" y="1090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907704" y="3077000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ъект 1"/>
          <p:cNvSpPr txBox="1">
            <a:spLocks/>
          </p:cNvSpPr>
          <p:nvPr/>
        </p:nvSpPr>
        <p:spPr>
          <a:xfrm>
            <a:off x="41162" y="244959"/>
            <a:ext cx="9186632" cy="49703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3" name="Объект 1"/>
          <p:cNvSpPr txBox="1">
            <a:spLocks/>
          </p:cNvSpPr>
          <p:nvPr/>
        </p:nvSpPr>
        <p:spPr>
          <a:xfrm>
            <a:off x="1774048" y="688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325240" y="3077000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766184" y="3437040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ъект 1"/>
          <p:cNvSpPr txBox="1">
            <a:spLocks/>
          </p:cNvSpPr>
          <p:nvPr/>
        </p:nvSpPr>
        <p:spPr>
          <a:xfrm>
            <a:off x="889248" y="1090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209904" y="3087900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бъект 1"/>
          <p:cNvSpPr txBox="1">
            <a:spLocks/>
          </p:cNvSpPr>
          <p:nvPr/>
        </p:nvSpPr>
        <p:spPr>
          <a:xfrm>
            <a:off x="889248" y="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920520" y="3810000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бъект 1"/>
          <p:cNvSpPr txBox="1">
            <a:spLocks/>
          </p:cNvSpPr>
          <p:nvPr/>
        </p:nvSpPr>
        <p:spPr>
          <a:xfrm>
            <a:off x="904432" y="2175232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6" name="Объект 1"/>
          <p:cNvSpPr txBox="1">
            <a:spLocks/>
          </p:cNvSpPr>
          <p:nvPr/>
        </p:nvSpPr>
        <p:spPr>
          <a:xfrm>
            <a:off x="884720" y="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7" name="Объект 1"/>
          <p:cNvSpPr txBox="1">
            <a:spLocks/>
          </p:cNvSpPr>
          <p:nvPr/>
        </p:nvSpPr>
        <p:spPr>
          <a:xfrm>
            <a:off x="884720" y="36004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899872" y="3492492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466593" y="2355744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1"/>
          <p:cNvSpPr txBox="1">
            <a:spLocks/>
          </p:cNvSpPr>
          <p:nvPr/>
        </p:nvSpPr>
        <p:spPr>
          <a:xfrm>
            <a:off x="857408" y="688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341312" y="3437040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331920" y="3810000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475656" y="3810000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бъект 1"/>
          <p:cNvSpPr txBox="1">
            <a:spLocks/>
          </p:cNvSpPr>
          <p:nvPr/>
        </p:nvSpPr>
        <p:spPr>
          <a:xfrm>
            <a:off x="1475656" y="69744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763968" y="3810000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196016" y="3799484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5251456" y="2322177"/>
            <a:ext cx="3356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  Герб                                                                                                 2-  Оброк                                                                                    3-  Ремесло                                                                       4-  Охота                                            5-   Донжон</a:t>
            </a:r>
            <a:endParaRPr lang="ru-RU" sz="2400" dirty="0"/>
          </a:p>
        </p:txBody>
      </p:sp>
      <p:sp>
        <p:nvSpPr>
          <p:cNvPr id="56" name="Объект 1"/>
          <p:cNvSpPr txBox="1">
            <a:spLocks/>
          </p:cNvSpPr>
          <p:nvPr/>
        </p:nvSpPr>
        <p:spPr>
          <a:xfrm>
            <a:off x="-108520" y="36177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1023794" y="3826997"/>
            <a:ext cx="4320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011826" y="2730121"/>
            <a:ext cx="4320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1021412" y="2334956"/>
            <a:ext cx="4320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1011826" y="3069587"/>
            <a:ext cx="4320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1023795" y="2730121"/>
            <a:ext cx="49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013310" y="3466213"/>
            <a:ext cx="4320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3794" y="2360789"/>
            <a:ext cx="46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13888" y="3296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  <p:sp>
        <p:nvSpPr>
          <p:cNvPr id="61" name="Объект 1"/>
          <p:cNvSpPr txBox="1">
            <a:spLocks/>
          </p:cNvSpPr>
          <p:nvPr/>
        </p:nvSpPr>
        <p:spPr>
          <a:xfrm>
            <a:off x="-2342069" y="2270684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5" name="Стрелка вверх 34"/>
          <p:cNvSpPr/>
          <p:nvPr/>
        </p:nvSpPr>
        <p:spPr>
          <a:xfrm rot="10800000">
            <a:off x="1013310" y="4659530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лево 44"/>
          <p:cNvSpPr/>
          <p:nvPr/>
        </p:nvSpPr>
        <p:spPr>
          <a:xfrm rot="10800000">
            <a:off x="2922836" y="5313108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896115" y="5000534"/>
            <a:ext cx="2888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Город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9532" y="3069587"/>
            <a:ext cx="40434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4941" y="3840442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054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Причины возникновения средневековых городов</a:t>
            </a:r>
          </a:p>
          <a:p>
            <a:r>
              <a:rPr lang="ru-RU" dirty="0" smtClean="0"/>
              <a:t>2.Места и способы формирования городов</a:t>
            </a:r>
          </a:p>
          <a:p>
            <a:r>
              <a:rPr lang="ru-RU" dirty="0" smtClean="0"/>
              <a:t>3.Структура управления городом</a:t>
            </a:r>
          </a:p>
          <a:p>
            <a:r>
              <a:rPr lang="ru-RU" dirty="0" smtClean="0"/>
              <a:t>4.В мастерской ремесленника</a:t>
            </a:r>
          </a:p>
          <a:p>
            <a:r>
              <a:rPr lang="ru-RU" dirty="0" smtClean="0"/>
              <a:t>5.Цехи и их роль в жизни города</a:t>
            </a:r>
          </a:p>
          <a:p>
            <a:r>
              <a:rPr lang="ru-RU" dirty="0" smtClean="0"/>
              <a:t>6.Торговля в средние века</a:t>
            </a:r>
          </a:p>
          <a:p>
            <a:r>
              <a:rPr lang="ru-RU" dirty="0" smtClean="0"/>
              <a:t>7.Заключение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 урока: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3717032"/>
            <a:ext cx="61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4365104"/>
            <a:ext cx="4194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Фульда</a:t>
            </a:r>
            <a:r>
              <a:rPr lang="ru-RU" dirty="0" smtClean="0"/>
              <a:t>- большой город в стране франков</a:t>
            </a:r>
            <a:r>
              <a:rPr lang="en-US" dirty="0" smtClean="0"/>
              <a:t>,</a:t>
            </a:r>
            <a:r>
              <a:rPr lang="ru-RU" dirty="0" smtClean="0"/>
              <a:t> выстроенный из камня. Населён не только монахами… Город этот – большая церковь</a:t>
            </a:r>
            <a:r>
              <a:rPr lang="en-US" dirty="0" smtClean="0"/>
              <a:t>,</a:t>
            </a:r>
            <a:r>
              <a:rPr lang="ru-RU" dirty="0" smtClean="0"/>
              <a:t> весьма чтимая у христиан. </a:t>
            </a:r>
          </a:p>
          <a:p>
            <a:r>
              <a:rPr lang="ru-RU" dirty="0" smtClean="0"/>
              <a:t>Утрехт- большой город у франков</a:t>
            </a:r>
            <a:r>
              <a:rPr lang="en-US" dirty="0" smtClean="0"/>
              <a:t>,</a:t>
            </a:r>
            <a:r>
              <a:rPr lang="ru-RU" dirty="0" smtClean="0"/>
              <a:t> с большой территорией. Страна их солёное болото</a:t>
            </a:r>
            <a:r>
              <a:rPr lang="en-US" dirty="0" smtClean="0"/>
              <a:t>,</a:t>
            </a:r>
            <a:r>
              <a:rPr lang="ru-RU" dirty="0" smtClean="0"/>
              <a:t> на котором не произрастают ни злаки</a:t>
            </a:r>
            <a:r>
              <a:rPr lang="en-US" dirty="0" smtClean="0"/>
              <a:t>,</a:t>
            </a:r>
            <a:r>
              <a:rPr lang="ru-RU" dirty="0" smtClean="0"/>
              <a:t> ни деревья. Живут они скотоводством</a:t>
            </a:r>
            <a:r>
              <a:rPr lang="en-US" dirty="0" smtClean="0"/>
              <a:t>,</a:t>
            </a:r>
            <a:r>
              <a:rPr lang="ru-RU" dirty="0" smtClean="0"/>
              <a:t> от молока и шерсти.</a:t>
            </a:r>
          </a:p>
          <a:p>
            <a:r>
              <a:rPr lang="ru-RU" dirty="0" smtClean="0"/>
              <a:t> В их стране нет дров для топлива</a:t>
            </a:r>
            <a:r>
              <a:rPr lang="en-US" dirty="0" smtClean="0"/>
              <a:t>,</a:t>
            </a:r>
            <a:r>
              <a:rPr lang="ru-RU" dirty="0" smtClean="0"/>
              <a:t> а лишь земля</a:t>
            </a:r>
            <a:r>
              <a:rPr lang="en-US" dirty="0" smtClean="0"/>
              <a:t>,</a:t>
            </a:r>
            <a:r>
              <a:rPr lang="ru-RU" dirty="0" smtClean="0"/>
              <a:t> которая заменяет им дрова… </a:t>
            </a:r>
          </a:p>
          <a:p>
            <a:r>
              <a:rPr lang="ru-RU" dirty="0" smtClean="0"/>
              <a:t>Майнц- очень большой город. Лежит он в стране франков на реке</a:t>
            </a:r>
            <a:r>
              <a:rPr lang="en-US" dirty="0" smtClean="0"/>
              <a:t>,</a:t>
            </a:r>
            <a:r>
              <a:rPr lang="ru-RU" dirty="0" smtClean="0"/>
              <a:t>названной Рейн</a:t>
            </a:r>
            <a:r>
              <a:rPr lang="en-US" dirty="0" smtClean="0"/>
              <a:t>,</a:t>
            </a:r>
            <a:r>
              <a:rPr lang="ru-RU" dirty="0" smtClean="0"/>
              <a:t>  и богат он пшеницей </a:t>
            </a:r>
            <a:r>
              <a:rPr lang="en-US" dirty="0" smtClean="0"/>
              <a:t>,</a:t>
            </a:r>
            <a:r>
              <a:rPr lang="ru-RU" dirty="0" smtClean="0"/>
              <a:t>ячменём</a:t>
            </a:r>
            <a:r>
              <a:rPr lang="en-US" dirty="0" smtClean="0"/>
              <a:t>,</a:t>
            </a:r>
            <a:r>
              <a:rPr lang="ru-RU" dirty="0" smtClean="0"/>
              <a:t>рожью</a:t>
            </a:r>
            <a:r>
              <a:rPr lang="en-US" dirty="0" smtClean="0"/>
              <a:t>,</a:t>
            </a:r>
            <a:r>
              <a:rPr lang="ru-RU" dirty="0" smtClean="0"/>
              <a:t>виноградниками и фруктами….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 -</a:t>
            </a:r>
            <a:r>
              <a:rPr lang="ru-RU" dirty="0" err="1" smtClean="0"/>
              <a:t>Казвини</a:t>
            </a:r>
            <a:r>
              <a:rPr lang="ru-RU" dirty="0" smtClean="0"/>
              <a:t> « Памятники городов»</a:t>
            </a:r>
            <a:endParaRPr lang="ru-RU" dirty="0"/>
          </a:p>
        </p:txBody>
      </p:sp>
      <p:pic>
        <p:nvPicPr>
          <p:cNvPr id="1026" name="Picture 2" descr="C:\Program Files\Microsoft Office\MEDIA\CAGCAT10\j028592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620688"/>
            <a:ext cx="864000" cy="8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2800" dirty="0" smtClean="0"/>
              <a:t>Причины          возникновения                  городов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556792"/>
            <a:ext cx="2628000" cy="3492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Безземельные крестьяне становились ремесленниками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84168" y="1556792"/>
            <a:ext cx="2628000" cy="3492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Феодалы были заинтересованы   в качественной работе  ремесленников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96180" y="1514226"/>
            <a:ext cx="2340000" cy="1440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Успехи в сельском хозяйстве  привели к появлению более сложных видов ремесла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96180" y="3140968"/>
            <a:ext cx="2340000" cy="144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Отделение  ремесла от сельского хозяйства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51773" y="4797152"/>
            <a:ext cx="2340000" cy="1440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Рост  городов как  центров ремесла и   торговли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4602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219200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2800" dirty="0" smtClean="0"/>
              <a:t>Места               возникновения                городов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088" y="1229267"/>
            <a:ext cx="2952000" cy="18091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657" y="3888742"/>
            <a:ext cx="2736000" cy="1822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888742"/>
            <a:ext cx="2844000" cy="19989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083657" y="5851479"/>
            <a:ext cx="285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</a:t>
            </a:r>
            <a:r>
              <a:rPr lang="ru-RU" sz="2400" dirty="0" smtClean="0"/>
              <a:t>Брюгге</a:t>
            </a:r>
            <a:r>
              <a:rPr lang="ru-RU" dirty="0" smtClean="0"/>
              <a:t> ( у моста)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46606" y="3038418"/>
            <a:ext cx="3222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г. Марсель                                     ( римская колония)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5799502"/>
            <a:ext cx="2929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г. Франкфурт                                         </a:t>
            </a:r>
            <a:r>
              <a:rPr lang="ru-RU" sz="2400" dirty="0"/>
              <a:t>(</a:t>
            </a:r>
            <a:r>
              <a:rPr lang="ru-RU" sz="2400" dirty="0" smtClean="0"/>
              <a:t> у речного брода)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268760"/>
            <a:ext cx="2674286" cy="18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1083657" y="3223084"/>
            <a:ext cx="2915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г. Краков ( у  замка)</a:t>
            </a:r>
            <a:endParaRPr lang="ru-RU" sz="2400" dirty="0"/>
          </a:p>
        </p:txBody>
      </p:sp>
      <p:pic>
        <p:nvPicPr>
          <p:cNvPr id="14" name="Picture 2" descr="C:\Users\Светлана\AppData\Local\Microsoft\Windows\Temporary Internet Files\Content.IE5\VY9DPY5X\MC90043709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880000">
            <a:off x="-624923" y="-605081"/>
            <a:ext cx="2088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29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484784"/>
            <a:ext cx="5004000" cy="3797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29600" cy="1219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                                                                                                                        Легенда о возникновении  города     Сан</a:t>
            </a:r>
            <a:r>
              <a:rPr lang="ru-RU" sz="3100" dirty="0" smtClean="0"/>
              <a:t>-Мишель</a:t>
            </a:r>
            <a:endParaRPr lang="ru-RU" sz="3100" dirty="0"/>
          </a:p>
        </p:txBody>
      </p:sp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333805" y="5557882"/>
            <a:ext cx="360000" cy="324000"/>
          </a:xfrm>
          <a:prstGeom prst="actionButtonHelp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1" name="Picture 2" descr="C:\Users\Светлана\AppData\Local\Microsoft\Windows\Temporary Internet Files\Content.IE5\VY9DPY5X\MC90043709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880000">
            <a:off x="-624923" y="-533072"/>
            <a:ext cx="2088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557882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Рядом с чем возник посёлок ремесленников? Почему они решили построить прочные укрепления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06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План  города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1-  Собор                                2- Ратуша                                 3- Рыночная площадь                            4- Главный вход  5- Крепостная  стена                                                 6- Сторожевая башня                                    7- Кварталы города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085602" y="35730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6883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rgbClr val="0070C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1466</TotalTime>
  <Words>686</Words>
  <Application>Microsoft Office PowerPoint</Application>
  <PresentationFormat>Экран (4:3)</PresentationFormat>
  <Paragraphs>111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»</vt:lpstr>
      <vt:lpstr>    Решите        кроссворд  и  узнаете  тему урока </vt:lpstr>
      <vt:lpstr>     Ответы  на  кроссворд:</vt:lpstr>
      <vt:lpstr>План  урока:</vt:lpstr>
      <vt:lpstr>Ал -Казвини « Памятники городов»</vt:lpstr>
      <vt:lpstr>   Причины          возникновения                  городов</vt:lpstr>
      <vt:lpstr>  Места               возникновения                городов</vt:lpstr>
      <vt:lpstr>                                                                                                                                        Легенда о возникновении  города     Сан-Мишель</vt:lpstr>
      <vt:lpstr>План  города</vt:lpstr>
      <vt:lpstr> Собор – сердце   средневекового  города</vt:lpstr>
      <vt:lpstr>  Ратуша –здание городского совета</vt:lpstr>
      <vt:lpstr>    Схема          управления                городом</vt:lpstr>
      <vt:lpstr>Определите   какие  это  средневековые  городские  сооружения?</vt:lpstr>
      <vt:lpstr>Ремесленные                          мастерские </vt:lpstr>
      <vt:lpstr>Слайд 15</vt:lpstr>
      <vt:lpstr>                Цехи  -  союзы ремесленников одной  специальности</vt:lpstr>
      <vt:lpstr>      Гербы          ремесленных                     цехов</vt:lpstr>
      <vt:lpstr>     Рынок         в средневековом      городе</vt:lpstr>
      <vt:lpstr>Меняла –   специалист по денежным    делам</vt:lpstr>
      <vt:lpstr>Ганза-     союз      торговых   немецких городов</vt:lpstr>
      <vt:lpstr>Слайд 21</vt:lpstr>
      <vt:lpstr>Слайд 22</vt:lpstr>
      <vt:lpstr>               Домашнее        задание</vt:lpstr>
      <vt:lpstr>             Спасибо за внимание 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истории средних  веков 6 класс «Жизнь в средневековом городе»</dc:title>
  <dc:creator>Roman</dc:creator>
  <cp:lastModifiedBy>irina</cp:lastModifiedBy>
  <cp:revision>147</cp:revision>
  <dcterms:created xsi:type="dcterms:W3CDTF">2014-08-04T12:39:16Z</dcterms:created>
  <dcterms:modified xsi:type="dcterms:W3CDTF">2019-06-08T15:46:18Z</dcterms:modified>
</cp:coreProperties>
</file>