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</p:sldMasterIdLst>
  <p:notesMasterIdLst>
    <p:notesMasterId r:id="rId43"/>
  </p:notesMasterIdLst>
  <p:sldIdLst>
    <p:sldId id="358" r:id="rId5"/>
    <p:sldId id="524" r:id="rId6"/>
    <p:sldId id="527" r:id="rId7"/>
    <p:sldId id="525" r:id="rId8"/>
    <p:sldId id="371" r:id="rId9"/>
    <p:sldId id="317" r:id="rId10"/>
    <p:sldId id="387" r:id="rId11"/>
    <p:sldId id="528" r:id="rId12"/>
    <p:sldId id="388" r:id="rId13"/>
    <p:sldId id="495" r:id="rId14"/>
    <p:sldId id="494" r:id="rId15"/>
    <p:sldId id="314" r:id="rId16"/>
    <p:sldId id="372" r:id="rId17"/>
    <p:sldId id="313" r:id="rId18"/>
    <p:sldId id="390" r:id="rId19"/>
    <p:sldId id="498" r:id="rId20"/>
    <p:sldId id="489" r:id="rId21"/>
    <p:sldId id="499" r:id="rId22"/>
    <p:sldId id="500" r:id="rId23"/>
    <p:sldId id="318" r:id="rId24"/>
    <p:sldId id="341" r:id="rId25"/>
    <p:sldId id="507" r:id="rId26"/>
    <p:sldId id="408" r:id="rId27"/>
    <p:sldId id="508" r:id="rId28"/>
    <p:sldId id="501" r:id="rId29"/>
    <p:sldId id="503" r:id="rId30"/>
    <p:sldId id="506" r:id="rId31"/>
    <p:sldId id="502" r:id="rId32"/>
    <p:sldId id="510" r:id="rId33"/>
    <p:sldId id="512" r:id="rId34"/>
    <p:sldId id="514" r:id="rId35"/>
    <p:sldId id="515" r:id="rId36"/>
    <p:sldId id="516" r:id="rId37"/>
    <p:sldId id="517" r:id="rId38"/>
    <p:sldId id="518" r:id="rId39"/>
    <p:sldId id="519" r:id="rId40"/>
    <p:sldId id="520" r:id="rId41"/>
    <p:sldId id="337" r:id="rId4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2B91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544" autoAdjust="0"/>
    <p:restoredTop sz="95886" autoAdjust="0"/>
  </p:normalViewPr>
  <p:slideViewPr>
    <p:cSldViewPr>
      <p:cViewPr>
        <p:scale>
          <a:sx n="57" d="100"/>
          <a:sy n="57" d="100"/>
        </p:scale>
        <p:origin x="-1500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0DD5D-754E-436F-91CF-64A39CB6D4F3}" type="datetimeFigureOut">
              <a:rPr lang="ru-RU" smtClean="0"/>
              <a:t>24.03.2016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FAA1E1-2D71-44B6-9DE7-5C71106159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960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9629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4526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0020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1957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6314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Шекспир. Сонет 8</a:t>
            </a:r>
          </a:p>
          <a:p>
            <a:endParaRPr lang="ru-RU" dirty="0" smtClean="0"/>
          </a:p>
          <a:p>
            <a:r>
              <a:rPr lang="ru-RU" dirty="0" smtClean="0"/>
              <a:t>Шекспир Уильям</a:t>
            </a:r>
          </a:p>
          <a:p>
            <a:endParaRPr lang="ru-RU" dirty="0" smtClean="0"/>
          </a:p>
          <a:p>
            <a:r>
              <a:rPr lang="ru-RU" dirty="0" smtClean="0"/>
              <a:t>Ты - музыка, но звукам музыкальным</a:t>
            </a:r>
          </a:p>
          <a:p>
            <a:r>
              <a:rPr lang="ru-RU" dirty="0" smtClean="0"/>
              <a:t>Ты внемлешь с непонятною тоской.</a:t>
            </a:r>
          </a:p>
          <a:p>
            <a:r>
              <a:rPr lang="ru-RU" dirty="0" smtClean="0"/>
              <a:t>Зачем же любишь то, что так печально,</a:t>
            </a:r>
          </a:p>
          <a:p>
            <a:r>
              <a:rPr lang="ru-RU" dirty="0" smtClean="0"/>
              <a:t>Встречаешь муку радостью такой?</a:t>
            </a:r>
          </a:p>
          <a:p>
            <a:endParaRPr lang="ru-RU" dirty="0" smtClean="0"/>
          </a:p>
          <a:p>
            <a:r>
              <a:rPr lang="ru-RU" dirty="0" smtClean="0"/>
              <a:t>Где тайная причина этой муки?</a:t>
            </a:r>
          </a:p>
          <a:p>
            <a:r>
              <a:rPr lang="ru-RU" dirty="0" smtClean="0"/>
              <a:t>Не потому ли грустью ты объят,</a:t>
            </a:r>
          </a:p>
          <a:p>
            <a:r>
              <a:rPr lang="ru-RU" dirty="0" smtClean="0"/>
              <a:t>Что стройно согласованные звуки</a:t>
            </a:r>
          </a:p>
          <a:p>
            <a:r>
              <a:rPr lang="ru-RU" dirty="0" smtClean="0"/>
              <a:t>Упреком одиночеству звучат?</a:t>
            </a:r>
          </a:p>
          <a:p>
            <a:endParaRPr lang="ru-RU" dirty="0" smtClean="0"/>
          </a:p>
          <a:p>
            <a:r>
              <a:rPr lang="ru-RU" dirty="0" smtClean="0"/>
              <a:t>Прислушайся, как дружественно струны</a:t>
            </a:r>
          </a:p>
          <a:p>
            <a:r>
              <a:rPr lang="ru-RU" dirty="0" smtClean="0"/>
              <a:t>Вступают в строй и голос подают, -</a:t>
            </a:r>
          </a:p>
          <a:p>
            <a:r>
              <a:rPr lang="ru-RU" dirty="0" smtClean="0"/>
              <a:t>Как будто мать, отец и отрок юный</a:t>
            </a:r>
          </a:p>
          <a:p>
            <a:r>
              <a:rPr lang="ru-RU" dirty="0" smtClean="0"/>
              <a:t>В счастливом единении поют.</a:t>
            </a:r>
          </a:p>
          <a:p>
            <a:endParaRPr lang="ru-RU" dirty="0" smtClean="0"/>
          </a:p>
          <a:p>
            <a:r>
              <a:rPr lang="ru-RU" dirty="0" smtClean="0"/>
              <a:t>Нам говорит согласье струн в концерте,</a:t>
            </a:r>
          </a:p>
          <a:p>
            <a:r>
              <a:rPr lang="ru-RU" dirty="0" smtClean="0"/>
              <a:t>Что одинокий путь подобен смерти.</a:t>
            </a:r>
          </a:p>
          <a:p>
            <a:endParaRPr lang="ru-RU" dirty="0" smtClean="0"/>
          </a:p>
          <a:p>
            <a:r>
              <a:rPr lang="ru-RU" dirty="0" smtClean="0"/>
              <a:t>Перевод </a:t>
            </a:r>
            <a:r>
              <a:rPr lang="ru-RU" dirty="0" err="1" smtClean="0"/>
              <a:t>С.Маршака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6286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9281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5659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5659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9281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49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287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703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703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168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168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AA1E1-2D71-44B6-9DE7-5C71106159B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168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75BD8-86DC-46F7-91C6-BB6EBDAA5D06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CF02C-BC6B-49BB-B911-1C2B9FEE1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642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71325-1B90-4729-A0D1-B117F3AD7A78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C826A-98BB-47DB-B67A-7CC29FFF0A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3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9BFB6-C1EF-4602-8529-CE2F1213633C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19FD8-EE09-4FF1-AAD3-564FAA08F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355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75BD8-86DC-46F7-91C6-BB6EBDAA5D06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CF02C-BC6B-49BB-B911-1C2B9FEE1B6A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711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AE7CB-6FAE-446C-B1AA-F2E43D4770C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7E000-9D4D-4CF5-949A-8E141229F357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87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1D255-1DB5-48C6-93AA-A169E48E24F6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B5D4D-C274-4079-AB68-F747EC8B7798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580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F988A-89E5-40CA-8681-DDCA7054F16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BA63F-A50F-4FCA-8667-37A313B703AB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572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A3920-C611-487A-87D0-F2877157019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B7E59-375D-457E-936C-C519B850E9F6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142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F6505-125E-449E-AD3B-1474999E8BA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4E46F-E64D-4F33-BFD4-10ACECFBBE40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605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E0106-E080-43EF-9A54-8F0B7E6ECC75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281C5-5DBE-41F4-9024-04753EDA818E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996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D1461-9FF9-48FF-A0DB-5C9CCC49FF87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98A46-AE15-42EF-9E84-68475C5FE580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74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AE7CB-6FAE-446C-B1AA-F2E43D4770CF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7E000-9D4D-4CF5-949A-8E141229F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5808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76AC8-C04F-4F45-AC26-B1F41B38C68E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E0BF3-8B31-4114-BDF2-53F4C46056CA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466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71325-1B90-4729-A0D1-B117F3AD7A78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C826A-98BB-47DB-B67A-7CC29FFF0AB1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94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9BFB6-C1EF-4602-8529-CE2F1213633C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19FD8-EE09-4FF1-AAD3-564FAA08F20B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71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75BD8-86DC-46F7-91C6-BB6EBDAA5D06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CF02C-BC6B-49BB-B911-1C2B9FEE1B6A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641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AE7CB-6FAE-446C-B1AA-F2E43D4770C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7E000-9D4D-4CF5-949A-8E141229F357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768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1D255-1DB5-48C6-93AA-A169E48E24F6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B5D4D-C274-4079-AB68-F747EC8B7798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989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F988A-89E5-40CA-8681-DDCA7054F16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BA63F-A50F-4FCA-8667-37A313B703AB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131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A3920-C611-487A-87D0-F2877157019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B7E59-375D-457E-936C-C519B850E9F6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632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F6505-125E-449E-AD3B-1474999E8BA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4E46F-E64D-4F33-BFD4-10ACECFBBE40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076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E0106-E080-43EF-9A54-8F0B7E6ECC75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281C5-5DBE-41F4-9024-04753EDA818E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150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1D255-1DB5-48C6-93AA-A169E48E24F6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B5D4D-C274-4079-AB68-F747EC8B77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82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D1461-9FF9-48FF-A0DB-5C9CCC49FF87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98A46-AE15-42EF-9E84-68475C5FE580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494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76AC8-C04F-4F45-AC26-B1F41B38C68E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E0BF3-8B31-4114-BDF2-53F4C46056CA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62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71325-1B90-4729-A0D1-B117F3AD7A78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C826A-98BB-47DB-B67A-7CC29FFF0AB1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655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9BFB6-C1EF-4602-8529-CE2F1213633C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19FD8-EE09-4FF1-AAD3-564FAA08F20B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034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75BD8-86DC-46F7-91C6-BB6EBDAA5D06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CF02C-BC6B-49BB-B911-1C2B9FEE1B6A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292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AE7CB-6FAE-446C-B1AA-F2E43D4770C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7E000-9D4D-4CF5-949A-8E141229F357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23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1D255-1DB5-48C6-93AA-A169E48E24F6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B5D4D-C274-4079-AB68-F747EC8B7798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650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F988A-89E5-40CA-8681-DDCA7054F16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BA63F-A50F-4FCA-8667-37A313B703AB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370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A3920-C611-487A-87D0-F2877157019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B7E59-375D-457E-936C-C519B850E9F6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017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F6505-125E-449E-AD3B-1474999E8BAF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4E46F-E64D-4F33-BFD4-10ACECFBBE40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943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F988A-89E5-40CA-8681-DDCA7054F16F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BA63F-A50F-4FCA-8667-37A313B703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600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E0106-E080-43EF-9A54-8F0B7E6ECC75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281C5-5DBE-41F4-9024-04753EDA818E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343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D1461-9FF9-48FF-A0DB-5C9CCC49FF87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98A46-AE15-42EF-9E84-68475C5FE580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962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76AC8-C04F-4F45-AC26-B1F41B38C68E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E0BF3-8B31-4114-BDF2-53F4C46056CA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80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71325-1B90-4729-A0D1-B117F3AD7A78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C826A-98BB-47DB-B67A-7CC29FFF0AB1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40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9BFB6-C1EF-4602-8529-CE2F1213633C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19FD8-EE09-4FF1-AAD3-564FAA08F20B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034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A3920-C611-487A-87D0-F2877157019F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8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B7E59-375D-457E-936C-C519B850E9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607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F6505-125E-449E-AD3B-1474999E8BAF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4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4E46F-E64D-4F33-BFD4-10ACECFBB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581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E0106-E080-43EF-9A54-8F0B7E6ECC75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3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281C5-5DBE-41F4-9024-04753EDA81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147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D1461-9FF9-48FF-A0DB-5C9CCC49FF87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98A46-AE15-42EF-9E84-68475C5FE5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201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76AC8-C04F-4F45-AC26-B1F41B38C68E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6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E0BF3-8B31-4114-BDF2-53F4C4605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378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ru-RU" smtClean="0"/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smtClean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F0C2DB-699A-4EA7-87E6-28733D4C47A7}" type="datetimeFigureOut">
              <a:rPr lang="ru-RU"/>
              <a:pPr>
                <a:defRPr/>
              </a:pPr>
              <a:t>24.03.2016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AFC165-4CEB-46B9-9152-FA7F6AEA2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ru-RU" smtClean="0"/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smtClean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F0C2DB-699A-4EA7-87E6-28733D4C47A7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AFC165-4CEB-46B9-9152-FA7F6AEA20AC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37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ru-RU" smtClean="0"/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smtClean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F0C2DB-699A-4EA7-87E6-28733D4C47A7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AFC165-4CEB-46B9-9152-FA7F6AEA20AC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757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Місце для заголовка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ru-RU" smtClean="0"/>
          </a:p>
        </p:txBody>
      </p:sp>
      <p:sp>
        <p:nvSpPr>
          <p:cNvPr id="1027" name="Місце для тексту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smtClean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FF0C2DB-699A-4EA7-87E6-28733D4C47A7}" type="datetimeFigureOut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24.03.2016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AFC165-4CEB-46B9-9152-FA7F6AEA20AC}" type="slidenum">
              <a:rPr lang="ru-RU">
                <a:solidFill>
                  <a:srgbClr val="FFFFFF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70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G:\презент  инстр 2\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351" y="1576790"/>
            <a:ext cx="5724302" cy="4966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390651" y="6021288"/>
            <a:ext cx="7509702" cy="697140"/>
          </a:xfrm>
        </p:spPr>
        <p:txBody>
          <a:bodyPr/>
          <a:lstStyle/>
          <a:p>
            <a:r>
              <a:rPr lang="ru-RU" sz="2400" b="1" dirty="0" smtClean="0"/>
              <a:t>Дж</a:t>
            </a:r>
            <a:r>
              <a:rPr lang="ru-RU" sz="2400" b="1" dirty="0"/>
              <a:t>. </a:t>
            </a:r>
            <a:r>
              <a:rPr lang="ru-RU" sz="2400" b="1" dirty="0" err="1"/>
              <a:t>Борос</a:t>
            </a:r>
            <a:r>
              <a:rPr lang="ru-RU" sz="2400" b="1" dirty="0"/>
              <a:t> Мир музыки 2004 г.</a:t>
            </a:r>
            <a:endParaRPr lang="ru-RU" sz="2400" b="1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763688" y="62254"/>
            <a:ext cx="6768752" cy="1576790"/>
          </a:xfrm>
          <a:prstGeom prst="rect">
            <a:avLst/>
          </a:prstGeom>
          <a:solidFill>
            <a:srgbClr val="652B9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СИМВОЛИКА МУЗЫКАЛЬНЫХ ИНСТРУМЕНТОВ В МИРОВОЙ ХУДОЖЕСТВЕННОЙ КУЛЬТУРЕ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вступ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153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18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336104"/>
            <a:ext cx="8064896" cy="107667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Мелоццо</a:t>
            </a:r>
            <a:r>
              <a:rPr lang="ru-RU" sz="3200" b="1" dirty="0"/>
              <a:t> да </a:t>
            </a:r>
            <a:r>
              <a:rPr lang="ru-RU" sz="3200" b="1" dirty="0" err="1"/>
              <a:t>Форли</a:t>
            </a:r>
            <a:r>
              <a:rPr lang="ru-RU" sz="3200" b="1" dirty="0"/>
              <a:t>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Пинакотека </a:t>
            </a:r>
            <a:r>
              <a:rPr lang="ru-RU" sz="3200" b="1" dirty="0"/>
              <a:t>Ватикана. Ватикан</a:t>
            </a: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463" y="1793150"/>
            <a:ext cx="3726122" cy="471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14501"/>
            <a:ext cx="3627566" cy="467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0873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8064896" cy="788640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Мелоццо</a:t>
            </a:r>
            <a:r>
              <a:rPr lang="ru-RU" sz="3200" b="1" dirty="0"/>
              <a:t> да </a:t>
            </a:r>
            <a:r>
              <a:rPr lang="ru-RU" sz="3200" b="1" dirty="0" err="1"/>
              <a:t>Форли</a:t>
            </a:r>
            <a:r>
              <a:rPr lang="ru-RU" sz="3200" b="1" dirty="0"/>
              <a:t>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Пинакотека </a:t>
            </a:r>
            <a:r>
              <a:rPr lang="ru-RU" sz="3200" b="1" dirty="0"/>
              <a:t>Ватикана. Ватикан</a:t>
            </a: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460" y="1484785"/>
            <a:ext cx="4650541" cy="475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5"/>
            <a:ext cx="3748444" cy="480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8560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933272" y="332656"/>
            <a:ext cx="5709502" cy="1148680"/>
          </a:xfrm>
        </p:spPr>
        <p:txBody>
          <a:bodyPr/>
          <a:lstStyle/>
          <a:p>
            <a:r>
              <a:rPr lang="ru-RU" sz="3200" b="1" dirty="0" err="1"/>
              <a:t>Мелоццо</a:t>
            </a:r>
            <a:r>
              <a:rPr lang="ru-RU" sz="3200" b="1" dirty="0"/>
              <a:t> да </a:t>
            </a:r>
            <a:r>
              <a:rPr lang="ru-RU" sz="3200" b="1" dirty="0" err="1"/>
              <a:t>Форли</a:t>
            </a:r>
            <a:r>
              <a:rPr lang="ru-RU" sz="3200" b="1" dirty="0"/>
              <a:t> </a:t>
            </a:r>
            <a:br>
              <a:rPr lang="ru-RU" sz="3200" b="1" dirty="0"/>
            </a:br>
            <a:r>
              <a:rPr lang="ru-RU" sz="3200" b="1" dirty="0"/>
              <a:t>Пинакотека Ватикана. Ватикан</a:t>
            </a:r>
            <a:endParaRPr lang="ru-RU" sz="3200" b="1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54427"/>
            <a:ext cx="3528391" cy="5052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877" y="1628800"/>
            <a:ext cx="4068930" cy="5078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8879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07504" y="692696"/>
            <a:ext cx="4032448" cy="1052736"/>
          </a:xfrm>
        </p:spPr>
        <p:txBody>
          <a:bodyPr/>
          <a:lstStyle/>
          <a:p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/>
              <a:t>Мартен де </a:t>
            </a:r>
            <a:r>
              <a:rPr lang="ru-RU" sz="3200" b="1" dirty="0" err="1" smtClean="0"/>
              <a:t>Вос</a:t>
            </a:r>
            <a:r>
              <a:rPr lang="ru-RU" sz="3200" b="1" dirty="0" smtClean="0"/>
              <a:t>. </a:t>
            </a:r>
            <a:br>
              <a:rPr lang="ru-RU" sz="3200" b="1" dirty="0" smtClean="0"/>
            </a:br>
            <a:r>
              <a:rPr lang="ru-RU" sz="3200" b="1" dirty="0" smtClean="0"/>
              <a:t>Коронование </a:t>
            </a:r>
            <a:r>
              <a:rPr lang="ru-RU" sz="3200" b="1" dirty="0"/>
              <a:t>Марии,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1587 </a:t>
            </a:r>
            <a:r>
              <a:rPr lang="ru-RU" sz="3200" b="1" dirty="0"/>
              <a:t>– 1590, ГМИИ им. Пушкина, Москва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6632"/>
            <a:ext cx="4761811" cy="6556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4286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899592" y="336104"/>
            <a:ext cx="3096344" cy="3101516"/>
          </a:xfrm>
        </p:spPr>
        <p:txBody>
          <a:bodyPr/>
          <a:lstStyle/>
          <a:p>
            <a:pPr algn="r"/>
            <a:r>
              <a:rPr lang="ru-RU" sz="3200" b="1" dirty="0" smtClean="0"/>
              <a:t>Ян </a:t>
            </a:r>
            <a:r>
              <a:rPr lang="ru-RU" sz="3200" b="1" dirty="0" err="1"/>
              <a:t>ван</a:t>
            </a:r>
            <a:r>
              <a:rPr lang="ru-RU" sz="3200" b="1" dirty="0"/>
              <a:t> </a:t>
            </a:r>
            <a:r>
              <a:rPr lang="ru-RU" sz="3200" b="1" dirty="0" err="1"/>
              <a:t>Эйк</a:t>
            </a:r>
            <a:r>
              <a:rPr lang="ru-RU" sz="3200" b="1" dirty="0"/>
              <a:t> Музицирующие ангелы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1426-1427</a:t>
            </a:r>
          </a:p>
        </p:txBody>
      </p:sp>
      <p:pic>
        <p:nvPicPr>
          <p:cNvPr id="59394" name="Picture 2" descr="G:\презент  инстр 2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126" y="116632"/>
            <a:ext cx="4846398" cy="6641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66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3547529" cy="3024336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Сандро</a:t>
            </a:r>
            <a:r>
              <a:rPr lang="ru-RU" sz="3200" b="1" dirty="0"/>
              <a:t> </a:t>
            </a:r>
            <a:r>
              <a:rPr lang="ru-RU" sz="3200" b="1" dirty="0" err="1"/>
              <a:t>Ботичелли</a:t>
            </a:r>
            <a:r>
              <a:rPr lang="ru-RU" sz="3200" b="1" dirty="0"/>
              <a:t> Мистическое Рождество, 1500. Национальная галерея, Лондон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129" y="0"/>
            <a:ext cx="4624871" cy="6700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430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76864" cy="1296144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И.Босх</a:t>
            </a:r>
            <a:r>
              <a:rPr lang="ru-RU" sz="3200" b="1" dirty="0"/>
              <a:t>. «Корабль дураков». 1495–1500. </a:t>
            </a:r>
            <a:r>
              <a:rPr lang="ru-RU" sz="3200" b="1" dirty="0" smtClean="0"/>
              <a:t>Лувр</a:t>
            </a:r>
            <a:r>
              <a:rPr lang="ru-RU" sz="3200" b="1" dirty="0"/>
              <a:t>, Париж.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97848"/>
            <a:ext cx="7277472" cy="4872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1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581182"/>
            <a:ext cx="5869815" cy="1143000"/>
          </a:xfrm>
        </p:spPr>
        <p:txBody>
          <a:bodyPr/>
          <a:lstStyle/>
          <a:p>
            <a:r>
              <a:rPr lang="ru-RU" sz="3200" b="1" dirty="0"/>
              <a:t>Триптих Босха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"</a:t>
            </a:r>
            <a:r>
              <a:rPr lang="ru-RU" sz="3200" b="1" dirty="0"/>
              <a:t>Сад земных наслаждений"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5490"/>
            <a:ext cx="8172400" cy="465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015" y="116632"/>
            <a:ext cx="2637473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370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76864" cy="100811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/>
              <a:t>Г. Гольбейн Младший. «Послы», 1533</a:t>
            </a:r>
            <a:r>
              <a:rPr lang="ru-RU" sz="3200" b="1" dirty="0" smtClean="0"/>
              <a:t>. Национальная галерея, Лондон</a:t>
            </a:r>
            <a:endParaRPr lang="ru-RU" sz="32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356810"/>
            <a:ext cx="7128792" cy="534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6330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76864" cy="100811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/>
              <a:t>Я. Брейгель старший, «Слух.» 1617-1618</a:t>
            </a:r>
            <a:r>
              <a:rPr lang="ru-RU" sz="3200" b="1" dirty="0" smtClean="0"/>
              <a:t>. </a:t>
            </a:r>
            <a:r>
              <a:rPr lang="ru-RU" sz="3200" b="1" dirty="0"/>
              <a:t>Прадо, Мадрид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84493"/>
            <a:ext cx="8948644" cy="538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706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G:\презент  инстр 2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300"/>
            <a:ext cx="3665989" cy="488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016676"/>
            <a:ext cx="5464218" cy="364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83968" y="184482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FFFF"/>
                </a:solidFill>
                <a:latin typeface="Calibri"/>
              </a:rPr>
              <a:t>Жозеф Мари </a:t>
            </a:r>
            <a:r>
              <a:rPr lang="ru-RU" sz="3200" b="1" dirty="0" err="1">
                <a:solidFill>
                  <a:srgbClr val="FFFFFF"/>
                </a:solidFill>
                <a:latin typeface="Calibri"/>
              </a:rPr>
              <a:t>Вьен</a:t>
            </a:r>
            <a:r>
              <a:rPr lang="ru-RU" sz="3200" b="1" dirty="0">
                <a:solidFill>
                  <a:srgbClr val="FFFFFF"/>
                </a:solidFill>
                <a:latin typeface="Calibri"/>
              </a:rPr>
              <a:t> Аллегория Музыки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491880" y="332656"/>
            <a:ext cx="5652120" cy="1292696"/>
          </a:xfrm>
        </p:spPr>
        <p:txBody>
          <a:bodyPr/>
          <a:lstStyle/>
          <a:p>
            <a:r>
              <a:rPr lang="ru-RU" sz="3200" b="1" dirty="0" err="1" smtClean="0"/>
              <a:t>Харменс</a:t>
            </a:r>
            <a:r>
              <a:rPr lang="ru-RU" sz="3200" b="1" dirty="0" smtClean="0"/>
              <a:t> </a:t>
            </a:r>
            <a:r>
              <a:rPr lang="ru-RU" sz="3200" b="1" dirty="0" err="1"/>
              <a:t>ван</a:t>
            </a:r>
            <a:r>
              <a:rPr lang="ru-RU" sz="3200" b="1" dirty="0"/>
              <a:t> Рейн Рембрандт </a:t>
            </a:r>
            <a:r>
              <a:rPr lang="ru-RU" sz="3200" b="1" dirty="0" smtClean="0"/>
              <a:t>Аллегория Музыки </a:t>
            </a:r>
            <a:br>
              <a:rPr lang="ru-RU" sz="3200" b="1" dirty="0" smtClean="0"/>
            </a:br>
            <a:r>
              <a:rPr lang="ru-RU" sz="3200" b="1" dirty="0" smtClean="0"/>
              <a:t>1626 </a:t>
            </a:r>
            <a:r>
              <a:rPr lang="ru-RU" sz="3200" b="1" dirty="0"/>
              <a:t>г. </a:t>
            </a:r>
            <a:endParaRPr lang="ru-RU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1591852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899592" y="336104"/>
            <a:ext cx="2592288" cy="3668960"/>
          </a:xfrm>
        </p:spPr>
        <p:txBody>
          <a:bodyPr/>
          <a:lstStyle/>
          <a:p>
            <a:r>
              <a:rPr lang="ru-RU" sz="3200" b="1" dirty="0" smtClean="0"/>
              <a:t>Брейгель </a:t>
            </a:r>
            <a:r>
              <a:rPr lang="ru-RU" sz="3200" b="1" dirty="0"/>
              <a:t>Старший, Ян СЛУХ (фрагмент). 1618</a:t>
            </a:r>
            <a:endParaRPr lang="ru-RU" sz="3200" b="1" dirty="0" smtClean="0"/>
          </a:p>
        </p:txBody>
      </p:sp>
      <p:pic>
        <p:nvPicPr>
          <p:cNvPr id="63490" name="Picture 2" descr="G:\презент  инстр 2\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792" y="116632"/>
            <a:ext cx="5684640" cy="654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98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G:\презент  инстр 2\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939" y="3489660"/>
            <a:ext cx="4061431" cy="319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776" y="191909"/>
            <a:ext cx="4042594" cy="3154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2052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Микеланджело </a:t>
            </a:r>
            <a:r>
              <a:rPr lang="ru-RU" sz="2400" b="1" dirty="0" err="1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Меризи</a:t>
            </a:r>
            <a:r>
              <a:rPr lang="ru-RU" sz="2400" b="1" dirty="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 де Караваджо </a:t>
            </a:r>
            <a:endParaRPr lang="ru-RU" sz="2400" b="1" dirty="0" smtClean="0">
              <a:solidFill>
                <a:srgbClr val="FFFFFF"/>
              </a:solidFill>
              <a:latin typeface="Calibri"/>
              <a:ea typeface="+mj-ea"/>
              <a:cs typeface="+mj-cs"/>
            </a:endParaRPr>
          </a:p>
          <a:p>
            <a:r>
              <a:rPr lang="ru-RU" sz="2400" b="1" dirty="0" smtClean="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Юноша </a:t>
            </a:r>
            <a:r>
              <a:rPr lang="ru-RU" sz="2400" b="1" dirty="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с лютней</a:t>
            </a:r>
            <a:endParaRPr lang="ru-RU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454" y="2195437"/>
            <a:ext cx="3239531" cy="449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23528" y="3201101"/>
            <a:ext cx="3744416" cy="825240"/>
          </a:xfrm>
        </p:spPr>
        <p:txBody>
          <a:bodyPr/>
          <a:lstStyle/>
          <a:p>
            <a:pPr algn="l"/>
            <a:r>
              <a:rPr lang="ru-RU" sz="2400" b="1" dirty="0" smtClean="0"/>
              <a:t>Жан </a:t>
            </a:r>
            <a:r>
              <a:rPr lang="ru-RU" sz="2400" b="1" dirty="0" err="1"/>
              <a:t>ван</a:t>
            </a:r>
            <a:r>
              <a:rPr lang="ru-RU" sz="2400" b="1" dirty="0"/>
              <a:t> </a:t>
            </a:r>
            <a:r>
              <a:rPr lang="ru-RU" sz="2400" b="1" dirty="0" err="1"/>
              <a:t>Биглерт</a:t>
            </a:r>
            <a:r>
              <a:rPr lang="ru-RU" sz="2400" b="1" dirty="0"/>
              <a:t>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Концерт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10369" y="436022"/>
            <a:ext cx="34846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Музыкантши.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Неизвестный </a:t>
            </a:r>
            <a:r>
              <a:rPr lang="ru-RU" sz="2400" b="1" dirty="0" err="1" smtClean="0"/>
              <a:t>нидерл</a:t>
            </a:r>
            <a:r>
              <a:rPr lang="ru-RU" sz="2400" b="1" dirty="0" smtClean="0"/>
              <a:t>. </a:t>
            </a:r>
            <a:r>
              <a:rPr lang="ru-RU" sz="2400" b="1" dirty="0"/>
              <a:t>живописец. Эрмитаж, </a:t>
            </a:r>
            <a:br>
              <a:rPr lang="ru-RU" sz="2400" b="1" dirty="0"/>
            </a:br>
            <a:r>
              <a:rPr lang="ru-RU" sz="2400" b="1" dirty="0"/>
              <a:t>С. - Петербург</a:t>
            </a:r>
          </a:p>
        </p:txBody>
      </p:sp>
    </p:spTree>
    <p:extLst>
      <p:ext uri="{BB962C8B-B14F-4D97-AF65-F5344CB8AC3E}">
        <p14:creationId xmlns:p14="http://schemas.microsoft.com/office/powerpoint/2010/main" val="1944268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2664296" cy="2880320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Витхос</a:t>
            </a:r>
            <a:r>
              <a:rPr lang="ru-RU" sz="3200" b="1" dirty="0"/>
              <a:t> </a:t>
            </a:r>
            <a:r>
              <a:rPr lang="ru-RU" sz="3200" b="1" dirty="0" err="1"/>
              <a:t>Маттиас</a:t>
            </a:r>
            <a:r>
              <a:rPr lang="en-US" sz="3200" b="1" dirty="0" smtClean="0"/>
              <a:t>, </a:t>
            </a:r>
            <a:r>
              <a:rPr lang="en-US" sz="3200" b="1" dirty="0" err="1"/>
              <a:t>Суета</a:t>
            </a:r>
            <a:r>
              <a:rPr lang="en-US" sz="3200" b="1" dirty="0"/>
              <a:t> </a:t>
            </a:r>
            <a:r>
              <a:rPr lang="en-US" sz="3200" b="1" dirty="0" err="1"/>
              <a:t>сует</a:t>
            </a:r>
            <a:r>
              <a:rPr lang="en-US" sz="3200" b="1" dirty="0" smtClean="0"/>
              <a:t>,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en-US" sz="3200" b="1" dirty="0" smtClean="0"/>
              <a:t>Vanity </a:t>
            </a:r>
            <a:r>
              <a:rPr lang="en-US" sz="3200" b="1" dirty="0"/>
              <a:t>of  Vanities</a:t>
            </a:r>
            <a:endParaRPr lang="ru-RU" sz="32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83346"/>
            <a:ext cx="5180459" cy="6468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09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336104"/>
            <a:ext cx="8064896" cy="1143000"/>
          </a:xfrm>
        </p:spPr>
        <p:txBody>
          <a:bodyPr/>
          <a:lstStyle/>
          <a:p>
            <a:r>
              <a:rPr lang="ru-RU" sz="1800" b="1" dirty="0" smtClean="0"/>
              <a:t>. </a:t>
            </a:r>
            <a:endParaRPr lang="ru-RU" sz="18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43608" y="332656"/>
            <a:ext cx="317072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/>
              <a:t>Петер </a:t>
            </a:r>
            <a:r>
              <a:rPr lang="ru-RU" sz="3200" b="1" dirty="0" err="1"/>
              <a:t>ван</a:t>
            </a:r>
            <a:r>
              <a:rPr lang="ru-RU" sz="3200" b="1" dirty="0"/>
              <a:t> дер </a:t>
            </a:r>
            <a:r>
              <a:rPr lang="ru-RU" sz="3200" b="1" dirty="0" err="1"/>
              <a:t>Виллинге</a:t>
            </a:r>
            <a:r>
              <a:rPr lang="ru-RU" sz="3200" b="1" dirty="0"/>
              <a:t> </a:t>
            </a:r>
            <a:r>
              <a:rPr lang="ru-RU" sz="3200" b="1" dirty="0" smtClean="0"/>
              <a:t>Аллегория </a:t>
            </a:r>
            <a:r>
              <a:rPr lang="ru-RU" sz="3200" b="1" dirty="0"/>
              <a:t>бренности и славы, 1660. ГМИИ им. Пушкина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6"/>
          <a:stretch/>
        </p:blipFill>
        <p:spPr bwMode="auto">
          <a:xfrm>
            <a:off x="4214334" y="116632"/>
            <a:ext cx="4765614" cy="6580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8807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395536" y="336104"/>
            <a:ext cx="8640960" cy="1143000"/>
          </a:xfrm>
        </p:spPr>
        <p:txBody>
          <a:bodyPr/>
          <a:lstStyle/>
          <a:p>
            <a:r>
              <a:rPr lang="ru-RU" sz="3200" b="1" dirty="0" err="1"/>
              <a:t>П.Клас</a:t>
            </a:r>
            <a:r>
              <a:rPr lang="ru-RU" sz="3200" b="1" dirty="0"/>
              <a:t> «</a:t>
            </a:r>
            <a:r>
              <a:rPr lang="ru-RU" sz="3200" b="1" dirty="0" err="1"/>
              <a:t>Vanitas</a:t>
            </a:r>
            <a:r>
              <a:rPr lang="ru-RU" sz="3200" b="1" dirty="0"/>
              <a:t> со скрипкой и стеклянным шаром». 1628.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Немецкий </a:t>
            </a:r>
            <a:r>
              <a:rPr lang="ru-RU" sz="3200" b="1" dirty="0"/>
              <a:t>национальный музей в </a:t>
            </a:r>
            <a:r>
              <a:rPr lang="ru-RU" sz="3200" b="1" dirty="0" smtClean="0"/>
              <a:t>Нюрнберге. </a:t>
            </a:r>
            <a:endParaRPr lang="ru-RU" sz="32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7301466" cy="4860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2545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80920" cy="100811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/>
              <a:t>Э</a:t>
            </a:r>
            <a:r>
              <a:rPr lang="ru-RU" sz="3200" b="1" dirty="0" smtClean="0"/>
              <a:t>. </a:t>
            </a:r>
            <a:r>
              <a:rPr lang="ru-RU" sz="3200" b="1" dirty="0" err="1" smtClean="0"/>
              <a:t>Баскенис</a:t>
            </a:r>
            <a:r>
              <a:rPr lang="ru-RU" sz="3200" b="1" dirty="0"/>
              <a:t>. «Музыкальные инструменты». Год неизвестен. </a:t>
            </a:r>
            <a:r>
              <a:rPr lang="ru-RU" sz="3200" b="1" dirty="0" smtClean="0"/>
              <a:t>Королевский </a:t>
            </a:r>
            <a:r>
              <a:rPr lang="ru-RU" sz="3200" b="1" dirty="0"/>
              <a:t>музей изобразительных искусств в Бельгии.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155" y="3356992"/>
            <a:ext cx="4762901" cy="3292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4457733" cy="33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0170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80920" cy="100811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/>
              <a:t>Э</a:t>
            </a:r>
            <a:r>
              <a:rPr lang="ru-RU" sz="3200" b="1" dirty="0" smtClean="0"/>
              <a:t>. </a:t>
            </a:r>
            <a:r>
              <a:rPr lang="ru-RU" sz="3200" b="1" dirty="0" err="1" smtClean="0"/>
              <a:t>Баскенис</a:t>
            </a:r>
            <a:r>
              <a:rPr lang="ru-RU" sz="3200" b="1" dirty="0"/>
              <a:t>. «Музыкальные инструменты». Год неизвестен. </a:t>
            </a:r>
            <a:r>
              <a:rPr lang="ru-RU" sz="3200" b="1" dirty="0" smtClean="0"/>
              <a:t>Королевский </a:t>
            </a:r>
            <a:r>
              <a:rPr lang="ru-RU" sz="3200" b="1" dirty="0"/>
              <a:t>музей изобразительных искусств в Бельгии.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456" y="3284984"/>
            <a:ext cx="4901687" cy="3454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9"/>
            <a:ext cx="466395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3336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80920" cy="100811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/>
              <a:t>Э</a:t>
            </a:r>
            <a:r>
              <a:rPr lang="ru-RU" sz="3200" b="1" dirty="0" smtClean="0"/>
              <a:t>. </a:t>
            </a:r>
            <a:r>
              <a:rPr lang="ru-RU" sz="3200" b="1" dirty="0" err="1" smtClean="0"/>
              <a:t>Баскенис</a:t>
            </a:r>
            <a:r>
              <a:rPr lang="ru-RU" sz="3200" b="1" dirty="0"/>
              <a:t>. «Музыкальные инструменты». Год неизвестен. </a:t>
            </a:r>
            <a:r>
              <a:rPr lang="ru-RU" sz="3200" b="1" dirty="0" smtClean="0"/>
              <a:t>Королевский </a:t>
            </a:r>
            <a:r>
              <a:rPr lang="ru-RU" sz="3200" b="1" dirty="0"/>
              <a:t>музей изобразительных искусств в Бельгии.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0147"/>
            <a:ext cx="7128792" cy="503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8134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76864" cy="100811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/>
              <a:t>Ж.-</a:t>
            </a:r>
            <a:r>
              <a:rPr lang="ru-RU" sz="3200" b="1" dirty="0" err="1"/>
              <a:t>Б.С.Шарден</a:t>
            </a:r>
            <a:r>
              <a:rPr lang="ru-RU" sz="3200" b="1" dirty="0"/>
              <a:t>. «Музыкальные инструменты и корзина с фруктами». 1732</a:t>
            </a:r>
            <a:r>
              <a:rPr lang="ru-RU" sz="3200" b="1" dirty="0" smtClean="0"/>
              <a:t>. </a:t>
            </a:r>
            <a:r>
              <a:rPr lang="ru-RU" sz="3200" b="1" dirty="0"/>
              <a:t>Частная коллекция.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79030"/>
            <a:ext cx="6224240" cy="4969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0422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76864" cy="100811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/>
              <a:t>Ж.-</a:t>
            </a:r>
            <a:r>
              <a:rPr lang="ru-RU" sz="3200" b="1" dirty="0" err="1"/>
              <a:t>Б.Удри</a:t>
            </a:r>
            <a:r>
              <a:rPr lang="ru-RU" sz="3200" b="1" dirty="0"/>
              <a:t>. «Натюрморт со скрипкой». 1730. </a:t>
            </a:r>
            <a:r>
              <a:rPr lang="ru-RU" sz="3200" b="1" dirty="0" smtClean="0"/>
              <a:t>Эрмитаж</a:t>
            </a:r>
            <a:r>
              <a:rPr lang="ru-RU" sz="3200" b="1" dirty="0"/>
              <a:t>, Санкт-Петербург.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43500"/>
            <a:ext cx="6291064" cy="5169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2175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9055" y="2931120"/>
            <a:ext cx="3081479" cy="641895"/>
          </a:xfrm>
        </p:spPr>
        <p:txBody>
          <a:bodyPr/>
          <a:lstStyle/>
          <a:p>
            <a:r>
              <a:rPr lang="ru-RU" sz="3200" b="1" dirty="0"/>
              <a:t>Эпоха Древнего царства </a:t>
            </a:r>
            <a:br>
              <a:rPr lang="ru-RU" sz="3200" b="1" dirty="0"/>
            </a:br>
            <a:r>
              <a:rPr lang="ru-RU" sz="3200" b="1" dirty="0"/>
              <a:t>(</a:t>
            </a:r>
            <a:r>
              <a:rPr lang="ru-RU" sz="3200" b="1" dirty="0" err="1"/>
              <a:t>ок</a:t>
            </a:r>
            <a:r>
              <a:rPr lang="ru-RU" sz="3200" b="1" dirty="0"/>
              <a:t>. 2800 - </a:t>
            </a:r>
            <a:r>
              <a:rPr lang="ru-RU" sz="3200" b="1" dirty="0" err="1"/>
              <a:t>ок</a:t>
            </a:r>
            <a:r>
              <a:rPr lang="ru-RU" sz="3200" b="1" dirty="0"/>
              <a:t>. 2250 до н.э.).</a:t>
            </a:r>
            <a:br>
              <a:rPr lang="ru-RU" sz="3200" b="1" dirty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5"/>
          <a:stretch/>
        </p:blipFill>
        <p:spPr bwMode="auto">
          <a:xfrm>
            <a:off x="6084168" y="1358612"/>
            <a:ext cx="2741199" cy="3145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55976" y="235227"/>
            <a:ext cx="53215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FFFF"/>
                </a:solidFill>
                <a:latin typeface="Calibri"/>
              </a:rPr>
              <a:t>Рисунок </a:t>
            </a:r>
            <a:r>
              <a:rPr lang="ru-RU" sz="3200" b="1" dirty="0" smtClean="0">
                <a:solidFill>
                  <a:srgbClr val="FFFFFF"/>
                </a:solidFill>
                <a:latin typeface="Calibri"/>
              </a:rPr>
              <a:t>на </a:t>
            </a:r>
            <a:r>
              <a:rPr lang="ru-RU" sz="3200" b="1" dirty="0">
                <a:solidFill>
                  <a:srgbClr val="FFFFFF"/>
                </a:solidFill>
                <a:latin typeface="Calibri"/>
              </a:rPr>
              <a:t>древней  </a:t>
            </a:r>
            <a:r>
              <a:rPr lang="ru-RU" sz="3200" b="1" dirty="0" smtClean="0">
                <a:solidFill>
                  <a:srgbClr val="FFFFFF"/>
                </a:solidFill>
                <a:latin typeface="Calibri"/>
              </a:rPr>
              <a:t>амфоре Фрески пирамид  </a:t>
            </a:r>
            <a:r>
              <a:rPr lang="ru-RU" sz="3200" b="1" dirty="0">
                <a:solidFill>
                  <a:srgbClr val="FFFFFF"/>
                </a:solidFill>
                <a:latin typeface="Calibri"/>
              </a:rPr>
              <a:t>Египта</a:t>
            </a:r>
            <a:r>
              <a:rPr lang="ru-RU" sz="4400" dirty="0">
                <a:solidFill>
                  <a:srgbClr val="FFFFFF"/>
                </a:solidFill>
                <a:latin typeface="Calibri"/>
              </a:rPr>
              <a:t>	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939503"/>
            <a:ext cx="318332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75856" y="537321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FFFF"/>
                </a:solidFill>
                <a:latin typeface="Calibri"/>
              </a:rPr>
              <a:t>На египетских фресках XV века до н. э. арфа</a:t>
            </a:r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957" y="1358610"/>
            <a:ext cx="2677620" cy="3136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1" t="3432" r="20316" b="2757"/>
          <a:stretch/>
        </p:blipFill>
        <p:spPr bwMode="auto">
          <a:xfrm>
            <a:off x="179512" y="3624175"/>
            <a:ext cx="2880320" cy="3066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003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403648" y="188641"/>
            <a:ext cx="7200800" cy="1512168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Э.Мане</a:t>
            </a:r>
            <a:r>
              <a:rPr lang="ru-RU" sz="3200" b="1" dirty="0"/>
              <a:t>. «Гитара и шляпа». 1862. </a:t>
            </a:r>
            <a:r>
              <a:rPr lang="ru-RU" sz="3200" b="1" dirty="0" smtClean="0"/>
              <a:t>Музей </a:t>
            </a:r>
            <a:r>
              <a:rPr lang="ru-RU" sz="3200" b="1" dirty="0" err="1"/>
              <a:t>Орсе</a:t>
            </a:r>
            <a:r>
              <a:rPr lang="ru-RU" sz="3200" b="1" dirty="0"/>
              <a:t>, Париж.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12"/>
          <a:stretch/>
        </p:blipFill>
        <p:spPr bwMode="auto">
          <a:xfrm>
            <a:off x="1475656" y="1844824"/>
            <a:ext cx="759633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227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08912" cy="1152128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П.Сезанн</a:t>
            </a:r>
            <a:r>
              <a:rPr lang="ru-RU" sz="3200" b="1" dirty="0"/>
              <a:t>. «Натюрморт яблоками и трубой».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1890-1894. </a:t>
            </a:r>
            <a:r>
              <a:rPr lang="ru-RU" sz="3200" b="1" dirty="0"/>
              <a:t>Частная коллекция, США.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28800"/>
            <a:ext cx="60960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1119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3096344" cy="4104456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А.Матисс</a:t>
            </a:r>
            <a:r>
              <a:rPr lang="ru-RU" sz="3200" b="1" dirty="0"/>
              <a:t>. «Интерьер со скрипкой».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1917-1918. </a:t>
            </a:r>
            <a:r>
              <a:rPr lang="ru-RU" sz="3200" b="1" dirty="0"/>
              <a:t>Королевский музей изящных искусств, Копенгаген.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7305"/>
            <a:ext cx="5094734" cy="660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4655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3096344" cy="4104456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П.Пикассо</a:t>
            </a:r>
            <a:r>
              <a:rPr lang="ru-RU" sz="3200" b="1" dirty="0"/>
              <a:t>. «Скрипка на стене». 1913. </a:t>
            </a:r>
            <a:r>
              <a:rPr lang="ru-RU" sz="3200" b="1" dirty="0" smtClean="0"/>
              <a:t>Музей </a:t>
            </a:r>
            <a:r>
              <a:rPr lang="ru-RU" sz="3200" b="1" dirty="0"/>
              <a:t>изобразительных искусств Берна.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8639"/>
            <a:ext cx="5034136" cy="6418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2123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07504" y="146520"/>
            <a:ext cx="1351805" cy="1266256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smtClean="0"/>
              <a:t>Жорж</a:t>
            </a:r>
            <a:br>
              <a:rPr lang="ru-RU" sz="3200" b="1" dirty="0" smtClean="0"/>
            </a:br>
            <a:r>
              <a:rPr lang="ru-RU" sz="3200" b="1" dirty="0" smtClean="0"/>
              <a:t>Брак </a:t>
            </a:r>
            <a:endParaRPr lang="ru-RU" sz="3200" b="1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799" y="215080"/>
            <a:ext cx="1277242" cy="2764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81616" y="2881130"/>
            <a:ext cx="2090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Скрипка </a:t>
            </a:r>
            <a:r>
              <a:rPr lang="ru-RU" b="1" dirty="0"/>
              <a:t>и </a:t>
            </a:r>
            <a:r>
              <a:rPr lang="ru-RU" b="1" dirty="0" smtClean="0"/>
              <a:t>Палитра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535975" y="2924944"/>
            <a:ext cx="2459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Пианино и мандолина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061" y="188640"/>
            <a:ext cx="1255711" cy="271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88640"/>
            <a:ext cx="2205461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72509" y="2906630"/>
            <a:ext cx="2937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Гитара и блюдо с фруктами</a:t>
            </a: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94215"/>
            <a:ext cx="2346572" cy="291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373465" y="6202947"/>
            <a:ext cx="1369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Мандолина</a:t>
            </a:r>
          </a:p>
        </p:txBody>
      </p:sp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94276"/>
            <a:ext cx="2012801" cy="290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03737" y="6226249"/>
            <a:ext cx="3358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Натюрморт с арфой и скрипкой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18913" y="6199354"/>
            <a:ext cx="2021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Скрипка и кувшин</a:t>
            </a:r>
          </a:p>
        </p:txBody>
      </p:sp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276020"/>
            <a:ext cx="1811441" cy="2950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0446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691680" y="146520"/>
            <a:ext cx="7128792" cy="105023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/>
              <a:t>Р</a:t>
            </a:r>
            <a:r>
              <a:rPr lang="ru-RU" sz="3200" b="1" dirty="0" smtClean="0"/>
              <a:t>. Магритт</a:t>
            </a:r>
            <a:r>
              <a:rPr lang="ru-RU" sz="3200" b="1" dirty="0"/>
              <a:t>. «Открытие огня». 1935.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Бельгия</a:t>
            </a:r>
            <a:r>
              <a:rPr lang="ru-RU" sz="3200" b="1" dirty="0"/>
              <a:t>. Частная коллекция.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63270"/>
            <a:ext cx="6600056" cy="536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0563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691680" y="146520"/>
            <a:ext cx="7128792" cy="141027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С.Дали</a:t>
            </a:r>
            <a:r>
              <a:rPr lang="ru-RU" sz="3200" b="1" dirty="0"/>
              <a:t>. «Кровать и две прикроватные тумбочки яростно нападают на виолончели». 1983. </a:t>
            </a:r>
            <a:r>
              <a:rPr lang="ru-RU" sz="3200" b="1" dirty="0" smtClean="0"/>
              <a:t>Музей </a:t>
            </a:r>
            <a:r>
              <a:rPr lang="ru-RU" sz="3200" b="1" dirty="0"/>
              <a:t>королевы Софии. Мадрид. Испания.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063879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576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691680" y="146520"/>
            <a:ext cx="7128792" cy="1122240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В.Баумейстер</a:t>
            </a:r>
            <a:r>
              <a:rPr lang="ru-RU" sz="3200" b="1" dirty="0"/>
              <a:t>. «Арфы». 1945.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Частная </a:t>
            </a:r>
            <a:r>
              <a:rPr lang="ru-RU" sz="3200" b="1" dirty="0"/>
              <a:t>коллекция.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84784"/>
            <a:ext cx="6984776" cy="515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9509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526794" y="188640"/>
            <a:ext cx="7509702" cy="1080120"/>
          </a:xfrm>
        </p:spPr>
        <p:txBody>
          <a:bodyPr/>
          <a:lstStyle/>
          <a:p>
            <a:r>
              <a:rPr lang="ru-RU" sz="3200" b="1" dirty="0" smtClean="0"/>
              <a:t>Адольф </a:t>
            </a:r>
            <a:r>
              <a:rPr lang="ru-RU" sz="3200" b="1" dirty="0"/>
              <a:t>фон </a:t>
            </a:r>
            <a:r>
              <a:rPr lang="ru-RU" sz="3200" b="1" dirty="0" err="1"/>
              <a:t>Мензель</a:t>
            </a:r>
            <a:r>
              <a:rPr lang="ru-RU" sz="3200" b="1" dirty="0"/>
              <a:t>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Концерт </a:t>
            </a:r>
            <a:r>
              <a:rPr lang="ru-RU" sz="3200" b="1" dirty="0"/>
              <a:t>флейтистов в Сан-</a:t>
            </a:r>
            <a:r>
              <a:rPr lang="ru-RU" sz="3200" b="1" dirty="0" err="1"/>
              <a:t>Суси</a:t>
            </a:r>
            <a:endParaRPr lang="ru-RU" sz="3200" b="1" dirty="0" smtClean="0"/>
          </a:p>
        </p:txBody>
      </p:sp>
      <p:pic>
        <p:nvPicPr>
          <p:cNvPr id="82946" name="Picture 2" descr="G:\презент  инстр 2\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432" y="1268760"/>
            <a:ext cx="7992431" cy="541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онец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0832" y="548680"/>
            <a:ext cx="609600" cy="6096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838" y="219100"/>
            <a:ext cx="6064613" cy="1268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212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5384149" y="4509120"/>
            <a:ext cx="3292307" cy="2348880"/>
          </a:xfrm>
        </p:spPr>
        <p:txBody>
          <a:bodyPr/>
          <a:lstStyle/>
          <a:p>
            <a:r>
              <a:rPr lang="ru-RU" sz="3200" b="1" dirty="0" smtClean="0"/>
              <a:t>А</a:t>
            </a:r>
            <a:r>
              <a:rPr lang="ru-RU" sz="3200" b="1" dirty="0"/>
              <a:t>. </a:t>
            </a:r>
            <a:r>
              <a:rPr lang="ru-RU" sz="3200" b="1" dirty="0" err="1"/>
              <a:t>ван</a:t>
            </a:r>
            <a:r>
              <a:rPr lang="ru-RU" sz="3200" b="1" dirty="0"/>
              <a:t> </a:t>
            </a:r>
            <a:r>
              <a:rPr lang="ru-RU" sz="3200" b="1" dirty="0" err="1"/>
              <a:t>Остаде</a:t>
            </a:r>
            <a:r>
              <a:rPr lang="ru-RU" sz="3200" b="1" dirty="0"/>
              <a:t>  Скрипач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    1673 г.</a:t>
            </a:r>
            <a:r>
              <a:rPr lang="ru-RU" sz="3200" b="1" dirty="0"/>
              <a:t>	</a:t>
            </a:r>
            <a:endParaRPr lang="ru-RU" sz="3200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188" y="2780928"/>
            <a:ext cx="4487776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2" name="Picture 2" descr="G:\презент  инстр 2\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6632"/>
            <a:ext cx="4405202" cy="4868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124744"/>
            <a:ext cx="3600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FFFFFF"/>
                </a:solidFill>
                <a:latin typeface="Calibri"/>
              </a:rPr>
              <a:t>Дирк</a:t>
            </a:r>
            <a:r>
              <a:rPr lang="ru-RU" sz="3200" b="1" dirty="0">
                <a:solidFill>
                  <a:srgbClr val="FFFFFF"/>
                </a:solidFill>
                <a:latin typeface="Calibri"/>
              </a:rPr>
              <a:t> </a:t>
            </a:r>
            <a:r>
              <a:rPr lang="ru-RU" sz="3200" b="1" dirty="0" err="1">
                <a:solidFill>
                  <a:srgbClr val="FFFFFF"/>
                </a:solidFill>
                <a:latin typeface="Calibri"/>
              </a:rPr>
              <a:t>Халс</a:t>
            </a:r>
            <a:r>
              <a:rPr lang="ru-RU" sz="3200" b="1" dirty="0">
                <a:solidFill>
                  <a:srgbClr val="FFFFFF"/>
                </a:solidFill>
                <a:latin typeface="Calibri"/>
              </a:rPr>
              <a:t> Музыканты XVI в.</a:t>
            </a:r>
            <a:endParaRPr lang="ru-RU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135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3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79512" y="1196752"/>
            <a:ext cx="8856984" cy="360040"/>
          </a:xfrm>
        </p:spPr>
        <p:txBody>
          <a:bodyPr/>
          <a:lstStyle/>
          <a:p>
            <a:r>
              <a:rPr lang="ru-RU" sz="3200" b="1" dirty="0"/>
              <a:t>Греческие музы.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Каллиопа</a:t>
            </a:r>
            <a:r>
              <a:rPr lang="ru-RU" sz="3200" b="1" dirty="0"/>
              <a:t>, Клио, Мельпомена, Талия, Полигимния, </a:t>
            </a:r>
            <a:r>
              <a:rPr lang="ru-RU" sz="3200" b="1" dirty="0" err="1" smtClean="0"/>
              <a:t>Терпсихора,Эвтерпа</a:t>
            </a:r>
            <a:r>
              <a:rPr lang="ru-RU" sz="3200" b="1" dirty="0"/>
              <a:t>, </a:t>
            </a:r>
            <a:r>
              <a:rPr lang="ru-RU" sz="3200" b="1" dirty="0" err="1" smtClean="0"/>
              <a:t>Эрато,Урания</a:t>
            </a:r>
            <a:r>
              <a:rPr lang="ru-RU" sz="3200" b="1" dirty="0"/>
              <a:t>.</a:t>
            </a:r>
            <a:br>
              <a:rPr lang="ru-RU" sz="3200" b="1" dirty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43" b="52711"/>
          <a:stretch/>
        </p:blipFill>
        <p:spPr bwMode="auto">
          <a:xfrm>
            <a:off x="161692" y="1340768"/>
            <a:ext cx="8964488" cy="2726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3" t="8063" r="14421"/>
          <a:stretch/>
        </p:blipFill>
        <p:spPr bwMode="auto">
          <a:xfrm>
            <a:off x="0" y="3923475"/>
            <a:ext cx="9144000" cy="291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166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33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1526794" y="336104"/>
            <a:ext cx="7509702" cy="979115"/>
          </a:xfrm>
        </p:spPr>
        <p:txBody>
          <a:bodyPr/>
          <a:lstStyle/>
          <a:p>
            <a:r>
              <a:rPr lang="ru-RU" sz="3200" b="1" dirty="0" err="1" smtClean="0"/>
              <a:t>Хендрик</a:t>
            </a:r>
            <a:r>
              <a:rPr lang="ru-RU" sz="3200" b="1" dirty="0" smtClean="0"/>
              <a:t> </a:t>
            </a:r>
            <a:r>
              <a:rPr lang="ru-RU" sz="3200" b="1" dirty="0" err="1"/>
              <a:t>ван</a:t>
            </a:r>
            <a:r>
              <a:rPr lang="ru-RU" sz="3200" b="1" dirty="0"/>
              <a:t> </a:t>
            </a:r>
            <a:r>
              <a:rPr lang="ru-RU" sz="3200" b="1" dirty="0" err="1"/>
              <a:t>Бален</a:t>
            </a:r>
            <a:r>
              <a:rPr lang="ru-RU" sz="3200" b="1" dirty="0"/>
              <a:t> Аполлон и музы	 </a:t>
            </a:r>
            <a:endParaRPr lang="ru-RU" sz="3200" b="1" dirty="0" smtClean="0"/>
          </a:p>
        </p:txBody>
      </p:sp>
      <p:pic>
        <p:nvPicPr>
          <p:cNvPr id="62466" name="Picture 2" descr="G:\презент  инстр 2\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15219"/>
            <a:ext cx="7785920" cy="5411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894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336104"/>
            <a:ext cx="8064896" cy="1494204"/>
          </a:xfrm>
        </p:spPr>
        <p:txBody>
          <a:bodyPr/>
          <a:lstStyle/>
          <a:p>
            <a:pPr lvl="0"/>
            <a:r>
              <a:rPr lang="ru-RU" sz="3200" b="1" dirty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/>
            </a:r>
            <a:br>
              <a:rPr lang="ru-RU" sz="3200" b="1" dirty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</a:b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11660" y="260648"/>
            <a:ext cx="74528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3200" b="1" dirty="0">
                <a:solidFill>
                  <a:srgbClr val="FFFFFF"/>
                </a:solidFill>
              </a:rPr>
              <a:t>Леонардо да Винчи </a:t>
            </a:r>
            <a:br>
              <a:rPr lang="ru-RU" sz="3200" b="1" dirty="0">
                <a:solidFill>
                  <a:srgbClr val="FFFFFF"/>
                </a:solidFill>
              </a:rPr>
            </a:br>
            <a:r>
              <a:rPr lang="ru-RU" sz="3200" b="1" dirty="0">
                <a:solidFill>
                  <a:srgbClr val="FFFFFF"/>
                </a:solidFill>
              </a:rPr>
              <a:t>Ангел в красном, </a:t>
            </a:r>
            <a:br>
              <a:rPr lang="ru-RU" sz="3200" b="1" dirty="0">
                <a:solidFill>
                  <a:srgbClr val="FFFFFF"/>
                </a:solidFill>
              </a:rPr>
            </a:br>
            <a:r>
              <a:rPr lang="ru-RU" sz="3200" b="1" dirty="0">
                <a:solidFill>
                  <a:srgbClr val="FFFFFF"/>
                </a:solidFill>
              </a:rPr>
              <a:t>играющий на лютне</a:t>
            </a:r>
            <a:r>
              <a:rPr lang="ru-RU" sz="3200" b="1" dirty="0" smtClean="0">
                <a:solidFill>
                  <a:srgbClr val="FFFFFF"/>
                </a:solidFill>
              </a:rPr>
              <a:t>,</a:t>
            </a:r>
          </a:p>
          <a:p>
            <a:pPr lvl="0" algn="r"/>
            <a:r>
              <a:rPr lang="ru-RU" sz="3200" b="1" dirty="0" smtClean="0">
                <a:solidFill>
                  <a:srgbClr val="FFFFFF"/>
                </a:solidFill>
              </a:rPr>
              <a:t>1490</a:t>
            </a:r>
            <a:r>
              <a:rPr lang="ru-RU" sz="3200" b="1" dirty="0">
                <a:solidFill>
                  <a:srgbClr val="FFFFFF"/>
                </a:solidFill>
              </a:rPr>
              <a:t>.</a:t>
            </a:r>
            <a:endParaRPr lang="ru-RU" b="1" dirty="0"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26475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err="1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Доминико</a:t>
            </a:r>
            <a:r>
              <a:rPr lang="ru-RU" sz="3200" b="1" dirty="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 </a:t>
            </a:r>
            <a:r>
              <a:rPr lang="ru-RU" sz="3200" b="1" dirty="0" err="1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Дзампьери</a:t>
            </a:r>
            <a:r>
              <a:rPr lang="ru-RU" sz="3200" b="1" dirty="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 Музицирующая св. </a:t>
            </a:r>
            <a:r>
              <a:rPr lang="ru-RU" sz="3200" b="1" dirty="0" err="1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Цецилия</a:t>
            </a:r>
            <a:r>
              <a:rPr lang="ru-RU" sz="3200" b="1" dirty="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 с ангелом, 1620</a:t>
            </a:r>
            <a:r>
              <a:rPr lang="ru-RU" sz="3200" b="1" dirty="0">
                <a:solidFill>
                  <a:srgbClr val="FFFFFF"/>
                </a:solidFill>
                <a:ea typeface="+mj-ea"/>
                <a:cs typeface="+mj-cs"/>
              </a:rPr>
              <a:t>. </a:t>
            </a: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914" y="1749548"/>
            <a:ext cx="3628114" cy="5108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393" y="1749548"/>
            <a:ext cx="3055983" cy="494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501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336104"/>
            <a:ext cx="8064896" cy="1494204"/>
          </a:xfrm>
        </p:spPr>
        <p:txBody>
          <a:bodyPr/>
          <a:lstStyle/>
          <a:p>
            <a:pPr lvl="0"/>
            <a:r>
              <a:rPr lang="ru-RU" sz="3200" b="1" dirty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  <a:t/>
            </a:r>
            <a:br>
              <a:rPr lang="ru-RU" sz="3200" b="1" dirty="0">
                <a:solidFill>
                  <a:srgbClr val="FFFFFF"/>
                </a:solidFill>
                <a:latin typeface="Calibri" pitchFamily="34" charset="0"/>
                <a:ea typeface="+mn-ea"/>
                <a:cs typeface="+mn-cs"/>
              </a:rPr>
            </a:b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443711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err="1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Ханс</a:t>
            </a:r>
            <a:r>
              <a:rPr lang="ru-RU" sz="3200" b="1" dirty="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 </a:t>
            </a:r>
            <a:r>
              <a:rPr lang="ru-RU" sz="3200" b="1" dirty="0" err="1" smtClean="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Мемлинг</a:t>
            </a:r>
            <a:endParaRPr lang="ru-RU" sz="3200" b="1" dirty="0" smtClean="0">
              <a:solidFill>
                <a:srgbClr val="FFFFFF"/>
              </a:solidFill>
              <a:latin typeface="Calibri"/>
              <a:ea typeface="+mj-ea"/>
              <a:cs typeface="+mj-cs"/>
            </a:endParaRPr>
          </a:p>
          <a:p>
            <a:pPr algn="ctr"/>
            <a:r>
              <a:rPr lang="ru-RU" sz="3200" b="1" dirty="0" smtClean="0">
                <a:solidFill>
                  <a:srgbClr val="FFFFFF"/>
                </a:solidFill>
                <a:latin typeface="Calibri"/>
                <a:ea typeface="+mj-ea"/>
                <a:cs typeface="+mj-cs"/>
              </a:rPr>
              <a:t>Ангелы</a:t>
            </a:r>
            <a:r>
              <a:rPr lang="ru-RU" sz="3200" b="1" dirty="0" smtClean="0">
                <a:solidFill>
                  <a:srgbClr val="FFFFFF"/>
                </a:solidFill>
                <a:ea typeface="+mj-ea"/>
                <a:cs typeface="+mj-cs"/>
              </a:rPr>
              <a:t>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032334" cy="337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686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971600" y="336104"/>
            <a:ext cx="8064896" cy="1076672"/>
          </a:xfrm>
        </p:spPr>
        <p:txBody>
          <a:bodyPr/>
          <a:lstStyle/>
          <a:p>
            <a:r>
              <a:rPr lang="ru-RU" sz="1800" b="1" dirty="0"/>
              <a:t/>
            </a:r>
            <a:br>
              <a:rPr lang="ru-RU" sz="1800" b="1" dirty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3200" b="1" dirty="0" err="1"/>
              <a:t>Мелоццо</a:t>
            </a:r>
            <a:r>
              <a:rPr lang="ru-RU" sz="3200" b="1" dirty="0"/>
              <a:t> да </a:t>
            </a:r>
            <a:r>
              <a:rPr lang="ru-RU" sz="3200" b="1" dirty="0" err="1"/>
              <a:t>Форли</a:t>
            </a:r>
            <a:r>
              <a:rPr lang="ru-RU" sz="3200" b="1" dirty="0"/>
              <a:t>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Ангелы, играющие </a:t>
            </a:r>
            <a:r>
              <a:rPr lang="ru-RU" sz="3200" b="1" dirty="0"/>
              <a:t>на </a:t>
            </a:r>
            <a:r>
              <a:rPr lang="ru-RU" sz="3200" b="1" dirty="0" smtClean="0"/>
              <a:t>муз. инструментах. 1480—1484</a:t>
            </a:r>
            <a:r>
              <a:rPr lang="ru-RU" sz="3200" b="1" dirty="0"/>
              <a:t>. </a:t>
            </a:r>
            <a:br>
              <a:rPr lang="ru-RU" sz="3200" b="1" dirty="0"/>
            </a:br>
            <a:r>
              <a:rPr lang="ru-RU" sz="3200" b="1" dirty="0"/>
              <a:t>Пинакотека Ватикана. Ватикан</a:t>
            </a:r>
            <a:r>
              <a:rPr lang="ru-RU" sz="1800" b="1" dirty="0"/>
              <a:t/>
            </a:r>
            <a:br>
              <a:rPr lang="ru-RU" sz="1800" b="1" dirty="0"/>
            </a:br>
            <a:endParaRPr lang="ru-RU" sz="18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084549"/>
            <a:ext cx="3131046" cy="4597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075875"/>
            <a:ext cx="3752330" cy="4593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8318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3">
  <a:themeElements>
    <a:clrScheme name="Інше 2">
      <a:dk1>
        <a:srgbClr val="FFFFFF"/>
      </a:dk1>
      <a:lt1>
        <a:srgbClr val="121429"/>
      </a:lt1>
      <a:dk2>
        <a:srgbClr val="121429"/>
      </a:dk2>
      <a:lt2>
        <a:srgbClr val="121429"/>
      </a:lt2>
      <a:accent1>
        <a:srgbClr val="629DD1"/>
      </a:accent1>
      <a:accent2>
        <a:srgbClr val="297FD5"/>
      </a:accent2>
      <a:accent3>
        <a:srgbClr val="7F8FA9"/>
      </a:accent3>
      <a:accent4>
        <a:srgbClr val="121429"/>
      </a:accent4>
      <a:accent5>
        <a:srgbClr val="5AA2AE"/>
      </a:accent5>
      <a:accent6>
        <a:srgbClr val="9D90A0"/>
      </a:accent6>
      <a:hlink>
        <a:srgbClr val="FF0000"/>
      </a:hlink>
      <a:folHlink>
        <a:srgbClr val="3EBBF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33">
  <a:themeElements>
    <a:clrScheme name="Інше 2">
      <a:dk1>
        <a:srgbClr val="FFFFFF"/>
      </a:dk1>
      <a:lt1>
        <a:srgbClr val="121429"/>
      </a:lt1>
      <a:dk2>
        <a:srgbClr val="121429"/>
      </a:dk2>
      <a:lt2>
        <a:srgbClr val="121429"/>
      </a:lt2>
      <a:accent1>
        <a:srgbClr val="629DD1"/>
      </a:accent1>
      <a:accent2>
        <a:srgbClr val="297FD5"/>
      </a:accent2>
      <a:accent3>
        <a:srgbClr val="7F8FA9"/>
      </a:accent3>
      <a:accent4>
        <a:srgbClr val="121429"/>
      </a:accent4>
      <a:accent5>
        <a:srgbClr val="5AA2AE"/>
      </a:accent5>
      <a:accent6>
        <a:srgbClr val="9D90A0"/>
      </a:accent6>
      <a:hlink>
        <a:srgbClr val="FF0000"/>
      </a:hlink>
      <a:folHlink>
        <a:srgbClr val="3EBBF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33">
  <a:themeElements>
    <a:clrScheme name="Інше 2">
      <a:dk1>
        <a:srgbClr val="FFFFFF"/>
      </a:dk1>
      <a:lt1>
        <a:srgbClr val="121429"/>
      </a:lt1>
      <a:dk2>
        <a:srgbClr val="121429"/>
      </a:dk2>
      <a:lt2>
        <a:srgbClr val="121429"/>
      </a:lt2>
      <a:accent1>
        <a:srgbClr val="629DD1"/>
      </a:accent1>
      <a:accent2>
        <a:srgbClr val="297FD5"/>
      </a:accent2>
      <a:accent3>
        <a:srgbClr val="7F8FA9"/>
      </a:accent3>
      <a:accent4>
        <a:srgbClr val="121429"/>
      </a:accent4>
      <a:accent5>
        <a:srgbClr val="5AA2AE"/>
      </a:accent5>
      <a:accent6>
        <a:srgbClr val="9D90A0"/>
      </a:accent6>
      <a:hlink>
        <a:srgbClr val="FF0000"/>
      </a:hlink>
      <a:folHlink>
        <a:srgbClr val="3EBBF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33">
  <a:themeElements>
    <a:clrScheme name="Інше 2">
      <a:dk1>
        <a:srgbClr val="FFFFFF"/>
      </a:dk1>
      <a:lt1>
        <a:srgbClr val="121429"/>
      </a:lt1>
      <a:dk2>
        <a:srgbClr val="121429"/>
      </a:dk2>
      <a:lt2>
        <a:srgbClr val="121429"/>
      </a:lt2>
      <a:accent1>
        <a:srgbClr val="629DD1"/>
      </a:accent1>
      <a:accent2>
        <a:srgbClr val="297FD5"/>
      </a:accent2>
      <a:accent3>
        <a:srgbClr val="7F8FA9"/>
      </a:accent3>
      <a:accent4>
        <a:srgbClr val="121429"/>
      </a:accent4>
      <a:accent5>
        <a:srgbClr val="5AA2AE"/>
      </a:accent5>
      <a:accent6>
        <a:srgbClr val="9D90A0"/>
      </a:accent6>
      <a:hlink>
        <a:srgbClr val="FF0000"/>
      </a:hlink>
      <a:folHlink>
        <a:srgbClr val="3EBBF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5258</TotalTime>
  <Words>301</Words>
  <Application>Microsoft Office PowerPoint</Application>
  <PresentationFormat>Экран (4:3)</PresentationFormat>
  <Paragraphs>116</Paragraphs>
  <Slides>38</Slides>
  <Notes>34</Notes>
  <HiddenSlides>0</HiddenSlides>
  <MMClips>2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33</vt:lpstr>
      <vt:lpstr>1_33</vt:lpstr>
      <vt:lpstr>2_33</vt:lpstr>
      <vt:lpstr>4_33</vt:lpstr>
      <vt:lpstr>Дж. Борос Мир музыки 2004 г.</vt:lpstr>
      <vt:lpstr>Харменс ван Рейн Рембрандт Аллегория Музыки  1626 г. </vt:lpstr>
      <vt:lpstr>Эпоха Древнего царства  (ок. 2800 - ок. 2250 до н.э.).   </vt:lpstr>
      <vt:lpstr>А. ван Остаде  Скрипач      1673 г. </vt:lpstr>
      <vt:lpstr>Греческие музы.  Каллиопа, Клио, Мельпомена, Талия, Полигимния, Терпсихора,Эвтерпа, Эрато,Урания.   </vt:lpstr>
      <vt:lpstr>Хендрик ван Бален Аполлон и музы  </vt:lpstr>
      <vt:lpstr>  </vt:lpstr>
      <vt:lpstr>  </vt:lpstr>
      <vt:lpstr>  Мелоццо да Форли  Ангелы, играющие на муз. инструментах. 1480—1484.  Пинакотека Ватикана. Ватикан </vt:lpstr>
      <vt:lpstr>  Мелоццо да Форли  Пинакотека Ватикана. Ватикан </vt:lpstr>
      <vt:lpstr>  Мелоццо да Форли  Пинакотека Ватикана. Ватикан </vt:lpstr>
      <vt:lpstr>Мелоццо да Форли  Пинакотека Ватикана. Ватикан</vt:lpstr>
      <vt:lpstr> Мартен де Вос.  Коронование Марии,  1587 – 1590, ГМИИ им. Пушкина, Москва </vt:lpstr>
      <vt:lpstr>Ян ван Эйк Музицирующие ангелы  1426-1427</vt:lpstr>
      <vt:lpstr> Сандро Ботичелли Мистическое Рождество, 1500. Национальная галерея, Лондон </vt:lpstr>
      <vt:lpstr> И.Босх. «Корабль дураков». 1495–1500. Лувр, Париж.</vt:lpstr>
      <vt:lpstr>Триптих Босха  "Сад земных наслаждений"</vt:lpstr>
      <vt:lpstr> Г. Гольбейн Младший. «Послы», 1533. Национальная галерея, Лондон</vt:lpstr>
      <vt:lpstr> Я. Брейгель старший, «Слух.» 1617-1618. Прадо, Мадрид </vt:lpstr>
      <vt:lpstr>Брейгель Старший, Ян СЛУХ (фрагмент). 1618</vt:lpstr>
      <vt:lpstr>Жан ван Биглерт  Концерт</vt:lpstr>
      <vt:lpstr> Витхос Маттиас, Суета сует, Vanity of  Vanities</vt:lpstr>
      <vt:lpstr>. </vt:lpstr>
      <vt:lpstr>П.Клас «Vanitas со скрипкой и стеклянным шаром». 1628.  Немецкий национальный музей в Нюрнберге. </vt:lpstr>
      <vt:lpstr> Э. Баскенис. «Музыкальные инструменты». Год неизвестен. Королевский музей изобразительных искусств в Бельгии.</vt:lpstr>
      <vt:lpstr> Э. Баскенис. «Музыкальные инструменты». Год неизвестен. Королевский музей изобразительных искусств в Бельгии.</vt:lpstr>
      <vt:lpstr> Э. Баскенис. «Музыкальные инструменты». Год неизвестен. Королевский музей изобразительных искусств в Бельгии.</vt:lpstr>
      <vt:lpstr> Ж.-Б.С.Шарден. «Музыкальные инструменты и корзина с фруктами». 1732. Частная коллекция.</vt:lpstr>
      <vt:lpstr> Ж.-Б.Удри. «Натюрморт со скрипкой». 1730. Эрмитаж, Санкт-Петербург.</vt:lpstr>
      <vt:lpstr> Э.Мане. «Гитара и шляпа». 1862. Музей Орсе, Париж.</vt:lpstr>
      <vt:lpstr> П.Сезанн. «Натюрморт яблоками и трубой».  1890-1894. Частная коллекция, США.</vt:lpstr>
      <vt:lpstr> А.Матисс. «Интерьер со скрипкой».  1917-1918. Королевский музей изящных искусств, Копенгаген.</vt:lpstr>
      <vt:lpstr> П.Пикассо. «Скрипка на стене». 1913. Музей изобразительных искусств Берна.</vt:lpstr>
      <vt:lpstr> Жорж Брак </vt:lpstr>
      <vt:lpstr> Р. Магритт. «Открытие огня». 1935.  Бельгия. Частная коллекция.</vt:lpstr>
      <vt:lpstr> С.Дали. «Кровать и две прикроватные тумбочки яростно нападают на виолончели». 1983. Музей королевы Софии. Мадрид. Испания.</vt:lpstr>
      <vt:lpstr> В.Баумейстер. «Арфы». 1945.  Частная коллекция.</vt:lpstr>
      <vt:lpstr>Адольф фон Мензель  Концерт флейтистов в Сан-Суси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Liana</dc:creator>
  <cp:lastModifiedBy>Alex</cp:lastModifiedBy>
  <cp:revision>262</cp:revision>
  <dcterms:created xsi:type="dcterms:W3CDTF">2014-09-18T19:11:47Z</dcterms:created>
  <dcterms:modified xsi:type="dcterms:W3CDTF">2016-03-24T17:37:06Z</dcterms:modified>
</cp:coreProperties>
</file>