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sldIdLst>
    <p:sldId id="256" r:id="rId2"/>
    <p:sldId id="257" r:id="rId3"/>
    <p:sldId id="268" r:id="rId4"/>
    <p:sldId id="259" r:id="rId5"/>
    <p:sldId id="260" r:id="rId6"/>
    <p:sldId id="261" r:id="rId7"/>
    <p:sldId id="263" r:id="rId8"/>
    <p:sldId id="269" r:id="rId9"/>
    <p:sldId id="270" r:id="rId10"/>
    <p:sldId id="258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36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357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98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915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7846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7074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781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640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20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440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216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36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74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475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192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3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647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2BCDC-1A9F-4CEA-9F23-0506FB6FECFA}" type="datetimeFigureOut">
              <a:rPr lang="ru-RU" smtClean="0"/>
              <a:t>27.05.2019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408D312-F2B3-449B-B787-6AA4F74C88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620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botanim.ru/content/massivyi-osnovnyie-algoritmyi-obrabotki-massivov-n-868.html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785927"/>
            <a:ext cx="7886728" cy="1814524"/>
          </a:xfrm>
        </p:spPr>
        <p:txBody>
          <a:bodyPr>
            <a:normAutofit/>
          </a:bodyPr>
          <a:lstStyle/>
          <a:p>
            <a:r>
              <a:rPr lang="ru-RU" dirty="0" smtClean="0"/>
              <a:t>Презентация на тему:</a:t>
            </a:r>
            <a:br>
              <a:rPr lang="ru-RU" dirty="0" smtClean="0"/>
            </a:br>
            <a:r>
              <a:rPr lang="ru-RU" dirty="0"/>
              <a:t>Д</a:t>
            </a:r>
            <a:r>
              <a:rPr lang="ru-RU" dirty="0" smtClean="0"/>
              <a:t>вумерные массивы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43570" y="4786322"/>
            <a:ext cx="2843210" cy="142398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Учительница информатики </a:t>
            </a:r>
            <a:r>
              <a:rPr lang="ru-RU" dirty="0" err="1" smtClean="0">
                <a:solidFill>
                  <a:schemeClr val="tx1"/>
                </a:solidFill>
              </a:rPr>
              <a:t>Ярох.З.А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1571612"/>
            <a:ext cx="19543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 </a:t>
            </a:r>
            <a:r>
              <a:rPr lang="ru-RU" dirty="0" smtClean="0">
                <a:solidFill>
                  <a:srgbClr val="FF0000"/>
                </a:solidFill>
                <a:hlinkClick r:id="rId2"/>
              </a:rPr>
              <a:t>https://botanim.ru</a:t>
            </a:r>
            <a:r>
              <a:rPr lang="ru-RU" dirty="0" smtClean="0">
                <a:hlinkClick r:id="rId2"/>
              </a:rPr>
              <a:t>/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42976" y="1857364"/>
            <a:ext cx="45881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https://www.myrobot.ru/logo/array.php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2143116"/>
            <a:ext cx="7429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https://works.doklad.ru/view/QR4JlugkR0c/all.html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2428868"/>
            <a:ext cx="42739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https://topref.ru/referat/56099/3.html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28926" y="428604"/>
            <a:ext cx="28107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/>
              <a:t>Источники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86116" y="2285992"/>
            <a:ext cx="261372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7200" dirty="0" smtClean="0"/>
              <a:t>Конец</a:t>
            </a:r>
            <a:endParaRPr lang="ru-RU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43372" y="85723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Массив - это множество однотипных элементов, объединённых общим именем и занимающих в компьютере определённую область </a:t>
            </a:r>
            <a:r>
              <a:rPr lang="ru-RU" dirty="0" smtClean="0"/>
              <a:t>памяти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578645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Количество элементов в массиве всегда </a:t>
            </a:r>
            <a:r>
              <a:rPr lang="ru-RU" dirty="0" smtClean="0"/>
              <a:t>конечно</a:t>
            </a:r>
            <a:r>
              <a:rPr lang="ru-RU" dirty="0"/>
              <a:t>.</a:t>
            </a:r>
          </a:p>
        </p:txBody>
      </p:sp>
      <p:pic>
        <p:nvPicPr>
          <p:cNvPr id="3074" name="Picture 2" descr="http://www.edufuture.biz/images/e/e8/Kvad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214554"/>
            <a:ext cx="5284801" cy="32382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785926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Для работы с массивом как единым целым используется идентификатор массива без указания индекса </a:t>
            </a:r>
            <a:r>
              <a:rPr lang="ru-RU" dirty="0" smtClean="0"/>
              <a:t>в квадратных </a:t>
            </a:r>
            <a:r>
              <a:rPr lang="ru-RU" dirty="0"/>
              <a:t>скобках. Массив может участвовать только </a:t>
            </a:r>
            <a:r>
              <a:rPr lang="ru-RU" dirty="0" smtClean="0"/>
              <a:t>в операциях </a:t>
            </a:r>
            <a:r>
              <a:rPr lang="ru-RU" dirty="0"/>
              <a:t>отношения "равно", "не равно" и </a:t>
            </a:r>
            <a:r>
              <a:rPr lang="ru-RU" dirty="0" smtClean="0"/>
              <a:t>в операторе </a:t>
            </a:r>
            <a:r>
              <a:rPr lang="ru-RU" dirty="0"/>
              <a:t>присваивания. Массивы, участвующие </a:t>
            </a:r>
            <a:r>
              <a:rPr lang="ru-RU" dirty="0" smtClean="0"/>
              <a:t>в этих </a:t>
            </a:r>
            <a:r>
              <a:rPr lang="ru-RU" dirty="0"/>
              <a:t>действиях, должны быть идентичны по структуре, т. е. иметь одинаковые типы индексов и одинаковые типы компонентов.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71736" y="500042"/>
            <a:ext cx="41008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Действия с массивами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00430" y="535782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При работе с двумерным массивом указываются два индекса, с n-мерным массивом - </a:t>
            </a:r>
            <a:r>
              <a:rPr lang="ru-RU" dirty="0" err="1"/>
              <a:t>n</a:t>
            </a:r>
            <a:r>
              <a:rPr lang="ru-RU" dirty="0"/>
              <a:t> индексов.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9058" y="1000108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Массивы могут быть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· одномерными (одна строка – несколько столбцов);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· </a:t>
            </a:r>
            <a:r>
              <a:rPr lang="ru-RU" dirty="0"/>
              <a:t>многомерными (несколько строк – несколько столбцов</a:t>
            </a:r>
            <a:r>
              <a:rPr lang="ru-RU" dirty="0" smtClean="0"/>
              <a:t>).</a:t>
            </a:r>
            <a:endParaRPr lang="ru-RU" dirty="0"/>
          </a:p>
        </p:txBody>
      </p:sp>
      <p:pic>
        <p:nvPicPr>
          <p:cNvPr id="1026" name="Picture 2" descr="https://fs00.infourok.ru/images/doc/235/110094/2/img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3643314"/>
            <a:ext cx="3786150" cy="2839613"/>
          </a:xfrm>
          <a:prstGeom prst="rect">
            <a:avLst/>
          </a:prstGeom>
          <a:noFill/>
        </p:spPr>
      </p:pic>
      <p:pic>
        <p:nvPicPr>
          <p:cNvPr id="1028" name="Picture 4" descr="https://ds04.infourok.ru/uploads/ex/0793/0005d3f2-3ad9fd77/img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500042"/>
            <a:ext cx="3387686" cy="25407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1670" y="521495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Двумерный массив состоит из строчек и столбцов, их также называют матрицей или матричным массивом.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357686" y="1428736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 </a:t>
            </a:r>
            <a:r>
              <a:rPr lang="ru-RU" dirty="0"/>
              <a:t>Для лёгкого восприятия представим одномерный массив как линию, а которой все элементы идут друг за другом горизонтально, а двумерный как квадрат, в котором элементы расположены как горизонтально, так и вертикально.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43042" y="357166"/>
            <a:ext cx="60007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 </a:t>
            </a:r>
            <a:r>
              <a:rPr lang="ru-RU" sz="4400" dirty="0" smtClean="0">
                <a:solidFill>
                  <a:srgbClr val="FF0000"/>
                </a:solidFill>
              </a:rPr>
              <a:t>Двумерный массив</a:t>
            </a:r>
            <a:endParaRPr lang="ru-RU" sz="4400" dirty="0">
              <a:solidFill>
                <a:srgbClr val="FF0000"/>
              </a:solidFill>
            </a:endParaRPr>
          </a:p>
        </p:txBody>
      </p:sp>
      <p:pic>
        <p:nvPicPr>
          <p:cNvPr id="17410" name="Picture 2" descr="https://ds02.infourok.ru/uploads/ex/038c/00080653-cdf851f2/img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214422"/>
            <a:ext cx="4024340" cy="30182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57148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Для двумерных массивов типом имени массива является </a:t>
            </a:r>
            <a:r>
              <a:rPr lang="ru-RU" i="1" dirty="0"/>
              <a:t>тип_элемента_массива[][размер].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464344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Примеры.</a:t>
            </a:r>
            <a:endParaRPr lang="ru-RU" dirty="0"/>
          </a:p>
          <a:p>
            <a:r>
              <a:rPr lang="ru-RU" dirty="0"/>
              <a:t>Имя А массива char A[10][20]; имеет тип char[][20].</a:t>
            </a:r>
          </a:p>
          <a:p>
            <a:r>
              <a:rPr lang="ru-RU" dirty="0"/>
              <a:t>Имя B массива char B[100][20] тоже имеет тип char[][20].</a:t>
            </a:r>
          </a:p>
          <a:p>
            <a:r>
              <a:rPr lang="ru-RU" dirty="0"/>
              <a:t>Имя C массива char C[20][10] имеет тип char[][10], отличный от типов А и В.</a:t>
            </a:r>
          </a:p>
        </p:txBody>
      </p:sp>
      <p:pic>
        <p:nvPicPr>
          <p:cNvPr id="18434" name="Picture 2" descr="http://900igr.net/up/datas/206478/0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1643050"/>
            <a:ext cx="4000528" cy="3000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571736" y="1296872"/>
            <a:ext cx="6215106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Двумерный массив в Паскале трактуется как одномерный массив, тип элементов которого также является массивом. Положение элементов в двумерных массивах Паскаля описывается двумя индексами. Их можно представить в виде прямоугольной таблицы или матрицы.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endParaRPr kumimoji="0" lang="ru-RU" sz="41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4" name="Picture 2" descr="https://topref.ru/main/images/56099/m7783cae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929066"/>
            <a:ext cx="5087565" cy="264318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571604" y="357166"/>
            <a:ext cx="60101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Двумерный массив в Паскале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357694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Для </a:t>
            </a:r>
            <a:r>
              <a:rPr lang="ru-RU" dirty="0"/>
              <a:t>последовательного ввода </a:t>
            </a:r>
            <a:r>
              <a:rPr lang="ru-RU" dirty="0" smtClean="0"/>
              <a:t>элементов двумерного </a:t>
            </a:r>
            <a:r>
              <a:rPr lang="ru-RU" dirty="0"/>
              <a:t>массива мы использовали цикл for, в котором изменяли значение индекса с 1-го до последнего. Но положение элемента в двумерном массиве Паскаля определяется двумя индексами: номером строки и номером столбца.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428604"/>
            <a:ext cx="71338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Ввод двумерного массива Паскаля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1357298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Рассмотрим пример ввода двумерного массива Паскаля с клавиатуры:</a:t>
            </a:r>
          </a:p>
          <a:p>
            <a:r>
              <a:rPr lang="en-US" b="1" dirty="0"/>
              <a:t>type</a:t>
            </a:r>
            <a:endParaRPr lang="en-US" dirty="0"/>
          </a:p>
          <a:p>
            <a:r>
              <a:rPr lang="en-US" b="1" dirty="0"/>
              <a:t>matrix= array [1..5, 1..10] of integer;</a:t>
            </a:r>
            <a:endParaRPr lang="en-US" dirty="0"/>
          </a:p>
          <a:p>
            <a:r>
              <a:rPr lang="en-US" b="1" dirty="0" err="1"/>
              <a:t>var</a:t>
            </a:r>
            <a:endParaRPr lang="en-US" dirty="0"/>
          </a:p>
          <a:p>
            <a:r>
              <a:rPr lang="en-US" b="1" dirty="0"/>
              <a:t>a, : matrix;</a:t>
            </a:r>
            <a:endParaRPr lang="en-US" dirty="0"/>
          </a:p>
          <a:p>
            <a:r>
              <a:rPr lang="en-US" b="1" dirty="0" err="1"/>
              <a:t>i</a:t>
            </a:r>
            <a:r>
              <a:rPr lang="en-US" b="1" dirty="0"/>
              <a:t>, j: integer; { </a:t>
            </a:r>
            <a:r>
              <a:rPr lang="ru-RU" b="1" dirty="0"/>
              <a:t>индексы массива }</a:t>
            </a:r>
            <a:endParaRPr lang="ru-RU" dirty="0"/>
          </a:p>
          <a:p>
            <a:r>
              <a:rPr lang="en-US" b="1" dirty="0"/>
              <a:t>begin</a:t>
            </a:r>
            <a:endParaRPr lang="en-US" dirty="0"/>
          </a:p>
          <a:p>
            <a:r>
              <a:rPr lang="en-US" b="1" dirty="0"/>
              <a:t>for </a:t>
            </a:r>
            <a:r>
              <a:rPr lang="en-US" b="1" dirty="0" err="1"/>
              <a:t>i</a:t>
            </a:r>
            <a:r>
              <a:rPr lang="en-US" b="1" dirty="0"/>
              <a:t> :=1 to 5 do {</a:t>
            </a:r>
            <a:r>
              <a:rPr lang="ru-RU" b="1" dirty="0"/>
              <a:t>цикл для перебора всех строк}</a:t>
            </a:r>
            <a:endParaRPr lang="ru-RU" dirty="0"/>
          </a:p>
          <a:p>
            <a:r>
              <a:rPr lang="en-US" b="1" dirty="0"/>
              <a:t>for j :=1 to 10 do {</a:t>
            </a:r>
            <a:r>
              <a:rPr lang="ru-RU" b="1" dirty="0"/>
              <a:t>перебор всех элементов строки по столбцам}</a:t>
            </a:r>
            <a:endParaRPr lang="ru-RU" dirty="0"/>
          </a:p>
          <a:p>
            <a:r>
              <a:rPr lang="en-US" b="1" dirty="0" err="1"/>
              <a:t>readln</a:t>
            </a:r>
            <a:r>
              <a:rPr lang="en-US" b="1" dirty="0"/>
              <a:t> ( a [ </a:t>
            </a:r>
            <a:r>
              <a:rPr lang="en-US" b="1" dirty="0" err="1"/>
              <a:t>i</a:t>
            </a:r>
            <a:r>
              <a:rPr lang="en-US" b="1" dirty="0"/>
              <a:t> , j ]); {</a:t>
            </a:r>
            <a:r>
              <a:rPr lang="ru-RU" b="1" dirty="0"/>
              <a:t>ввод с клавиатуры элемента, стоящего в </a:t>
            </a:r>
            <a:r>
              <a:rPr lang="en-US" b="1" dirty="0" err="1"/>
              <a:t>i</a:t>
            </a:r>
            <a:r>
              <a:rPr lang="en-US" b="1" dirty="0"/>
              <a:t> -</a:t>
            </a:r>
            <a:r>
              <a:rPr lang="ru-RU" b="1" dirty="0" err="1"/>
              <a:t>й</a:t>
            </a:r>
            <a:r>
              <a:rPr lang="ru-RU" b="1" dirty="0"/>
              <a:t> строке и </a:t>
            </a:r>
            <a:r>
              <a:rPr lang="en-US" b="1" dirty="0"/>
              <a:t>j -</a:t>
            </a:r>
            <a:r>
              <a:rPr lang="ru-RU" b="1" dirty="0"/>
              <a:t>м столбце}</a:t>
            </a:r>
            <a:endParaRPr lang="ru-RU" dirty="0"/>
          </a:p>
        </p:txBody>
      </p:sp>
      <p:pic>
        <p:nvPicPr>
          <p:cNvPr id="26626" name="Picture 2" descr="http://900igr.net/up/datas/90151/0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142984"/>
            <a:ext cx="3714744" cy="27860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285860"/>
            <a:ext cx="53578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Вывод элементов двумерного массива Паскаля также </a:t>
            </a:r>
            <a:r>
              <a:rPr lang="ru-RU" dirty="0"/>
              <a:t>осуществляется последовательно, необходимо напечатать элементы каждой строки и каждого столбца. При этом хотелось бы, чтобы элементы, стоящие в одной строке, печатались рядом, т.е. в строку, а элементы столбца располагались один под другим.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71604" y="214290"/>
            <a:ext cx="607223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Вывод элементов двумерного массива Паскаля 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86050" y="3164681"/>
            <a:ext cx="564360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</a:t>
            </a:r>
            <a:r>
              <a:rPr lang="ru-RU" dirty="0" smtClean="0"/>
              <a:t>ример </a:t>
            </a:r>
            <a:r>
              <a:rPr lang="ru-RU" dirty="0"/>
              <a:t>программы вывода двумерного массива Паскаля</a:t>
            </a:r>
          </a:p>
          <a:p>
            <a:r>
              <a:rPr lang="ru-RU" b="1" dirty="0"/>
              <a:t>for i :=1 to 5 do {цикл для перебора всех строк}</a:t>
            </a:r>
            <a:endParaRPr lang="ru-RU" dirty="0"/>
          </a:p>
          <a:p>
            <a:r>
              <a:rPr lang="ru-RU" b="1" dirty="0"/>
              <a:t>begin</a:t>
            </a:r>
            <a:endParaRPr lang="ru-RU" dirty="0"/>
          </a:p>
          <a:p>
            <a:r>
              <a:rPr lang="ru-RU" b="1" dirty="0"/>
              <a:t>for j :=1 to 10 do {перебор всех элементов строки по столбцам}</a:t>
            </a:r>
            <a:endParaRPr lang="ru-RU" dirty="0"/>
          </a:p>
          <a:p>
            <a:r>
              <a:rPr lang="ru-RU" b="1" dirty="0"/>
              <a:t>write ( a [ i , j ]:4); {печать элементов, стоящих в i -</a:t>
            </a:r>
            <a:r>
              <a:rPr lang="ru-RU" b="1" dirty="0" err="1"/>
              <a:t>й</a:t>
            </a:r>
            <a:r>
              <a:rPr lang="ru-RU" b="1" dirty="0"/>
              <a:t> строке матрицы в одной экранной строке, при этом для вывода каждого элемента отводится 4 позиции}</a:t>
            </a:r>
            <a:endParaRPr lang="ru-RU" dirty="0"/>
          </a:p>
          <a:p>
            <a:r>
              <a:rPr lang="ru-RU" b="1" dirty="0"/>
              <a:t>writeln ; {прежде, чем сменить номер строки в матрице, нужно перевести курсор на начало новой экранной строки}</a:t>
            </a:r>
            <a:endParaRPr lang="ru-RU" dirty="0"/>
          </a:p>
          <a:p>
            <a:r>
              <a:rPr lang="ru-RU" b="1" dirty="0" err="1"/>
              <a:t>end</a:t>
            </a:r>
            <a:r>
              <a:rPr lang="ru-RU" b="1" dirty="0"/>
              <a:t> 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101</TotalTime>
  <Words>489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Грань</vt:lpstr>
      <vt:lpstr>Презентация на тему: Двумерные массивы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Vitalik</dc:creator>
  <cp:lastModifiedBy>Татьяна Анатольевна</cp:lastModifiedBy>
  <cp:revision>22</cp:revision>
  <dcterms:created xsi:type="dcterms:W3CDTF">2019-05-18T07:35:25Z</dcterms:created>
  <dcterms:modified xsi:type="dcterms:W3CDTF">2019-05-27T07:52:25Z</dcterms:modified>
</cp:coreProperties>
</file>