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61" r:id="rId3"/>
    <p:sldId id="263" r:id="rId4"/>
    <p:sldId id="301" r:id="rId5"/>
    <p:sldId id="283" r:id="rId6"/>
    <p:sldId id="264" r:id="rId7"/>
    <p:sldId id="288" r:id="rId8"/>
    <p:sldId id="294" r:id="rId9"/>
    <p:sldId id="302" r:id="rId10"/>
    <p:sldId id="297" r:id="rId11"/>
    <p:sldId id="267" r:id="rId12"/>
    <p:sldId id="29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4" autoAdjust="0"/>
    <p:restoredTop sz="94660"/>
  </p:normalViewPr>
  <p:slideViewPr>
    <p:cSldViewPr>
      <p:cViewPr>
        <p:scale>
          <a:sx n="50" d="100"/>
          <a:sy n="50" d="100"/>
        </p:scale>
        <p:origin x="-1764" y="-1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46205" y="2420888"/>
            <a:ext cx="66515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Литературное   чтение </a:t>
            </a:r>
            <a:endParaRPr lang="ru-RU" sz="5400" b="1" i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68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Чем </a:t>
            </a:r>
            <a:r>
              <a:rPr lang="ru-RU" b="1" dirty="0">
                <a:solidFill>
                  <a:srgbClr val="C00000"/>
                </a:solidFill>
              </a:rPr>
              <a:t>глубже и сложнее мысль, тем ярче, рельефнее должно быть </a:t>
            </a:r>
            <a:r>
              <a:rPr lang="ru-RU" b="1" dirty="0" smtClean="0">
                <a:solidFill>
                  <a:srgbClr val="C00000"/>
                </a:solidFill>
              </a:rPr>
              <a:t>слово. </a:t>
            </a:r>
          </a:p>
          <a:p>
            <a:pPr marL="0" indent="0">
              <a:buNone/>
            </a:pPr>
            <a:r>
              <a:rPr lang="ru-RU" b="1" dirty="0" smtClean="0"/>
              <a:t>                                                              С</a:t>
            </a:r>
            <a:r>
              <a:rPr lang="ru-RU" b="1" dirty="0"/>
              <a:t>. </a:t>
            </a:r>
            <a:r>
              <a:rPr lang="ru-RU" b="1" dirty="0" err="1" smtClean="0"/>
              <a:t>Я.Маршак</a:t>
            </a:r>
            <a:r>
              <a:rPr lang="ru-RU" b="1" dirty="0" smtClean="0"/>
              <a:t>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805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Слово </a:t>
            </a:r>
            <a:r>
              <a:rPr lang="ru-RU" b="1" dirty="0">
                <a:solidFill>
                  <a:srgbClr val="C00000"/>
                </a:solidFill>
              </a:rPr>
              <a:t>принадлежит наполовину тому, кто говорит, и наполовину тому, кто слушает.</a:t>
            </a:r>
          </a:p>
        </p:txBody>
      </p:sp>
    </p:spTree>
    <p:extLst>
      <p:ext uri="{BB962C8B-B14F-4D97-AF65-F5344CB8AC3E}">
        <p14:creationId xmlns:p14="http://schemas.microsoft.com/office/powerpoint/2010/main" val="248914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1674"/>
            <a:ext cx="9103044" cy="6068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26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jeraff.ru/d/1266029/d/karta_rossii_td_zhirff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76557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0411">
            <a:off x="1705072" y="3938291"/>
            <a:ext cx="1140436" cy="990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5661248"/>
            <a:ext cx="5486400" cy="80486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Каким общим понятием объединены изображённые объекты?</a:t>
            </a:r>
          </a:p>
          <a:p>
            <a:pPr algn="ctr"/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70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64704"/>
            <a:ext cx="8424936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b="1" u="sng" dirty="0" smtClean="0">
                <a:solidFill>
                  <a:srgbClr val="C00000"/>
                </a:solidFill>
              </a:rPr>
              <a:t>Тема урока: </a:t>
            </a:r>
            <a:br>
              <a:rPr lang="ru-RU" sz="4900" b="1" u="sng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Создание </a:t>
            </a:r>
            <a:r>
              <a:rPr lang="ru-RU" sz="3600" b="1" dirty="0">
                <a:solidFill>
                  <a:srgbClr val="C00000"/>
                </a:solidFill>
              </a:rPr>
              <a:t>собственного текста на тему «С чего начинается </a:t>
            </a:r>
            <a:r>
              <a:rPr lang="ru-RU" sz="3600" b="1" dirty="0" smtClean="0">
                <a:solidFill>
                  <a:srgbClr val="C00000"/>
                </a:solidFill>
              </a:rPr>
              <a:t>(Р)родина</a:t>
            </a:r>
            <a:r>
              <a:rPr lang="ru-RU" sz="3600" b="1" dirty="0">
                <a:solidFill>
                  <a:srgbClr val="C00000"/>
                </a:solidFill>
              </a:rPr>
              <a:t>?» на основе прочитанных произведений и личного опыта.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36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71" r="4069" b="13858"/>
          <a:stretch/>
        </p:blipFill>
        <p:spPr bwMode="auto">
          <a:xfrm>
            <a:off x="1653030" y="2417792"/>
            <a:ext cx="7490970" cy="42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1" r="19407" b="3759"/>
          <a:stretch/>
        </p:blipFill>
        <p:spPr bwMode="auto">
          <a:xfrm flipH="1">
            <a:off x="323527" y="3644354"/>
            <a:ext cx="2592288" cy="3054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22276" y="404664"/>
            <a:ext cx="6411948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900" b="1" u="sng" dirty="0" smtClean="0">
                <a:solidFill>
                  <a:srgbClr val="C00000"/>
                </a:solidFill>
                <a:ea typeface="+mj-ea"/>
                <a:cs typeface="+mj-cs"/>
              </a:rPr>
              <a:t>Лестница самооценки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515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64704"/>
            <a:ext cx="8424936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b="1" u="sng" dirty="0" smtClean="0">
                <a:solidFill>
                  <a:srgbClr val="C00000"/>
                </a:solidFill>
              </a:rPr>
              <a:t>Тема урока: </a:t>
            </a:r>
            <a:br>
              <a:rPr lang="ru-RU" sz="4900" b="1" u="sng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Создание </a:t>
            </a:r>
            <a:r>
              <a:rPr lang="ru-RU" sz="3600" b="1" dirty="0">
                <a:solidFill>
                  <a:srgbClr val="C00000"/>
                </a:solidFill>
              </a:rPr>
              <a:t>собственного текста на тему «С чего начинается </a:t>
            </a:r>
            <a:r>
              <a:rPr lang="ru-RU" sz="3600" b="1" dirty="0" smtClean="0">
                <a:solidFill>
                  <a:srgbClr val="C00000"/>
                </a:solidFill>
              </a:rPr>
              <a:t>(Р)родина</a:t>
            </a:r>
            <a:r>
              <a:rPr lang="ru-RU" sz="3600" b="1" dirty="0">
                <a:solidFill>
                  <a:srgbClr val="C00000"/>
                </a:solidFill>
              </a:rPr>
              <a:t>?» на основе прочитанных произведений и личного опыта.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348880"/>
            <a:ext cx="8208912" cy="4176464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5100" b="1" dirty="0" smtClean="0">
                <a:solidFill>
                  <a:schemeClr val="tx1"/>
                </a:solidFill>
              </a:rPr>
              <a:t>Цель: </a:t>
            </a:r>
            <a:r>
              <a:rPr lang="ru-RU" sz="3300" b="1" dirty="0" smtClean="0">
                <a:solidFill>
                  <a:schemeClr val="tx1"/>
                </a:solidFill>
              </a:rPr>
              <a:t>написать сочинение-миниатюру «С чего начинается (Р)родина?»</a:t>
            </a:r>
          </a:p>
          <a:p>
            <a:pPr algn="l"/>
            <a:r>
              <a:rPr lang="ru-RU" sz="5100" b="1" dirty="0" smtClean="0">
                <a:solidFill>
                  <a:schemeClr val="tx1"/>
                </a:solidFill>
              </a:rPr>
              <a:t>Задачи:</a:t>
            </a:r>
          </a:p>
          <a:p>
            <a:pPr algn="l"/>
            <a:r>
              <a:rPr lang="ru-RU" sz="3300" b="1" dirty="0" smtClean="0">
                <a:solidFill>
                  <a:schemeClr val="tx1"/>
                </a:solidFill>
              </a:rPr>
              <a:t>-определить главную мысль текста;</a:t>
            </a:r>
          </a:p>
          <a:p>
            <a:pPr algn="l"/>
            <a:r>
              <a:rPr lang="ru-RU" sz="3300" b="1" dirty="0" smtClean="0">
                <a:solidFill>
                  <a:schemeClr val="tx1"/>
                </a:solidFill>
              </a:rPr>
              <a:t>-проанализировать и осмыслить образ родины;</a:t>
            </a:r>
          </a:p>
          <a:p>
            <a:pPr algn="l"/>
            <a:r>
              <a:rPr lang="ru-RU" sz="3300" b="1" dirty="0" smtClean="0">
                <a:solidFill>
                  <a:schemeClr val="tx1"/>
                </a:solidFill>
              </a:rPr>
              <a:t>-определить тип текста; </a:t>
            </a:r>
          </a:p>
          <a:p>
            <a:pPr algn="l"/>
            <a:r>
              <a:rPr lang="ru-RU" sz="3300" b="1" dirty="0" smtClean="0">
                <a:solidFill>
                  <a:schemeClr val="tx1"/>
                </a:solidFill>
              </a:rPr>
              <a:t>-использовать средства художественной выразительности.</a:t>
            </a:r>
            <a:endParaRPr lang="ru-RU" sz="33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80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496944" cy="5472608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  <a:buNone/>
            </a:pPr>
            <a:r>
              <a:rPr lang="ru-RU" b="1" dirty="0" smtClean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Слово </a:t>
            </a:r>
            <a:r>
              <a:rPr lang="ru-RU" sz="4200" b="1" dirty="0">
                <a:solidFill>
                  <a:srgbClr val="C00000"/>
                </a:solidFill>
                <a:latin typeface="+mj-lt"/>
                <a:ea typeface="Times New Roman"/>
                <a:cs typeface="Times New Roman"/>
              </a:rPr>
              <a:t>«</a:t>
            </a:r>
            <a:r>
              <a:rPr lang="ru-RU" sz="4200" b="1" i="1" dirty="0">
                <a:solidFill>
                  <a:srgbClr val="C00000"/>
                </a:solidFill>
                <a:latin typeface="+mj-lt"/>
                <a:ea typeface="Times New Roman"/>
                <a:cs typeface="Times New Roman"/>
              </a:rPr>
              <a:t>родина</a:t>
            </a:r>
            <a:r>
              <a:rPr lang="ru-RU" sz="4200" b="1" dirty="0">
                <a:solidFill>
                  <a:srgbClr val="C00000"/>
                </a:solidFill>
                <a:latin typeface="+mj-lt"/>
                <a:ea typeface="Times New Roman"/>
                <a:cs typeface="Times New Roman"/>
              </a:rPr>
              <a:t>» </a:t>
            </a:r>
            <a:r>
              <a:rPr lang="ru-RU" b="1" dirty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пишется с маленькой буквы, когда подразумевается какое-то место, географическое местоположение, где родился и вырос человек.</a:t>
            </a:r>
            <a:endParaRPr lang="ru-RU" sz="3600" b="1" dirty="0">
              <a:latin typeface="+mj-lt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Употребление </a:t>
            </a:r>
            <a:r>
              <a:rPr lang="ru-RU" b="1" dirty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существительного </a:t>
            </a:r>
            <a:r>
              <a:rPr lang="ru-RU" sz="4200" b="1" dirty="0">
                <a:solidFill>
                  <a:srgbClr val="C00000"/>
                </a:solidFill>
                <a:latin typeface="+mj-lt"/>
                <a:ea typeface="Times New Roman"/>
                <a:cs typeface="Times New Roman"/>
              </a:rPr>
              <a:t>«</a:t>
            </a:r>
            <a:r>
              <a:rPr lang="ru-RU" sz="4200" b="1" i="1" dirty="0">
                <a:solidFill>
                  <a:srgbClr val="C00000"/>
                </a:solidFill>
                <a:latin typeface="+mj-lt"/>
                <a:ea typeface="Times New Roman"/>
                <a:cs typeface="Times New Roman"/>
              </a:rPr>
              <a:t>Родина</a:t>
            </a:r>
            <a:r>
              <a:rPr lang="ru-RU" sz="4200" b="1" dirty="0">
                <a:solidFill>
                  <a:srgbClr val="C00000"/>
                </a:solidFill>
                <a:latin typeface="+mj-lt"/>
                <a:ea typeface="Times New Roman"/>
                <a:cs typeface="Times New Roman"/>
              </a:rPr>
              <a:t>» </a:t>
            </a:r>
            <a:r>
              <a:rPr lang="ru-RU" b="1" dirty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с большой буквы имеет место быть тогда, когда в это слово вкладывают патриотические и высоко-духовные чувства.</a:t>
            </a:r>
            <a:endParaRPr lang="ru-RU" sz="3600" b="1" dirty="0">
              <a:latin typeface="+mj-lt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Bef>
                <a:spcPts val="525"/>
              </a:spcBef>
              <a:spcAft>
                <a:spcPts val="525"/>
              </a:spcAft>
              <a:buSzPts val="1000"/>
              <a:buNone/>
              <a:tabLst>
                <a:tab pos="457200" algn="l"/>
              </a:tabLst>
            </a:pPr>
            <a:endParaRPr lang="ru-RU" b="1" dirty="0" smtClean="0">
              <a:solidFill>
                <a:srgbClr val="333333"/>
              </a:solidFill>
              <a:latin typeface="+mj-lt"/>
              <a:ea typeface="Times New Roman"/>
              <a:cs typeface="Times New Roman"/>
            </a:endParaRPr>
          </a:p>
          <a:p>
            <a:pPr marL="0" lvl="0" indent="0">
              <a:lnSpc>
                <a:spcPct val="115000"/>
              </a:lnSpc>
              <a:spcBef>
                <a:spcPts val="525"/>
              </a:spcBef>
              <a:spcAft>
                <a:spcPts val="525"/>
              </a:spcAft>
              <a:buSzPts val="1000"/>
              <a:buNone/>
              <a:tabLst>
                <a:tab pos="4572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+mj-lt"/>
                <a:ea typeface="Times New Roman"/>
                <a:cs typeface="Times New Roman"/>
              </a:rPr>
              <a:t>Например: </a:t>
            </a:r>
          </a:p>
          <a:p>
            <a:pPr marL="0" lvl="0" indent="0">
              <a:lnSpc>
                <a:spcPct val="115000"/>
              </a:lnSpc>
              <a:spcBef>
                <a:spcPts val="525"/>
              </a:spcBef>
              <a:spcAft>
                <a:spcPts val="525"/>
              </a:spcAft>
              <a:buSzPts val="1000"/>
              <a:buNone/>
              <a:tabLst>
                <a:tab pos="457200" algn="l"/>
              </a:tabLst>
            </a:pPr>
            <a:r>
              <a:rPr lang="ru-RU" b="1" i="1" dirty="0" smtClean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Он </a:t>
            </a:r>
            <a:r>
              <a:rPr lang="ru-RU" b="1" i="1" dirty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шел на войну сражаться за свой дом, за семью, за </a:t>
            </a:r>
            <a:r>
              <a:rPr lang="ru-RU" b="1" i="1" u="sng" dirty="0" smtClean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Родину</a:t>
            </a:r>
            <a:r>
              <a:rPr lang="ru-RU" b="1" i="1" dirty="0" smtClean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!</a:t>
            </a:r>
            <a:endParaRPr lang="ru-RU" sz="3600" b="1" i="1" dirty="0" smtClean="0">
              <a:latin typeface="+mj-lt"/>
              <a:ea typeface="Times New Roman"/>
              <a:cs typeface="Times New Roman"/>
            </a:endParaRPr>
          </a:p>
          <a:p>
            <a:pPr marL="0" lvl="0" indent="0">
              <a:lnSpc>
                <a:spcPct val="115000"/>
              </a:lnSpc>
              <a:spcBef>
                <a:spcPts val="525"/>
              </a:spcBef>
              <a:spcAft>
                <a:spcPts val="525"/>
              </a:spcAft>
              <a:buSzPts val="1000"/>
              <a:buNone/>
              <a:tabLst>
                <a:tab pos="457200" algn="l"/>
              </a:tabLst>
            </a:pPr>
            <a:r>
              <a:rPr lang="ru-RU" b="1" i="1" dirty="0" smtClean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Защищать</a:t>
            </a:r>
            <a:r>
              <a:rPr lang="ru-RU" b="1" i="1" dirty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 </a:t>
            </a:r>
            <a:r>
              <a:rPr lang="ru-RU" b="1" i="1" u="sng" dirty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Родину</a:t>
            </a:r>
            <a:r>
              <a:rPr lang="ru-RU" b="1" i="1" dirty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 – </a:t>
            </a:r>
            <a:r>
              <a:rPr lang="ru-RU" b="1" i="1" dirty="0" smtClean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наш </a:t>
            </a:r>
            <a:r>
              <a:rPr lang="ru-RU" b="1" i="1" dirty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священный долг</a:t>
            </a:r>
            <a:r>
              <a:rPr lang="ru-RU" b="1" i="1" dirty="0" smtClean="0">
                <a:solidFill>
                  <a:srgbClr val="333333"/>
                </a:solidFill>
                <a:latin typeface="+mj-lt"/>
                <a:ea typeface="Times New Roman"/>
                <a:cs typeface="Times New Roman"/>
              </a:rPr>
              <a:t>!</a:t>
            </a:r>
            <a:endParaRPr lang="ru-RU" sz="3600" b="1" i="1" dirty="0">
              <a:latin typeface="+mj-lt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2762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112" r="29828" b="-189"/>
          <a:stretch/>
        </p:blipFill>
        <p:spPr bwMode="auto">
          <a:xfrm>
            <a:off x="1" y="-26513"/>
            <a:ext cx="9143999" cy="6896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042" y="-243408"/>
            <a:ext cx="9571038" cy="749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0"/>
          <a:stretch/>
        </p:blipFill>
        <p:spPr bwMode="auto">
          <a:xfrm>
            <a:off x="152568" y="4665410"/>
            <a:ext cx="2989864" cy="20934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1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1"/>
          <a:stretch/>
        </p:blipFill>
        <p:spPr bwMode="auto">
          <a:xfrm>
            <a:off x="5978431" y="4711093"/>
            <a:ext cx="2933920" cy="20340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19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0" r="2167"/>
          <a:stretch/>
        </p:blipFill>
        <p:spPr bwMode="auto">
          <a:xfrm>
            <a:off x="5986905" y="2366040"/>
            <a:ext cx="2928774" cy="20815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432" y="89301"/>
            <a:ext cx="2911994" cy="20621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15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12" b="26053"/>
          <a:stretch/>
        </p:blipFill>
        <p:spPr bwMode="auto">
          <a:xfrm>
            <a:off x="148401" y="2380753"/>
            <a:ext cx="2994031" cy="20750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0" r="3154"/>
          <a:stretch/>
        </p:blipFill>
        <p:spPr bwMode="auto">
          <a:xfrm>
            <a:off x="148401" y="64407"/>
            <a:ext cx="2985732" cy="2082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163" y="1660525"/>
            <a:ext cx="5018087" cy="354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кто вырос в России Pesni_o_Rossii_-_Kto_vyros_v_Rossii_minu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6406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58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25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25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2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9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9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9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9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25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2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20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20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15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080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64704"/>
            <a:ext cx="8424936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b="1" u="sng" dirty="0" smtClean="0">
                <a:solidFill>
                  <a:srgbClr val="C00000"/>
                </a:solidFill>
              </a:rPr>
              <a:t>Тема урока: </a:t>
            </a:r>
            <a:br>
              <a:rPr lang="ru-RU" sz="4900" b="1" u="sng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Создание </a:t>
            </a:r>
            <a:r>
              <a:rPr lang="ru-RU" sz="3600" b="1" dirty="0">
                <a:solidFill>
                  <a:srgbClr val="C00000"/>
                </a:solidFill>
              </a:rPr>
              <a:t>собственного текста на тему «С чего начинается </a:t>
            </a:r>
            <a:r>
              <a:rPr lang="ru-RU" sz="3600" b="1" dirty="0" smtClean="0">
                <a:solidFill>
                  <a:srgbClr val="C00000"/>
                </a:solidFill>
              </a:rPr>
              <a:t>(Р)родина</a:t>
            </a:r>
            <a:r>
              <a:rPr lang="ru-RU" sz="3600" b="1" dirty="0">
                <a:solidFill>
                  <a:srgbClr val="C00000"/>
                </a:solidFill>
              </a:rPr>
              <a:t>?» на основе прочитанных произведений и личного опыта.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348880"/>
            <a:ext cx="8208912" cy="4176464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5100" b="1" dirty="0" smtClean="0">
                <a:solidFill>
                  <a:schemeClr val="tx1"/>
                </a:solidFill>
              </a:rPr>
              <a:t>Цель: </a:t>
            </a:r>
            <a:r>
              <a:rPr lang="ru-RU" sz="3300" b="1" dirty="0" smtClean="0">
                <a:solidFill>
                  <a:schemeClr val="tx1"/>
                </a:solidFill>
              </a:rPr>
              <a:t>написать сочинение-миниатюру «С чего начинается (Р)родина?»</a:t>
            </a:r>
          </a:p>
          <a:p>
            <a:pPr algn="l"/>
            <a:r>
              <a:rPr lang="ru-RU" sz="5100" b="1" dirty="0" smtClean="0">
                <a:solidFill>
                  <a:schemeClr val="tx1"/>
                </a:solidFill>
              </a:rPr>
              <a:t>Задачи:</a:t>
            </a:r>
          </a:p>
          <a:p>
            <a:pPr algn="l"/>
            <a:r>
              <a:rPr lang="ru-RU" sz="3300" b="1" dirty="0" smtClean="0">
                <a:solidFill>
                  <a:schemeClr val="tx1"/>
                </a:solidFill>
              </a:rPr>
              <a:t>-определить главную мысль текста;</a:t>
            </a:r>
          </a:p>
          <a:p>
            <a:pPr algn="l"/>
            <a:r>
              <a:rPr lang="ru-RU" sz="3300" b="1" dirty="0" smtClean="0">
                <a:solidFill>
                  <a:schemeClr val="tx1"/>
                </a:solidFill>
              </a:rPr>
              <a:t>-проанализировать и осмыслить образ родины;</a:t>
            </a:r>
          </a:p>
          <a:p>
            <a:pPr algn="l"/>
            <a:r>
              <a:rPr lang="ru-RU" sz="3300" b="1" dirty="0" smtClean="0">
                <a:solidFill>
                  <a:schemeClr val="tx1"/>
                </a:solidFill>
              </a:rPr>
              <a:t>-определить тип текста; </a:t>
            </a:r>
          </a:p>
          <a:p>
            <a:pPr algn="l"/>
            <a:r>
              <a:rPr lang="ru-RU" sz="3300" b="1" dirty="0" smtClean="0">
                <a:solidFill>
                  <a:schemeClr val="tx1"/>
                </a:solidFill>
              </a:rPr>
              <a:t>-использовать средства художественной выразительности.</a:t>
            </a:r>
            <a:endParaRPr lang="ru-RU" sz="33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42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71" r="4069" b="13858"/>
          <a:stretch/>
        </p:blipFill>
        <p:spPr bwMode="auto">
          <a:xfrm>
            <a:off x="1653030" y="2417792"/>
            <a:ext cx="7490970" cy="42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1" r="19407" b="3759"/>
          <a:stretch/>
        </p:blipFill>
        <p:spPr bwMode="auto">
          <a:xfrm flipH="1">
            <a:off x="323527" y="3644354"/>
            <a:ext cx="2592288" cy="3054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22276" y="404664"/>
            <a:ext cx="6411948" cy="8463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900" b="1" u="sng" dirty="0" smtClean="0">
                <a:solidFill>
                  <a:srgbClr val="C00000"/>
                </a:solidFill>
                <a:ea typeface="+mj-ea"/>
                <a:cs typeface="+mj-cs"/>
              </a:rPr>
              <a:t>Лестница самооценки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42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190</Words>
  <Application>Microsoft Office PowerPoint</Application>
  <PresentationFormat>Экран (4:3)</PresentationFormat>
  <Paragraphs>30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Тема урока:  Создание собственного текста на тему «С чего начинается (Р)родина?» на основе прочитанных произведений и личного опыта. </vt:lpstr>
      <vt:lpstr>Презентация PowerPoint</vt:lpstr>
      <vt:lpstr>Тема урока:  Создание собственного текста на тему «С чего начинается (Р)родина?» на основе прочитанных произведений и личного опыта. </vt:lpstr>
      <vt:lpstr>Презентация PowerPoint</vt:lpstr>
      <vt:lpstr>Презентация PowerPoint</vt:lpstr>
      <vt:lpstr>Тема урока:  Создание собственного текста на тему «С чего начинается (Р)родина?» на основе прочитанных произведений и личного опыта.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30</cp:revision>
  <dcterms:created xsi:type="dcterms:W3CDTF">2018-05-15T12:23:23Z</dcterms:created>
  <dcterms:modified xsi:type="dcterms:W3CDTF">2019-05-26T10:17:18Z</dcterms:modified>
</cp:coreProperties>
</file>