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charts/style1.xml" ContentType="application/vnd.ms-office.chartstyle+xml"/>
  <Override PartName="/ppt/charts/colors1.xml" ContentType="application/vnd.ms-office.chartcolor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8"/>
  </p:notesMasterIdLst>
  <p:sldIdLst>
    <p:sldId id="256" r:id="rId2"/>
    <p:sldId id="257" r:id="rId3"/>
    <p:sldId id="258" r:id="rId4"/>
    <p:sldId id="264" r:id="rId5"/>
    <p:sldId id="291" r:id="rId6"/>
    <p:sldId id="263" r:id="rId7"/>
    <p:sldId id="262" r:id="rId8"/>
    <p:sldId id="295" r:id="rId9"/>
    <p:sldId id="289" r:id="rId10"/>
    <p:sldId id="292" r:id="rId11"/>
    <p:sldId id="266" r:id="rId12"/>
    <p:sldId id="293" r:id="rId13"/>
    <p:sldId id="286" r:id="rId14"/>
    <p:sldId id="287" r:id="rId15"/>
    <p:sldId id="294" r:id="rId16"/>
    <p:sldId id="296"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844" autoAdjust="0"/>
    <p:restoredTop sz="94660"/>
  </p:normalViewPr>
  <p:slideViewPr>
    <p:cSldViewPr snapToGrid="0">
      <p:cViewPr>
        <p:scale>
          <a:sx n="54" d="100"/>
          <a:sy n="54" d="100"/>
        </p:scale>
        <p:origin x="-912" y="-5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oleObject" Target="file:///C:\Users\kusov\&#1056;&#1072;&#1073;&#1086;&#1095;&#1080;&#1081;%20&#1089;&#1090;&#1086;&#1083;\&#1050;&#1086;&#1083;&#1083;&#1077;&#1076;&#1078;\&#1044;&#1086;&#1082;&#1091;&#1084;&#1077;&#1085;&#1090;&#1099;\&#1063;&#1080;&#1089;&#1083;&#1077;&#1085;&#1085;&#1099;&#1077;%20&#1084;&#1077;&#1090;&#1086;&#1076;&#1099;\&#1052;&#1077;&#1090;&#1086;&#1076;&#1099;\&#1075;&#108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ru-RU" sz="1400" dirty="0"/>
              <a:t>Нахождение</a:t>
            </a:r>
            <a:r>
              <a:rPr lang="ru-RU" sz="1400" baseline="0" dirty="0"/>
              <a:t> корня, изоляция отрезка корня уравнения </a:t>
            </a:r>
            <a:r>
              <a:rPr lang="en-US" sz="1400" i="1" baseline="0" dirty="0"/>
              <a:t>x^3 - 4x - 2 = 0</a:t>
            </a:r>
            <a:endParaRPr lang="ru-RU" sz="1400" i="1" dirty="0"/>
          </a:p>
        </c:rich>
      </c:tx>
      <c:layout/>
      <c:overlay val="0"/>
      <c:spPr>
        <a:noFill/>
        <a:ln>
          <a:noFill/>
        </a:ln>
        <a:effectLst/>
      </c:spPr>
    </c:title>
    <c:autoTitleDeleted val="0"/>
    <c:plotArea>
      <c:layout>
        <c:manualLayout>
          <c:layoutTarget val="inner"/>
          <c:xMode val="edge"/>
          <c:yMode val="edge"/>
          <c:x val="5.4504594387836718E-2"/>
          <c:y val="0.10750831123668167"/>
          <c:w val="0.93219655079132835"/>
          <c:h val="0.75841361898340232"/>
        </c:manualLayout>
      </c:layout>
      <c:lineChart>
        <c:grouping val="standard"/>
        <c:varyColors val="0"/>
        <c:ser>
          <c:idx val="0"/>
          <c:order val="0"/>
          <c:tx>
            <c:v>x^3</c:v>
          </c:tx>
          <c:spPr>
            <a:ln w="28575" cap="rnd">
              <a:solidFill>
                <a:schemeClr val="accent5">
                  <a:lumMod val="60000"/>
                  <a:lumOff val="40000"/>
                </a:schemeClr>
              </a:solidFill>
              <a:round/>
            </a:ln>
            <a:effectLst/>
          </c:spPr>
          <c:marker>
            <c:symbol val="circle"/>
            <c:size val="5"/>
            <c:spPr>
              <a:solidFill>
                <a:schemeClr val="accent1"/>
              </a:solidFill>
              <a:ln w="9525">
                <a:solidFill>
                  <a:schemeClr val="accent5">
                    <a:lumMod val="60000"/>
                    <a:lumOff val="40000"/>
                  </a:schemeClr>
                </a:solidFill>
              </a:ln>
              <a:effectLst/>
            </c:spPr>
          </c:marker>
          <c:val>
            <c:numRef>
              <c:f>Лист1!$B$1:$B$10</c:f>
              <c:numCache>
                <c:formatCode>General</c:formatCode>
                <c:ptCount val="10"/>
                <c:pt idx="0">
                  <c:v>1</c:v>
                </c:pt>
                <c:pt idx="1">
                  <c:v>8</c:v>
                </c:pt>
                <c:pt idx="2">
                  <c:v>27</c:v>
                </c:pt>
                <c:pt idx="3">
                  <c:v>64</c:v>
                </c:pt>
                <c:pt idx="4">
                  <c:v>125</c:v>
                </c:pt>
                <c:pt idx="5">
                  <c:v>216</c:v>
                </c:pt>
                <c:pt idx="6">
                  <c:v>343</c:v>
                </c:pt>
                <c:pt idx="7">
                  <c:v>512</c:v>
                </c:pt>
                <c:pt idx="8">
                  <c:v>729</c:v>
                </c:pt>
                <c:pt idx="9">
                  <c:v>1000</c:v>
                </c:pt>
              </c:numCache>
            </c:numRef>
          </c:val>
          <c:smooth val="0"/>
          <c:extLst xmlns:c16r2="http://schemas.microsoft.com/office/drawing/2015/06/chart">
            <c:ext xmlns:c16="http://schemas.microsoft.com/office/drawing/2014/chart" uri="{C3380CC4-5D6E-409C-BE32-E72D297353CC}">
              <c16:uniqueId val="{00000000-0513-4C1D-8336-498D1A4C8E54}"/>
            </c:ext>
          </c:extLst>
        </c:ser>
        <c:ser>
          <c:idx val="1"/>
          <c:order val="1"/>
          <c:tx>
            <c:v>4x-2</c:v>
          </c:tx>
          <c:spPr>
            <a:ln w="28575" cap="rnd">
              <a:solidFill>
                <a:schemeClr val="accent2"/>
              </a:solidFill>
              <a:round/>
            </a:ln>
            <a:effectLst/>
          </c:spPr>
          <c:marker>
            <c:symbol val="circle"/>
            <c:size val="5"/>
            <c:spPr>
              <a:solidFill>
                <a:schemeClr val="accent5">
                  <a:lumMod val="60000"/>
                  <a:lumOff val="40000"/>
                </a:schemeClr>
              </a:solidFill>
              <a:ln w="9525">
                <a:solidFill>
                  <a:schemeClr val="accent2"/>
                </a:solidFill>
              </a:ln>
              <a:effectLst/>
            </c:spPr>
          </c:marker>
          <c:val>
            <c:numRef>
              <c:f>Лист1!$C$1:$C$10</c:f>
              <c:numCache>
                <c:formatCode>General</c:formatCode>
                <c:ptCount val="10"/>
                <c:pt idx="0">
                  <c:v>2</c:v>
                </c:pt>
                <c:pt idx="1">
                  <c:v>6</c:v>
                </c:pt>
                <c:pt idx="2">
                  <c:v>10</c:v>
                </c:pt>
                <c:pt idx="3">
                  <c:v>14</c:v>
                </c:pt>
                <c:pt idx="4">
                  <c:v>18</c:v>
                </c:pt>
                <c:pt idx="5">
                  <c:v>22</c:v>
                </c:pt>
                <c:pt idx="6">
                  <c:v>26</c:v>
                </c:pt>
                <c:pt idx="7">
                  <c:v>30</c:v>
                </c:pt>
                <c:pt idx="8">
                  <c:v>34</c:v>
                </c:pt>
                <c:pt idx="9">
                  <c:v>38</c:v>
                </c:pt>
              </c:numCache>
            </c:numRef>
          </c:val>
          <c:smooth val="0"/>
          <c:extLst xmlns:c16r2="http://schemas.microsoft.com/office/drawing/2015/06/chart">
            <c:ext xmlns:c16="http://schemas.microsoft.com/office/drawing/2014/chart" uri="{C3380CC4-5D6E-409C-BE32-E72D297353CC}">
              <c16:uniqueId val="{00000001-0513-4C1D-8336-498D1A4C8E54}"/>
            </c:ext>
          </c:extLst>
        </c:ser>
        <c:dLbls>
          <c:showLegendKey val="0"/>
          <c:showVal val="0"/>
          <c:showCatName val="0"/>
          <c:showSerName val="0"/>
          <c:showPercent val="0"/>
          <c:showBubbleSize val="0"/>
        </c:dLbls>
        <c:marker val="1"/>
        <c:smooth val="0"/>
        <c:axId val="118220288"/>
        <c:axId val="118222208"/>
      </c:lineChart>
      <c:catAx>
        <c:axId val="118220288"/>
        <c:scaling>
          <c:orientation val="minMax"/>
        </c:scaling>
        <c:delete val="0"/>
        <c:axPos val="b"/>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118222208"/>
        <c:crosses val="autoZero"/>
        <c:auto val="1"/>
        <c:lblAlgn val="ctr"/>
        <c:lblOffset val="100"/>
        <c:noMultiLvlLbl val="0"/>
      </c:catAx>
      <c:valAx>
        <c:axId val="1182222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11822028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FC5AF8-73E5-46B7-9580-AE05DC4D6DA8}" type="datetimeFigureOut">
              <a:rPr lang="ru-RU" smtClean="0"/>
              <a:t>21.05.2019</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16A499-3E9C-4DDA-A494-4F42EC3C53E6}" type="slidenum">
              <a:rPr lang="ru-RU" smtClean="0"/>
              <a:t>‹#›</a:t>
            </a:fld>
            <a:endParaRPr lang="ru-RU"/>
          </a:p>
        </p:txBody>
      </p:sp>
    </p:spTree>
    <p:extLst>
      <p:ext uri="{BB962C8B-B14F-4D97-AF65-F5344CB8AC3E}">
        <p14:creationId xmlns:p14="http://schemas.microsoft.com/office/powerpoint/2010/main" val="1110938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8316A499-3E9C-4DDA-A494-4F42EC3C53E6}" type="slidenum">
              <a:rPr lang="ru-RU" smtClean="0"/>
              <a:t>1</a:t>
            </a:fld>
            <a:endParaRPr lang="ru-RU"/>
          </a:p>
        </p:txBody>
      </p:sp>
    </p:spTree>
    <p:extLst>
      <p:ext uri="{BB962C8B-B14F-4D97-AF65-F5344CB8AC3E}">
        <p14:creationId xmlns:p14="http://schemas.microsoft.com/office/powerpoint/2010/main" val="2672633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316A499-3E9C-4DDA-A494-4F42EC3C53E6}" type="slidenum">
              <a:rPr lang="ru-RU" smtClean="0"/>
              <a:t>3</a:t>
            </a:fld>
            <a:endParaRPr lang="ru-RU"/>
          </a:p>
        </p:txBody>
      </p:sp>
    </p:spTree>
    <p:extLst>
      <p:ext uri="{BB962C8B-B14F-4D97-AF65-F5344CB8AC3E}">
        <p14:creationId xmlns:p14="http://schemas.microsoft.com/office/powerpoint/2010/main" val="2440980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0" baseline="0">
                <a:solidFill>
                  <a:schemeClr val="tx1"/>
                </a:solidFill>
              </a:defRPr>
            </a:lvl1pPr>
          </a:lstStyle>
          <a:p>
            <a:r>
              <a:rPr lang="ru-RU"/>
              <a:t>Образец заголовка</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spc="3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p>
            <a:fld id="{27B5693D-2009-4A41-BA1A-9D208948A0CE}" type="datetimeFigureOut">
              <a:rPr lang="sma-NO" smtClean="0"/>
              <a:t>21.05.2019</a:t>
            </a:fld>
            <a:endParaRPr lang="sma-NO"/>
          </a:p>
        </p:txBody>
      </p:sp>
      <p:sp>
        <p:nvSpPr>
          <p:cNvPr id="9" name="Footer Placeholder 8"/>
          <p:cNvSpPr>
            <a:spLocks noGrp="1"/>
          </p:cNvSpPr>
          <p:nvPr>
            <p:ph type="ftr" sz="quarter" idx="11"/>
          </p:nvPr>
        </p:nvSpPr>
        <p:spPr/>
        <p:txBody>
          <a:bodyPr/>
          <a:lstStyle/>
          <a:p>
            <a:endParaRPr lang="sma-NO"/>
          </a:p>
        </p:txBody>
      </p:sp>
      <p:sp>
        <p:nvSpPr>
          <p:cNvPr id="10" name="Slide Number Placeholder 9"/>
          <p:cNvSpPr>
            <a:spLocks noGrp="1"/>
          </p:cNvSpPr>
          <p:nvPr>
            <p:ph type="sldNum" sz="quarter" idx="12"/>
          </p:nvPr>
        </p:nvSpPr>
        <p:spPr/>
        <p:txBody>
          <a:bodyPr/>
          <a:lstStyle/>
          <a:p>
            <a:fld id="{F9C9415D-7B8A-4558-A4D0-5D762B5A5BC3}" type="slidenum">
              <a:rPr lang="sma-NO" smtClean="0"/>
              <a:t>‹#›</a:t>
            </a:fld>
            <a:endParaRPr lang="sma-NO"/>
          </a:p>
        </p:txBody>
      </p:sp>
      <p:sp>
        <p:nvSpPr>
          <p:cNvPr id="11" name="Rectangle 10"/>
          <p:cNvSpPr/>
          <p:nvPr/>
        </p:nvSpPr>
        <p:spPr>
          <a:xfrm>
            <a:off x="11292840" y="0"/>
            <a:ext cx="914400" cy="68580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9626978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7B5693D-2009-4A41-BA1A-9D208948A0CE}" type="datetimeFigureOut">
              <a:rPr lang="sma-NO" smtClean="0"/>
              <a:t>21.05.2019</a:t>
            </a:fld>
            <a:endParaRPr lang="sma-NO"/>
          </a:p>
        </p:txBody>
      </p:sp>
      <p:sp>
        <p:nvSpPr>
          <p:cNvPr id="5" name="Footer Placeholder 4"/>
          <p:cNvSpPr>
            <a:spLocks noGrp="1"/>
          </p:cNvSpPr>
          <p:nvPr>
            <p:ph type="ftr" sz="quarter" idx="11"/>
          </p:nvPr>
        </p:nvSpPr>
        <p:spPr/>
        <p:txBody>
          <a:bodyPr/>
          <a:lstStyle/>
          <a:p>
            <a:endParaRPr lang="sma-NO"/>
          </a:p>
        </p:txBody>
      </p:sp>
      <p:sp>
        <p:nvSpPr>
          <p:cNvPr id="6" name="Slide Number Placeholder 5"/>
          <p:cNvSpPr>
            <a:spLocks noGrp="1"/>
          </p:cNvSpPr>
          <p:nvPr>
            <p:ph type="sldNum" sz="quarter" idx="12"/>
          </p:nvPr>
        </p:nvSpPr>
        <p:spPr/>
        <p:txBody>
          <a:bodyPr/>
          <a:lstStyle/>
          <a:p>
            <a:fld id="{F9C9415D-7B8A-4558-A4D0-5D762B5A5BC3}" type="slidenum">
              <a:rPr lang="sma-NO" smtClean="0"/>
              <a:t>‹#›</a:t>
            </a:fld>
            <a:endParaRPr lang="sma-NO"/>
          </a:p>
        </p:txBody>
      </p:sp>
    </p:spTree>
    <p:extLst>
      <p:ext uri="{BB962C8B-B14F-4D97-AF65-F5344CB8AC3E}">
        <p14:creationId xmlns:p14="http://schemas.microsoft.com/office/powerpoint/2010/main" val="153050667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7B5693D-2009-4A41-BA1A-9D208948A0CE}" type="datetimeFigureOut">
              <a:rPr lang="sma-NO" smtClean="0"/>
              <a:t>21.05.2019</a:t>
            </a:fld>
            <a:endParaRPr lang="sma-NO"/>
          </a:p>
        </p:txBody>
      </p:sp>
      <p:sp>
        <p:nvSpPr>
          <p:cNvPr id="5" name="Footer Placeholder 4"/>
          <p:cNvSpPr>
            <a:spLocks noGrp="1"/>
          </p:cNvSpPr>
          <p:nvPr>
            <p:ph type="ftr" sz="quarter" idx="11"/>
          </p:nvPr>
        </p:nvSpPr>
        <p:spPr/>
        <p:txBody>
          <a:bodyPr/>
          <a:lstStyle/>
          <a:p>
            <a:endParaRPr lang="sma-NO"/>
          </a:p>
        </p:txBody>
      </p:sp>
      <p:sp>
        <p:nvSpPr>
          <p:cNvPr id="6" name="Slide Number Placeholder 5"/>
          <p:cNvSpPr>
            <a:spLocks noGrp="1"/>
          </p:cNvSpPr>
          <p:nvPr>
            <p:ph type="sldNum" sz="quarter" idx="12"/>
          </p:nvPr>
        </p:nvSpPr>
        <p:spPr/>
        <p:txBody>
          <a:bodyPr/>
          <a:lstStyle/>
          <a:p>
            <a:fld id="{F9C9415D-7B8A-4558-A4D0-5D762B5A5BC3}" type="slidenum">
              <a:rPr lang="sma-NO" smtClean="0"/>
              <a:t>‹#›</a:t>
            </a:fld>
            <a:endParaRPr lang="sma-NO"/>
          </a:p>
        </p:txBody>
      </p:sp>
    </p:spTree>
    <p:extLst>
      <p:ext uri="{BB962C8B-B14F-4D97-AF65-F5344CB8AC3E}">
        <p14:creationId xmlns:p14="http://schemas.microsoft.com/office/powerpoint/2010/main" val="212467316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7B5693D-2009-4A41-BA1A-9D208948A0CE}" type="datetimeFigureOut">
              <a:rPr lang="sma-NO" smtClean="0"/>
              <a:t>21.05.2019</a:t>
            </a:fld>
            <a:endParaRPr lang="sma-NO"/>
          </a:p>
        </p:txBody>
      </p:sp>
      <p:sp>
        <p:nvSpPr>
          <p:cNvPr id="5" name="Footer Placeholder 4"/>
          <p:cNvSpPr>
            <a:spLocks noGrp="1"/>
          </p:cNvSpPr>
          <p:nvPr>
            <p:ph type="ftr" sz="quarter" idx="11"/>
          </p:nvPr>
        </p:nvSpPr>
        <p:spPr/>
        <p:txBody>
          <a:bodyPr/>
          <a:lstStyle/>
          <a:p>
            <a:endParaRPr lang="sma-NO"/>
          </a:p>
        </p:txBody>
      </p:sp>
      <p:sp>
        <p:nvSpPr>
          <p:cNvPr id="6" name="Slide Number Placeholder 5"/>
          <p:cNvSpPr>
            <a:spLocks noGrp="1"/>
          </p:cNvSpPr>
          <p:nvPr>
            <p:ph type="sldNum" sz="quarter" idx="12"/>
          </p:nvPr>
        </p:nvSpPr>
        <p:spPr/>
        <p:txBody>
          <a:bodyPr/>
          <a:lstStyle/>
          <a:p>
            <a:fld id="{F9C9415D-7B8A-4558-A4D0-5D762B5A5BC3}" type="slidenum">
              <a:rPr lang="sma-NO" smtClean="0"/>
              <a:t>‹#›</a:t>
            </a:fld>
            <a:endParaRPr lang="sma-NO"/>
          </a:p>
        </p:txBody>
      </p:sp>
    </p:spTree>
    <p:extLst>
      <p:ext uri="{BB962C8B-B14F-4D97-AF65-F5344CB8AC3E}">
        <p14:creationId xmlns:p14="http://schemas.microsoft.com/office/powerpoint/2010/main" val="248146885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ru-RU"/>
              <a:t>Образец заголовка</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spc="30" baseline="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7B5693D-2009-4A41-BA1A-9D208948A0CE}" type="datetimeFigureOut">
              <a:rPr lang="sma-NO" smtClean="0"/>
              <a:t>21.05.2019</a:t>
            </a:fld>
            <a:endParaRPr lang="sma-NO"/>
          </a:p>
        </p:txBody>
      </p:sp>
      <p:sp>
        <p:nvSpPr>
          <p:cNvPr id="5" name="Footer Placeholder 4"/>
          <p:cNvSpPr>
            <a:spLocks noGrp="1"/>
          </p:cNvSpPr>
          <p:nvPr>
            <p:ph type="ftr" sz="quarter" idx="11"/>
          </p:nvPr>
        </p:nvSpPr>
        <p:spPr/>
        <p:txBody>
          <a:bodyPr/>
          <a:lstStyle/>
          <a:p>
            <a:endParaRPr lang="sma-NO"/>
          </a:p>
        </p:txBody>
      </p:sp>
      <p:sp>
        <p:nvSpPr>
          <p:cNvPr id="6" name="Slide Number Placeholder 5"/>
          <p:cNvSpPr>
            <a:spLocks noGrp="1"/>
          </p:cNvSpPr>
          <p:nvPr>
            <p:ph type="sldNum" sz="quarter" idx="12"/>
          </p:nvPr>
        </p:nvSpPr>
        <p:spPr/>
        <p:txBody>
          <a:bodyPr/>
          <a:lstStyle/>
          <a:p>
            <a:fld id="{F9C9415D-7B8A-4558-A4D0-5D762B5A5BC3}" type="slidenum">
              <a:rPr lang="sma-NO" smtClean="0"/>
              <a:t>‹#›</a:t>
            </a:fld>
            <a:endParaRPr lang="sma-NO"/>
          </a:p>
        </p:txBody>
      </p:sp>
      <p:sp>
        <p:nvSpPr>
          <p:cNvPr id="8" name="Rectangle 7"/>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0742640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27B5693D-2009-4A41-BA1A-9D208948A0CE}" type="datetimeFigureOut">
              <a:rPr lang="sma-NO" smtClean="0"/>
              <a:t>21.05.2019</a:t>
            </a:fld>
            <a:endParaRPr lang="sma-NO"/>
          </a:p>
        </p:txBody>
      </p:sp>
      <p:sp>
        <p:nvSpPr>
          <p:cNvPr id="6" name="Footer Placeholder 5"/>
          <p:cNvSpPr>
            <a:spLocks noGrp="1"/>
          </p:cNvSpPr>
          <p:nvPr>
            <p:ph type="ftr" sz="quarter" idx="11"/>
          </p:nvPr>
        </p:nvSpPr>
        <p:spPr/>
        <p:txBody>
          <a:bodyPr/>
          <a:lstStyle/>
          <a:p>
            <a:endParaRPr lang="sma-NO"/>
          </a:p>
        </p:txBody>
      </p:sp>
      <p:sp>
        <p:nvSpPr>
          <p:cNvPr id="7" name="Slide Number Placeholder 6"/>
          <p:cNvSpPr>
            <a:spLocks noGrp="1"/>
          </p:cNvSpPr>
          <p:nvPr>
            <p:ph type="sldNum" sz="quarter" idx="12"/>
          </p:nvPr>
        </p:nvSpPr>
        <p:spPr/>
        <p:txBody>
          <a:bodyPr/>
          <a:lstStyle/>
          <a:p>
            <a:fld id="{F9C9415D-7B8A-4558-A4D0-5D762B5A5BC3}" type="slidenum">
              <a:rPr lang="sma-NO" smtClean="0"/>
              <a:t>‹#›</a:t>
            </a:fld>
            <a:endParaRPr lang="sma-NO"/>
          </a:p>
        </p:txBody>
      </p:sp>
    </p:spTree>
    <p:extLst>
      <p:ext uri="{BB962C8B-B14F-4D97-AF65-F5344CB8AC3E}">
        <p14:creationId xmlns:p14="http://schemas.microsoft.com/office/powerpoint/2010/main" val="334793985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1261872" y="1721606"/>
            <a:ext cx="4480560" cy="731520"/>
          </a:xfrm>
        </p:spPr>
        <p:txBody>
          <a:bodyPr anchor="b">
            <a:normAutofit/>
          </a:bodyPr>
          <a:lstStyle>
            <a:lvl1pPr marL="0" indent="0">
              <a:spcBef>
                <a:spcPts val="0"/>
              </a:spcBef>
              <a:buNone/>
              <a:defRPr sz="2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1" name="Text Placeholder 4"/>
          <p:cNvSpPr>
            <a:spLocks noGrp="1"/>
          </p:cNvSpPr>
          <p:nvPr>
            <p:ph type="body" sz="quarter" idx="3"/>
          </p:nvPr>
        </p:nvSpPr>
        <p:spPr>
          <a:xfrm>
            <a:off x="6126480" y="1721606"/>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ru-RU"/>
              <a:t>Образец текста</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27B5693D-2009-4A41-BA1A-9D208948A0CE}" type="datetimeFigureOut">
              <a:rPr lang="sma-NO" smtClean="0"/>
              <a:t>21.05.2019</a:t>
            </a:fld>
            <a:endParaRPr lang="sma-NO"/>
          </a:p>
        </p:txBody>
      </p:sp>
      <p:sp>
        <p:nvSpPr>
          <p:cNvPr id="8" name="Footer Placeholder 7"/>
          <p:cNvSpPr>
            <a:spLocks noGrp="1"/>
          </p:cNvSpPr>
          <p:nvPr>
            <p:ph type="ftr" sz="quarter" idx="11"/>
          </p:nvPr>
        </p:nvSpPr>
        <p:spPr/>
        <p:txBody>
          <a:bodyPr/>
          <a:lstStyle/>
          <a:p>
            <a:endParaRPr lang="sma-NO"/>
          </a:p>
        </p:txBody>
      </p:sp>
      <p:sp>
        <p:nvSpPr>
          <p:cNvPr id="9" name="Slide Number Placeholder 8"/>
          <p:cNvSpPr>
            <a:spLocks noGrp="1"/>
          </p:cNvSpPr>
          <p:nvPr>
            <p:ph type="sldNum" sz="quarter" idx="12"/>
          </p:nvPr>
        </p:nvSpPr>
        <p:spPr/>
        <p:txBody>
          <a:bodyPr/>
          <a:lstStyle/>
          <a:p>
            <a:fld id="{F9C9415D-7B8A-4558-A4D0-5D762B5A5BC3}" type="slidenum">
              <a:rPr lang="sma-NO" smtClean="0"/>
              <a:t>‹#›</a:t>
            </a:fld>
            <a:endParaRPr lang="sma-NO"/>
          </a:p>
        </p:txBody>
      </p:sp>
    </p:spTree>
    <p:extLst>
      <p:ext uri="{BB962C8B-B14F-4D97-AF65-F5344CB8AC3E}">
        <p14:creationId xmlns:p14="http://schemas.microsoft.com/office/powerpoint/2010/main" val="155971976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27B5693D-2009-4A41-BA1A-9D208948A0CE}" type="datetimeFigureOut">
              <a:rPr lang="sma-NO" smtClean="0"/>
              <a:t>21.05.2019</a:t>
            </a:fld>
            <a:endParaRPr lang="sma-NO"/>
          </a:p>
        </p:txBody>
      </p:sp>
      <p:sp>
        <p:nvSpPr>
          <p:cNvPr id="4" name="Footer Placeholder 3"/>
          <p:cNvSpPr>
            <a:spLocks noGrp="1"/>
          </p:cNvSpPr>
          <p:nvPr>
            <p:ph type="ftr" sz="quarter" idx="11"/>
          </p:nvPr>
        </p:nvSpPr>
        <p:spPr/>
        <p:txBody>
          <a:bodyPr/>
          <a:lstStyle/>
          <a:p>
            <a:endParaRPr lang="sma-NO"/>
          </a:p>
        </p:txBody>
      </p:sp>
      <p:sp>
        <p:nvSpPr>
          <p:cNvPr id="5" name="Slide Number Placeholder 4"/>
          <p:cNvSpPr>
            <a:spLocks noGrp="1"/>
          </p:cNvSpPr>
          <p:nvPr>
            <p:ph type="sldNum" sz="quarter" idx="12"/>
          </p:nvPr>
        </p:nvSpPr>
        <p:spPr/>
        <p:txBody>
          <a:bodyPr/>
          <a:lstStyle/>
          <a:p>
            <a:fld id="{F9C9415D-7B8A-4558-A4D0-5D762B5A5BC3}" type="slidenum">
              <a:rPr lang="sma-NO" smtClean="0"/>
              <a:t>‹#›</a:t>
            </a:fld>
            <a:endParaRPr lang="sma-NO"/>
          </a:p>
        </p:txBody>
      </p:sp>
    </p:spTree>
    <p:extLst>
      <p:ext uri="{BB962C8B-B14F-4D97-AF65-F5344CB8AC3E}">
        <p14:creationId xmlns:p14="http://schemas.microsoft.com/office/powerpoint/2010/main" val="129398883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B5693D-2009-4A41-BA1A-9D208948A0CE}" type="datetimeFigureOut">
              <a:rPr lang="sma-NO" smtClean="0"/>
              <a:t>21.05.2019</a:t>
            </a:fld>
            <a:endParaRPr lang="sma-NO"/>
          </a:p>
        </p:txBody>
      </p:sp>
      <p:sp>
        <p:nvSpPr>
          <p:cNvPr id="3" name="Footer Placeholder 2"/>
          <p:cNvSpPr>
            <a:spLocks noGrp="1"/>
          </p:cNvSpPr>
          <p:nvPr>
            <p:ph type="ftr" sz="quarter" idx="11"/>
          </p:nvPr>
        </p:nvSpPr>
        <p:spPr/>
        <p:txBody>
          <a:bodyPr/>
          <a:lstStyle/>
          <a:p>
            <a:endParaRPr lang="sma-NO"/>
          </a:p>
        </p:txBody>
      </p:sp>
      <p:sp>
        <p:nvSpPr>
          <p:cNvPr id="4" name="Slide Number Placeholder 3"/>
          <p:cNvSpPr>
            <a:spLocks noGrp="1"/>
          </p:cNvSpPr>
          <p:nvPr>
            <p:ph type="sldNum" sz="quarter" idx="12"/>
          </p:nvPr>
        </p:nvSpPr>
        <p:spPr/>
        <p:txBody>
          <a:bodyPr/>
          <a:lstStyle/>
          <a:p>
            <a:fld id="{F9C9415D-7B8A-4558-A4D0-5D762B5A5BC3}" type="slidenum">
              <a:rPr lang="sma-NO" smtClean="0"/>
              <a:t>‹#›</a:t>
            </a:fld>
            <a:endParaRPr lang="sma-NO"/>
          </a:p>
        </p:txBody>
      </p:sp>
    </p:spTree>
    <p:extLst>
      <p:ext uri="{BB962C8B-B14F-4D97-AF65-F5344CB8AC3E}">
        <p14:creationId xmlns:p14="http://schemas.microsoft.com/office/powerpoint/2010/main" val="116411577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1" baseline="0"/>
            </a:lvl1pPr>
          </a:lstStyle>
          <a:p>
            <a:r>
              <a:rPr lang="ru-RU"/>
              <a:t>Образец заголовка</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27B5693D-2009-4A41-BA1A-9D208948A0CE}" type="datetimeFigureOut">
              <a:rPr lang="sma-NO" smtClean="0"/>
              <a:t>21.05.2019</a:t>
            </a:fld>
            <a:endParaRPr lang="sma-NO"/>
          </a:p>
        </p:txBody>
      </p:sp>
      <p:sp>
        <p:nvSpPr>
          <p:cNvPr id="6" name="Footer Placeholder 5"/>
          <p:cNvSpPr>
            <a:spLocks noGrp="1"/>
          </p:cNvSpPr>
          <p:nvPr>
            <p:ph type="ftr" sz="quarter" idx="11"/>
          </p:nvPr>
        </p:nvSpPr>
        <p:spPr/>
        <p:txBody>
          <a:bodyPr/>
          <a:lstStyle/>
          <a:p>
            <a:endParaRPr lang="sma-NO"/>
          </a:p>
        </p:txBody>
      </p:sp>
      <p:sp>
        <p:nvSpPr>
          <p:cNvPr id="7" name="Slide Number Placeholder 6"/>
          <p:cNvSpPr>
            <a:spLocks noGrp="1"/>
          </p:cNvSpPr>
          <p:nvPr>
            <p:ph type="sldNum" sz="quarter" idx="12"/>
          </p:nvPr>
        </p:nvSpPr>
        <p:spPr/>
        <p:txBody>
          <a:bodyPr/>
          <a:lstStyle/>
          <a:p>
            <a:fld id="{F9C9415D-7B8A-4558-A4D0-5D762B5A5BC3}" type="slidenum">
              <a:rPr lang="sma-NO" smtClean="0"/>
              <a:t>‹#›</a:t>
            </a:fld>
            <a:endParaRPr lang="sma-NO"/>
          </a:p>
        </p:txBody>
      </p:sp>
    </p:spTree>
    <p:extLst>
      <p:ext uri="{BB962C8B-B14F-4D97-AF65-F5344CB8AC3E}">
        <p14:creationId xmlns:p14="http://schemas.microsoft.com/office/powerpoint/2010/main" val="25678049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1">
                <a:solidFill>
                  <a:srgbClr val="FFFFFF"/>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0" y="0"/>
            <a:ext cx="11292840" cy="512892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400">
                <a:solidFill>
                  <a:schemeClr val="accent1">
                    <a:lumMod val="20000"/>
                    <a:lumOff val="8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27B5693D-2009-4A41-BA1A-9D208948A0CE}" type="datetimeFigureOut">
              <a:rPr lang="sma-NO" smtClean="0"/>
              <a:t>21.05.2019</a:t>
            </a:fld>
            <a:endParaRPr lang="sma-NO"/>
          </a:p>
        </p:txBody>
      </p:sp>
      <p:sp>
        <p:nvSpPr>
          <p:cNvPr id="6" name="Footer Placeholder 5"/>
          <p:cNvSpPr>
            <a:spLocks noGrp="1"/>
          </p:cNvSpPr>
          <p:nvPr>
            <p:ph type="ftr" sz="quarter" idx="11"/>
          </p:nvPr>
        </p:nvSpPr>
        <p:spPr/>
        <p:txBody>
          <a:bodyPr/>
          <a:lstStyle/>
          <a:p>
            <a:endParaRPr lang="sma-NO"/>
          </a:p>
        </p:txBody>
      </p:sp>
      <p:sp>
        <p:nvSpPr>
          <p:cNvPr id="7" name="Slide Number Placeholder 6"/>
          <p:cNvSpPr>
            <a:spLocks noGrp="1"/>
          </p:cNvSpPr>
          <p:nvPr>
            <p:ph type="sldNum" sz="quarter" idx="12"/>
          </p:nvPr>
        </p:nvSpPr>
        <p:spPr/>
        <p:txBody>
          <a:bodyPr/>
          <a:lstStyle/>
          <a:p>
            <a:fld id="{F9C9415D-7B8A-4558-A4D0-5D762B5A5BC3}" type="slidenum">
              <a:rPr lang="sma-NO" smtClean="0"/>
              <a:t>‹#›</a:t>
            </a:fld>
            <a:endParaRPr lang="sma-NO"/>
          </a:p>
        </p:txBody>
      </p:sp>
    </p:spTree>
    <p:extLst>
      <p:ext uri="{BB962C8B-B14F-4D97-AF65-F5344CB8AC3E}">
        <p14:creationId xmlns:p14="http://schemas.microsoft.com/office/powerpoint/2010/main" val="189170203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262393"/>
            <a:ext cx="9692640" cy="1428929"/>
          </a:xfrm>
          <a:prstGeom prst="rect">
            <a:avLst/>
          </a:prstGeom>
        </p:spPr>
        <p:txBody>
          <a:bodyPr vert="horz" lIns="91440" tIns="27432"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100" b="0">
                <a:solidFill>
                  <a:schemeClr val="tx2">
                    <a:lumMod val="40000"/>
                    <a:lumOff val="60000"/>
                  </a:schemeClr>
                </a:solidFill>
              </a:defRPr>
            </a:lvl1pPr>
          </a:lstStyle>
          <a:p>
            <a:fld id="{27B5693D-2009-4A41-BA1A-9D208948A0CE}" type="datetimeFigureOut">
              <a:rPr lang="sma-NO" smtClean="0"/>
              <a:t>21.05.2019</a:t>
            </a:fld>
            <a:endParaRPr lang="sma-NO"/>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100">
                <a:solidFill>
                  <a:schemeClr val="tx2">
                    <a:lumMod val="40000"/>
                    <a:lumOff val="60000"/>
                  </a:schemeClr>
                </a:solidFill>
              </a:defRPr>
            </a:lvl1pPr>
          </a:lstStyle>
          <a:p>
            <a:endParaRPr lang="sma-NO"/>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latin typeface="+mj-lt"/>
              </a:defRPr>
            </a:lvl1pPr>
          </a:lstStyle>
          <a:p>
            <a:fld id="{F9C9415D-7B8A-4558-A4D0-5D762B5A5BC3}" type="slidenum">
              <a:rPr lang="sma-NO" smtClean="0"/>
              <a:t>‹#›</a:t>
            </a:fld>
            <a:endParaRPr lang="sma-NO"/>
          </a:p>
        </p:txBody>
      </p:sp>
    </p:spTree>
    <p:extLst>
      <p:ext uri="{BB962C8B-B14F-4D97-AF65-F5344CB8AC3E}">
        <p14:creationId xmlns:p14="http://schemas.microsoft.com/office/powerpoint/2010/main" val="429346613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b="1" kern="1200" spc="-50" baseline="0">
          <a:solidFill>
            <a:schemeClr val="accent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82BCA64-57FF-43CF-A74D-E7C18408015C}"/>
              </a:ext>
            </a:extLst>
          </p:cNvPr>
          <p:cNvSpPr>
            <a:spLocks noGrp="1"/>
          </p:cNvSpPr>
          <p:nvPr>
            <p:ph type="ctrTitle"/>
          </p:nvPr>
        </p:nvSpPr>
        <p:spPr>
          <a:xfrm>
            <a:off x="548641" y="633044"/>
            <a:ext cx="10775852" cy="4902591"/>
          </a:xfrm>
        </p:spPr>
        <p:txBody>
          <a:bodyPr>
            <a:noAutofit/>
          </a:bodyPr>
          <a:lstStyle/>
          <a:p>
            <a:r>
              <a:rPr lang="ru-RU" sz="3600" dirty="0" smtClean="0">
                <a:latin typeface="Verdana" panose="020B0604030504040204" pitchFamily="34" charset="0"/>
                <a:ea typeface="Verdana" panose="020B0604030504040204" pitchFamily="34" charset="0"/>
                <a:cs typeface="Times New Roman" panose="02020603050405020304" pitchFamily="18" charset="0"/>
              </a:rPr>
              <a:t>                    </a:t>
            </a:r>
            <a:r>
              <a:rPr lang="ru-RU" sz="3600" dirty="0" smtClean="0">
                <a:latin typeface="Verdana" panose="020B0604030504040204" pitchFamily="34" charset="0"/>
                <a:ea typeface="Verdana" panose="020B0604030504040204" pitchFamily="34" charset="0"/>
                <a:cs typeface="Times New Roman" panose="02020603050405020304" pitchFamily="18" charset="0"/>
              </a:rPr>
              <a:t>    </a:t>
            </a:r>
            <a:r>
              <a:rPr lang="ru-RU" sz="3600" dirty="0" smtClean="0">
                <a:ea typeface="Verdana" panose="020B0604030504040204" pitchFamily="34" charset="0"/>
                <a:cs typeface="Times New Roman" panose="02020603050405020304" pitchFamily="18" charset="0"/>
              </a:rPr>
              <a:t>Отчёт </a:t>
            </a:r>
            <a:r>
              <a:rPr lang="ru-RU" sz="3600" dirty="0" smtClean="0">
                <a:ea typeface="Verdana" panose="020B0604030504040204" pitchFamily="34" charset="0"/>
                <a:cs typeface="Times New Roman" panose="02020603050405020304" pitchFamily="18" charset="0"/>
              </a:rPr>
              <a:t/>
            </a:r>
            <a:br>
              <a:rPr lang="ru-RU" sz="3600" dirty="0" smtClean="0">
                <a:ea typeface="Verdana" panose="020B0604030504040204" pitchFamily="34" charset="0"/>
                <a:cs typeface="Times New Roman" panose="02020603050405020304" pitchFamily="18" charset="0"/>
              </a:rPr>
            </a:br>
            <a:r>
              <a:rPr lang="ru-RU" sz="3600" dirty="0" smtClean="0">
                <a:ea typeface="Verdana" panose="020B0604030504040204" pitchFamily="34" charset="0"/>
                <a:cs typeface="Times New Roman" panose="02020603050405020304" pitchFamily="18" charset="0"/>
              </a:rPr>
              <a:t>            по</a:t>
            </a:r>
            <a:r>
              <a:rPr lang="en-US" sz="3600" dirty="0" smtClean="0">
                <a:ea typeface="Verdana" panose="020B0604030504040204" pitchFamily="34" charset="0"/>
                <a:cs typeface="Times New Roman" panose="02020603050405020304" pitchFamily="18" charset="0"/>
              </a:rPr>
              <a:t> </a:t>
            </a:r>
            <a:r>
              <a:rPr lang="ru-RU" sz="3600" dirty="0" smtClean="0">
                <a:ea typeface="Verdana" panose="020B0604030504040204" pitchFamily="34" charset="0"/>
                <a:cs typeface="Times New Roman" panose="02020603050405020304" pitchFamily="18" charset="0"/>
              </a:rPr>
              <a:t>лабораторным </a:t>
            </a:r>
            <a:r>
              <a:rPr lang="ru-RU" sz="3600" dirty="0" smtClean="0">
                <a:ea typeface="Verdana" panose="020B0604030504040204" pitchFamily="34" charset="0"/>
                <a:cs typeface="Times New Roman" panose="02020603050405020304" pitchFamily="18" charset="0"/>
              </a:rPr>
              <a:t>работам </a:t>
            </a:r>
            <a:br>
              <a:rPr lang="ru-RU" sz="3600" dirty="0" smtClean="0">
                <a:ea typeface="Verdana" panose="020B0604030504040204" pitchFamily="34" charset="0"/>
                <a:cs typeface="Times New Roman" panose="02020603050405020304" pitchFamily="18" charset="0"/>
              </a:rPr>
            </a:br>
            <a:r>
              <a:rPr lang="ru-RU" sz="3600" dirty="0" smtClean="0">
                <a:ea typeface="Verdana" panose="020B0604030504040204" pitchFamily="34" charset="0"/>
                <a:cs typeface="Times New Roman" panose="02020603050405020304" pitchFamily="18" charset="0"/>
              </a:rPr>
              <a:t>по дисциплине      </a:t>
            </a:r>
            <a:r>
              <a:rPr lang="ru-RU" sz="3600" b="1" dirty="0" smtClean="0"/>
              <a:t>ОП.10</a:t>
            </a:r>
            <a:r>
              <a:rPr lang="ru-RU" sz="3600" b="1" dirty="0"/>
              <a:t>. Численные методы</a:t>
            </a:r>
            <a:r>
              <a:rPr lang="ru-RU" sz="3600" dirty="0" smtClean="0">
                <a:ea typeface="Verdana" panose="020B0604030504040204" pitchFamily="34" charset="0"/>
                <a:cs typeface="Times New Roman" panose="02020603050405020304" pitchFamily="18" charset="0"/>
              </a:rPr>
              <a:t>.</a:t>
            </a:r>
            <a:br>
              <a:rPr lang="ru-RU" sz="3600" dirty="0" smtClean="0">
                <a:ea typeface="Verdana" panose="020B0604030504040204" pitchFamily="34" charset="0"/>
                <a:cs typeface="Times New Roman" panose="02020603050405020304" pitchFamily="18" charset="0"/>
              </a:rPr>
            </a:br>
            <a:r>
              <a:rPr lang="ru-RU" sz="3600" dirty="0" smtClean="0">
                <a:ea typeface="Verdana" panose="020B0604030504040204" pitchFamily="34" charset="0"/>
                <a:cs typeface="Times New Roman" panose="02020603050405020304" pitchFamily="18" charset="0"/>
              </a:rPr>
              <a:t>Специальность     </a:t>
            </a:r>
            <a:r>
              <a:rPr lang="ru-RU" sz="3600" b="1" dirty="0" smtClean="0"/>
              <a:t>09.02.07  «Информационные </a:t>
            </a:r>
            <a:r>
              <a:rPr lang="ru-RU" sz="3600" b="1" dirty="0"/>
              <a:t>системы и </a:t>
            </a:r>
            <a:r>
              <a:rPr lang="ru-RU" sz="3600" b="1" dirty="0" smtClean="0"/>
              <a:t>программирование»</a:t>
            </a:r>
            <a:r>
              <a:rPr lang="ru-RU" sz="3600" dirty="0">
                <a:ea typeface="Verdana" panose="020B0604030504040204" pitchFamily="34" charset="0"/>
                <a:cs typeface="Times New Roman" panose="02020603050405020304" pitchFamily="18" charset="0"/>
              </a:rPr>
              <a:t/>
            </a:r>
            <a:br>
              <a:rPr lang="ru-RU" sz="3600" dirty="0">
                <a:ea typeface="Verdana" panose="020B0604030504040204" pitchFamily="34" charset="0"/>
                <a:cs typeface="Times New Roman" panose="02020603050405020304" pitchFamily="18" charset="0"/>
              </a:rPr>
            </a:br>
            <a:r>
              <a:rPr lang="ru-RU" sz="3600" dirty="0" smtClean="0">
                <a:ea typeface="Verdana" panose="020B0604030504040204" pitchFamily="34" charset="0"/>
                <a:cs typeface="Times New Roman" panose="02020603050405020304" pitchFamily="18" charset="0"/>
              </a:rPr>
              <a:t>                      </a:t>
            </a:r>
            <a:r>
              <a:rPr lang="ru-RU" sz="3600" dirty="0" smtClean="0">
                <a:ea typeface="Verdana" panose="020B0604030504040204" pitchFamily="34" charset="0"/>
                <a:cs typeface="Times New Roman" panose="02020603050405020304" pitchFamily="18" charset="0"/>
              </a:rPr>
              <a:t>         </a:t>
            </a:r>
            <a:r>
              <a:rPr lang="ru-RU" sz="3600" dirty="0" smtClean="0">
                <a:ea typeface="Verdana" panose="020B0604030504040204" pitchFamily="34" charset="0"/>
                <a:cs typeface="Times New Roman" panose="02020603050405020304" pitchFamily="18" charset="0"/>
              </a:rPr>
              <a:t>Тема:</a:t>
            </a:r>
            <a:r>
              <a:rPr lang="ru-RU" sz="3600" dirty="0">
                <a:ea typeface="Verdana" panose="020B0604030504040204" pitchFamily="34" charset="0"/>
                <a:cs typeface="Times New Roman" panose="02020603050405020304" pitchFamily="18" charset="0"/>
              </a:rPr>
              <a:t/>
            </a:r>
            <a:br>
              <a:rPr lang="ru-RU" sz="3600" dirty="0">
                <a:ea typeface="Verdana" panose="020B0604030504040204" pitchFamily="34" charset="0"/>
                <a:cs typeface="Times New Roman" panose="02020603050405020304" pitchFamily="18" charset="0"/>
              </a:rPr>
            </a:br>
            <a:r>
              <a:rPr lang="ru-RU" sz="3600" dirty="0" smtClean="0">
                <a:ea typeface="Verdana" panose="020B0604030504040204" pitchFamily="34" charset="0"/>
                <a:cs typeface="Times New Roman" panose="02020603050405020304" pitchFamily="18" charset="0"/>
              </a:rPr>
              <a:t>   </a:t>
            </a:r>
            <a:r>
              <a:rPr lang="ru-RU" sz="3600" dirty="0" smtClean="0">
                <a:ea typeface="Verdana" panose="020B0604030504040204" pitchFamily="34" charset="0"/>
                <a:cs typeface="Times New Roman" panose="02020603050405020304" pitchFamily="18" charset="0"/>
              </a:rPr>
              <a:t>«</a:t>
            </a:r>
            <a:r>
              <a:rPr lang="ru-RU" sz="3600" dirty="0"/>
              <a:t>Приближенные решения алгебраических и</a:t>
            </a:r>
            <a:br>
              <a:rPr lang="ru-RU" sz="3600" dirty="0"/>
            </a:br>
            <a:r>
              <a:rPr lang="ru-RU" sz="3600" dirty="0"/>
              <a:t>трансцендентных </a:t>
            </a:r>
            <a:r>
              <a:rPr lang="ru-RU" sz="3600" dirty="0" smtClean="0"/>
              <a:t>уравнений </a:t>
            </a:r>
            <a:r>
              <a:rPr lang="ru-RU" sz="3600" dirty="0" smtClean="0">
                <a:ea typeface="Verdana" panose="020B0604030504040204" pitchFamily="34" charset="0"/>
                <a:cs typeface="Times New Roman" panose="02020603050405020304" pitchFamily="18" charset="0"/>
              </a:rPr>
              <a:t>в </a:t>
            </a:r>
            <a:r>
              <a:rPr lang="ru-RU" sz="3600" dirty="0">
                <a:ea typeface="Verdana" panose="020B0604030504040204" pitchFamily="34" charset="0"/>
                <a:cs typeface="Times New Roman" panose="02020603050405020304" pitchFamily="18" charset="0"/>
              </a:rPr>
              <a:t>табличном процессоре </a:t>
            </a:r>
            <a:r>
              <a:rPr lang="ru-RU" sz="3600" dirty="0" smtClean="0">
                <a:ea typeface="Verdana" panose="020B0604030504040204" pitchFamily="34" charset="0"/>
                <a:cs typeface="Times New Roman" panose="02020603050405020304" pitchFamily="18" charset="0"/>
              </a:rPr>
              <a:t>     </a:t>
            </a:r>
            <a:r>
              <a:rPr lang="sma-NO" sz="3600" b="1" dirty="0" smtClean="0">
                <a:ea typeface="Verdana" panose="020B0604030504040204" pitchFamily="34" charset="0"/>
                <a:cs typeface="Times New Roman" panose="02020603050405020304" pitchFamily="18" charset="0"/>
              </a:rPr>
              <a:t>Microsoft</a:t>
            </a:r>
            <a:r>
              <a:rPr lang="sma-NO" sz="3600" dirty="0" smtClean="0">
                <a:ea typeface="Verdana" panose="020B0604030504040204" pitchFamily="34" charset="0"/>
                <a:cs typeface="Times New Roman" panose="02020603050405020304" pitchFamily="18" charset="0"/>
              </a:rPr>
              <a:t> </a:t>
            </a:r>
            <a:r>
              <a:rPr lang="sma-NO" sz="3600" b="1" dirty="0">
                <a:ea typeface="Verdana" panose="020B0604030504040204" pitchFamily="34" charset="0"/>
                <a:cs typeface="Times New Roman" panose="02020603050405020304" pitchFamily="18" charset="0"/>
              </a:rPr>
              <a:t>Excel</a:t>
            </a:r>
            <a:r>
              <a:rPr lang="ru-RU" sz="3600" b="1" dirty="0">
                <a:ea typeface="Verdana" panose="020B0604030504040204" pitchFamily="34" charset="0"/>
                <a:cs typeface="Times New Roman" panose="02020603050405020304" pitchFamily="18" charset="0"/>
              </a:rPr>
              <a:t>»</a:t>
            </a:r>
            <a:endParaRPr lang="sma-NO" sz="3600" dirty="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307564429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6E530A3-D6E3-4BCA-8853-7F38A3B91198}"/>
              </a:ext>
            </a:extLst>
          </p:cNvPr>
          <p:cNvSpPr>
            <a:spLocks noGrp="1"/>
          </p:cNvSpPr>
          <p:nvPr>
            <p:ph type="title"/>
          </p:nvPr>
        </p:nvSpPr>
        <p:spPr>
          <a:xfrm>
            <a:off x="1067475" y="0"/>
            <a:ext cx="5752425" cy="1260000"/>
          </a:xfrm>
        </p:spPr>
        <p:txBody>
          <a:bodyPr>
            <a:normAutofit/>
          </a:bodyPr>
          <a:lstStyle/>
          <a:p>
            <a:r>
              <a:rPr lang="ru-RU" sz="3600" b="0" dirty="0">
                <a:latin typeface="Verdana" panose="020B0604030504040204" pitchFamily="34" charset="0"/>
                <a:ea typeface="Verdana" panose="020B0604030504040204" pitchFamily="34" charset="0"/>
              </a:rPr>
              <a:t>Результаты расчета:</a:t>
            </a:r>
            <a:endParaRPr lang="sma-NO" sz="3600" b="0" dirty="0">
              <a:latin typeface="Verdana" panose="020B0604030504040204" pitchFamily="34" charset="0"/>
              <a:ea typeface="Verdana" panose="020B0604030504040204" pitchFamily="34" charset="0"/>
            </a:endParaRPr>
          </a:p>
        </p:txBody>
      </p:sp>
      <mc:AlternateContent xmlns:mc="http://schemas.openxmlformats.org/markup-compatibility/2006" xmlns:a14="http://schemas.microsoft.com/office/drawing/2010/main">
        <mc:Choice Requires="a14">
          <p:sp>
            <p:nvSpPr>
              <p:cNvPr id="3" name="Объект 2">
                <a:extLst>
                  <a:ext uri="{FF2B5EF4-FFF2-40B4-BE49-F238E27FC236}">
                    <a16:creationId xmlns="" xmlns:a16="http://schemas.microsoft.com/office/drawing/2014/main" id="{0109505E-1938-4817-AD96-06DFA32BC1F2}"/>
                  </a:ext>
                </a:extLst>
              </p:cNvPr>
              <p:cNvSpPr>
                <a:spLocks noGrp="1"/>
              </p:cNvSpPr>
              <p:nvPr>
                <p:ph idx="1"/>
              </p:nvPr>
            </p:nvSpPr>
            <p:spPr>
              <a:xfrm>
                <a:off x="343575" y="1260001"/>
                <a:ext cx="10800000" cy="3600000"/>
              </a:xfrm>
            </p:spPr>
            <p:txBody>
              <a:bodyPr>
                <a:normAutofit/>
              </a:bodyPr>
              <a:lstStyle/>
              <a:p>
                <a:pPr marL="0" lvl="0" indent="447675">
                  <a:buClr>
                    <a:srgbClr val="FF388C"/>
                  </a:buClr>
                  <a:buNone/>
                </a:pPr>
                <a:r>
                  <a:rPr lang="ru-RU" dirty="0">
                    <a:solidFill>
                      <a:prstClr val="black">
                        <a:lumMod val="65000"/>
                        <a:lumOff val="35000"/>
                      </a:prstClr>
                    </a:solidFill>
                  </a:rPr>
                  <a:t>Приближенное значение корня  уравнения методом простой итерации</a:t>
                </a:r>
                <a:br>
                  <a:rPr lang="ru-RU" dirty="0">
                    <a:solidFill>
                      <a:prstClr val="black">
                        <a:lumMod val="65000"/>
                        <a:lumOff val="35000"/>
                      </a:prstClr>
                    </a:solidFill>
                  </a:rPr>
                </a:br>
                <a:r>
                  <a:rPr lang="ru-RU" dirty="0">
                    <a:solidFill>
                      <a:prstClr val="black">
                        <a:lumMod val="65000"/>
                        <a:lumOff val="35000"/>
                      </a:prstClr>
                    </a:solidFill>
                  </a:rPr>
                  <a:t> </a:t>
                </a:r>
                <a14:m>
                  <m:oMath xmlns:m="http://schemas.openxmlformats.org/officeDocument/2006/math">
                    <m:r>
                      <a:rPr lang="en-US" i="1" dirty="0">
                        <a:solidFill>
                          <a:prstClr val="black">
                            <a:lumMod val="65000"/>
                            <a:lumOff val="35000"/>
                          </a:prstClr>
                        </a:solidFill>
                        <a:latin typeface="Cambria Math" panose="02040503050406030204" pitchFamily="18" charset="0"/>
                      </a:rPr>
                      <m:t>𝑥</m:t>
                    </m:r>
                    <m:r>
                      <a:rPr lang="en-US" i="1" dirty="0">
                        <a:solidFill>
                          <a:prstClr val="black">
                            <a:lumMod val="65000"/>
                            <a:lumOff val="35000"/>
                          </a:prstClr>
                        </a:solidFill>
                        <a:latin typeface="Cambria Math" panose="02040503050406030204" pitchFamily="18" charset="0"/>
                      </a:rPr>
                      <m:t> =−0,539 </m:t>
                    </m:r>
                  </m:oMath>
                </a14:m>
                <a:r>
                  <a:rPr lang="ru-RU" dirty="0">
                    <a:solidFill>
                      <a:prstClr val="black">
                        <a:lumMod val="65000"/>
                        <a:lumOff val="35000"/>
                      </a:prstClr>
                    </a:solidFill>
                  </a:rPr>
                  <a:t>, с заданной точностью </a:t>
                </a:r>
                <a14:m>
                  <m:oMath xmlns:m="http://schemas.openxmlformats.org/officeDocument/2006/math">
                    <m:r>
                      <a:rPr lang="ru-RU" i="1" dirty="0" smtClean="0">
                        <a:solidFill>
                          <a:prstClr val="black">
                            <a:lumMod val="65000"/>
                            <a:lumOff val="35000"/>
                          </a:prstClr>
                        </a:solidFill>
                        <a:latin typeface="Cambria Math" panose="02040503050406030204" pitchFamily="18" charset="0"/>
                        <a:ea typeface="Cambria Math" panose="02040503050406030204" pitchFamily="18" charset="0"/>
                      </a:rPr>
                      <m:t>𝜀</m:t>
                    </m:r>
                    <m:r>
                      <a:rPr lang="en-US" i="1" dirty="0">
                        <a:solidFill>
                          <a:prstClr val="black">
                            <a:lumMod val="65000"/>
                            <a:lumOff val="35000"/>
                          </a:prstClr>
                        </a:solidFill>
                        <a:latin typeface="Cambria Math" panose="02040503050406030204" pitchFamily="18" charset="0"/>
                      </a:rPr>
                      <m:t> </m:t>
                    </m:r>
                    <m:r>
                      <a:rPr lang="ru-RU" i="1" dirty="0">
                        <a:solidFill>
                          <a:prstClr val="black">
                            <a:lumMod val="65000"/>
                            <a:lumOff val="35000"/>
                          </a:prstClr>
                        </a:solidFill>
                        <a:latin typeface="Cambria Math" panose="02040503050406030204" pitchFamily="18" charset="0"/>
                      </a:rPr>
                      <m:t>=</m:t>
                    </m:r>
                    <m:r>
                      <a:rPr lang="en-US" i="1" dirty="0">
                        <a:solidFill>
                          <a:prstClr val="black">
                            <a:lumMod val="65000"/>
                            <a:lumOff val="35000"/>
                          </a:prstClr>
                        </a:solidFill>
                        <a:latin typeface="Cambria Math" panose="02040503050406030204" pitchFamily="18" charset="0"/>
                      </a:rPr>
                      <m:t> </m:t>
                    </m:r>
                    <m:r>
                      <a:rPr lang="ru-RU" i="1" dirty="0">
                        <a:solidFill>
                          <a:prstClr val="black">
                            <a:lumMod val="65000"/>
                            <a:lumOff val="35000"/>
                          </a:prstClr>
                        </a:solidFill>
                        <a:latin typeface="Cambria Math" panose="02040503050406030204" pitchFamily="18" charset="0"/>
                      </a:rPr>
                      <m:t>0,001</m:t>
                    </m:r>
                  </m:oMath>
                </a14:m>
                <a:endParaRPr lang="ru-RU" dirty="0">
                  <a:solidFill>
                    <a:prstClr val="black">
                      <a:lumMod val="65000"/>
                      <a:lumOff val="35000"/>
                    </a:prstClr>
                  </a:solidFill>
                </a:endParaRPr>
              </a:p>
              <a:p>
                <a:pPr marL="0" lvl="0" indent="447675">
                  <a:buClr>
                    <a:srgbClr val="FF388C"/>
                  </a:buClr>
                  <a:buNone/>
                </a:pPr>
                <a:r>
                  <a:rPr lang="ru-RU" dirty="0">
                    <a:solidFill>
                      <a:prstClr val="black">
                        <a:lumMod val="65000"/>
                        <a:lumOff val="35000"/>
                      </a:prstClr>
                    </a:solidFill>
                  </a:rPr>
                  <a:t>Вывод: </a:t>
                </a:r>
              </a:p>
              <a:p>
                <a:pPr marL="0" lvl="0" indent="447675">
                  <a:buClr>
                    <a:srgbClr val="FF388C"/>
                  </a:buClr>
                  <a:buNone/>
                </a:pPr>
                <a:r>
                  <a:rPr lang="ru-RU" dirty="0">
                    <a:solidFill>
                      <a:prstClr val="black">
                        <a:lumMod val="65000"/>
                        <a:lumOff val="35000"/>
                      </a:prstClr>
                    </a:solidFill>
                  </a:rPr>
                  <a:t>Одним из наиболее важных численных методов решения нелинейных уравнений является метод итераций. Итерационный процесс продолжается до тех пор, пока не станут близки результаты двух последовательных итераций. Достаточным условием сходимости метода простых итераций является условие:</a:t>
                </a:r>
              </a:p>
              <a:p>
                <a:pPr marL="0" lvl="0" indent="447675">
                  <a:buClr>
                    <a:srgbClr val="FF388C"/>
                  </a:buClr>
                  <a:buNone/>
                </a:pPr>
                <a:r>
                  <a:rPr lang="ru-RU" dirty="0">
                    <a:solidFill>
                      <a:prstClr val="black">
                        <a:lumMod val="65000"/>
                        <a:lumOff val="35000"/>
                      </a:prstClr>
                    </a:solidFill>
                  </a:rPr>
                  <a:t> </a:t>
                </a:r>
                <a14:m>
                  <m:oMath xmlns:m="http://schemas.openxmlformats.org/officeDocument/2006/math">
                    <m:r>
                      <a:rPr lang="ru-RU" i="1" dirty="0" smtClean="0">
                        <a:solidFill>
                          <a:prstClr val="black">
                            <a:lumMod val="65000"/>
                            <a:lumOff val="35000"/>
                          </a:prstClr>
                        </a:solidFill>
                        <a:latin typeface="Cambria Math" panose="02040503050406030204" pitchFamily="18" charset="0"/>
                      </a:rPr>
                      <m:t>| </m:t>
                    </m:r>
                    <m:r>
                      <a:rPr lang="ru-RU" i="1" dirty="0" err="1">
                        <a:solidFill>
                          <a:prstClr val="black">
                            <a:lumMod val="65000"/>
                            <a:lumOff val="35000"/>
                          </a:prstClr>
                        </a:solidFill>
                        <a:latin typeface="Cambria Math" panose="02040503050406030204" pitchFamily="18" charset="0"/>
                      </a:rPr>
                      <m:t>𝜑</m:t>
                    </m:r>
                    <m:r>
                      <a:rPr lang="ru-RU" i="1" baseline="30000" dirty="0" err="1">
                        <a:solidFill>
                          <a:prstClr val="black">
                            <a:lumMod val="65000"/>
                            <a:lumOff val="35000"/>
                          </a:prstClr>
                        </a:solidFill>
                        <a:latin typeface="Cambria Math" panose="02040503050406030204" pitchFamily="18" charset="0"/>
                      </a:rPr>
                      <m:t>𝑙</m:t>
                    </m:r>
                    <m:r>
                      <a:rPr lang="ru-RU" i="1" dirty="0">
                        <a:solidFill>
                          <a:prstClr val="black">
                            <a:lumMod val="65000"/>
                            <a:lumOff val="35000"/>
                          </a:prstClr>
                        </a:solidFill>
                        <a:latin typeface="Cambria Math" panose="02040503050406030204" pitchFamily="18" charset="0"/>
                      </a:rPr>
                      <m:t>(</m:t>
                    </m:r>
                    <m:r>
                      <a:rPr lang="ru-RU" i="1" dirty="0">
                        <a:solidFill>
                          <a:prstClr val="black">
                            <a:lumMod val="65000"/>
                            <a:lumOff val="35000"/>
                          </a:prstClr>
                        </a:solidFill>
                        <a:latin typeface="Cambria Math" panose="02040503050406030204" pitchFamily="18" charset="0"/>
                      </a:rPr>
                      <m:t>𝑥</m:t>
                    </m:r>
                    <m:r>
                      <a:rPr lang="ru-RU" i="1" dirty="0">
                        <a:solidFill>
                          <a:prstClr val="black">
                            <a:lumMod val="65000"/>
                            <a:lumOff val="35000"/>
                          </a:prstClr>
                        </a:solidFill>
                        <a:latin typeface="Cambria Math" panose="02040503050406030204" pitchFamily="18" charset="0"/>
                      </a:rPr>
                      <m:t>)| &lt; 1</m:t>
                    </m:r>
                  </m:oMath>
                </a14:m>
                <a:r>
                  <a:rPr lang="ru-RU" dirty="0">
                    <a:solidFill>
                      <a:prstClr val="black">
                        <a:lumMod val="65000"/>
                        <a:lumOff val="35000"/>
                      </a:prstClr>
                    </a:solidFill>
                  </a:rPr>
                  <a:t>, выполненное для любого x, принадлежащего некоторому отрезку </a:t>
                </a:r>
                <a14:m>
                  <m:oMath xmlns:m="http://schemas.openxmlformats.org/officeDocument/2006/math">
                    <m:r>
                      <a:rPr lang="ru-RU" i="1" dirty="0" smtClean="0">
                        <a:solidFill>
                          <a:prstClr val="black">
                            <a:lumMod val="65000"/>
                            <a:lumOff val="35000"/>
                          </a:prstClr>
                        </a:solidFill>
                        <a:latin typeface="Cambria Math" panose="02040503050406030204" pitchFamily="18" charset="0"/>
                      </a:rPr>
                      <m:t>[</m:t>
                    </m:r>
                    <m:r>
                      <a:rPr lang="ru-RU" i="1" dirty="0" err="1">
                        <a:solidFill>
                          <a:prstClr val="black">
                            <a:lumMod val="65000"/>
                            <a:lumOff val="35000"/>
                          </a:prstClr>
                        </a:solidFill>
                        <a:latin typeface="Cambria Math" panose="02040503050406030204" pitchFamily="18" charset="0"/>
                      </a:rPr>
                      <m:t>𝑎</m:t>
                    </m:r>
                    <m:r>
                      <a:rPr lang="ru-RU" i="1" dirty="0" err="1">
                        <a:solidFill>
                          <a:prstClr val="black">
                            <a:lumMod val="65000"/>
                            <a:lumOff val="35000"/>
                          </a:prstClr>
                        </a:solidFill>
                        <a:latin typeface="Cambria Math" panose="02040503050406030204" pitchFamily="18" charset="0"/>
                      </a:rPr>
                      <m:t>,</m:t>
                    </m:r>
                    <m:r>
                      <a:rPr lang="ru-RU" i="1" dirty="0" err="1">
                        <a:solidFill>
                          <a:prstClr val="black">
                            <a:lumMod val="65000"/>
                            <a:lumOff val="35000"/>
                          </a:prstClr>
                        </a:solidFill>
                        <a:latin typeface="Cambria Math" panose="02040503050406030204" pitchFamily="18" charset="0"/>
                      </a:rPr>
                      <m:t>𝑏</m:t>
                    </m:r>
                    <m:r>
                      <a:rPr lang="ru-RU" i="1" dirty="0">
                        <a:solidFill>
                          <a:prstClr val="black">
                            <a:lumMod val="65000"/>
                            <a:lumOff val="35000"/>
                          </a:prstClr>
                        </a:solidFill>
                        <a:latin typeface="Cambria Math" panose="02040503050406030204" pitchFamily="18" charset="0"/>
                      </a:rPr>
                      <m:t>]</m:t>
                    </m:r>
                  </m:oMath>
                </a14:m>
                <a:r>
                  <a:rPr lang="ru-RU" dirty="0">
                    <a:solidFill>
                      <a:prstClr val="black">
                        <a:lumMod val="65000"/>
                        <a:lumOff val="35000"/>
                      </a:prstClr>
                    </a:solidFill>
                  </a:rPr>
                  <a:t>, содержащему корень уравнения.</a:t>
                </a:r>
              </a:p>
            </p:txBody>
          </p:sp>
        </mc:Choice>
        <mc:Fallback xmlns="">
          <p:sp>
            <p:nvSpPr>
              <p:cNvPr id="3" name="Объект 2">
                <a:extLst>
                  <a:ext uri="{FF2B5EF4-FFF2-40B4-BE49-F238E27FC236}">
                    <a16:creationId xmlns:a16="http://schemas.microsoft.com/office/drawing/2014/main" id="{0109505E-1938-4817-AD96-06DFA32BC1F2}"/>
                  </a:ext>
                </a:extLst>
              </p:cNvPr>
              <p:cNvSpPr>
                <a:spLocks noGrp="1" noRot="1" noChangeAspect="1" noMove="1" noResize="1" noEditPoints="1" noAdjustHandles="1" noChangeArrowheads="1" noChangeShapeType="1" noTextEdit="1"/>
              </p:cNvSpPr>
              <p:nvPr>
                <p:ph idx="1"/>
              </p:nvPr>
            </p:nvSpPr>
            <p:spPr>
              <a:xfrm>
                <a:off x="343575" y="1260001"/>
                <a:ext cx="10800000" cy="3600000"/>
              </a:xfrm>
              <a:blipFill>
                <a:blip r:embed="rId2"/>
                <a:stretch>
                  <a:fillRect l="-564" t="-1356" r="-564"/>
                </a:stretch>
              </a:blipFill>
            </p:spPr>
            <p:txBody>
              <a:bodyPr/>
              <a:lstStyle/>
              <a:p>
                <a:r>
                  <a:rPr lang="ru-RU">
                    <a:noFill/>
                  </a:rPr>
                  <a:t> </a:t>
                </a:r>
              </a:p>
            </p:txBody>
          </p:sp>
        </mc:Fallback>
      </mc:AlternateContent>
    </p:spTree>
    <p:extLst>
      <p:ext uri="{BB962C8B-B14F-4D97-AF65-F5344CB8AC3E}">
        <p14:creationId xmlns:p14="http://schemas.microsoft.com/office/powerpoint/2010/main" val="61868907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5D5023F-9B5B-4B47-8092-CF0A51C330E7}"/>
              </a:ext>
            </a:extLst>
          </p:cNvPr>
          <p:cNvSpPr>
            <a:spLocks noGrp="1"/>
          </p:cNvSpPr>
          <p:nvPr>
            <p:ph type="title"/>
          </p:nvPr>
        </p:nvSpPr>
        <p:spPr>
          <a:xfrm>
            <a:off x="1061847" y="-175757"/>
            <a:ext cx="9692640" cy="1428929"/>
          </a:xfrm>
        </p:spPr>
        <p:txBody>
          <a:bodyPr>
            <a:normAutofit/>
          </a:bodyPr>
          <a:lstStyle/>
          <a:p>
            <a:r>
              <a:rPr lang="ru-RU" sz="3600" b="0" dirty="0">
                <a:latin typeface="Verdana" panose="020B0604030504040204" pitchFamily="34" charset="0"/>
                <a:ea typeface="Verdana" panose="020B0604030504040204" pitchFamily="34" charset="0"/>
              </a:rPr>
              <a:t>Расчет уравнения по методу хорд: </a:t>
            </a:r>
            <a:endParaRPr lang="sma-NO" sz="3600" b="0" dirty="0">
              <a:latin typeface="Verdana" panose="020B0604030504040204" pitchFamily="34" charset="0"/>
              <a:ea typeface="Verdana" panose="020B0604030504040204" pitchFamily="34" charset="0"/>
            </a:endParaRPr>
          </a:p>
        </p:txBody>
      </p:sp>
      <p:graphicFrame>
        <p:nvGraphicFramePr>
          <p:cNvPr id="5" name="Объект 4">
            <a:extLst>
              <a:ext uri="{FF2B5EF4-FFF2-40B4-BE49-F238E27FC236}">
                <a16:creationId xmlns="" xmlns:a16="http://schemas.microsoft.com/office/drawing/2014/main" id="{6F8FDEB4-D211-46B5-BF1A-DB5DF7EF2C44}"/>
              </a:ext>
            </a:extLst>
          </p:cNvPr>
          <p:cNvGraphicFramePr>
            <a:graphicFrameLocks noGrp="1"/>
          </p:cNvGraphicFramePr>
          <p:nvPr>
            <p:ph idx="1"/>
            <p:extLst>
              <p:ext uri="{D42A27DB-BD31-4B8C-83A1-F6EECF244321}">
                <p14:modId xmlns:p14="http://schemas.microsoft.com/office/powerpoint/2010/main" val="3467924450"/>
              </p:ext>
            </p:extLst>
          </p:nvPr>
        </p:nvGraphicFramePr>
        <p:xfrm>
          <a:off x="2496000" y="2456973"/>
          <a:ext cx="7200000" cy="3960000"/>
        </p:xfrm>
        <a:graphic>
          <a:graphicData uri="http://schemas.openxmlformats.org/drawingml/2006/table">
            <a:tbl>
              <a:tblPr>
                <a:tableStyleId>{5C22544A-7EE6-4342-B048-85BDC9FD1C3A}</a:tableStyleId>
              </a:tblPr>
              <a:tblGrid>
                <a:gridCol w="1440000">
                  <a:extLst>
                    <a:ext uri="{9D8B030D-6E8A-4147-A177-3AD203B41FA5}">
                      <a16:colId xmlns="" xmlns:a16="http://schemas.microsoft.com/office/drawing/2014/main" val="3083248603"/>
                    </a:ext>
                  </a:extLst>
                </a:gridCol>
                <a:gridCol w="1440000">
                  <a:extLst>
                    <a:ext uri="{9D8B030D-6E8A-4147-A177-3AD203B41FA5}">
                      <a16:colId xmlns="" xmlns:a16="http://schemas.microsoft.com/office/drawing/2014/main" val="2566736525"/>
                    </a:ext>
                  </a:extLst>
                </a:gridCol>
                <a:gridCol w="1440000">
                  <a:extLst>
                    <a:ext uri="{9D8B030D-6E8A-4147-A177-3AD203B41FA5}">
                      <a16:colId xmlns="" xmlns:a16="http://schemas.microsoft.com/office/drawing/2014/main" val="1734068594"/>
                    </a:ext>
                  </a:extLst>
                </a:gridCol>
                <a:gridCol w="1440000">
                  <a:extLst>
                    <a:ext uri="{9D8B030D-6E8A-4147-A177-3AD203B41FA5}">
                      <a16:colId xmlns="" xmlns:a16="http://schemas.microsoft.com/office/drawing/2014/main" val="2287860373"/>
                    </a:ext>
                  </a:extLst>
                </a:gridCol>
                <a:gridCol w="1440000">
                  <a:extLst>
                    <a:ext uri="{9D8B030D-6E8A-4147-A177-3AD203B41FA5}">
                      <a16:colId xmlns="" xmlns:a16="http://schemas.microsoft.com/office/drawing/2014/main" val="4210622356"/>
                    </a:ext>
                  </a:extLst>
                </a:gridCol>
              </a:tblGrid>
              <a:tr h="396000">
                <a:tc>
                  <a:txBody>
                    <a:bodyPr/>
                    <a:lstStyle/>
                    <a:p>
                      <a:pPr algn="l" fontAlgn="b"/>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l" fontAlgn="b"/>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l" fontAlgn="b"/>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en-US" sz="1600" u="none" strike="noStrike">
                          <a:effectLst/>
                          <a:latin typeface="Courier New" panose="02070309020205020404" pitchFamily="49" charset="0"/>
                          <a:cs typeface="Courier New" panose="02070309020205020404" pitchFamily="49" charset="0"/>
                        </a:rPr>
                        <a:t>e=</a:t>
                      </a:r>
                      <a:endParaRPr lang="en-US"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0,001</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1745590820"/>
                  </a:ext>
                </a:extLst>
              </a:tr>
              <a:tr h="396000">
                <a:tc>
                  <a:txBody>
                    <a:bodyPr/>
                    <a:lstStyle/>
                    <a:p>
                      <a:pPr algn="l" fontAlgn="b"/>
                      <a:r>
                        <a:rPr lang="en-US" sz="1600" u="none" strike="noStrike">
                          <a:effectLst/>
                          <a:latin typeface="Courier New" panose="02070309020205020404" pitchFamily="49" charset="0"/>
                          <a:cs typeface="Courier New" panose="02070309020205020404" pitchFamily="49" charset="0"/>
                        </a:rPr>
                        <a:t>a</a:t>
                      </a:r>
                      <a:endParaRPr lang="en-US"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l" fontAlgn="b"/>
                      <a:r>
                        <a:rPr lang="en-US" sz="1600" u="none" strike="noStrike">
                          <a:effectLst/>
                          <a:latin typeface="Courier New" panose="02070309020205020404" pitchFamily="49" charset="0"/>
                          <a:cs typeface="Courier New" panose="02070309020205020404" pitchFamily="49" charset="0"/>
                        </a:rPr>
                        <a:t>b</a:t>
                      </a:r>
                      <a:endParaRPr lang="en-US"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l" fontAlgn="b"/>
                      <a:r>
                        <a:rPr lang="en-US" sz="1600" u="none" strike="noStrike">
                          <a:effectLst/>
                          <a:latin typeface="Courier New" panose="02070309020205020404" pitchFamily="49" charset="0"/>
                          <a:cs typeface="Courier New" panose="02070309020205020404" pitchFamily="49" charset="0"/>
                        </a:rPr>
                        <a:t>f(a)</a:t>
                      </a:r>
                      <a:endParaRPr lang="en-US"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l" fontAlgn="b"/>
                      <a:r>
                        <a:rPr lang="en-US" sz="1600" u="none" strike="noStrike">
                          <a:effectLst/>
                          <a:latin typeface="Courier New" panose="02070309020205020404" pitchFamily="49" charset="0"/>
                          <a:cs typeface="Courier New" panose="02070309020205020404" pitchFamily="49" charset="0"/>
                        </a:rPr>
                        <a:t>f(b)</a:t>
                      </a:r>
                      <a:endParaRPr lang="en-US"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l" fontAlgn="b"/>
                      <a:r>
                        <a:rPr lang="ru-RU" sz="1600" u="none" strike="noStrike" dirty="0">
                          <a:effectLst/>
                          <a:latin typeface="Courier New" panose="02070309020205020404" pitchFamily="49" charset="0"/>
                          <a:cs typeface="Courier New" panose="02070309020205020404" pitchFamily="49" charset="0"/>
                        </a:rPr>
                        <a:t>точность</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1580088655"/>
                  </a:ext>
                </a:extLst>
              </a:tr>
              <a:tr h="396000">
                <a:tc>
                  <a:txBody>
                    <a:bodyPr/>
                    <a:lstStyle/>
                    <a:p>
                      <a:pPr algn="r" fontAlgn="b"/>
                      <a:r>
                        <a:rPr lang="ru-RU" sz="1600" u="none" strike="noStrike">
                          <a:effectLst/>
                          <a:latin typeface="Courier New" panose="02070309020205020404" pitchFamily="49" charset="0"/>
                          <a:cs typeface="Courier New" panose="02070309020205020404" pitchFamily="49" charset="0"/>
                        </a:rPr>
                        <a:t>-1</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-0,5</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1</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-0,125</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l" fontAlgn="b"/>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2769747504"/>
                  </a:ext>
                </a:extLst>
              </a:tr>
              <a:tr h="396000">
                <a:tc>
                  <a:txBody>
                    <a:bodyPr/>
                    <a:lstStyle/>
                    <a:p>
                      <a:pPr algn="r" fontAlgn="b"/>
                      <a:r>
                        <a:rPr lang="ru-RU" sz="1600" u="none" strike="noStrike">
                          <a:effectLst/>
                          <a:latin typeface="Courier New" panose="02070309020205020404" pitchFamily="49" charset="0"/>
                          <a:cs typeface="Courier New" panose="02070309020205020404" pitchFamily="49" charset="0"/>
                        </a:rPr>
                        <a:t>-3</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-0,55556</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-17</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0,050754</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l" fontAlgn="b"/>
                      <a:r>
                        <a:rPr lang="ru-RU" sz="1600" u="none" strike="noStrike">
                          <a:effectLst/>
                          <a:latin typeface="Courier New" panose="02070309020205020404" pitchFamily="49" charset="0"/>
                          <a:cs typeface="Courier New" panose="02070309020205020404" pitchFamily="49" charset="0"/>
                        </a:rPr>
                        <a:t>ложь</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646003390"/>
                  </a:ext>
                </a:extLst>
              </a:tr>
              <a:tr h="396000">
                <a:tc>
                  <a:txBody>
                    <a:bodyPr/>
                    <a:lstStyle/>
                    <a:p>
                      <a:pPr algn="r" fontAlgn="b"/>
                      <a:r>
                        <a:rPr lang="ru-RU" sz="1600" u="none" strike="noStrike">
                          <a:effectLst/>
                          <a:latin typeface="Courier New" panose="02070309020205020404" pitchFamily="49" charset="0"/>
                          <a:cs typeface="Courier New" panose="02070309020205020404" pitchFamily="49" charset="0"/>
                        </a:rPr>
                        <a:t>-2</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-0,56283</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-2</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0,073034</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l" fontAlgn="b"/>
                      <a:r>
                        <a:rPr lang="ru-RU" sz="1600" u="none" strike="noStrike">
                          <a:effectLst/>
                          <a:latin typeface="Courier New" panose="02070309020205020404" pitchFamily="49" charset="0"/>
                          <a:cs typeface="Courier New" panose="02070309020205020404" pitchFamily="49" charset="0"/>
                        </a:rPr>
                        <a:t>ложь</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2122571481"/>
                  </a:ext>
                </a:extLst>
              </a:tr>
              <a:tr h="396000">
                <a:tc>
                  <a:txBody>
                    <a:bodyPr/>
                    <a:lstStyle/>
                    <a:p>
                      <a:pPr algn="r" fontAlgn="b"/>
                      <a:r>
                        <a:rPr lang="ru-RU" sz="1600" u="none" strike="noStrike">
                          <a:effectLst/>
                          <a:latin typeface="Courier New" panose="02070309020205020404" pitchFamily="49" charset="0"/>
                          <a:cs typeface="Courier New" panose="02070309020205020404" pitchFamily="49" charset="0"/>
                        </a:rPr>
                        <a:t>-1</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-0,61346</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1</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0,222986</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l" fontAlgn="b"/>
                      <a:r>
                        <a:rPr lang="ru-RU" sz="1600" u="none" strike="noStrike">
                          <a:effectLst/>
                          <a:latin typeface="Courier New" panose="02070309020205020404" pitchFamily="49" charset="0"/>
                          <a:cs typeface="Courier New" panose="02070309020205020404" pitchFamily="49" charset="0"/>
                        </a:rPr>
                        <a:t>ложь</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2481483620"/>
                  </a:ext>
                </a:extLst>
              </a:tr>
              <a:tr h="396000">
                <a:tc>
                  <a:txBody>
                    <a:bodyPr/>
                    <a:lstStyle/>
                    <a:p>
                      <a:pPr algn="r" fontAlgn="b"/>
                      <a:r>
                        <a:rPr lang="ru-RU" sz="1600" u="none" strike="noStrike">
                          <a:effectLst/>
                          <a:latin typeface="Courier New" panose="02070309020205020404" pitchFamily="49" charset="0"/>
                          <a:cs typeface="Courier New" panose="02070309020205020404" pitchFamily="49" charset="0"/>
                        </a:rPr>
                        <a:t>0</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-0,50254</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-2</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-0,11677</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l" fontAlgn="b"/>
                      <a:r>
                        <a:rPr lang="ru-RU" sz="1600" u="none" strike="noStrike">
                          <a:effectLst/>
                          <a:latin typeface="Courier New" panose="02070309020205020404" pitchFamily="49" charset="0"/>
                          <a:cs typeface="Courier New" panose="02070309020205020404" pitchFamily="49" charset="0"/>
                        </a:rPr>
                        <a:t>ложь</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1607204186"/>
                  </a:ext>
                </a:extLst>
              </a:tr>
              <a:tr h="396000">
                <a:tc>
                  <a:txBody>
                    <a:bodyPr/>
                    <a:lstStyle/>
                    <a:p>
                      <a:pPr algn="r" fontAlgn="b"/>
                      <a:r>
                        <a:rPr lang="ru-RU" sz="1600" u="none" strike="noStrike">
                          <a:effectLst/>
                          <a:latin typeface="Courier New" panose="02070309020205020404" pitchFamily="49" charset="0"/>
                          <a:cs typeface="Courier New" panose="02070309020205020404" pitchFamily="49" charset="0"/>
                        </a:rPr>
                        <a:t>1</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-0,5337</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-5</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-0,01723</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l" fontAlgn="b"/>
                      <a:r>
                        <a:rPr lang="ru-RU" sz="1600" u="none" strike="noStrike">
                          <a:effectLst/>
                          <a:latin typeface="Courier New" panose="02070309020205020404" pitchFamily="49" charset="0"/>
                          <a:cs typeface="Courier New" panose="02070309020205020404" pitchFamily="49" charset="0"/>
                        </a:rPr>
                        <a:t>ложь</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1375194567"/>
                  </a:ext>
                </a:extLst>
              </a:tr>
              <a:tr h="396000">
                <a:tc>
                  <a:txBody>
                    <a:bodyPr/>
                    <a:lstStyle/>
                    <a:p>
                      <a:pPr algn="r" fontAlgn="b"/>
                      <a:r>
                        <a:rPr lang="ru-RU" sz="1600" u="none" strike="noStrike">
                          <a:effectLst/>
                          <a:latin typeface="Courier New" panose="02070309020205020404" pitchFamily="49" charset="0"/>
                          <a:cs typeface="Courier New" panose="02070309020205020404" pitchFamily="49" charset="0"/>
                        </a:rPr>
                        <a:t>2</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-0,539</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-2</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-0,00059</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l" fontAlgn="b"/>
                      <a:r>
                        <a:rPr lang="ru-RU" sz="1600" u="none" strike="noStrike">
                          <a:effectLst/>
                          <a:latin typeface="Courier New" panose="02070309020205020404" pitchFamily="49" charset="0"/>
                          <a:cs typeface="Courier New" panose="02070309020205020404" pitchFamily="49" charset="0"/>
                        </a:rPr>
                        <a:t>ложь</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2573319780"/>
                  </a:ext>
                </a:extLst>
              </a:tr>
              <a:tr h="396000">
                <a:tc>
                  <a:txBody>
                    <a:bodyPr/>
                    <a:lstStyle/>
                    <a:p>
                      <a:pPr algn="r" fontAlgn="b"/>
                      <a:r>
                        <a:rPr lang="ru-RU" sz="1600" u="none" strike="noStrike">
                          <a:effectLst/>
                          <a:latin typeface="Courier New" panose="02070309020205020404" pitchFamily="49" charset="0"/>
                          <a:cs typeface="Courier New" panose="02070309020205020404" pitchFamily="49" charset="0"/>
                        </a:rPr>
                        <a:t>3</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-0,53975</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13</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0,001763</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l" fontAlgn="b"/>
                      <a:r>
                        <a:rPr lang="ru-RU" sz="1600" u="none" strike="noStrike" dirty="0">
                          <a:effectLst/>
                          <a:latin typeface="Courier New" panose="02070309020205020404" pitchFamily="49" charset="0"/>
                          <a:cs typeface="Courier New" panose="02070309020205020404" pitchFamily="49" charset="0"/>
                        </a:rPr>
                        <a:t>Истина</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427823191"/>
                  </a:ext>
                </a:extLst>
              </a:tr>
            </a:tbl>
          </a:graphicData>
        </a:graphic>
      </p:graphicFrame>
      <mc:AlternateContent xmlns:mc="http://schemas.openxmlformats.org/markup-compatibility/2006" xmlns:a14="http://schemas.microsoft.com/office/drawing/2010/main">
        <mc:Choice Requires="a14">
          <p:sp>
            <p:nvSpPr>
              <p:cNvPr id="4" name="Прямоугольник 3">
                <a:extLst>
                  <a:ext uri="{FF2B5EF4-FFF2-40B4-BE49-F238E27FC236}">
                    <a16:creationId xmlns="" xmlns:a16="http://schemas.microsoft.com/office/drawing/2014/main" id="{1692B614-1270-4929-91B2-B851D3F7E66F}"/>
                  </a:ext>
                </a:extLst>
              </p:cNvPr>
              <p:cNvSpPr/>
              <p:nvPr/>
            </p:nvSpPr>
            <p:spPr>
              <a:xfrm>
                <a:off x="4618000" y="1922819"/>
                <a:ext cx="2956001"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m:rPr>
                          <m:sty m:val="p"/>
                        </m:rPr>
                        <a:rPr lang="en-US" smtClean="0">
                          <a:latin typeface="Cambria Math" panose="02040503050406030204" pitchFamily="18" charset="0"/>
                          <a:ea typeface="Cambria Math" panose="02040503050406030204" pitchFamily="18" charset="0"/>
                          <a:cs typeface="Times New Roman" panose="02020603050405020304" pitchFamily="18" charset="0"/>
                        </a:rPr>
                        <m:t>y</m:t>
                      </m:r>
                      <m:r>
                        <a:rPr lang="en-US" smtClean="0">
                          <a:latin typeface="Cambria Math" panose="02040503050406030204" pitchFamily="18" charset="0"/>
                          <a:ea typeface="Cambria Math" panose="02040503050406030204" pitchFamily="18" charset="0"/>
                          <a:cs typeface="Times New Roman" panose="02020603050405020304" pitchFamily="18" charset="0"/>
                        </a:rPr>
                        <m:t>=</m:t>
                      </m:r>
                      <m:sSup>
                        <m:sSupPr>
                          <m:ctrlPr>
                            <a:rPr lang="en-US" i="1">
                              <a:latin typeface="Cambria Math"/>
                              <a:ea typeface="Cambria Math" panose="02040503050406030204" pitchFamily="18" charset="0"/>
                              <a:cs typeface="Times New Roman" panose="02020603050405020304" pitchFamily="18" charset="0"/>
                            </a:rPr>
                          </m:ctrlPr>
                        </m:sSupPr>
                        <m:e>
                          <m:r>
                            <a:rPr lang="en-US" i="1">
                              <a:latin typeface="Cambria Math" panose="02040503050406030204" pitchFamily="18" charset="0"/>
                              <a:ea typeface="Cambria Math" panose="02040503050406030204" pitchFamily="18" charset="0"/>
                              <a:cs typeface="Times New Roman" panose="02020603050405020304" pitchFamily="18" charset="0"/>
                            </a:rPr>
                            <m:t>𝑥</m:t>
                          </m:r>
                        </m:e>
                        <m:sup>
                          <m:r>
                            <a:rPr lang="en-US" i="1">
                              <a:latin typeface="Cambria Math" panose="02040503050406030204" pitchFamily="18" charset="0"/>
                              <a:ea typeface="Cambria Math" panose="02040503050406030204" pitchFamily="18" charset="0"/>
                              <a:cs typeface="Times New Roman" panose="02020603050405020304" pitchFamily="18" charset="0"/>
                            </a:rPr>
                            <m:t>3</m:t>
                          </m:r>
                        </m:sup>
                      </m:sSup>
                      <m:r>
                        <a:rPr lang="en-US">
                          <a:latin typeface="Cambria Math" panose="02040503050406030204" pitchFamily="18" charset="0"/>
                          <a:ea typeface="Cambria Math" panose="02040503050406030204" pitchFamily="18" charset="0"/>
                          <a:cs typeface="Times New Roman" panose="02020603050405020304" pitchFamily="18" charset="0"/>
                        </a:rPr>
                        <m:t>−4</m:t>
                      </m:r>
                      <m:r>
                        <m:rPr>
                          <m:sty m:val="p"/>
                        </m:rPr>
                        <a:rPr lang="en-US">
                          <a:latin typeface="Cambria Math" panose="02040503050406030204" pitchFamily="18" charset="0"/>
                          <a:ea typeface="Cambria Math" panose="02040503050406030204" pitchFamily="18" charset="0"/>
                          <a:cs typeface="Times New Roman" panose="02020603050405020304" pitchFamily="18" charset="0"/>
                        </a:rPr>
                        <m:t>x</m:t>
                      </m:r>
                      <m:r>
                        <a:rPr lang="en-US">
                          <a:latin typeface="Cambria Math" panose="02040503050406030204" pitchFamily="18" charset="0"/>
                          <a:ea typeface="Cambria Math" panose="02040503050406030204" pitchFamily="18" charset="0"/>
                          <a:cs typeface="Times New Roman" panose="02020603050405020304" pitchFamily="18" charset="0"/>
                        </a:rPr>
                        <m:t>−2, </m:t>
                      </m:r>
                      <m:r>
                        <m:rPr>
                          <m:sty m:val="p"/>
                        </m:rPr>
                        <a:rPr lang="en-US">
                          <a:latin typeface="Cambria Math" panose="02040503050406030204" pitchFamily="18" charset="0"/>
                          <a:ea typeface="Cambria Math" panose="02040503050406030204" pitchFamily="18" charset="0"/>
                          <a:cs typeface="Times New Roman" panose="02020603050405020304" pitchFamily="18" charset="0"/>
                        </a:rPr>
                        <m:t>x</m:t>
                      </m:r>
                      <m:r>
                        <a:rPr lang="en-US">
                          <a:latin typeface="Cambria Math" panose="02040503050406030204" pitchFamily="18" charset="0"/>
                          <a:ea typeface="Cambria Math" panose="02040503050406030204" pitchFamily="18" charset="0"/>
                          <a:cs typeface="Times New Roman" panose="02020603050405020304" pitchFamily="18" charset="0"/>
                        </a:rPr>
                        <m:t>=−0,539</m:t>
                      </m:r>
                    </m:oMath>
                  </m:oMathPara>
                </a14:m>
                <a:endParaRPr dirty="0"/>
              </a:p>
            </p:txBody>
          </p:sp>
        </mc:Choice>
        <mc:Fallback xmlns="">
          <p:sp>
            <p:nvSpPr>
              <p:cNvPr id="4" name="Прямоугольник 3">
                <a:extLst>
                  <a:ext uri="{FF2B5EF4-FFF2-40B4-BE49-F238E27FC236}">
                    <a16:creationId xmlns:a16="http://schemas.microsoft.com/office/drawing/2014/main" id="{1692B614-1270-4929-91B2-B851D3F7E66F}"/>
                  </a:ext>
                </a:extLst>
              </p:cNvPr>
              <p:cNvSpPr>
                <a:spLocks noRot="1" noChangeAspect="1" noMove="1" noResize="1" noEditPoints="1" noAdjustHandles="1" noChangeArrowheads="1" noChangeShapeType="1" noTextEdit="1"/>
              </p:cNvSpPr>
              <p:nvPr/>
            </p:nvSpPr>
            <p:spPr>
              <a:xfrm>
                <a:off x="4618000" y="1922819"/>
                <a:ext cx="2956001" cy="369332"/>
              </a:xfrm>
              <a:prstGeom prst="rect">
                <a:avLst/>
              </a:prstGeom>
              <a:blipFill>
                <a:blip r:embed="rId2"/>
                <a:stretch>
                  <a:fillRect r="-620" b="-9836"/>
                </a:stretch>
              </a:blipFill>
            </p:spPr>
            <p:txBody>
              <a:bodyPr/>
              <a:lstStyle/>
              <a:p>
                <a:r>
                  <a:rPr lang="ru-RU">
                    <a:noFill/>
                  </a:rPr>
                  <a:t> </a:t>
                </a:r>
              </a:p>
            </p:txBody>
          </p:sp>
        </mc:Fallback>
      </mc:AlternateContent>
    </p:spTree>
    <p:extLst>
      <p:ext uri="{BB962C8B-B14F-4D97-AF65-F5344CB8AC3E}">
        <p14:creationId xmlns:p14="http://schemas.microsoft.com/office/powerpoint/2010/main" val="303182147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6E530A3-D6E3-4BCA-8853-7F38A3B91198}"/>
              </a:ext>
            </a:extLst>
          </p:cNvPr>
          <p:cNvSpPr>
            <a:spLocks noGrp="1"/>
          </p:cNvSpPr>
          <p:nvPr>
            <p:ph type="title"/>
          </p:nvPr>
        </p:nvSpPr>
        <p:spPr>
          <a:xfrm>
            <a:off x="1065525" y="7500"/>
            <a:ext cx="10080000" cy="1260000"/>
          </a:xfrm>
        </p:spPr>
        <p:txBody>
          <a:bodyPr>
            <a:normAutofit/>
          </a:bodyPr>
          <a:lstStyle/>
          <a:p>
            <a:r>
              <a:rPr lang="ru-RU" sz="3600" b="0" dirty="0">
                <a:latin typeface="Verdana" panose="020B0604030504040204" pitchFamily="34" charset="0"/>
                <a:ea typeface="Verdana" panose="020B0604030504040204" pitchFamily="34" charset="0"/>
              </a:rPr>
              <a:t>Результаты расчета:</a:t>
            </a:r>
            <a:endParaRPr lang="sma-NO" sz="3600" b="0" dirty="0">
              <a:latin typeface="Verdana" panose="020B0604030504040204" pitchFamily="34" charset="0"/>
              <a:ea typeface="Verdana" panose="020B0604030504040204" pitchFamily="34" charset="0"/>
            </a:endParaRPr>
          </a:p>
        </p:txBody>
      </p:sp>
      <mc:AlternateContent xmlns:mc="http://schemas.openxmlformats.org/markup-compatibility/2006" xmlns:a14="http://schemas.microsoft.com/office/drawing/2010/main">
        <mc:Choice Requires="a14">
          <p:sp>
            <p:nvSpPr>
              <p:cNvPr id="3" name="Объект 2">
                <a:extLst>
                  <a:ext uri="{FF2B5EF4-FFF2-40B4-BE49-F238E27FC236}">
                    <a16:creationId xmlns="" xmlns:a16="http://schemas.microsoft.com/office/drawing/2014/main" id="{0109505E-1938-4817-AD96-06DFA32BC1F2}"/>
                  </a:ext>
                </a:extLst>
              </p:cNvPr>
              <p:cNvSpPr>
                <a:spLocks noGrp="1"/>
              </p:cNvSpPr>
              <p:nvPr>
                <p:ph idx="1"/>
              </p:nvPr>
            </p:nvSpPr>
            <p:spPr>
              <a:xfrm>
                <a:off x="334050" y="1744394"/>
                <a:ext cx="10581600" cy="4942156"/>
              </a:xfrm>
            </p:spPr>
            <p:txBody>
              <a:bodyPr>
                <a:normAutofit/>
              </a:bodyPr>
              <a:lstStyle/>
              <a:p>
                <a:pPr marL="0" indent="447675">
                  <a:buNone/>
                </a:pPr>
                <a:r>
                  <a:rPr lang="ru-RU" sz="3200" dirty="0"/>
                  <a:t>Приближенное значение корня  уравнения методом хорд </a:t>
                </a:r>
                <a14:m>
                  <m:oMath xmlns:m="http://schemas.openxmlformats.org/officeDocument/2006/math">
                    <m:r>
                      <a:rPr lang="en-US" sz="3200" i="1" dirty="0" smtClean="0">
                        <a:latin typeface="Cambria Math" panose="02040503050406030204" pitchFamily="18" charset="0"/>
                      </a:rPr>
                      <m:t>𝑥</m:t>
                    </m:r>
                    <m:r>
                      <a:rPr lang="en-US" sz="3200" i="1" dirty="0" smtClean="0">
                        <a:latin typeface="Cambria Math" panose="02040503050406030204" pitchFamily="18" charset="0"/>
                      </a:rPr>
                      <m:t> =−0,539</m:t>
                    </m:r>
                  </m:oMath>
                </a14:m>
                <a:r>
                  <a:rPr lang="ru-RU" sz="3200" dirty="0"/>
                  <a:t>, с заданной точностью </a:t>
                </a:r>
                <a14:m>
                  <m:oMath xmlns:m="http://schemas.openxmlformats.org/officeDocument/2006/math">
                    <m:r>
                      <a:rPr lang="ru-RU" sz="3200" i="1" dirty="0" smtClean="0">
                        <a:latin typeface="Cambria Math" panose="02040503050406030204" pitchFamily="18" charset="0"/>
                        <a:ea typeface="Cambria Math" panose="02040503050406030204" pitchFamily="18" charset="0"/>
                      </a:rPr>
                      <m:t>𝜀</m:t>
                    </m:r>
                    <m:r>
                      <a:rPr lang="en-US" sz="3200" i="1" dirty="0">
                        <a:latin typeface="Cambria Math" panose="02040503050406030204" pitchFamily="18" charset="0"/>
                      </a:rPr>
                      <m:t> </m:t>
                    </m:r>
                    <m:r>
                      <a:rPr lang="ru-RU" sz="3200" i="1" dirty="0">
                        <a:latin typeface="Cambria Math" panose="02040503050406030204" pitchFamily="18" charset="0"/>
                      </a:rPr>
                      <m:t>=</m:t>
                    </m:r>
                    <m:r>
                      <a:rPr lang="en-US" sz="3200" i="1" dirty="0">
                        <a:latin typeface="Cambria Math" panose="02040503050406030204" pitchFamily="18" charset="0"/>
                      </a:rPr>
                      <m:t> </m:t>
                    </m:r>
                    <m:r>
                      <a:rPr lang="ru-RU" sz="3200" i="1" dirty="0">
                        <a:latin typeface="Cambria Math" panose="02040503050406030204" pitchFamily="18" charset="0"/>
                      </a:rPr>
                      <m:t>0,001</m:t>
                    </m:r>
                  </m:oMath>
                </a14:m>
                <a:endParaRPr lang="ru-RU" sz="3200" dirty="0"/>
              </a:p>
              <a:p>
                <a:pPr marL="0" indent="447675">
                  <a:buNone/>
                </a:pPr>
                <a:r>
                  <a:rPr lang="ru-RU" sz="3200" dirty="0"/>
                  <a:t>Вывод: чтобы достичь заданной точности, необходимо выполнять больше итераций, чем в методе касательных, но в методе хорд не нужно вычислять производную функции на каждом шаге</a:t>
                </a:r>
                <a:r>
                  <a:rPr lang="en-US" sz="3200" dirty="0"/>
                  <a:t>.</a:t>
                </a:r>
                <a:endParaRPr lang="ru-RU" sz="3200" dirty="0"/>
              </a:p>
            </p:txBody>
          </p:sp>
        </mc:Choice>
        <mc:Fallback xmlns="">
          <p:sp>
            <p:nvSpPr>
              <p:cNvPr id="3" name="Объект 2">
                <a:extLst>
                  <a:ext uri="{FF2B5EF4-FFF2-40B4-BE49-F238E27FC236}">
                    <a16:creationId xmlns:a16="http://schemas.microsoft.com/office/drawing/2014/main" xmlns:a14="http://schemas.microsoft.com/office/drawing/2010/main" xmlns="" id="{0109505E-1938-4817-AD96-06DFA32BC1F2}"/>
                  </a:ext>
                </a:extLst>
              </p:cNvPr>
              <p:cNvSpPr>
                <a:spLocks noGrp="1" noRot="1" noChangeAspect="1" noMove="1" noResize="1" noEditPoints="1" noAdjustHandles="1" noChangeArrowheads="1" noChangeShapeType="1" noTextEdit="1"/>
              </p:cNvSpPr>
              <p:nvPr>
                <p:ph idx="1"/>
              </p:nvPr>
            </p:nvSpPr>
            <p:spPr>
              <a:xfrm>
                <a:off x="334050" y="1744394"/>
                <a:ext cx="10581600" cy="4942156"/>
              </a:xfrm>
              <a:blipFill rotWithShape="1">
                <a:blip r:embed="rId2"/>
                <a:stretch>
                  <a:fillRect l="-1498" t="-2096"/>
                </a:stretch>
              </a:blipFill>
            </p:spPr>
            <p:txBody>
              <a:bodyPr/>
              <a:lstStyle/>
              <a:p>
                <a:r>
                  <a:rPr lang="ru-RU">
                    <a:noFill/>
                  </a:rPr>
                  <a:t> </a:t>
                </a:r>
              </a:p>
            </p:txBody>
          </p:sp>
        </mc:Fallback>
      </mc:AlternateContent>
    </p:spTree>
    <p:extLst>
      <p:ext uri="{BB962C8B-B14F-4D97-AF65-F5344CB8AC3E}">
        <p14:creationId xmlns:p14="http://schemas.microsoft.com/office/powerpoint/2010/main" val="163860389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5D5023F-9B5B-4B47-8092-CF0A51C330E7}"/>
              </a:ext>
            </a:extLst>
          </p:cNvPr>
          <p:cNvSpPr>
            <a:spLocks noGrp="1"/>
          </p:cNvSpPr>
          <p:nvPr>
            <p:ph type="title"/>
          </p:nvPr>
        </p:nvSpPr>
        <p:spPr>
          <a:xfrm>
            <a:off x="196948" y="0"/>
            <a:ext cx="11043138" cy="1260000"/>
          </a:xfrm>
        </p:spPr>
        <p:txBody>
          <a:bodyPr>
            <a:normAutofit/>
          </a:bodyPr>
          <a:lstStyle/>
          <a:p>
            <a:r>
              <a:rPr lang="ru-RU" sz="3600" b="0" dirty="0" smtClean="0">
                <a:latin typeface="Verdana" panose="020B0604030504040204" pitchFamily="34" charset="0"/>
                <a:ea typeface="Verdana" panose="020B0604030504040204" pitchFamily="34" charset="0"/>
              </a:rPr>
              <a:t>Расчет </a:t>
            </a:r>
            <a:r>
              <a:rPr lang="ru-RU" sz="3600" b="0" dirty="0">
                <a:latin typeface="Verdana" panose="020B0604030504040204" pitchFamily="34" charset="0"/>
                <a:ea typeface="Verdana" panose="020B0604030504040204" pitchFamily="34" charset="0"/>
              </a:rPr>
              <a:t>уравнения по методу касательных: </a:t>
            </a:r>
            <a:endParaRPr lang="sma-NO" sz="3600" b="0" dirty="0">
              <a:latin typeface="Verdana" panose="020B0604030504040204" pitchFamily="34" charset="0"/>
              <a:ea typeface="Verdana" panose="020B0604030504040204" pitchFamily="34" charset="0"/>
            </a:endParaRPr>
          </a:p>
        </p:txBody>
      </p:sp>
      <mc:AlternateContent xmlns:mc="http://schemas.openxmlformats.org/markup-compatibility/2006" xmlns:a14="http://schemas.microsoft.com/office/drawing/2010/main">
        <mc:Choice Requires="a14">
          <p:graphicFrame>
            <p:nvGraphicFramePr>
              <p:cNvPr id="4" name="Объект 3">
                <a:extLst>
                  <a:ext uri="{FF2B5EF4-FFF2-40B4-BE49-F238E27FC236}">
                    <a16:creationId xmlns="" xmlns:a16="http://schemas.microsoft.com/office/drawing/2014/main" id="{B0C87CD6-F838-4791-9433-6A7C6E1FB181}"/>
                  </a:ext>
                </a:extLst>
              </p:cNvPr>
              <p:cNvGraphicFramePr>
                <a:graphicFrameLocks noGrp="1"/>
              </p:cNvGraphicFramePr>
              <p:nvPr>
                <p:ph idx="1"/>
                <p:extLst>
                  <p:ext uri="{D42A27DB-BD31-4B8C-83A1-F6EECF244321}">
                    <p14:modId xmlns:p14="http://schemas.microsoft.com/office/powerpoint/2010/main" val="2514890321"/>
                  </p:ext>
                </p:extLst>
              </p:nvPr>
            </p:nvGraphicFramePr>
            <p:xfrm>
              <a:off x="2505524" y="2708284"/>
              <a:ext cx="7200000" cy="3600002"/>
            </p:xfrm>
            <a:graphic>
              <a:graphicData uri="http://schemas.openxmlformats.org/drawingml/2006/table">
                <a:tbl>
                  <a:tblPr>
                    <a:tableStyleId>{5C22544A-7EE6-4342-B048-85BDC9FD1C3A}</a:tableStyleId>
                  </a:tblPr>
                  <a:tblGrid>
                    <a:gridCol w="1800000">
                      <a:extLst>
                        <a:ext uri="{9D8B030D-6E8A-4147-A177-3AD203B41FA5}">
                          <a16:colId xmlns="" xmlns:a16="http://schemas.microsoft.com/office/drawing/2014/main" val="1224151202"/>
                        </a:ext>
                      </a:extLst>
                    </a:gridCol>
                    <a:gridCol w="1800000">
                      <a:extLst>
                        <a:ext uri="{9D8B030D-6E8A-4147-A177-3AD203B41FA5}">
                          <a16:colId xmlns="" xmlns:a16="http://schemas.microsoft.com/office/drawing/2014/main" val="2017782325"/>
                        </a:ext>
                      </a:extLst>
                    </a:gridCol>
                    <a:gridCol w="1800000">
                      <a:extLst>
                        <a:ext uri="{9D8B030D-6E8A-4147-A177-3AD203B41FA5}">
                          <a16:colId xmlns="" xmlns:a16="http://schemas.microsoft.com/office/drawing/2014/main" val="3770080446"/>
                        </a:ext>
                      </a:extLst>
                    </a:gridCol>
                    <a:gridCol w="1800000">
                      <a:extLst>
                        <a:ext uri="{9D8B030D-6E8A-4147-A177-3AD203B41FA5}">
                          <a16:colId xmlns="" xmlns:a16="http://schemas.microsoft.com/office/drawing/2014/main" val="481447717"/>
                        </a:ext>
                      </a:extLst>
                    </a:gridCol>
                  </a:tblGrid>
                  <a:tr h="514286">
                    <a:tc>
                      <a:txBody>
                        <a:bodyPr/>
                        <a:lstStyle/>
                        <a:p>
                          <a:pPr algn="l" fontAlgn="b"/>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14:m>
                            <m:oMath xmlns:m="http://schemas.openxmlformats.org/officeDocument/2006/math">
                              <m:r>
                                <a:rPr lang="ru-RU" sz="1600" i="1" u="none" strike="noStrike" dirty="0" smtClean="0">
                                  <a:effectLst/>
                                  <a:latin typeface="Cambria Math" panose="02040503050406030204" pitchFamily="18" charset="0"/>
                                  <a:ea typeface="Cambria Math" panose="02040503050406030204" pitchFamily="18" charset="0"/>
                                  <a:cs typeface="Courier New" panose="02070309020205020404" pitchFamily="49" charset="0"/>
                                </a:rPr>
                                <m:t>𝜀</m:t>
                              </m:r>
                            </m:oMath>
                          </a14:m>
                          <a:r>
                            <a:rPr lang="en-US" sz="1600" u="none" strike="noStrike" dirty="0">
                              <a:effectLst/>
                              <a:latin typeface="Courier New" panose="02070309020205020404" pitchFamily="49" charset="0"/>
                              <a:cs typeface="Courier New" panose="02070309020205020404" pitchFamily="49" charset="0"/>
                            </a:rPr>
                            <a:t> </a:t>
                          </a:r>
                          <a:r>
                            <a:rPr lang="ru-RU" sz="1600" u="none" strike="noStrike" dirty="0">
                              <a:effectLst/>
                              <a:latin typeface="Courier New" panose="02070309020205020404" pitchFamily="49" charset="0"/>
                              <a:cs typeface="Courier New" panose="02070309020205020404" pitchFamily="49" charset="0"/>
                            </a:rPr>
                            <a:t>=</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a:effectLst/>
                              <a:latin typeface="Courier New" panose="02070309020205020404" pitchFamily="49" charset="0"/>
                              <a:cs typeface="Courier New" panose="02070309020205020404" pitchFamily="49" charset="0"/>
                            </a:rPr>
                            <a:t>0,001</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188447424"/>
                      </a:ext>
                    </a:extLst>
                  </a:tr>
                  <a:tr h="514286">
                    <a:tc>
                      <a:txBody>
                        <a:bodyPr/>
                        <a:lstStyle/>
                        <a:p>
                          <a:pPr algn="l" fontAlgn="b"/>
                          <a:r>
                            <a:rPr lang="en-US" sz="1600" u="none" strike="noStrike">
                              <a:effectLst/>
                              <a:latin typeface="Courier New" panose="02070309020205020404" pitchFamily="49" charset="0"/>
                              <a:cs typeface="Courier New" panose="02070309020205020404" pitchFamily="49" charset="0"/>
                            </a:rPr>
                            <a:t>x</a:t>
                          </a:r>
                          <a:endParaRPr lang="en-US"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dirty="0">
                              <a:effectLst/>
                              <a:latin typeface="Courier New" panose="02070309020205020404" pitchFamily="49" charset="0"/>
                              <a:cs typeface="Courier New" panose="02070309020205020404" pitchFamily="49" charset="0"/>
                            </a:rPr>
                            <a:t>f(x)</a:t>
                          </a:r>
                          <a:endParaRPr lang="en-US"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dirty="0">
                              <a:effectLst/>
                              <a:latin typeface="Courier New" panose="02070309020205020404" pitchFamily="49" charset="0"/>
                              <a:cs typeface="Courier New" panose="02070309020205020404" pitchFamily="49" charset="0"/>
                            </a:rPr>
                            <a:t>F'(x)</a:t>
                          </a:r>
                          <a:endParaRPr lang="en-US"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точность</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102859954"/>
                      </a:ext>
                    </a:extLst>
                  </a:tr>
                  <a:tr h="514286">
                    <a:tc>
                      <a:txBody>
                        <a:bodyPr/>
                        <a:lstStyle/>
                        <a:p>
                          <a:pPr algn="r" fontAlgn="b"/>
                          <a:r>
                            <a:rPr lang="ru-RU" sz="1600" u="none" strike="noStrike">
                              <a:effectLst/>
                              <a:latin typeface="Courier New" panose="02070309020205020404" pitchFamily="49" charset="0"/>
                              <a:cs typeface="Courier New" panose="02070309020205020404" pitchFamily="49" charset="0"/>
                            </a:rPr>
                            <a:t>-1</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1</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a:effectLst/>
                              <a:latin typeface="Courier New" panose="02070309020205020404" pitchFamily="49" charset="0"/>
                              <a:cs typeface="Courier New" panose="02070309020205020404" pitchFamily="49" charset="0"/>
                            </a:rPr>
                            <a:t>-1</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a:effectLst/>
                              <a:latin typeface="Courier New" panose="02070309020205020404" pitchFamily="49" charset="0"/>
                              <a:cs typeface="Courier New" panose="02070309020205020404" pitchFamily="49" charset="0"/>
                            </a:rPr>
                            <a:t>ложь</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653883684"/>
                      </a:ext>
                    </a:extLst>
                  </a:tr>
                  <a:tr h="514286">
                    <a:tc>
                      <a:txBody>
                        <a:bodyPr/>
                        <a:lstStyle/>
                        <a:p>
                          <a:pPr algn="r" fontAlgn="b"/>
                          <a:r>
                            <a:rPr lang="ru-RU" sz="1600" u="none" strike="noStrike">
                              <a:effectLst/>
                              <a:latin typeface="Courier New" panose="02070309020205020404" pitchFamily="49" charset="0"/>
                              <a:cs typeface="Courier New" panose="02070309020205020404" pitchFamily="49" charset="0"/>
                            </a:rPr>
                            <a:t>0,000</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-2</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-4</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a:effectLst/>
                              <a:latin typeface="Courier New" panose="02070309020205020404" pitchFamily="49" charset="0"/>
                              <a:cs typeface="Courier New" panose="02070309020205020404" pitchFamily="49" charset="0"/>
                            </a:rPr>
                            <a:t>ложь</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011444944"/>
                      </a:ext>
                    </a:extLst>
                  </a:tr>
                  <a:tr h="514286">
                    <a:tc>
                      <a:txBody>
                        <a:bodyPr/>
                        <a:lstStyle/>
                        <a:p>
                          <a:pPr algn="r" fontAlgn="b"/>
                          <a:r>
                            <a:rPr lang="ru-RU" sz="1600" u="none" strike="noStrike">
                              <a:effectLst/>
                              <a:latin typeface="Courier New" panose="02070309020205020404" pitchFamily="49" charset="0"/>
                              <a:cs typeface="Courier New" panose="02070309020205020404" pitchFamily="49" charset="0"/>
                            </a:rPr>
                            <a:t>-0,500</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-0,125</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-3,25</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a:effectLst/>
                              <a:latin typeface="Courier New" panose="02070309020205020404" pitchFamily="49" charset="0"/>
                              <a:cs typeface="Courier New" panose="02070309020205020404" pitchFamily="49" charset="0"/>
                            </a:rPr>
                            <a:t>ложь</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4130398934"/>
                      </a:ext>
                    </a:extLst>
                  </a:tr>
                  <a:tr h="514286">
                    <a:tc>
                      <a:txBody>
                        <a:bodyPr/>
                        <a:lstStyle/>
                        <a:p>
                          <a:pPr algn="r" fontAlgn="b"/>
                          <a:r>
                            <a:rPr lang="ru-RU" sz="1600" u="none" strike="noStrike">
                              <a:effectLst/>
                              <a:latin typeface="Courier New" panose="02070309020205020404" pitchFamily="49" charset="0"/>
                              <a:cs typeface="Courier New" panose="02070309020205020404" pitchFamily="49" charset="0"/>
                            </a:rPr>
                            <a:t>-0,538</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-0,002275831</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-3,13018</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ложь</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442775866"/>
                      </a:ext>
                    </a:extLst>
                  </a:tr>
                  <a:tr h="514286">
                    <a:tc>
                      <a:txBody>
                        <a:bodyPr/>
                        <a:lstStyle/>
                        <a:p>
                          <a:pPr algn="r" fontAlgn="b"/>
                          <a:r>
                            <a:rPr lang="ru-RU" sz="1600" u="none" strike="noStrike">
                              <a:effectLst/>
                              <a:latin typeface="Courier New" panose="02070309020205020404" pitchFamily="49" charset="0"/>
                              <a:cs typeface="Courier New" panose="02070309020205020404" pitchFamily="49" charset="0"/>
                            </a:rPr>
                            <a:t>-0,539</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600" u="none" strike="noStrike">
                              <a:effectLst/>
                              <a:latin typeface="Courier New" panose="02070309020205020404" pitchFamily="49" charset="0"/>
                              <a:cs typeface="Courier New" panose="02070309020205020404" pitchFamily="49" charset="0"/>
                            </a:rPr>
                            <a:t>-8,54306E-07</a:t>
                          </a:r>
                          <a:endParaRPr lang="en-US"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a:effectLst/>
                              <a:latin typeface="Courier New" panose="02070309020205020404" pitchFamily="49" charset="0"/>
                              <a:cs typeface="Courier New" panose="02070309020205020404" pitchFamily="49" charset="0"/>
                            </a:rPr>
                            <a:t>-3,12783</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Истина</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448663484"/>
                      </a:ext>
                    </a:extLst>
                  </a:tr>
                </a:tbl>
              </a:graphicData>
            </a:graphic>
          </p:graphicFrame>
        </mc:Choice>
        <mc:Fallback xmlns="">
          <p:graphicFrame>
            <p:nvGraphicFramePr>
              <p:cNvPr id="4" name="Объект 3">
                <a:extLst>
                  <a:ext uri="{FF2B5EF4-FFF2-40B4-BE49-F238E27FC236}">
                    <a16:creationId xmlns:a16="http://schemas.microsoft.com/office/drawing/2014/main" id="{B0C87CD6-F838-4791-9433-6A7C6E1FB181}"/>
                  </a:ext>
                </a:extLst>
              </p:cNvPr>
              <p:cNvGraphicFramePr>
                <a:graphicFrameLocks noGrp="1"/>
              </p:cNvGraphicFramePr>
              <p:nvPr>
                <p:ph idx="1"/>
                <p:extLst>
                  <p:ext uri="{D42A27DB-BD31-4B8C-83A1-F6EECF244321}">
                    <p14:modId xmlns:p14="http://schemas.microsoft.com/office/powerpoint/2010/main" val="2514890321"/>
                  </p:ext>
                </p:extLst>
              </p:nvPr>
            </p:nvGraphicFramePr>
            <p:xfrm>
              <a:off x="2505524" y="2708284"/>
              <a:ext cx="7200000" cy="3600002"/>
            </p:xfrm>
            <a:graphic>
              <a:graphicData uri="http://schemas.openxmlformats.org/drawingml/2006/table">
                <a:tbl>
                  <a:tblPr>
                    <a:tableStyleId>{5C22544A-7EE6-4342-B048-85BDC9FD1C3A}</a:tableStyleId>
                  </a:tblPr>
                  <a:tblGrid>
                    <a:gridCol w="1800000">
                      <a:extLst>
                        <a:ext uri="{9D8B030D-6E8A-4147-A177-3AD203B41FA5}">
                          <a16:colId xmlns:a16="http://schemas.microsoft.com/office/drawing/2014/main" val="1224151202"/>
                        </a:ext>
                      </a:extLst>
                    </a:gridCol>
                    <a:gridCol w="1800000">
                      <a:extLst>
                        <a:ext uri="{9D8B030D-6E8A-4147-A177-3AD203B41FA5}">
                          <a16:colId xmlns:a16="http://schemas.microsoft.com/office/drawing/2014/main" val="2017782325"/>
                        </a:ext>
                      </a:extLst>
                    </a:gridCol>
                    <a:gridCol w="1800000">
                      <a:extLst>
                        <a:ext uri="{9D8B030D-6E8A-4147-A177-3AD203B41FA5}">
                          <a16:colId xmlns:a16="http://schemas.microsoft.com/office/drawing/2014/main" val="3770080446"/>
                        </a:ext>
                      </a:extLst>
                    </a:gridCol>
                    <a:gridCol w="1800000">
                      <a:extLst>
                        <a:ext uri="{9D8B030D-6E8A-4147-A177-3AD203B41FA5}">
                          <a16:colId xmlns:a16="http://schemas.microsoft.com/office/drawing/2014/main" val="481447717"/>
                        </a:ext>
                      </a:extLst>
                    </a:gridCol>
                  </a:tblGrid>
                  <a:tr h="514286">
                    <a:tc>
                      <a:txBody>
                        <a:bodyPr/>
                        <a:lstStyle/>
                        <a:p>
                          <a:pPr algn="l" fontAlgn="b"/>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ru-RU"/>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200338" t="-1190" r="-100338" b="-627381"/>
                          </a:stretch>
                        </a:blipFill>
                      </a:tcPr>
                    </a:tc>
                    <a:tc>
                      <a:txBody>
                        <a:bodyPr/>
                        <a:lstStyle/>
                        <a:p>
                          <a:pPr algn="r" fontAlgn="b"/>
                          <a:r>
                            <a:rPr lang="ru-RU" sz="1600" u="none" strike="noStrike">
                              <a:effectLst/>
                              <a:latin typeface="Courier New" panose="02070309020205020404" pitchFamily="49" charset="0"/>
                              <a:cs typeface="Courier New" panose="02070309020205020404" pitchFamily="49" charset="0"/>
                            </a:rPr>
                            <a:t>0,001</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447424"/>
                      </a:ext>
                    </a:extLst>
                  </a:tr>
                  <a:tr h="514286">
                    <a:tc>
                      <a:txBody>
                        <a:bodyPr/>
                        <a:lstStyle/>
                        <a:p>
                          <a:pPr algn="l" fontAlgn="b"/>
                          <a:r>
                            <a:rPr lang="en-US" sz="1600" u="none" strike="noStrike">
                              <a:effectLst/>
                              <a:latin typeface="Courier New" panose="02070309020205020404" pitchFamily="49" charset="0"/>
                              <a:cs typeface="Courier New" panose="02070309020205020404" pitchFamily="49" charset="0"/>
                            </a:rPr>
                            <a:t>x</a:t>
                          </a:r>
                          <a:endParaRPr lang="en-US"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dirty="0">
                              <a:effectLst/>
                              <a:latin typeface="Courier New" panose="02070309020205020404" pitchFamily="49" charset="0"/>
                              <a:cs typeface="Courier New" panose="02070309020205020404" pitchFamily="49" charset="0"/>
                            </a:rPr>
                            <a:t>f(x)</a:t>
                          </a:r>
                          <a:endParaRPr lang="en-US"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u="none" strike="noStrike" dirty="0">
                              <a:effectLst/>
                              <a:latin typeface="Courier New" panose="02070309020205020404" pitchFamily="49" charset="0"/>
                              <a:cs typeface="Courier New" panose="02070309020205020404" pitchFamily="49" charset="0"/>
                            </a:rPr>
                            <a:t>F'(x)</a:t>
                          </a:r>
                          <a:endParaRPr lang="en-US"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точность</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02859954"/>
                      </a:ext>
                    </a:extLst>
                  </a:tr>
                  <a:tr h="514286">
                    <a:tc>
                      <a:txBody>
                        <a:bodyPr/>
                        <a:lstStyle/>
                        <a:p>
                          <a:pPr algn="r" fontAlgn="b"/>
                          <a:r>
                            <a:rPr lang="ru-RU" sz="1600" u="none" strike="noStrike">
                              <a:effectLst/>
                              <a:latin typeface="Courier New" panose="02070309020205020404" pitchFamily="49" charset="0"/>
                              <a:cs typeface="Courier New" panose="02070309020205020404" pitchFamily="49" charset="0"/>
                            </a:rPr>
                            <a:t>-1</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1</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a:effectLst/>
                              <a:latin typeface="Courier New" panose="02070309020205020404" pitchFamily="49" charset="0"/>
                              <a:cs typeface="Courier New" panose="02070309020205020404" pitchFamily="49" charset="0"/>
                            </a:rPr>
                            <a:t>-1</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a:effectLst/>
                              <a:latin typeface="Courier New" panose="02070309020205020404" pitchFamily="49" charset="0"/>
                              <a:cs typeface="Courier New" panose="02070309020205020404" pitchFamily="49" charset="0"/>
                            </a:rPr>
                            <a:t>ложь</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3883684"/>
                      </a:ext>
                    </a:extLst>
                  </a:tr>
                  <a:tr h="514286">
                    <a:tc>
                      <a:txBody>
                        <a:bodyPr/>
                        <a:lstStyle/>
                        <a:p>
                          <a:pPr algn="r" fontAlgn="b"/>
                          <a:r>
                            <a:rPr lang="ru-RU" sz="1600" u="none" strike="noStrike">
                              <a:effectLst/>
                              <a:latin typeface="Courier New" panose="02070309020205020404" pitchFamily="49" charset="0"/>
                              <a:cs typeface="Courier New" panose="02070309020205020404" pitchFamily="49" charset="0"/>
                            </a:rPr>
                            <a:t>0,000</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-2</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-4</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a:effectLst/>
                              <a:latin typeface="Courier New" panose="02070309020205020404" pitchFamily="49" charset="0"/>
                              <a:cs typeface="Courier New" panose="02070309020205020404" pitchFamily="49" charset="0"/>
                            </a:rPr>
                            <a:t>ложь</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1444944"/>
                      </a:ext>
                    </a:extLst>
                  </a:tr>
                  <a:tr h="514286">
                    <a:tc>
                      <a:txBody>
                        <a:bodyPr/>
                        <a:lstStyle/>
                        <a:p>
                          <a:pPr algn="r" fontAlgn="b"/>
                          <a:r>
                            <a:rPr lang="ru-RU" sz="1600" u="none" strike="noStrike">
                              <a:effectLst/>
                              <a:latin typeface="Courier New" panose="02070309020205020404" pitchFamily="49" charset="0"/>
                              <a:cs typeface="Courier New" panose="02070309020205020404" pitchFamily="49" charset="0"/>
                            </a:rPr>
                            <a:t>-0,500</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-0,125</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-3,25</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a:effectLst/>
                              <a:latin typeface="Courier New" panose="02070309020205020404" pitchFamily="49" charset="0"/>
                              <a:cs typeface="Courier New" panose="02070309020205020404" pitchFamily="49" charset="0"/>
                            </a:rPr>
                            <a:t>ложь</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30398934"/>
                      </a:ext>
                    </a:extLst>
                  </a:tr>
                  <a:tr h="514286">
                    <a:tc>
                      <a:txBody>
                        <a:bodyPr/>
                        <a:lstStyle/>
                        <a:p>
                          <a:pPr algn="r" fontAlgn="b"/>
                          <a:r>
                            <a:rPr lang="ru-RU" sz="1600" u="none" strike="noStrike">
                              <a:effectLst/>
                              <a:latin typeface="Courier New" panose="02070309020205020404" pitchFamily="49" charset="0"/>
                              <a:cs typeface="Courier New" panose="02070309020205020404" pitchFamily="49" charset="0"/>
                            </a:rPr>
                            <a:t>-0,538</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-0,002275831</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-3,13018</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ложь</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42775866"/>
                      </a:ext>
                    </a:extLst>
                  </a:tr>
                  <a:tr h="514286">
                    <a:tc>
                      <a:txBody>
                        <a:bodyPr/>
                        <a:lstStyle/>
                        <a:p>
                          <a:pPr algn="r" fontAlgn="b"/>
                          <a:r>
                            <a:rPr lang="ru-RU" sz="1600" u="none" strike="noStrike">
                              <a:effectLst/>
                              <a:latin typeface="Courier New" panose="02070309020205020404" pitchFamily="49" charset="0"/>
                              <a:cs typeface="Courier New" panose="02070309020205020404" pitchFamily="49" charset="0"/>
                            </a:rPr>
                            <a:t>-0,539</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600" u="none" strike="noStrike">
                              <a:effectLst/>
                              <a:latin typeface="Courier New" panose="02070309020205020404" pitchFamily="49" charset="0"/>
                              <a:cs typeface="Courier New" panose="02070309020205020404" pitchFamily="49" charset="0"/>
                            </a:rPr>
                            <a:t>-8,54306E-07</a:t>
                          </a:r>
                          <a:endParaRPr lang="en-US"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a:effectLst/>
                              <a:latin typeface="Courier New" panose="02070309020205020404" pitchFamily="49" charset="0"/>
                              <a:cs typeface="Courier New" panose="02070309020205020404" pitchFamily="49" charset="0"/>
                            </a:rPr>
                            <a:t>-3,12783</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Истина</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48663484"/>
                      </a:ext>
                    </a:extLst>
                  </a:tr>
                </a:tbl>
              </a:graphicData>
            </a:graphic>
          </p:graphicFrame>
        </mc:Fallback>
      </mc:AlternateContent>
      <mc:AlternateContent xmlns:mc="http://schemas.openxmlformats.org/markup-compatibility/2006" xmlns:a14="http://schemas.microsoft.com/office/drawing/2010/main">
        <mc:Choice Requires="a14">
          <p:sp>
            <p:nvSpPr>
              <p:cNvPr id="5" name="Прямоугольник 4">
                <a:extLst>
                  <a:ext uri="{FF2B5EF4-FFF2-40B4-BE49-F238E27FC236}">
                    <a16:creationId xmlns="" xmlns:a16="http://schemas.microsoft.com/office/drawing/2014/main" id="{E78DCF39-0361-4D5A-878C-ED8827975ED6}"/>
                  </a:ext>
                </a:extLst>
              </p:cNvPr>
              <p:cNvSpPr/>
              <p:nvPr/>
            </p:nvSpPr>
            <p:spPr>
              <a:xfrm>
                <a:off x="4617999" y="2097225"/>
                <a:ext cx="2956001"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m:rPr>
                          <m:sty m:val="p"/>
                        </m:rPr>
                        <a:rPr lang="en-US" smtClean="0">
                          <a:latin typeface="Cambria Math" panose="02040503050406030204" pitchFamily="18" charset="0"/>
                          <a:ea typeface="Cambria Math" panose="02040503050406030204" pitchFamily="18" charset="0"/>
                          <a:cs typeface="Times New Roman" panose="02020603050405020304" pitchFamily="18" charset="0"/>
                        </a:rPr>
                        <m:t>y</m:t>
                      </m:r>
                      <m:r>
                        <a:rPr lang="en-US" smtClean="0">
                          <a:latin typeface="Cambria Math" panose="02040503050406030204" pitchFamily="18" charset="0"/>
                          <a:ea typeface="Cambria Math" panose="02040503050406030204" pitchFamily="18" charset="0"/>
                          <a:cs typeface="Times New Roman" panose="02020603050405020304" pitchFamily="18" charset="0"/>
                        </a:rPr>
                        <m:t>=</m:t>
                      </m:r>
                      <m:sSup>
                        <m:sSupPr>
                          <m:ctrlPr>
                            <a:rPr lang="en-US" i="1">
                              <a:latin typeface="Cambria Math"/>
                              <a:ea typeface="Cambria Math" panose="02040503050406030204" pitchFamily="18" charset="0"/>
                              <a:cs typeface="Times New Roman" panose="02020603050405020304" pitchFamily="18" charset="0"/>
                            </a:rPr>
                          </m:ctrlPr>
                        </m:sSupPr>
                        <m:e>
                          <m:r>
                            <a:rPr lang="en-US" i="1">
                              <a:latin typeface="Cambria Math" panose="02040503050406030204" pitchFamily="18" charset="0"/>
                              <a:ea typeface="Cambria Math" panose="02040503050406030204" pitchFamily="18" charset="0"/>
                              <a:cs typeface="Times New Roman" panose="02020603050405020304" pitchFamily="18" charset="0"/>
                            </a:rPr>
                            <m:t>𝑥</m:t>
                          </m:r>
                        </m:e>
                        <m:sup>
                          <m:r>
                            <a:rPr lang="en-US" i="1">
                              <a:latin typeface="Cambria Math" panose="02040503050406030204" pitchFamily="18" charset="0"/>
                              <a:ea typeface="Cambria Math" panose="02040503050406030204" pitchFamily="18" charset="0"/>
                              <a:cs typeface="Times New Roman" panose="02020603050405020304" pitchFamily="18" charset="0"/>
                            </a:rPr>
                            <m:t>3</m:t>
                          </m:r>
                        </m:sup>
                      </m:sSup>
                      <m:r>
                        <a:rPr lang="en-US">
                          <a:latin typeface="Cambria Math" panose="02040503050406030204" pitchFamily="18" charset="0"/>
                          <a:ea typeface="Cambria Math" panose="02040503050406030204" pitchFamily="18" charset="0"/>
                          <a:cs typeface="Times New Roman" panose="02020603050405020304" pitchFamily="18" charset="0"/>
                        </a:rPr>
                        <m:t>−4</m:t>
                      </m:r>
                      <m:r>
                        <m:rPr>
                          <m:sty m:val="p"/>
                        </m:rPr>
                        <a:rPr lang="en-US">
                          <a:latin typeface="Cambria Math" panose="02040503050406030204" pitchFamily="18" charset="0"/>
                          <a:ea typeface="Cambria Math" panose="02040503050406030204" pitchFamily="18" charset="0"/>
                          <a:cs typeface="Times New Roman" panose="02020603050405020304" pitchFamily="18" charset="0"/>
                        </a:rPr>
                        <m:t>x</m:t>
                      </m:r>
                      <m:r>
                        <a:rPr lang="en-US">
                          <a:latin typeface="Cambria Math" panose="02040503050406030204" pitchFamily="18" charset="0"/>
                          <a:ea typeface="Cambria Math" panose="02040503050406030204" pitchFamily="18" charset="0"/>
                          <a:cs typeface="Times New Roman" panose="02020603050405020304" pitchFamily="18" charset="0"/>
                        </a:rPr>
                        <m:t>−2, </m:t>
                      </m:r>
                      <m:r>
                        <m:rPr>
                          <m:sty m:val="p"/>
                        </m:rPr>
                        <a:rPr lang="en-US">
                          <a:latin typeface="Cambria Math" panose="02040503050406030204" pitchFamily="18" charset="0"/>
                          <a:ea typeface="Cambria Math" panose="02040503050406030204" pitchFamily="18" charset="0"/>
                          <a:cs typeface="Times New Roman" panose="02020603050405020304" pitchFamily="18" charset="0"/>
                        </a:rPr>
                        <m:t>x</m:t>
                      </m:r>
                      <m:r>
                        <a:rPr lang="en-US">
                          <a:latin typeface="Cambria Math" panose="02040503050406030204" pitchFamily="18" charset="0"/>
                          <a:ea typeface="Cambria Math" panose="02040503050406030204" pitchFamily="18" charset="0"/>
                          <a:cs typeface="Times New Roman" panose="02020603050405020304" pitchFamily="18" charset="0"/>
                        </a:rPr>
                        <m:t>=−0,539</m:t>
                      </m:r>
                    </m:oMath>
                  </m:oMathPara>
                </a14:m>
                <a:endParaRPr dirty="0"/>
              </a:p>
            </p:txBody>
          </p:sp>
        </mc:Choice>
        <mc:Fallback xmlns="">
          <p:sp>
            <p:nvSpPr>
              <p:cNvPr id="5" name="Прямоугольник 4">
                <a:extLst>
                  <a:ext uri="{FF2B5EF4-FFF2-40B4-BE49-F238E27FC236}">
                    <a16:creationId xmlns:a16="http://schemas.microsoft.com/office/drawing/2014/main" id="{E78DCF39-0361-4D5A-878C-ED8827975ED6}"/>
                  </a:ext>
                </a:extLst>
              </p:cNvPr>
              <p:cNvSpPr>
                <a:spLocks noRot="1" noChangeAspect="1" noMove="1" noResize="1" noEditPoints="1" noAdjustHandles="1" noChangeArrowheads="1" noChangeShapeType="1" noTextEdit="1"/>
              </p:cNvSpPr>
              <p:nvPr/>
            </p:nvSpPr>
            <p:spPr>
              <a:xfrm>
                <a:off x="4617999" y="2097225"/>
                <a:ext cx="2956001" cy="369332"/>
              </a:xfrm>
              <a:prstGeom prst="rect">
                <a:avLst/>
              </a:prstGeom>
              <a:blipFill>
                <a:blip r:embed="rId3"/>
                <a:stretch>
                  <a:fillRect r="-620" b="-9836"/>
                </a:stretch>
              </a:blipFill>
            </p:spPr>
            <p:txBody>
              <a:bodyPr/>
              <a:lstStyle/>
              <a:p>
                <a:r>
                  <a:rPr lang="ru-RU">
                    <a:noFill/>
                  </a:rPr>
                  <a:t> </a:t>
                </a:r>
              </a:p>
            </p:txBody>
          </p:sp>
        </mc:Fallback>
      </mc:AlternateContent>
    </p:spTree>
    <p:extLst>
      <p:ext uri="{BB962C8B-B14F-4D97-AF65-F5344CB8AC3E}">
        <p14:creationId xmlns:p14="http://schemas.microsoft.com/office/powerpoint/2010/main" val="277516941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6E530A3-D6E3-4BCA-8853-7F38A3B91198}"/>
              </a:ext>
            </a:extLst>
          </p:cNvPr>
          <p:cNvSpPr>
            <a:spLocks noGrp="1"/>
          </p:cNvSpPr>
          <p:nvPr>
            <p:ph type="title"/>
          </p:nvPr>
        </p:nvSpPr>
        <p:spPr>
          <a:xfrm>
            <a:off x="1071372" y="-166232"/>
            <a:ext cx="9692640" cy="1428929"/>
          </a:xfrm>
        </p:spPr>
        <p:txBody>
          <a:bodyPr>
            <a:normAutofit/>
          </a:bodyPr>
          <a:lstStyle/>
          <a:p>
            <a:r>
              <a:rPr lang="ru-RU" sz="3600" b="0" dirty="0">
                <a:latin typeface="Verdana" panose="020B0604030504040204" pitchFamily="34" charset="0"/>
                <a:ea typeface="Verdana" panose="020B0604030504040204" pitchFamily="34" charset="0"/>
              </a:rPr>
              <a:t>Результаты расчета:</a:t>
            </a:r>
            <a:endParaRPr lang="sma-NO" sz="3600" b="0" dirty="0">
              <a:latin typeface="Verdana" panose="020B0604030504040204" pitchFamily="34" charset="0"/>
              <a:ea typeface="Verdana" panose="020B0604030504040204" pitchFamily="34" charset="0"/>
            </a:endParaRPr>
          </a:p>
        </p:txBody>
      </p:sp>
      <mc:AlternateContent xmlns:mc="http://schemas.openxmlformats.org/markup-compatibility/2006" xmlns:a14="http://schemas.microsoft.com/office/drawing/2010/main">
        <mc:Choice Requires="a14">
          <p:sp>
            <p:nvSpPr>
              <p:cNvPr id="3" name="Объект 2">
                <a:extLst>
                  <a:ext uri="{FF2B5EF4-FFF2-40B4-BE49-F238E27FC236}">
                    <a16:creationId xmlns="" xmlns:a16="http://schemas.microsoft.com/office/drawing/2014/main" id="{0109505E-1938-4817-AD96-06DFA32BC1F2}"/>
                  </a:ext>
                </a:extLst>
              </p:cNvPr>
              <p:cNvSpPr>
                <a:spLocks noGrp="1"/>
              </p:cNvSpPr>
              <p:nvPr>
                <p:ph idx="1"/>
              </p:nvPr>
            </p:nvSpPr>
            <p:spPr>
              <a:xfrm>
                <a:off x="337946" y="1262697"/>
                <a:ext cx="10782681" cy="4351337"/>
              </a:xfrm>
            </p:spPr>
            <p:txBody>
              <a:bodyPr>
                <a:normAutofit/>
              </a:bodyPr>
              <a:lstStyle/>
              <a:p>
                <a:pPr marL="0" indent="447675">
                  <a:buNone/>
                </a:pPr>
                <a:r>
                  <a:rPr lang="ru-RU" dirty="0"/>
                  <a:t>Приближенное значение корня уравнения методом касательных </a:t>
                </a:r>
                <a14:m>
                  <m:oMath xmlns:m="http://schemas.openxmlformats.org/officeDocument/2006/math">
                    <m:r>
                      <a:rPr lang="en-US" i="1" dirty="0" smtClean="0">
                        <a:latin typeface="Cambria Math" panose="02040503050406030204" pitchFamily="18" charset="0"/>
                      </a:rPr>
                      <m:t>𝑥</m:t>
                    </m:r>
                    <m:r>
                      <a:rPr lang="en-US" i="1" dirty="0" smtClean="0">
                        <a:latin typeface="Cambria Math" panose="02040503050406030204" pitchFamily="18" charset="0"/>
                      </a:rPr>
                      <m:t> =−0,539</m:t>
                    </m:r>
                  </m:oMath>
                </a14:m>
                <a:r>
                  <a:rPr lang="ru-RU" dirty="0"/>
                  <a:t>, с заданной точностью </a:t>
                </a:r>
                <a14:m>
                  <m:oMath xmlns:m="http://schemas.openxmlformats.org/officeDocument/2006/math">
                    <m:r>
                      <a:rPr lang="ru-RU" i="1" dirty="0" smtClean="0">
                        <a:latin typeface="Cambria Math" panose="02040503050406030204" pitchFamily="18" charset="0"/>
                        <a:ea typeface="Cambria Math" panose="02040503050406030204" pitchFamily="18" charset="0"/>
                      </a:rPr>
                      <m:t>𝜀</m:t>
                    </m:r>
                    <m:r>
                      <a:rPr lang="ru-RU" i="1" dirty="0" smtClean="0">
                        <a:latin typeface="Cambria Math" panose="02040503050406030204" pitchFamily="18" charset="0"/>
                      </a:rPr>
                      <m:t>=0,001</m:t>
                    </m:r>
                  </m:oMath>
                </a14:m>
                <a:endParaRPr lang="ru-RU" dirty="0"/>
              </a:p>
              <a:p>
                <a:pPr marL="0" indent="447675">
                  <a:buNone/>
                </a:pPr>
                <a:endParaRPr lang="ru-RU" dirty="0"/>
              </a:p>
              <a:p>
                <a:pPr marL="0" indent="447675">
                  <a:buNone/>
                </a:pPr>
                <a:r>
                  <a:rPr lang="ru-RU" dirty="0"/>
                  <a:t>Вывод: чтобы достичь заданной точности, необходимо выполнять больше итераций, чем в методе касательных, но в методе хорд не нужно вычислять производную функции на каждом шаге</a:t>
                </a:r>
                <a:r>
                  <a:rPr lang="en-US" dirty="0"/>
                  <a:t>.</a:t>
                </a:r>
                <a:endParaRPr lang="sma-NO" dirty="0">
                  <a:solidFill>
                    <a:srgbClr val="FF0000"/>
                  </a:solidFill>
                </a:endParaRPr>
              </a:p>
            </p:txBody>
          </p:sp>
        </mc:Choice>
        <mc:Fallback xmlns="">
          <p:sp>
            <p:nvSpPr>
              <p:cNvPr id="3" name="Объект 2">
                <a:extLst>
                  <a:ext uri="{FF2B5EF4-FFF2-40B4-BE49-F238E27FC236}">
                    <a16:creationId xmlns:a16="http://schemas.microsoft.com/office/drawing/2014/main" id="{0109505E-1938-4817-AD96-06DFA32BC1F2}"/>
                  </a:ext>
                </a:extLst>
              </p:cNvPr>
              <p:cNvSpPr>
                <a:spLocks noGrp="1" noRot="1" noChangeAspect="1" noMove="1" noResize="1" noEditPoints="1" noAdjustHandles="1" noChangeArrowheads="1" noChangeShapeType="1" noTextEdit="1"/>
              </p:cNvSpPr>
              <p:nvPr>
                <p:ph idx="1"/>
              </p:nvPr>
            </p:nvSpPr>
            <p:spPr>
              <a:xfrm>
                <a:off x="337946" y="1262697"/>
                <a:ext cx="10782681" cy="4351337"/>
              </a:xfrm>
              <a:blipFill>
                <a:blip r:embed="rId2"/>
                <a:stretch>
                  <a:fillRect l="-565" t="-1120"/>
                </a:stretch>
              </a:blipFill>
            </p:spPr>
            <p:txBody>
              <a:bodyPr/>
              <a:lstStyle/>
              <a:p>
                <a:r>
                  <a:rPr lang="ru-RU">
                    <a:noFill/>
                  </a:rPr>
                  <a:t> </a:t>
                </a:r>
              </a:p>
            </p:txBody>
          </p:sp>
        </mc:Fallback>
      </mc:AlternateContent>
    </p:spTree>
    <p:extLst>
      <p:ext uri="{BB962C8B-B14F-4D97-AF65-F5344CB8AC3E}">
        <p14:creationId xmlns:p14="http://schemas.microsoft.com/office/powerpoint/2010/main" val="177880310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 xmlns:a16="http://schemas.microsoft.com/office/drawing/2014/main" id="{605A73FE-E6D4-490C-BA8A-E81F9A311B46}"/>
              </a:ext>
            </a:extLst>
          </p:cNvPr>
          <p:cNvSpPr>
            <a:spLocks noGrp="1"/>
          </p:cNvSpPr>
          <p:nvPr>
            <p:ph type="title"/>
          </p:nvPr>
        </p:nvSpPr>
        <p:spPr>
          <a:xfrm>
            <a:off x="1071372" y="-156707"/>
            <a:ext cx="9692640" cy="1428929"/>
          </a:xfrm>
        </p:spPr>
        <p:txBody>
          <a:bodyPr>
            <a:normAutofit/>
          </a:bodyPr>
          <a:lstStyle/>
          <a:p>
            <a:r>
              <a:rPr lang="ru-RU" sz="3600" b="0" dirty="0" smtClean="0">
                <a:latin typeface="Verdana" panose="020B0604030504040204" pitchFamily="34" charset="0"/>
                <a:ea typeface="Verdana" panose="020B0604030504040204" pitchFamily="34" charset="0"/>
              </a:rPr>
              <a:t>Вывод:</a:t>
            </a:r>
            <a:endParaRPr lang="ru-RU" sz="3600" b="0" dirty="0">
              <a:latin typeface="Verdana" panose="020B0604030504040204" pitchFamily="34" charset="0"/>
              <a:ea typeface="Verdana" panose="020B0604030504040204" pitchFamily="34" charset="0"/>
            </a:endParaRPr>
          </a:p>
        </p:txBody>
      </p:sp>
      <mc:AlternateContent xmlns:mc="http://schemas.openxmlformats.org/markup-compatibility/2006" xmlns:a14="http://schemas.microsoft.com/office/drawing/2010/main">
        <mc:Choice Requires="a14">
          <p:sp>
            <p:nvSpPr>
              <p:cNvPr id="6" name="Объект 5">
                <a:extLst>
                  <a:ext uri="{FF2B5EF4-FFF2-40B4-BE49-F238E27FC236}">
                    <a16:creationId xmlns="" xmlns:a16="http://schemas.microsoft.com/office/drawing/2014/main" id="{1F896E32-FA45-409B-9DC5-435A5A830D22}"/>
                  </a:ext>
                </a:extLst>
              </p:cNvPr>
              <p:cNvSpPr>
                <a:spLocks noGrp="1"/>
              </p:cNvSpPr>
              <p:nvPr>
                <p:ph idx="1"/>
              </p:nvPr>
            </p:nvSpPr>
            <p:spPr>
              <a:xfrm>
                <a:off x="356996" y="1272222"/>
                <a:ext cx="10063353" cy="4804728"/>
              </a:xfrm>
            </p:spPr>
            <p:txBody>
              <a:bodyPr>
                <a:normAutofit/>
              </a:bodyPr>
              <a:lstStyle/>
              <a:p>
                <a:pPr marL="0" indent="447675">
                  <a:buNone/>
                </a:pPr>
                <a:r>
                  <a:rPr lang="ru-RU" dirty="0"/>
                  <a:t>Процесс нахождения приближенных значений корней уравнения разбивается на два этапа:</a:t>
                </a:r>
                <a:br>
                  <a:rPr lang="ru-RU" dirty="0"/>
                </a:br>
                <a:r>
                  <a:rPr lang="ru-RU" dirty="0" smtClean="0"/>
                  <a:t>1)отделение </a:t>
                </a:r>
                <a:r>
                  <a:rPr lang="ru-RU" dirty="0"/>
                  <a:t>корней;</a:t>
                </a:r>
                <a:br>
                  <a:rPr lang="ru-RU" dirty="0"/>
                </a:br>
                <a:r>
                  <a:rPr lang="ru-RU" dirty="0" smtClean="0"/>
                  <a:t>2)уточнение </a:t>
                </a:r>
                <a:r>
                  <a:rPr lang="ru-RU" dirty="0"/>
                  <a:t>корней до заданной степени точности.</a:t>
                </a:r>
              </a:p>
              <a:p>
                <a:pPr marL="0" indent="447675">
                  <a:buNone/>
                </a:pPr>
                <a:r>
                  <a:rPr lang="ru-RU" dirty="0"/>
                  <a:t>Корень </a:t>
                </a:r>
                <a:r>
                  <a:rPr lang="ru-RU" dirty="0" smtClean="0"/>
                  <a:t>х</a:t>
                </a:r>
                <a:r>
                  <a:rPr lang="ru-RU" dirty="0"/>
                  <a:t> уравнения считается отделенным на отрезке </a:t>
                </a:r>
                <a14:m>
                  <m:oMath xmlns:m="http://schemas.openxmlformats.org/officeDocument/2006/math">
                    <m:r>
                      <a:rPr lang="ru-RU" i="1" dirty="0" smtClean="0">
                        <a:latin typeface="Cambria Math" panose="02040503050406030204" pitchFamily="18" charset="0"/>
                      </a:rPr>
                      <m:t>[</m:t>
                    </m:r>
                    <m:r>
                      <a:rPr lang="ru-RU" i="1" dirty="0" err="1">
                        <a:latin typeface="Cambria Math" panose="02040503050406030204" pitchFamily="18" charset="0"/>
                      </a:rPr>
                      <m:t>𝑎</m:t>
                    </m:r>
                    <m:r>
                      <a:rPr lang="ru-RU" i="1" dirty="0" err="1">
                        <a:latin typeface="Cambria Math" panose="02040503050406030204" pitchFamily="18" charset="0"/>
                      </a:rPr>
                      <m:t>,</m:t>
                    </m:r>
                    <m:r>
                      <a:rPr lang="ru-RU" i="1" dirty="0" err="1">
                        <a:latin typeface="Cambria Math" panose="02040503050406030204" pitchFamily="18" charset="0"/>
                      </a:rPr>
                      <m:t>𝑏</m:t>
                    </m:r>
                    <m:r>
                      <a:rPr lang="ru-RU" i="1" dirty="0">
                        <a:latin typeface="Cambria Math" panose="02040503050406030204" pitchFamily="18" charset="0"/>
                      </a:rPr>
                      <m:t>]</m:t>
                    </m:r>
                  </m:oMath>
                </a14:m>
                <a:r>
                  <a:rPr lang="ru-RU" dirty="0"/>
                  <a:t>, если на этом отрезке уравнение не имеет других корней. Отделить корни — это значит разбить всю область допустимых значений на отрезки, в каждом из которых содержится один корень. Отделение корней можно произвести двумя способами: графическим и аналитическим.</a:t>
                </a:r>
              </a:p>
              <a:p>
                <a:pPr marL="0" indent="447675">
                  <a:buNone/>
                </a:pPr>
                <a:r>
                  <a:rPr lang="ru-RU" dirty="0"/>
                  <a:t>Для уточнения корней, т.е. для доведения их до заданной степени точности разработано много различных итерационных методов.</a:t>
                </a:r>
              </a:p>
              <a:p>
                <a:endParaRPr lang="ru-RU" dirty="0"/>
              </a:p>
            </p:txBody>
          </p:sp>
        </mc:Choice>
        <mc:Fallback xmlns="">
          <p:sp>
            <p:nvSpPr>
              <p:cNvPr id="6" name="Объект 5">
                <a:extLst>
                  <a:ext uri="{FF2B5EF4-FFF2-40B4-BE49-F238E27FC236}">
                    <a16:creationId xmlns:a16="http://schemas.microsoft.com/office/drawing/2014/main" xmlns:a14="http://schemas.microsoft.com/office/drawing/2010/main" xmlns="" id="{1F896E32-FA45-409B-9DC5-435A5A830D22}"/>
                  </a:ext>
                </a:extLst>
              </p:cNvPr>
              <p:cNvSpPr>
                <a:spLocks noGrp="1" noRot="1" noChangeAspect="1" noMove="1" noResize="1" noEditPoints="1" noAdjustHandles="1" noChangeArrowheads="1" noChangeShapeType="1" noTextEdit="1"/>
              </p:cNvSpPr>
              <p:nvPr>
                <p:ph idx="1"/>
              </p:nvPr>
            </p:nvSpPr>
            <p:spPr>
              <a:xfrm>
                <a:off x="356996" y="1272222"/>
                <a:ext cx="10063353" cy="4804728"/>
              </a:xfrm>
              <a:blipFill rotWithShape="1">
                <a:blip r:embed="rId2"/>
                <a:stretch>
                  <a:fillRect l="-667" t="-888" r="-667"/>
                </a:stretch>
              </a:blipFill>
            </p:spPr>
            <p:txBody>
              <a:bodyPr/>
              <a:lstStyle/>
              <a:p>
                <a:r>
                  <a:rPr lang="ru-RU">
                    <a:noFill/>
                  </a:rPr>
                  <a:t> </a:t>
                </a:r>
              </a:p>
            </p:txBody>
          </p:sp>
        </mc:Fallback>
      </mc:AlternateContent>
    </p:spTree>
    <p:extLst>
      <p:ext uri="{BB962C8B-B14F-4D97-AF65-F5344CB8AC3E}">
        <p14:creationId xmlns:p14="http://schemas.microsoft.com/office/powerpoint/2010/main" val="79959136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0C8F1EE0-3227-49ED-86CC-F93677AAE088}"/>
              </a:ext>
            </a:extLst>
          </p:cNvPr>
          <p:cNvSpPr>
            <a:spLocks noGrp="1"/>
          </p:cNvSpPr>
          <p:nvPr>
            <p:ph type="title"/>
          </p:nvPr>
        </p:nvSpPr>
        <p:spPr>
          <a:xfrm>
            <a:off x="1061847" y="-166232"/>
            <a:ext cx="9692640" cy="1428929"/>
          </a:xfrm>
        </p:spPr>
        <p:txBody>
          <a:bodyPr>
            <a:normAutofit/>
          </a:bodyPr>
          <a:lstStyle/>
          <a:p>
            <a:r>
              <a:rPr lang="ru-RU" sz="3600" b="0" dirty="0">
                <a:latin typeface="Verdana" panose="020B0604030504040204" pitchFamily="34" charset="0"/>
                <a:ea typeface="Verdana" panose="020B0604030504040204" pitchFamily="34" charset="0"/>
              </a:rPr>
              <a:t>Список использованной литературы и интернет-источников</a:t>
            </a:r>
          </a:p>
        </p:txBody>
      </p:sp>
      <p:sp>
        <p:nvSpPr>
          <p:cNvPr id="3" name="Объект 2">
            <a:extLst>
              <a:ext uri="{FF2B5EF4-FFF2-40B4-BE49-F238E27FC236}">
                <a16:creationId xmlns="" xmlns:a16="http://schemas.microsoft.com/office/drawing/2014/main" id="{5F581910-86F6-44BC-8901-8FA6682A98F1}"/>
              </a:ext>
            </a:extLst>
          </p:cNvPr>
          <p:cNvSpPr>
            <a:spLocks noGrp="1"/>
          </p:cNvSpPr>
          <p:nvPr>
            <p:ph idx="1"/>
          </p:nvPr>
        </p:nvSpPr>
        <p:spPr>
          <a:xfrm>
            <a:off x="347471" y="1268094"/>
            <a:ext cx="10768203" cy="5037456"/>
          </a:xfrm>
        </p:spPr>
        <p:txBody>
          <a:bodyPr/>
          <a:lstStyle/>
          <a:p>
            <a:pPr marL="457200" indent="-457200">
              <a:buFont typeface="+mj-lt"/>
              <a:buAutoNum type="arabicPeriod"/>
            </a:pPr>
            <a:r>
              <a:rPr lang="ru-RU" dirty="0" err="1"/>
              <a:t>Зенков</a:t>
            </a:r>
            <a:r>
              <a:rPr lang="ru-RU" dirty="0"/>
              <a:t>, А.В. ЧИСЛЕННЫЕ МЕТОДЫ /А.В. </a:t>
            </a:r>
            <a:r>
              <a:rPr lang="ru-RU" dirty="0" err="1"/>
              <a:t>Зенков</a:t>
            </a:r>
            <a:r>
              <a:rPr lang="ru-RU" dirty="0"/>
              <a:t>. — Екатеринбург: Издательство Уральского университета, 2016. — 127с.</a:t>
            </a:r>
          </a:p>
          <a:p>
            <a:pPr marL="457200" indent="-457200">
              <a:buFont typeface="+mj-lt"/>
              <a:buAutoNum type="arabicPeriod"/>
            </a:pPr>
            <a:r>
              <a:rPr lang="ru-RU" dirty="0"/>
              <a:t>Вычислительные методы // Википедия. [2010—2019]. Дата обновления: 31.01.2019. URL: https://ru.wikipedia.org/?oldid=97827303 (дата обращения: 20.05.2019);</a:t>
            </a:r>
          </a:p>
          <a:p>
            <a:pPr marL="457200" indent="-457200">
              <a:buFont typeface="+mj-lt"/>
              <a:buAutoNum type="arabicPeriod"/>
            </a:pPr>
            <a:r>
              <a:rPr lang="ru-RU" dirty="0"/>
              <a:t>Численное решение уравнений // Википедия. [2010—2018]. Дата обновления: 01.01.2018. URL: https://ru.wikipedia.org/?oldid=89982922 (дата обращения: 20.05.2019);</a:t>
            </a:r>
          </a:p>
          <a:p>
            <a:pPr marL="457200" indent="-457200">
              <a:buFont typeface="+mj-lt"/>
              <a:buAutoNum type="arabicPeriod"/>
            </a:pPr>
            <a:endParaRPr lang="ru-RU" dirty="0"/>
          </a:p>
        </p:txBody>
      </p:sp>
    </p:spTree>
    <p:extLst>
      <p:ext uri="{BB962C8B-B14F-4D97-AF65-F5344CB8AC3E}">
        <p14:creationId xmlns:p14="http://schemas.microsoft.com/office/powerpoint/2010/main" val="416765660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F4FEB8F4-9293-4F79-AB6C-CAE1E6B92F73}"/>
              </a:ext>
            </a:extLst>
          </p:cNvPr>
          <p:cNvSpPr>
            <a:spLocks noGrp="1"/>
          </p:cNvSpPr>
          <p:nvPr>
            <p:ph type="title"/>
          </p:nvPr>
        </p:nvSpPr>
        <p:spPr>
          <a:xfrm>
            <a:off x="98474" y="618978"/>
            <a:ext cx="10916529" cy="1635286"/>
          </a:xfrm>
        </p:spPr>
        <p:txBody>
          <a:bodyPr>
            <a:noAutofit/>
          </a:bodyPr>
          <a:lstStyle/>
          <a:p>
            <a:r>
              <a:rPr lang="ru-RU" sz="3600" b="0" dirty="0" smtClean="0">
                <a:latin typeface="Verdana" panose="020B0604030504040204" pitchFamily="34" charset="0"/>
                <a:ea typeface="Verdana" panose="020B0604030504040204" pitchFamily="34" charset="0"/>
                <a:cs typeface="Arial" panose="020B0604020202020204" pitchFamily="34" charset="0"/>
              </a:rPr>
              <a:t>                      Вариант </a:t>
            </a:r>
            <a:r>
              <a:rPr lang="ru-RU" sz="3600" b="0" dirty="0">
                <a:latin typeface="Verdana" panose="020B0604030504040204" pitchFamily="34" charset="0"/>
                <a:ea typeface="Verdana" panose="020B0604030504040204" pitchFamily="34" charset="0"/>
                <a:cs typeface="Arial" panose="020B0604020202020204" pitchFamily="34" charset="0"/>
              </a:rPr>
              <a:t>№ 9 </a:t>
            </a:r>
            <a:r>
              <a:rPr lang="ru-RU" sz="3600" b="0" dirty="0" smtClean="0">
                <a:latin typeface="Verdana" panose="020B0604030504040204" pitchFamily="34" charset="0"/>
                <a:ea typeface="Verdana" panose="020B0604030504040204" pitchFamily="34" charset="0"/>
                <a:cs typeface="Arial" panose="020B0604020202020204" pitchFamily="34" charset="0"/>
              </a:rPr>
              <a:t/>
            </a:r>
            <a:br>
              <a:rPr lang="ru-RU" sz="3600" b="0" dirty="0" smtClean="0">
                <a:latin typeface="Verdana" panose="020B0604030504040204" pitchFamily="34" charset="0"/>
                <a:ea typeface="Verdana" panose="020B0604030504040204" pitchFamily="34" charset="0"/>
                <a:cs typeface="Arial" panose="020B0604020202020204" pitchFamily="34" charset="0"/>
              </a:rPr>
            </a:br>
            <a:r>
              <a:rPr lang="ru-RU" sz="3600" b="0" dirty="0">
                <a:latin typeface="Verdana" panose="020B0604030504040204" pitchFamily="34" charset="0"/>
                <a:ea typeface="Verdana" panose="020B0604030504040204" pitchFamily="34" charset="0"/>
                <a:cs typeface="Arial" panose="020B0604020202020204" pitchFamily="34" charset="0"/>
              </a:rPr>
              <a:t/>
            </a:r>
            <a:br>
              <a:rPr lang="ru-RU" sz="3600" b="0" dirty="0">
                <a:latin typeface="Verdana" panose="020B0604030504040204" pitchFamily="34" charset="0"/>
                <a:ea typeface="Verdana" panose="020B0604030504040204" pitchFamily="34" charset="0"/>
                <a:cs typeface="Arial" panose="020B0604020202020204" pitchFamily="34" charset="0"/>
              </a:rPr>
            </a:br>
            <a:r>
              <a:rPr lang="ru-RU" sz="3600" b="0" dirty="0">
                <a:latin typeface="Verdana" panose="020B0604030504040204" pitchFamily="34" charset="0"/>
                <a:ea typeface="Verdana" panose="020B0604030504040204" pitchFamily="34" charset="0"/>
                <a:cs typeface="Arial" panose="020B0604020202020204" pitchFamily="34" charset="0"/>
              </a:rPr>
              <a:t>индивидуального  расчетного задания</a:t>
            </a:r>
            <a:endParaRPr lang="sma-NO" sz="3600" b="0" dirty="0">
              <a:latin typeface="Verdana" panose="020B0604030504040204" pitchFamily="34" charset="0"/>
              <a:ea typeface="Verdana" panose="020B060403050404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3" name="Объект 2">
                <a:extLst>
                  <a:ext uri="{FF2B5EF4-FFF2-40B4-BE49-F238E27FC236}">
                    <a16:creationId xmlns="" xmlns:a16="http://schemas.microsoft.com/office/drawing/2014/main" id="{D4DB12E3-7ACE-4886-B130-64D8575BE7D8}"/>
                  </a:ext>
                </a:extLst>
              </p:cNvPr>
              <p:cNvSpPr>
                <a:spLocks noGrp="1"/>
              </p:cNvSpPr>
              <p:nvPr>
                <p:ph idx="1"/>
              </p:nvPr>
            </p:nvSpPr>
            <p:spPr>
              <a:xfrm>
                <a:off x="456117" y="3140528"/>
                <a:ext cx="9360000" cy="2159475"/>
              </a:xfrm>
            </p:spPr>
            <p:txBody>
              <a:bodyPr>
                <a:normAutofit/>
              </a:bodyPr>
              <a:lstStyle/>
              <a:p>
                <a:pPr marL="361950" indent="-361950"/>
                <a:r>
                  <a:rPr lang="ru-RU" sz="2500" dirty="0">
                    <a:latin typeface="Times New Roman" panose="02020603050405020304" pitchFamily="18" charset="0"/>
                    <a:cs typeface="Times New Roman" panose="02020603050405020304" pitchFamily="18" charset="0"/>
                  </a:rPr>
                  <a:t>Найдите приближенное значение уравнения заданного функцией</a:t>
                </a:r>
                <a:r>
                  <a:rPr lang="en-US" sz="2500" dirty="0">
                    <a:latin typeface="Times New Roman" panose="02020603050405020304" pitchFamily="18" charset="0"/>
                    <a:cs typeface="Times New Roman" panose="02020603050405020304" pitchFamily="18" charset="0"/>
                  </a:rPr>
                  <a:t> </a:t>
                </a:r>
                <a14:m>
                  <m:oMath xmlns:m="http://schemas.openxmlformats.org/officeDocument/2006/math">
                    <m:r>
                      <a:rPr lang="en-US" sz="2500" b="0" i="0" smtClean="0">
                        <a:latin typeface="Cambria Math" panose="02040503050406030204" pitchFamily="18" charset="0"/>
                        <a:ea typeface="Cambria Math" panose="02040503050406030204" pitchFamily="18" charset="0"/>
                        <a:cs typeface="Times New Roman" panose="02020603050405020304" pitchFamily="18" charset="0"/>
                      </a:rPr>
                      <m:t> </m:t>
                    </m:r>
                    <m:r>
                      <m:rPr>
                        <m:sty m:val="p"/>
                      </m:rPr>
                      <a:rPr lang="en-US" sz="2500" b="0" i="0" smtClean="0">
                        <a:latin typeface="Cambria Math" panose="02040503050406030204" pitchFamily="18" charset="0"/>
                        <a:ea typeface="Cambria Math" panose="02040503050406030204" pitchFamily="18" charset="0"/>
                        <a:cs typeface="Times New Roman" panose="02020603050405020304" pitchFamily="18" charset="0"/>
                      </a:rPr>
                      <m:t>y</m:t>
                    </m:r>
                    <m:r>
                      <a:rPr lang="en-US" sz="2500" b="0" i="0" smtClean="0">
                        <a:latin typeface="Cambria Math" panose="02040503050406030204" pitchFamily="18" charset="0"/>
                        <a:ea typeface="Cambria Math" panose="02040503050406030204" pitchFamily="18" charset="0"/>
                        <a:cs typeface="Times New Roman" panose="02020603050405020304" pitchFamily="18" charset="0"/>
                      </a:rPr>
                      <m:t>=</m:t>
                    </m:r>
                    <m:sSup>
                      <m:sSupPr>
                        <m:ctrlPr>
                          <a:rPr lang="en-US" sz="2500" b="0" i="1" smtClean="0">
                            <a:latin typeface="Cambria Math"/>
                            <a:ea typeface="Cambria Math" panose="02040503050406030204" pitchFamily="18" charset="0"/>
                            <a:cs typeface="Times New Roman" panose="02020603050405020304" pitchFamily="18" charset="0"/>
                          </a:rPr>
                        </m:ctrlPr>
                      </m:sSupPr>
                      <m:e>
                        <m:r>
                          <a:rPr lang="en-US" sz="2500" b="0" i="1" smtClean="0">
                            <a:latin typeface="Cambria Math" panose="02040503050406030204" pitchFamily="18" charset="0"/>
                            <a:ea typeface="Cambria Math" panose="02040503050406030204" pitchFamily="18" charset="0"/>
                            <a:cs typeface="Times New Roman" panose="02020603050405020304" pitchFamily="18" charset="0"/>
                          </a:rPr>
                          <m:t>𝑥</m:t>
                        </m:r>
                      </m:e>
                      <m:sup>
                        <m:r>
                          <a:rPr lang="en-US" sz="2500" b="0" i="1" smtClean="0">
                            <a:latin typeface="Cambria Math" panose="02040503050406030204" pitchFamily="18" charset="0"/>
                            <a:ea typeface="Cambria Math" panose="02040503050406030204" pitchFamily="18" charset="0"/>
                            <a:cs typeface="Times New Roman" panose="02020603050405020304" pitchFamily="18" charset="0"/>
                          </a:rPr>
                          <m:t>3</m:t>
                        </m:r>
                      </m:sup>
                    </m:sSup>
                    <m:r>
                      <a:rPr lang="en-US" sz="2500" b="0" i="0" smtClean="0">
                        <a:latin typeface="Cambria Math" panose="02040503050406030204" pitchFamily="18" charset="0"/>
                        <a:ea typeface="Cambria Math" panose="02040503050406030204" pitchFamily="18" charset="0"/>
                        <a:cs typeface="Times New Roman" panose="02020603050405020304" pitchFamily="18" charset="0"/>
                      </a:rPr>
                      <m:t>−4</m:t>
                    </m:r>
                    <m:r>
                      <m:rPr>
                        <m:sty m:val="p"/>
                      </m:rPr>
                      <a:rPr lang="en-US" sz="2500" b="0" i="0" smtClean="0">
                        <a:latin typeface="Cambria Math" panose="02040503050406030204" pitchFamily="18" charset="0"/>
                        <a:ea typeface="Cambria Math" panose="02040503050406030204" pitchFamily="18" charset="0"/>
                        <a:cs typeface="Times New Roman" panose="02020603050405020304" pitchFamily="18" charset="0"/>
                      </a:rPr>
                      <m:t>x</m:t>
                    </m:r>
                    <m:r>
                      <a:rPr lang="en-US" sz="2500" b="0" i="0" smtClean="0">
                        <a:latin typeface="Cambria Math" panose="02040503050406030204" pitchFamily="18" charset="0"/>
                        <a:ea typeface="Cambria Math" panose="02040503050406030204" pitchFamily="18" charset="0"/>
                        <a:cs typeface="Times New Roman" panose="02020603050405020304" pitchFamily="18" charset="0"/>
                      </a:rPr>
                      <m:t>−2</m:t>
                    </m:r>
                  </m:oMath>
                </a14:m>
                <a:r>
                  <a:rPr lang="en-US" sz="2500" dirty="0">
                    <a:latin typeface="Times New Roman" panose="02020603050405020304" pitchFamily="18" charset="0"/>
                    <a:cs typeface="Times New Roman" panose="02020603050405020304" pitchFamily="18" charset="0"/>
                  </a:rPr>
                  <a:t> </a:t>
                </a:r>
                <a:r>
                  <a:rPr lang="ru-RU" sz="2500" dirty="0">
                    <a:latin typeface="Times New Roman" panose="02020603050405020304" pitchFamily="18" charset="0"/>
                    <a:cs typeface="Times New Roman" panose="02020603050405020304" pitchFamily="18" charset="0"/>
                  </a:rPr>
                  <a:t>с точностью е</a:t>
                </a:r>
                <a:r>
                  <a:rPr lang="en-US" sz="2500" dirty="0">
                    <a:latin typeface="Times New Roman" panose="02020603050405020304" pitchFamily="18" charset="0"/>
                    <a:cs typeface="Times New Roman" panose="02020603050405020304" pitchFamily="18" charset="0"/>
                  </a:rPr>
                  <a:t> </a:t>
                </a:r>
                <a:r>
                  <a:rPr lang="ru-RU" sz="2500" dirty="0">
                    <a:latin typeface="Times New Roman" panose="02020603050405020304" pitchFamily="18" charset="0"/>
                    <a:cs typeface="Times New Roman" panose="02020603050405020304" pitchFamily="18" charset="0"/>
                  </a:rPr>
                  <a:t>=</a:t>
                </a:r>
                <a:r>
                  <a:rPr lang="en-US" sz="2500" dirty="0">
                    <a:latin typeface="Times New Roman" panose="02020603050405020304" pitchFamily="18" charset="0"/>
                    <a:cs typeface="Times New Roman" panose="02020603050405020304" pitchFamily="18" charset="0"/>
                  </a:rPr>
                  <a:t> </a:t>
                </a:r>
                <a:r>
                  <a:rPr lang="ru-RU" sz="2500" dirty="0">
                    <a:latin typeface="Times New Roman" panose="02020603050405020304" pitchFamily="18" charset="0"/>
                    <a:cs typeface="Times New Roman" panose="02020603050405020304" pitchFamily="18" charset="0"/>
                  </a:rPr>
                  <a:t>0,001</a:t>
                </a:r>
              </a:p>
              <a:p>
                <a:pPr marL="361950" indent="-361950"/>
                <a:r>
                  <a:rPr lang="ru-RU" sz="2500" dirty="0">
                    <a:latin typeface="Times New Roman" panose="02020603050405020304" pitchFamily="18" charset="0"/>
                    <a:cs typeface="Times New Roman" panose="02020603050405020304" pitchFamily="18" charset="0"/>
                  </a:rPr>
                  <a:t>Представьте графически поставленную задачу;</a:t>
                </a:r>
                <a:endParaRPr lang="sma-NO" sz="2500" dirty="0">
                  <a:latin typeface="Times New Roman" panose="02020603050405020304" pitchFamily="18" charset="0"/>
                  <a:cs typeface="Times New Roman" panose="02020603050405020304" pitchFamily="18" charset="0"/>
                </a:endParaRPr>
              </a:p>
            </p:txBody>
          </p:sp>
        </mc:Choice>
        <mc:Fallback xmlns="">
          <p:sp>
            <p:nvSpPr>
              <p:cNvPr id="3" name="Объект 2">
                <a:extLst>
                  <a:ext uri="{FF2B5EF4-FFF2-40B4-BE49-F238E27FC236}">
                    <a16:creationId xmlns:a16="http://schemas.microsoft.com/office/drawing/2014/main" xmlns:a14="http://schemas.microsoft.com/office/drawing/2010/main" xmlns="" id="{D4DB12E3-7ACE-4886-B130-64D8575BE7D8}"/>
                  </a:ext>
                </a:extLst>
              </p:cNvPr>
              <p:cNvSpPr>
                <a:spLocks noGrp="1" noRot="1" noChangeAspect="1" noMove="1" noResize="1" noEditPoints="1" noAdjustHandles="1" noChangeArrowheads="1" noChangeShapeType="1" noTextEdit="1"/>
              </p:cNvSpPr>
              <p:nvPr>
                <p:ph idx="1"/>
              </p:nvPr>
            </p:nvSpPr>
            <p:spPr>
              <a:xfrm>
                <a:off x="456117" y="3140528"/>
                <a:ext cx="9360000" cy="2159475"/>
              </a:xfrm>
              <a:blipFill rotWithShape="1">
                <a:blip r:embed="rId2"/>
                <a:stretch>
                  <a:fillRect l="-586" t="-3107"/>
                </a:stretch>
              </a:blipFill>
            </p:spPr>
            <p:txBody>
              <a:bodyPr/>
              <a:lstStyle/>
              <a:p>
                <a:r>
                  <a:rPr lang="ru-RU">
                    <a:noFill/>
                  </a:rPr>
                  <a:t> </a:t>
                </a:r>
              </a:p>
            </p:txBody>
          </p:sp>
        </mc:Fallback>
      </mc:AlternateContent>
    </p:spTree>
    <p:extLst>
      <p:ext uri="{BB962C8B-B14F-4D97-AF65-F5344CB8AC3E}">
        <p14:creationId xmlns:p14="http://schemas.microsoft.com/office/powerpoint/2010/main" val="14468016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A9631D06-EFA9-481A-B839-146AFC0EF372}"/>
              </a:ext>
            </a:extLst>
          </p:cNvPr>
          <p:cNvSpPr>
            <a:spLocks noGrp="1"/>
          </p:cNvSpPr>
          <p:nvPr>
            <p:ph type="title"/>
          </p:nvPr>
        </p:nvSpPr>
        <p:spPr>
          <a:xfrm>
            <a:off x="1062600" y="9525"/>
            <a:ext cx="7200000" cy="1260000"/>
          </a:xfrm>
        </p:spPr>
        <p:txBody>
          <a:bodyPr>
            <a:normAutofit/>
          </a:bodyPr>
          <a:lstStyle/>
          <a:p>
            <a:r>
              <a:rPr lang="ru-RU" sz="3600" b="0" dirty="0" smtClean="0">
                <a:latin typeface="Verdana" panose="020B0604030504040204" pitchFamily="34" charset="0"/>
                <a:ea typeface="Verdana" panose="020B0604030504040204" pitchFamily="34" charset="0"/>
              </a:rPr>
              <a:t>       Состав</a:t>
            </a:r>
            <a:r>
              <a:rPr lang="ru-RU" sz="3600" dirty="0" smtClean="0">
                <a:latin typeface="Verdana" panose="020B0604030504040204" pitchFamily="34" charset="0"/>
                <a:ea typeface="Verdana" panose="020B0604030504040204" pitchFamily="34" charset="0"/>
              </a:rPr>
              <a:t> </a:t>
            </a:r>
            <a:r>
              <a:rPr lang="ru-RU" sz="3600" b="0" dirty="0">
                <a:latin typeface="Verdana" panose="020B0604030504040204" pitchFamily="34" charset="0"/>
                <a:ea typeface="Verdana" panose="020B0604030504040204" pitchFamily="34" charset="0"/>
              </a:rPr>
              <a:t>задания:</a:t>
            </a:r>
            <a:endParaRPr lang="sma-NO" sz="3600" b="0" dirty="0">
              <a:latin typeface="Verdana" panose="020B0604030504040204" pitchFamily="34" charset="0"/>
              <a:ea typeface="Verdana" panose="020B0604030504040204" pitchFamily="34" charset="0"/>
            </a:endParaRPr>
          </a:p>
        </p:txBody>
      </p:sp>
      <p:sp>
        <p:nvSpPr>
          <p:cNvPr id="3" name="Объект 2">
            <a:extLst>
              <a:ext uri="{FF2B5EF4-FFF2-40B4-BE49-F238E27FC236}">
                <a16:creationId xmlns="" xmlns:a16="http://schemas.microsoft.com/office/drawing/2014/main" id="{BF4BF96D-EA65-429E-934C-2E48DBA90D87}"/>
              </a:ext>
            </a:extLst>
          </p:cNvPr>
          <p:cNvSpPr>
            <a:spLocks noGrp="1"/>
          </p:cNvSpPr>
          <p:nvPr>
            <p:ph idx="1"/>
          </p:nvPr>
        </p:nvSpPr>
        <p:spPr>
          <a:xfrm>
            <a:off x="334645" y="1279050"/>
            <a:ext cx="10800000" cy="4320000"/>
          </a:xfrm>
        </p:spPr>
        <p:txBody>
          <a:bodyPr>
            <a:normAutofit fontScale="92500" lnSpcReduction="10000"/>
          </a:bodyPr>
          <a:lstStyle/>
          <a:p>
            <a:pPr marL="457200" indent="-457200">
              <a:lnSpc>
                <a:spcPct val="110000"/>
              </a:lnSpc>
              <a:buFont typeface="+mj-lt"/>
              <a:buAutoNum type="arabicPeriod"/>
            </a:pPr>
            <a:r>
              <a:rPr lang="ru-RU" sz="2500" dirty="0">
                <a:latin typeface="Times New Roman" panose="02020603050405020304" pitchFamily="18" charset="0"/>
                <a:cs typeface="Times New Roman" panose="02020603050405020304" pitchFamily="18" charset="0"/>
              </a:rPr>
              <a:t>Ознакомиться с теоретической частью задания;</a:t>
            </a:r>
          </a:p>
          <a:p>
            <a:pPr marL="457200" indent="-457200">
              <a:lnSpc>
                <a:spcPct val="110000"/>
              </a:lnSpc>
              <a:buFont typeface="+mj-lt"/>
              <a:buAutoNum type="arabicPeriod"/>
            </a:pPr>
            <a:r>
              <a:rPr lang="ru-RU" sz="2500" dirty="0">
                <a:latin typeface="Times New Roman" panose="02020603050405020304" pitchFamily="18" charset="0"/>
                <a:cs typeface="Times New Roman" panose="02020603050405020304" pitchFamily="18" charset="0"/>
              </a:rPr>
              <a:t>П</a:t>
            </a:r>
            <a:r>
              <a:rPr lang="ru-RU" sz="2500" dirty="0" smtClean="0">
                <a:latin typeface="Times New Roman" panose="02020603050405020304" pitchFamily="18" charset="0"/>
                <a:cs typeface="Times New Roman" panose="02020603050405020304" pitchFamily="18" charset="0"/>
              </a:rPr>
              <a:t>ровести </a:t>
            </a:r>
            <a:r>
              <a:rPr lang="ru-RU" sz="2500" dirty="0">
                <a:latin typeface="Times New Roman" panose="02020603050405020304" pitchFamily="18" charset="0"/>
                <a:cs typeface="Times New Roman" panose="02020603050405020304" pitchFamily="18" charset="0"/>
              </a:rPr>
              <a:t>расчет для своего варианта индивидуального задания в </a:t>
            </a:r>
            <a:r>
              <a:rPr lang="sma-NO" sz="2500" dirty="0">
                <a:latin typeface="Times New Roman" panose="02020603050405020304" pitchFamily="18" charset="0"/>
                <a:cs typeface="Times New Roman" panose="02020603050405020304" pitchFamily="18" charset="0"/>
              </a:rPr>
              <a:t>Microsoft </a:t>
            </a:r>
            <a:r>
              <a:rPr lang="sma-NO" sz="2500" dirty="0" smtClean="0">
                <a:latin typeface="Times New Roman" panose="02020603050405020304" pitchFamily="18" charset="0"/>
                <a:cs typeface="Times New Roman" panose="02020603050405020304" pitchFamily="18" charset="0"/>
              </a:rPr>
              <a:t>Excel;</a:t>
            </a:r>
            <a:endParaRPr lang="ru-RU" sz="2500" dirty="0">
              <a:latin typeface="Times New Roman" panose="02020603050405020304" pitchFamily="18" charset="0"/>
              <a:cs typeface="Times New Roman" panose="02020603050405020304" pitchFamily="18" charset="0"/>
            </a:endParaRPr>
          </a:p>
          <a:p>
            <a:pPr marL="457200" indent="-457200">
              <a:lnSpc>
                <a:spcPct val="110000"/>
              </a:lnSpc>
              <a:buFont typeface="+mj-lt"/>
              <a:buAutoNum type="arabicPeriod"/>
            </a:pPr>
            <a:r>
              <a:rPr lang="ru-RU" sz="2500" dirty="0" smtClean="0">
                <a:latin typeface="Times New Roman" panose="02020603050405020304" pitchFamily="18" charset="0"/>
                <a:cs typeface="Times New Roman" panose="02020603050405020304" pitchFamily="18" charset="0"/>
              </a:rPr>
              <a:t>Оформить </a:t>
            </a:r>
            <a:r>
              <a:rPr lang="ru-RU" sz="2500" dirty="0">
                <a:latin typeface="Times New Roman" panose="02020603050405020304" pitchFamily="18" charset="0"/>
                <a:cs typeface="Times New Roman" panose="02020603050405020304" pitchFamily="18" charset="0"/>
              </a:rPr>
              <a:t>презентацию в </a:t>
            </a:r>
            <a:r>
              <a:rPr lang="en-US" sz="2500" dirty="0">
                <a:latin typeface="Times New Roman" panose="02020603050405020304" pitchFamily="18" charset="0"/>
                <a:cs typeface="Times New Roman" panose="02020603050405020304" pitchFamily="18" charset="0"/>
              </a:rPr>
              <a:t>Microsoft Office PowerPoint,</a:t>
            </a:r>
            <a:r>
              <a:rPr lang="ru-RU" sz="2500" dirty="0">
                <a:latin typeface="Times New Roman" panose="02020603050405020304" pitchFamily="18" charset="0"/>
                <a:cs typeface="Times New Roman" panose="02020603050405020304" pitchFamily="18" charset="0"/>
              </a:rPr>
              <a:t> включающую: </a:t>
            </a:r>
          </a:p>
          <a:p>
            <a:pPr marL="714375" indent="-361950">
              <a:lnSpc>
                <a:spcPct val="110000"/>
              </a:lnSpc>
              <a:buFont typeface="Symbol" panose="05050102010706020507" pitchFamily="18" charset="2"/>
              <a:buChar char=""/>
            </a:pPr>
            <a:r>
              <a:rPr lang="ru-RU" sz="2500" dirty="0">
                <a:latin typeface="Times New Roman" panose="02020603050405020304" pitchFamily="18" charset="0"/>
                <a:cs typeface="Times New Roman" panose="02020603050405020304" pitchFamily="18" charset="0"/>
              </a:rPr>
              <a:t>постановку задачи; </a:t>
            </a:r>
          </a:p>
          <a:p>
            <a:pPr marL="714375" indent="-361950">
              <a:lnSpc>
                <a:spcPct val="110000"/>
              </a:lnSpc>
              <a:buFont typeface="Symbol" panose="05050102010706020507" pitchFamily="18" charset="2"/>
              <a:buChar char=""/>
            </a:pPr>
            <a:r>
              <a:rPr lang="ru-RU" sz="2500" dirty="0">
                <a:latin typeface="Times New Roman" panose="02020603050405020304" pitchFamily="18" charset="0"/>
                <a:cs typeface="Times New Roman" panose="02020603050405020304" pitchFamily="18" charset="0"/>
              </a:rPr>
              <a:t>алгоритм расчета; </a:t>
            </a:r>
          </a:p>
          <a:p>
            <a:pPr marL="714375" indent="-361950">
              <a:lnSpc>
                <a:spcPct val="110000"/>
              </a:lnSpc>
              <a:buFont typeface="Symbol" panose="05050102010706020507" pitchFamily="18" charset="2"/>
              <a:buChar char=""/>
            </a:pPr>
            <a:r>
              <a:rPr lang="ru-RU" sz="2500" dirty="0">
                <a:latin typeface="Times New Roman" panose="02020603050405020304" pitchFamily="18" charset="0"/>
                <a:cs typeface="Times New Roman" panose="02020603050405020304" pitchFamily="18" charset="0"/>
              </a:rPr>
              <a:t>таблицу с расчетом из </a:t>
            </a:r>
            <a:r>
              <a:rPr lang="en-US" sz="2500" dirty="0">
                <a:latin typeface="Times New Roman" panose="02020603050405020304" pitchFamily="18" charset="0"/>
                <a:cs typeface="Times New Roman" panose="02020603050405020304" pitchFamily="18" charset="0"/>
              </a:rPr>
              <a:t>Microsoft Office Excel</a:t>
            </a:r>
            <a:r>
              <a:rPr lang="ru-RU" sz="2500" dirty="0">
                <a:latin typeface="Times New Roman" panose="02020603050405020304" pitchFamily="18" charset="0"/>
                <a:cs typeface="Times New Roman" panose="02020603050405020304" pitchFamily="18" charset="0"/>
              </a:rPr>
              <a:t>, график исходной функции</a:t>
            </a:r>
            <a:r>
              <a:rPr lang="en-US" sz="2500" dirty="0">
                <a:latin typeface="Times New Roman" panose="02020603050405020304" pitchFamily="18" charset="0"/>
                <a:cs typeface="Times New Roman" panose="02020603050405020304" pitchFamily="18" charset="0"/>
              </a:rPr>
              <a:t>.</a:t>
            </a:r>
            <a:endParaRPr lang="ru-RU" sz="2500" dirty="0">
              <a:latin typeface="Times New Roman" panose="02020603050405020304" pitchFamily="18" charset="0"/>
              <a:cs typeface="Times New Roman" panose="02020603050405020304" pitchFamily="18" charset="0"/>
            </a:endParaRPr>
          </a:p>
          <a:p>
            <a:pPr marL="457200" indent="-457200">
              <a:lnSpc>
                <a:spcPct val="110000"/>
              </a:lnSpc>
              <a:buFont typeface="+mj-lt"/>
              <a:buAutoNum type="arabicPeriod" startAt="4"/>
            </a:pPr>
            <a:r>
              <a:rPr lang="ru-RU" sz="2500" dirty="0">
                <a:latin typeface="Times New Roman" panose="02020603050405020304" pitchFamily="18" charset="0"/>
                <a:cs typeface="Times New Roman" panose="02020603050405020304" pitchFamily="18" charset="0"/>
              </a:rPr>
              <a:t>П</a:t>
            </a:r>
            <a:r>
              <a:rPr lang="ru-RU" sz="2500" dirty="0" smtClean="0">
                <a:latin typeface="Times New Roman" panose="02020603050405020304" pitchFamily="18" charset="0"/>
                <a:cs typeface="Times New Roman" panose="02020603050405020304" pitchFamily="18" charset="0"/>
              </a:rPr>
              <a:t>ривести </a:t>
            </a:r>
            <a:r>
              <a:rPr lang="ru-RU" sz="2500" dirty="0">
                <a:latin typeface="Times New Roman" panose="02020603050405020304" pitchFamily="18" charset="0"/>
                <a:cs typeface="Times New Roman" panose="02020603050405020304" pitchFamily="18" charset="0"/>
              </a:rPr>
              <a:t>результат расчета и его анализ.</a:t>
            </a:r>
            <a:endParaRPr lang="sma-NO" sz="2500" dirty="0"/>
          </a:p>
        </p:txBody>
      </p:sp>
    </p:spTree>
    <p:extLst>
      <p:ext uri="{BB962C8B-B14F-4D97-AF65-F5344CB8AC3E}">
        <p14:creationId xmlns:p14="http://schemas.microsoft.com/office/powerpoint/2010/main" val="292653450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0EF1FBF5-A6D3-4A5A-8B67-DE2F35AEFE53}"/>
              </a:ext>
            </a:extLst>
          </p:cNvPr>
          <p:cNvSpPr>
            <a:spLocks noGrp="1"/>
          </p:cNvSpPr>
          <p:nvPr>
            <p:ph type="title"/>
          </p:nvPr>
        </p:nvSpPr>
        <p:spPr>
          <a:xfrm>
            <a:off x="1067475" y="10500"/>
            <a:ext cx="10057050" cy="1260000"/>
          </a:xfrm>
        </p:spPr>
        <p:txBody>
          <a:bodyPr>
            <a:normAutofit/>
          </a:bodyPr>
          <a:lstStyle/>
          <a:p>
            <a:r>
              <a:rPr lang="ru-RU" sz="3600" b="0" dirty="0">
                <a:latin typeface="Verdana" panose="020B0604030504040204" pitchFamily="34" charset="0"/>
                <a:ea typeface="Verdana" panose="020B0604030504040204" pitchFamily="34" charset="0"/>
              </a:rPr>
              <a:t>Индивидуальное зачетное задание</a:t>
            </a:r>
            <a:endParaRPr lang="sma-NO" sz="3600" b="0" dirty="0">
              <a:latin typeface="Verdana" panose="020B0604030504040204" pitchFamily="34" charset="0"/>
              <a:ea typeface="Verdana" panose="020B0604030504040204" pitchFamily="34" charset="0"/>
            </a:endParaRPr>
          </a:p>
        </p:txBody>
      </p:sp>
      <mc:AlternateContent xmlns:mc="http://schemas.openxmlformats.org/markup-compatibility/2006">
        <mc:Choice xmlns:a14="http://schemas.microsoft.com/office/drawing/2010/main" Requires="a14">
          <p:sp>
            <p:nvSpPr>
              <p:cNvPr id="4" name="Объект 2">
                <a:extLst>
                  <a:ext uri="{FF2B5EF4-FFF2-40B4-BE49-F238E27FC236}">
                    <a16:creationId xmlns="" xmlns:a16="http://schemas.microsoft.com/office/drawing/2014/main" id="{7CBCB7B9-EC4C-4D59-8ECC-234C7CDFB9B3}"/>
                  </a:ext>
                </a:extLst>
              </p:cNvPr>
              <p:cNvSpPr>
                <a:spLocks noGrp="1"/>
              </p:cNvSpPr>
              <p:nvPr>
                <p:ph idx="1"/>
              </p:nvPr>
            </p:nvSpPr>
            <p:spPr>
              <a:xfrm>
                <a:off x="324525" y="1716259"/>
                <a:ext cx="10800000" cy="4093698"/>
              </a:xfrm>
            </p:spPr>
            <p:txBody>
              <a:bodyPr>
                <a:normAutofit/>
              </a:bodyPr>
              <a:lstStyle/>
              <a:p>
                <a:pPr marL="0" indent="447675">
                  <a:buNone/>
                </a:pPr>
                <a:r>
                  <a:rPr lang="ru-RU" sz="3200" dirty="0"/>
                  <a:t>Дано: </a:t>
                </a:r>
                <a14:m>
                  <m:oMath xmlns:m="http://schemas.openxmlformats.org/officeDocument/2006/math">
                    <m:r>
                      <m:rPr>
                        <m:sty m:val="p"/>
                      </m:rPr>
                      <a:rPr lang="en-US" sz="3200">
                        <a:latin typeface="Cambria Math" panose="02040503050406030204" pitchFamily="18" charset="0"/>
                        <a:ea typeface="Cambria Math" panose="02040503050406030204" pitchFamily="18" charset="0"/>
                        <a:cs typeface="Times New Roman" panose="02020603050405020304" pitchFamily="18" charset="0"/>
                      </a:rPr>
                      <m:t>y</m:t>
                    </m:r>
                    <m:r>
                      <a:rPr lang="en-US" sz="3200">
                        <a:latin typeface="Cambria Math" panose="02040503050406030204" pitchFamily="18" charset="0"/>
                        <a:ea typeface="Cambria Math" panose="02040503050406030204" pitchFamily="18" charset="0"/>
                        <a:cs typeface="Times New Roman" panose="02020603050405020304" pitchFamily="18" charset="0"/>
                      </a:rPr>
                      <m:t>=</m:t>
                    </m:r>
                    <m:sSup>
                      <m:sSupPr>
                        <m:ctrlPr>
                          <a:rPr lang="en-US" sz="3200" i="1">
                            <a:latin typeface="Cambria Math"/>
                            <a:ea typeface="Cambria Math" panose="02040503050406030204" pitchFamily="18" charset="0"/>
                            <a:cs typeface="Times New Roman" panose="02020603050405020304" pitchFamily="18" charset="0"/>
                          </a:rPr>
                        </m:ctrlPr>
                      </m:sSupPr>
                      <m:e>
                        <m:r>
                          <a:rPr lang="en-US" sz="3200" i="1">
                            <a:latin typeface="Cambria Math" panose="02040503050406030204" pitchFamily="18" charset="0"/>
                            <a:ea typeface="Cambria Math" panose="02040503050406030204" pitchFamily="18" charset="0"/>
                            <a:cs typeface="Times New Roman" panose="02020603050405020304" pitchFamily="18" charset="0"/>
                          </a:rPr>
                          <m:t>𝑥</m:t>
                        </m:r>
                      </m:e>
                      <m:sup>
                        <m:r>
                          <a:rPr lang="en-US" sz="3200" i="1">
                            <a:latin typeface="Cambria Math" panose="02040503050406030204" pitchFamily="18" charset="0"/>
                            <a:ea typeface="Cambria Math" panose="02040503050406030204" pitchFamily="18" charset="0"/>
                            <a:cs typeface="Times New Roman" panose="02020603050405020304" pitchFamily="18" charset="0"/>
                          </a:rPr>
                          <m:t>3</m:t>
                        </m:r>
                      </m:sup>
                    </m:sSup>
                    <m:r>
                      <a:rPr lang="en-US" sz="3200">
                        <a:latin typeface="Cambria Math" panose="02040503050406030204" pitchFamily="18" charset="0"/>
                        <a:ea typeface="Cambria Math" panose="02040503050406030204" pitchFamily="18" charset="0"/>
                        <a:cs typeface="Times New Roman" panose="02020603050405020304" pitchFamily="18" charset="0"/>
                      </a:rPr>
                      <m:t>−4</m:t>
                    </m:r>
                    <m:r>
                      <m:rPr>
                        <m:sty m:val="p"/>
                      </m:rPr>
                      <a:rPr lang="en-US" sz="3200">
                        <a:latin typeface="Cambria Math" panose="02040503050406030204" pitchFamily="18" charset="0"/>
                        <a:ea typeface="Cambria Math" panose="02040503050406030204" pitchFamily="18" charset="0"/>
                        <a:cs typeface="Times New Roman" panose="02020603050405020304" pitchFamily="18" charset="0"/>
                      </a:rPr>
                      <m:t>x</m:t>
                    </m:r>
                    <m:r>
                      <a:rPr lang="en-US" sz="3200">
                        <a:latin typeface="Cambria Math" panose="02040503050406030204" pitchFamily="18" charset="0"/>
                        <a:ea typeface="Cambria Math" panose="02040503050406030204" pitchFamily="18" charset="0"/>
                        <a:cs typeface="Times New Roman" panose="02020603050405020304" pitchFamily="18" charset="0"/>
                      </a:rPr>
                      <m:t>−2,  </m:t>
                    </m:r>
                    <m:r>
                      <a:rPr lang="en-US" sz="3200" b="0" i="1" smtClean="0">
                        <a:latin typeface="Cambria Math" panose="02040503050406030204" pitchFamily="18" charset="0"/>
                        <a:ea typeface="Cambria Math" panose="02040503050406030204" pitchFamily="18" charset="0"/>
                        <a:cs typeface="Times New Roman" panose="02020603050405020304" pitchFamily="18" charset="0"/>
                      </a:rPr>
                      <m:t>𝑥</m:t>
                    </m:r>
                    <m:r>
                      <a:rPr lang="en-US" sz="3200">
                        <a:latin typeface="Cambria Math" panose="02040503050406030204" pitchFamily="18" charset="0"/>
                        <a:ea typeface="Cambria Math" panose="02040503050406030204" pitchFamily="18" charset="0"/>
                        <a:cs typeface="Times New Roman" panose="02020603050405020304" pitchFamily="18" charset="0"/>
                      </a:rPr>
                      <m:t>=−0,539</m:t>
                    </m:r>
                  </m:oMath>
                </a14:m>
                <a:r>
                  <a:rPr lang="ru-RU" sz="3200" dirty="0">
                    <a:latin typeface="Times New Roman" panose="02020603050405020304" pitchFamily="18" charset="0"/>
                    <a:cs typeface="Times New Roman" panose="02020603050405020304" pitchFamily="18" charset="0"/>
                  </a:rPr>
                  <a:t> с точностью </a:t>
                </a:r>
                <a14:m>
                  <m:oMath xmlns:m="http://schemas.openxmlformats.org/officeDocument/2006/math">
                    <m:r>
                      <a:rPr lang="ru-RU" sz="3200" i="1" dirty="0" smtClean="0">
                        <a:latin typeface="Cambria Math" panose="02040503050406030204" pitchFamily="18" charset="0"/>
                        <a:ea typeface="Cambria Math" panose="02040503050406030204" pitchFamily="18" charset="0"/>
                        <a:cs typeface="Times New Roman" panose="02020603050405020304" pitchFamily="18" charset="0"/>
                      </a:rPr>
                      <m:t>𝜀</m:t>
                    </m:r>
                    <m:r>
                      <a:rPr lang="en-US" sz="3200" i="1" dirty="0">
                        <a:latin typeface="Cambria Math" panose="02040503050406030204" pitchFamily="18" charset="0"/>
                        <a:cs typeface="Times New Roman" panose="02020603050405020304" pitchFamily="18" charset="0"/>
                      </a:rPr>
                      <m:t> </m:t>
                    </m:r>
                    <m:r>
                      <a:rPr lang="ru-RU" sz="3200" i="1" dirty="0">
                        <a:latin typeface="Cambria Math" panose="02040503050406030204" pitchFamily="18" charset="0"/>
                        <a:cs typeface="Times New Roman" panose="02020603050405020304" pitchFamily="18" charset="0"/>
                      </a:rPr>
                      <m:t>=</m:t>
                    </m:r>
                    <m:r>
                      <a:rPr lang="en-US" sz="3200" i="1" dirty="0">
                        <a:latin typeface="Cambria Math" panose="02040503050406030204" pitchFamily="18" charset="0"/>
                        <a:cs typeface="Times New Roman" panose="02020603050405020304" pitchFamily="18" charset="0"/>
                      </a:rPr>
                      <m:t> </m:t>
                    </m:r>
                    <m:r>
                      <a:rPr lang="ru-RU" sz="3200" i="1" dirty="0">
                        <a:latin typeface="Cambria Math" panose="02040503050406030204" pitchFamily="18" charset="0"/>
                        <a:cs typeface="Times New Roman" panose="02020603050405020304" pitchFamily="18" charset="0"/>
                      </a:rPr>
                      <m:t>0,001</m:t>
                    </m:r>
                  </m:oMath>
                </a14:m>
                <a:endParaRPr lang="ru-RU" sz="3200" dirty="0"/>
              </a:p>
              <a:p>
                <a:pPr marL="0" indent="447675">
                  <a:buNone/>
                </a:pPr>
                <a:r>
                  <a:rPr lang="ru-RU" sz="3200" dirty="0"/>
                  <a:t>Найти: отделить корень заданного уравнения, пользуясь графическим методом, и </a:t>
                </a:r>
                <a:r>
                  <a:rPr lang="ru-RU" sz="3200" dirty="0" smtClean="0"/>
                  <a:t> </a:t>
                </a:r>
                <a:r>
                  <a:rPr lang="ru-RU" sz="3200" dirty="0" smtClean="0"/>
                  <a:t>методами уточнения вычислите </a:t>
                </a:r>
                <a:r>
                  <a:rPr lang="ru-RU" sz="3200" dirty="0"/>
                  <a:t>один корень с точностью  0,001 при помощи </a:t>
                </a:r>
                <a:r>
                  <a:rPr lang="ru-RU" sz="3200" dirty="0" smtClean="0"/>
                  <a:t> табличного процессора </a:t>
                </a:r>
                <a:r>
                  <a:rPr lang="en-US" sz="3200" dirty="0" smtClean="0"/>
                  <a:t>Microsoft </a:t>
                </a:r>
                <a:r>
                  <a:rPr lang="en-US" sz="3200" dirty="0"/>
                  <a:t>Excel.</a:t>
                </a:r>
                <a:endParaRPr lang="sma-NO" sz="3200" dirty="0"/>
              </a:p>
            </p:txBody>
          </p:sp>
        </mc:Choice>
        <mc:Fallback>
          <p:sp>
            <p:nvSpPr>
              <p:cNvPr id="4" name="Объект 2">
                <a:extLst>
                  <a:ext uri="{FF2B5EF4-FFF2-40B4-BE49-F238E27FC236}">
                    <a16:creationId xmlns="" xmlns:a16="http://schemas.microsoft.com/office/drawing/2014/main" xmlns:a14="http://schemas.microsoft.com/office/drawing/2010/main" id="{7CBCB7B9-EC4C-4D59-8ECC-234C7CDFB9B3}"/>
                  </a:ext>
                </a:extLst>
              </p:cNvPr>
              <p:cNvSpPr>
                <a:spLocks noGrp="1" noRot="1" noChangeAspect="1" noMove="1" noResize="1" noEditPoints="1" noAdjustHandles="1" noChangeArrowheads="1" noChangeShapeType="1" noTextEdit="1"/>
              </p:cNvSpPr>
              <p:nvPr>
                <p:ph idx="1"/>
              </p:nvPr>
            </p:nvSpPr>
            <p:spPr>
              <a:xfrm>
                <a:off x="324525" y="1716259"/>
                <a:ext cx="10800000" cy="4093698"/>
              </a:xfrm>
              <a:blipFill rotWithShape="1">
                <a:blip r:embed="rId2"/>
                <a:stretch>
                  <a:fillRect l="-1411" t="-2683" r="-1185"/>
                </a:stretch>
              </a:blipFill>
            </p:spPr>
            <p:txBody>
              <a:bodyPr/>
              <a:lstStyle/>
              <a:p>
                <a:r>
                  <a:rPr lang="ru-RU">
                    <a:noFill/>
                  </a:rPr>
                  <a:t> </a:t>
                </a:r>
              </a:p>
            </p:txBody>
          </p:sp>
        </mc:Fallback>
      </mc:AlternateContent>
    </p:spTree>
    <p:extLst>
      <p:ext uri="{BB962C8B-B14F-4D97-AF65-F5344CB8AC3E}">
        <p14:creationId xmlns:p14="http://schemas.microsoft.com/office/powerpoint/2010/main" val="21465465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1">
            <a:extLst>
              <a:ext uri="{FF2B5EF4-FFF2-40B4-BE49-F238E27FC236}">
                <a16:creationId xmlns="" xmlns:a16="http://schemas.microsoft.com/office/drawing/2014/main" id="{69B85C3E-8306-42DD-A2AA-20B1356051E4}"/>
              </a:ext>
            </a:extLst>
          </p:cNvPr>
          <p:cNvSpPr txBox="1">
            <a:spLocks/>
          </p:cNvSpPr>
          <p:nvPr/>
        </p:nvSpPr>
        <p:spPr>
          <a:xfrm>
            <a:off x="1064405" y="3307"/>
            <a:ext cx="9360000" cy="1260000"/>
          </a:xfrm>
          <a:prstGeom prst="rect">
            <a:avLst/>
          </a:prstGeom>
        </p:spPr>
        <p:txBody>
          <a:bodyPr vert="horz" lIns="91440" tIns="27432" rIns="91440" bIns="45720" rtlCol="0" anchor="b">
            <a:normAutofit/>
          </a:bodyPr>
          <a:lstStyle>
            <a:lvl1pPr algn="l" defTabSz="914400" rtl="0" eaLnBrk="1" latinLnBrk="0" hangingPunct="1">
              <a:lnSpc>
                <a:spcPct val="90000"/>
              </a:lnSpc>
              <a:spcBef>
                <a:spcPct val="0"/>
              </a:spcBef>
              <a:buNone/>
              <a:defRPr sz="4400" b="1" kern="1200" spc="-50" baseline="0">
                <a:solidFill>
                  <a:schemeClr val="accent1"/>
                </a:solidFill>
                <a:latin typeface="+mj-lt"/>
                <a:ea typeface="+mj-ea"/>
                <a:cs typeface="+mj-cs"/>
              </a:defRPr>
            </a:lvl1pPr>
          </a:lstStyle>
          <a:p>
            <a:r>
              <a:rPr lang="ru-RU" sz="3600" b="0" dirty="0">
                <a:latin typeface="Verdana" panose="020B0604030504040204" pitchFamily="34" charset="0"/>
                <a:ea typeface="Verdana" panose="020B0604030504040204" pitchFamily="34" charset="0"/>
              </a:rPr>
              <a:t>Графический метод:</a:t>
            </a:r>
            <a:endParaRPr lang="sma-NO" sz="3600" b="0" dirty="0">
              <a:latin typeface="Verdana" panose="020B0604030504040204" pitchFamily="34" charset="0"/>
              <a:ea typeface="Verdana" panose="020B0604030504040204" pitchFamily="34" charset="0"/>
            </a:endParaRPr>
          </a:p>
        </p:txBody>
      </p:sp>
      <p:graphicFrame>
        <p:nvGraphicFramePr>
          <p:cNvPr id="2" name="Таблица 1">
            <a:extLst>
              <a:ext uri="{FF2B5EF4-FFF2-40B4-BE49-F238E27FC236}">
                <a16:creationId xmlns="" xmlns:a16="http://schemas.microsoft.com/office/drawing/2014/main" id="{F6A0DBBC-F72D-418D-A5D0-05C79152395F}"/>
              </a:ext>
            </a:extLst>
          </p:cNvPr>
          <p:cNvGraphicFramePr>
            <a:graphicFrameLocks noGrp="1"/>
          </p:cNvGraphicFramePr>
          <p:nvPr>
            <p:extLst>
              <p:ext uri="{D42A27DB-BD31-4B8C-83A1-F6EECF244321}">
                <p14:modId xmlns:p14="http://schemas.microsoft.com/office/powerpoint/2010/main" val="692978056"/>
              </p:ext>
            </p:extLst>
          </p:nvPr>
        </p:nvGraphicFramePr>
        <p:xfrm>
          <a:off x="8969604" y="2348897"/>
          <a:ext cx="2157992" cy="3588820"/>
        </p:xfrm>
        <a:graphic>
          <a:graphicData uri="http://schemas.openxmlformats.org/drawingml/2006/table">
            <a:tbl>
              <a:tblPr>
                <a:tableStyleId>{5C22544A-7EE6-4342-B048-85BDC9FD1C3A}</a:tableStyleId>
              </a:tblPr>
              <a:tblGrid>
                <a:gridCol w="1078996">
                  <a:extLst>
                    <a:ext uri="{9D8B030D-6E8A-4147-A177-3AD203B41FA5}">
                      <a16:colId xmlns="" xmlns:a16="http://schemas.microsoft.com/office/drawing/2014/main" val="2667702216"/>
                    </a:ext>
                  </a:extLst>
                </a:gridCol>
                <a:gridCol w="1078996">
                  <a:extLst>
                    <a:ext uri="{9D8B030D-6E8A-4147-A177-3AD203B41FA5}">
                      <a16:colId xmlns="" xmlns:a16="http://schemas.microsoft.com/office/drawing/2014/main" val="1483160002"/>
                    </a:ext>
                  </a:extLst>
                </a:gridCol>
              </a:tblGrid>
              <a:tr h="358882">
                <a:tc>
                  <a:txBody>
                    <a:bodyPr/>
                    <a:lstStyle/>
                    <a:p>
                      <a:pPr algn="r" fontAlgn="b"/>
                      <a:r>
                        <a:rPr lang="ru-RU" sz="1600" u="none" strike="noStrike" dirty="0">
                          <a:effectLst/>
                          <a:latin typeface="Courier New" panose="02070309020205020404" pitchFamily="49" charset="0"/>
                          <a:cs typeface="Courier New" panose="02070309020205020404" pitchFamily="49" charset="0"/>
                        </a:rPr>
                        <a:t>1</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2</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911543735"/>
                  </a:ext>
                </a:extLst>
              </a:tr>
              <a:tr h="358882">
                <a:tc>
                  <a:txBody>
                    <a:bodyPr/>
                    <a:lstStyle/>
                    <a:p>
                      <a:pPr algn="r" fontAlgn="b"/>
                      <a:r>
                        <a:rPr lang="ru-RU" sz="1600" u="none" strike="noStrike" dirty="0">
                          <a:effectLst/>
                          <a:latin typeface="Courier New" panose="02070309020205020404" pitchFamily="49" charset="0"/>
                          <a:cs typeface="Courier New" panose="02070309020205020404" pitchFamily="49" charset="0"/>
                        </a:rPr>
                        <a:t>8</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6</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2704261480"/>
                  </a:ext>
                </a:extLst>
              </a:tr>
              <a:tr h="358882">
                <a:tc>
                  <a:txBody>
                    <a:bodyPr/>
                    <a:lstStyle/>
                    <a:p>
                      <a:pPr algn="r" fontAlgn="b"/>
                      <a:r>
                        <a:rPr lang="ru-RU" sz="1600" u="none" strike="noStrike">
                          <a:effectLst/>
                          <a:latin typeface="Courier New" panose="02070309020205020404" pitchFamily="49" charset="0"/>
                          <a:cs typeface="Courier New" panose="02070309020205020404" pitchFamily="49" charset="0"/>
                        </a:rPr>
                        <a:t>27</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10</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137875549"/>
                  </a:ext>
                </a:extLst>
              </a:tr>
              <a:tr h="358882">
                <a:tc>
                  <a:txBody>
                    <a:bodyPr/>
                    <a:lstStyle/>
                    <a:p>
                      <a:pPr algn="r" fontAlgn="b"/>
                      <a:r>
                        <a:rPr lang="ru-RU" sz="1600" u="none" strike="noStrike">
                          <a:effectLst/>
                          <a:latin typeface="Courier New" panose="02070309020205020404" pitchFamily="49" charset="0"/>
                          <a:cs typeface="Courier New" panose="02070309020205020404" pitchFamily="49" charset="0"/>
                        </a:rPr>
                        <a:t>64</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14</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2928989675"/>
                  </a:ext>
                </a:extLst>
              </a:tr>
              <a:tr h="358882">
                <a:tc>
                  <a:txBody>
                    <a:bodyPr/>
                    <a:lstStyle/>
                    <a:p>
                      <a:pPr algn="r" fontAlgn="b"/>
                      <a:r>
                        <a:rPr lang="ru-RU" sz="1600" u="none" strike="noStrike">
                          <a:effectLst/>
                          <a:latin typeface="Courier New" panose="02070309020205020404" pitchFamily="49" charset="0"/>
                          <a:cs typeface="Courier New" panose="02070309020205020404" pitchFamily="49" charset="0"/>
                        </a:rPr>
                        <a:t>125</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18</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974025737"/>
                  </a:ext>
                </a:extLst>
              </a:tr>
              <a:tr h="358882">
                <a:tc>
                  <a:txBody>
                    <a:bodyPr/>
                    <a:lstStyle/>
                    <a:p>
                      <a:pPr algn="r" fontAlgn="b"/>
                      <a:r>
                        <a:rPr lang="ru-RU" sz="1600" u="none" strike="noStrike">
                          <a:effectLst/>
                          <a:latin typeface="Courier New" panose="02070309020205020404" pitchFamily="49" charset="0"/>
                          <a:cs typeface="Courier New" panose="02070309020205020404" pitchFamily="49" charset="0"/>
                        </a:rPr>
                        <a:t>216</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22</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3491930119"/>
                  </a:ext>
                </a:extLst>
              </a:tr>
              <a:tr h="358882">
                <a:tc>
                  <a:txBody>
                    <a:bodyPr/>
                    <a:lstStyle/>
                    <a:p>
                      <a:pPr algn="r" fontAlgn="b"/>
                      <a:r>
                        <a:rPr lang="ru-RU" sz="1600" u="none" strike="noStrike">
                          <a:effectLst/>
                          <a:latin typeface="Courier New" panose="02070309020205020404" pitchFamily="49" charset="0"/>
                          <a:cs typeface="Courier New" panose="02070309020205020404" pitchFamily="49" charset="0"/>
                        </a:rPr>
                        <a:t>343</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26</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4146704919"/>
                  </a:ext>
                </a:extLst>
              </a:tr>
              <a:tr h="358882">
                <a:tc>
                  <a:txBody>
                    <a:bodyPr/>
                    <a:lstStyle/>
                    <a:p>
                      <a:pPr algn="r" fontAlgn="b"/>
                      <a:r>
                        <a:rPr lang="ru-RU" sz="1600" u="none" strike="noStrike">
                          <a:effectLst/>
                          <a:latin typeface="Courier New" panose="02070309020205020404" pitchFamily="49" charset="0"/>
                          <a:cs typeface="Courier New" panose="02070309020205020404" pitchFamily="49" charset="0"/>
                        </a:rPr>
                        <a:t>512</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30</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2939011138"/>
                  </a:ext>
                </a:extLst>
              </a:tr>
              <a:tr h="358882">
                <a:tc>
                  <a:txBody>
                    <a:bodyPr/>
                    <a:lstStyle/>
                    <a:p>
                      <a:pPr algn="r" fontAlgn="b"/>
                      <a:r>
                        <a:rPr lang="ru-RU" sz="1600" u="none" strike="noStrike">
                          <a:effectLst/>
                          <a:latin typeface="Courier New" panose="02070309020205020404" pitchFamily="49" charset="0"/>
                          <a:cs typeface="Courier New" panose="02070309020205020404" pitchFamily="49" charset="0"/>
                        </a:rPr>
                        <a:t>729</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34</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741894521"/>
                  </a:ext>
                </a:extLst>
              </a:tr>
              <a:tr h="358882">
                <a:tc>
                  <a:txBody>
                    <a:bodyPr/>
                    <a:lstStyle/>
                    <a:p>
                      <a:pPr algn="r" fontAlgn="b"/>
                      <a:r>
                        <a:rPr lang="ru-RU" sz="1600" u="none" strike="noStrike">
                          <a:effectLst/>
                          <a:latin typeface="Courier New" panose="02070309020205020404" pitchFamily="49" charset="0"/>
                          <a:cs typeface="Courier New" panose="02070309020205020404" pitchFamily="49" charset="0"/>
                        </a:rPr>
                        <a:t>1000</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38</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1145008652"/>
                  </a:ext>
                </a:extLst>
              </a:tr>
            </a:tbl>
          </a:graphicData>
        </a:graphic>
      </p:graphicFrame>
      <mc:AlternateContent xmlns:mc="http://schemas.openxmlformats.org/markup-compatibility/2006" xmlns:a14="http://schemas.microsoft.com/office/drawing/2010/main">
        <mc:Choice Requires="a14">
          <p:sp>
            <p:nvSpPr>
              <p:cNvPr id="3" name="Прямоугольник 2">
                <a:extLst>
                  <a:ext uri="{FF2B5EF4-FFF2-40B4-BE49-F238E27FC236}">
                    <a16:creationId xmlns="" xmlns:a16="http://schemas.microsoft.com/office/drawing/2014/main" id="{9EE1BF9D-30DD-4B95-9CA6-A26516D744DB}"/>
                  </a:ext>
                </a:extLst>
              </p:cNvPr>
              <p:cNvSpPr/>
              <p:nvPr/>
            </p:nvSpPr>
            <p:spPr>
              <a:xfrm>
                <a:off x="3978112" y="1263307"/>
                <a:ext cx="4235775"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m:rPr>
                          <m:sty m:val="p"/>
                        </m:rPr>
                        <a:rPr lang="en-US" smtClean="0">
                          <a:latin typeface="Cambria Math" panose="02040503050406030204" pitchFamily="18" charset="0"/>
                          <a:ea typeface="Cambria Math" panose="02040503050406030204" pitchFamily="18" charset="0"/>
                          <a:cs typeface="Times New Roman" panose="02020603050405020304" pitchFamily="18" charset="0"/>
                        </a:rPr>
                        <m:t>y</m:t>
                      </m:r>
                      <m:r>
                        <a:rPr lang="en-US" smtClean="0">
                          <a:latin typeface="Cambria Math" panose="02040503050406030204" pitchFamily="18" charset="0"/>
                          <a:ea typeface="Cambria Math" panose="02040503050406030204" pitchFamily="18" charset="0"/>
                          <a:cs typeface="Times New Roman" panose="02020603050405020304" pitchFamily="18" charset="0"/>
                        </a:rPr>
                        <m:t>=</m:t>
                      </m:r>
                      <m:sSup>
                        <m:sSupPr>
                          <m:ctrlPr>
                            <a:rPr lang="en-US" i="1">
                              <a:latin typeface="Cambria Math"/>
                              <a:ea typeface="Cambria Math" panose="02040503050406030204" pitchFamily="18" charset="0"/>
                              <a:cs typeface="Times New Roman" panose="02020603050405020304" pitchFamily="18" charset="0"/>
                            </a:rPr>
                          </m:ctrlPr>
                        </m:sSupPr>
                        <m:e>
                          <m:r>
                            <a:rPr lang="en-US" i="1">
                              <a:latin typeface="Cambria Math" panose="02040503050406030204" pitchFamily="18" charset="0"/>
                              <a:ea typeface="Cambria Math" panose="02040503050406030204" pitchFamily="18" charset="0"/>
                              <a:cs typeface="Times New Roman" panose="02020603050405020304" pitchFamily="18" charset="0"/>
                            </a:rPr>
                            <m:t>𝑥</m:t>
                          </m:r>
                        </m:e>
                        <m:sup>
                          <m:r>
                            <a:rPr lang="en-US" i="1">
                              <a:latin typeface="Cambria Math" panose="02040503050406030204" pitchFamily="18" charset="0"/>
                              <a:ea typeface="Cambria Math" panose="02040503050406030204" pitchFamily="18" charset="0"/>
                              <a:cs typeface="Times New Roman" panose="02020603050405020304" pitchFamily="18" charset="0"/>
                            </a:rPr>
                            <m:t>3</m:t>
                          </m:r>
                        </m:sup>
                      </m:sSup>
                      <m:r>
                        <a:rPr lang="en-US">
                          <a:latin typeface="Cambria Math" panose="02040503050406030204" pitchFamily="18" charset="0"/>
                          <a:ea typeface="Cambria Math" panose="02040503050406030204" pitchFamily="18" charset="0"/>
                          <a:cs typeface="Times New Roman" panose="02020603050405020304" pitchFamily="18" charset="0"/>
                        </a:rPr>
                        <m:t>−4</m:t>
                      </m:r>
                      <m:r>
                        <m:rPr>
                          <m:sty m:val="p"/>
                        </m:rPr>
                        <a:rPr lang="en-US">
                          <a:latin typeface="Cambria Math" panose="02040503050406030204" pitchFamily="18" charset="0"/>
                          <a:ea typeface="Cambria Math" panose="02040503050406030204" pitchFamily="18" charset="0"/>
                          <a:cs typeface="Times New Roman" panose="02020603050405020304" pitchFamily="18" charset="0"/>
                        </a:rPr>
                        <m:t>x</m:t>
                      </m:r>
                      <m:r>
                        <a:rPr lang="en-US">
                          <a:latin typeface="Cambria Math" panose="02040503050406030204" pitchFamily="18" charset="0"/>
                          <a:ea typeface="Cambria Math" panose="02040503050406030204" pitchFamily="18" charset="0"/>
                          <a:cs typeface="Times New Roman" panose="02020603050405020304" pitchFamily="18" charset="0"/>
                        </a:rPr>
                        <m:t>−2; </m:t>
                      </m:r>
                      <m:r>
                        <a:rPr lang="en-US" i="1">
                          <a:latin typeface="Cambria Math" panose="02040503050406030204" pitchFamily="18" charset="0"/>
                          <a:ea typeface="Cambria Math" panose="02040503050406030204" pitchFamily="18" charset="0"/>
                          <a:cs typeface="Times New Roman" panose="02020603050405020304" pitchFamily="18" charset="0"/>
                        </a:rPr>
                        <m:t>𝑥</m:t>
                      </m:r>
                      <m:r>
                        <a:rPr lang="en-US">
                          <a:latin typeface="Cambria Math" panose="02040503050406030204" pitchFamily="18" charset="0"/>
                          <a:ea typeface="Cambria Math" panose="02040503050406030204" pitchFamily="18" charset="0"/>
                          <a:cs typeface="Times New Roman" panose="02020603050405020304" pitchFamily="18" charset="0"/>
                        </a:rPr>
                        <m:t>=−0,539</m:t>
                      </m:r>
                      <m:r>
                        <a:rPr lang="en-US" b="0" i="0" smtClean="0">
                          <a:latin typeface="Cambria Math" panose="02040503050406030204" pitchFamily="18" charset="0"/>
                          <a:ea typeface="Cambria Math" panose="02040503050406030204" pitchFamily="18" charset="0"/>
                          <a:cs typeface="Times New Roman" panose="02020603050405020304" pitchFamily="18" charset="0"/>
                        </a:rPr>
                        <m:t> ;</m:t>
                      </m:r>
                      <m:r>
                        <a:rPr lang="en-US">
                          <a:latin typeface="Cambria Math" panose="02040503050406030204" pitchFamily="18" charset="0"/>
                          <a:ea typeface="Cambria Math" panose="02040503050406030204" pitchFamily="18" charset="0"/>
                          <a:cs typeface="Times New Roman" panose="02020603050405020304" pitchFamily="18" charset="0"/>
                        </a:rPr>
                        <m:t>[</m:t>
                      </m:r>
                      <m:r>
                        <m:rPr>
                          <m:nor/>
                        </m:rPr>
                        <a:rPr lang="en-US" dirty="0"/>
                        <m:t>−1, 0.5] </m:t>
                      </m:r>
                    </m:oMath>
                  </m:oMathPara>
                </a14:m>
                <a:endParaRPr dirty="0"/>
              </a:p>
            </p:txBody>
          </p:sp>
        </mc:Choice>
        <mc:Fallback xmlns="">
          <p:sp>
            <p:nvSpPr>
              <p:cNvPr id="3" name="Прямоугольник 2">
                <a:extLst>
                  <a:ext uri="{FF2B5EF4-FFF2-40B4-BE49-F238E27FC236}">
                    <a16:creationId xmlns:a16="http://schemas.microsoft.com/office/drawing/2014/main" id="{9EE1BF9D-30DD-4B95-9CA6-A26516D744DB}"/>
                  </a:ext>
                </a:extLst>
              </p:cNvPr>
              <p:cNvSpPr>
                <a:spLocks noRot="1" noChangeAspect="1" noMove="1" noResize="1" noEditPoints="1" noAdjustHandles="1" noChangeArrowheads="1" noChangeShapeType="1" noTextEdit="1"/>
              </p:cNvSpPr>
              <p:nvPr/>
            </p:nvSpPr>
            <p:spPr>
              <a:xfrm>
                <a:off x="3978112" y="1263307"/>
                <a:ext cx="4235775" cy="369332"/>
              </a:xfrm>
              <a:prstGeom prst="rect">
                <a:avLst/>
              </a:prstGeom>
              <a:blipFill>
                <a:blip r:embed="rId2"/>
                <a:stretch>
                  <a:fillRect b="-18033"/>
                </a:stretch>
              </a:blipFill>
            </p:spPr>
            <p:txBody>
              <a:bodyPr/>
              <a:lstStyle/>
              <a:p>
                <a:r>
                  <a:rPr lang="ru-RU">
                    <a:noFill/>
                  </a:rPr>
                  <a:t> </a:t>
                </a:r>
              </a:p>
            </p:txBody>
          </p:sp>
        </mc:Fallback>
      </mc:AlternateContent>
      <p:graphicFrame>
        <p:nvGraphicFramePr>
          <p:cNvPr id="10" name="Объект 9">
            <a:extLst>
              <a:ext uri="{FF2B5EF4-FFF2-40B4-BE49-F238E27FC236}">
                <a16:creationId xmlns="" xmlns:a16="http://schemas.microsoft.com/office/drawing/2014/main" id="{00000000-0008-0000-0000-000003000000}"/>
              </a:ext>
            </a:extLst>
          </p:cNvPr>
          <p:cNvGraphicFramePr>
            <a:graphicFrameLocks noGrp="1"/>
          </p:cNvGraphicFramePr>
          <p:nvPr>
            <p:ph idx="1"/>
            <p:extLst>
              <p:ext uri="{D42A27DB-BD31-4B8C-83A1-F6EECF244321}">
                <p14:modId xmlns:p14="http://schemas.microsoft.com/office/powerpoint/2010/main" val="254809253"/>
              </p:ext>
            </p:extLst>
          </p:nvPr>
        </p:nvGraphicFramePr>
        <p:xfrm>
          <a:off x="329604" y="1983307"/>
          <a:ext cx="8640000" cy="4320000"/>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a14="http://schemas.microsoft.com/office/drawing/2010/main">
        <mc:Choice Requires="a14">
          <p:graphicFrame>
            <p:nvGraphicFramePr>
              <p:cNvPr id="4" name="Таблица 3">
                <a:extLst>
                  <a:ext uri="{FF2B5EF4-FFF2-40B4-BE49-F238E27FC236}">
                    <a16:creationId xmlns="" xmlns:a16="http://schemas.microsoft.com/office/drawing/2014/main" id="{09E28B67-4C74-46DB-8F3E-E229A27E8631}"/>
                  </a:ext>
                </a:extLst>
              </p:cNvPr>
              <p:cNvGraphicFramePr>
                <a:graphicFrameLocks noGrp="1"/>
              </p:cNvGraphicFramePr>
              <p:nvPr>
                <p:extLst>
                  <p:ext uri="{D42A27DB-BD31-4B8C-83A1-F6EECF244321}">
                    <p14:modId xmlns:p14="http://schemas.microsoft.com/office/powerpoint/2010/main" val="577134267"/>
                  </p:ext>
                </p:extLst>
              </p:nvPr>
            </p:nvGraphicFramePr>
            <p:xfrm>
              <a:off x="8969602" y="1978057"/>
              <a:ext cx="2157994" cy="370840"/>
            </p:xfrm>
            <a:graphic>
              <a:graphicData uri="http://schemas.openxmlformats.org/drawingml/2006/table">
                <a:tbl>
                  <a:tblPr firstRow="1" bandRow="1">
                    <a:tableStyleId>{5C22544A-7EE6-4342-B048-85BDC9FD1C3A}</a:tableStyleId>
                  </a:tblPr>
                  <a:tblGrid>
                    <a:gridCol w="1088798">
                      <a:extLst>
                        <a:ext uri="{9D8B030D-6E8A-4147-A177-3AD203B41FA5}">
                          <a16:colId xmlns="" xmlns:a16="http://schemas.microsoft.com/office/drawing/2014/main" val="3574532055"/>
                        </a:ext>
                      </a:extLst>
                    </a:gridCol>
                    <a:gridCol w="1069196">
                      <a:extLst>
                        <a:ext uri="{9D8B030D-6E8A-4147-A177-3AD203B41FA5}">
                          <a16:colId xmlns="" xmlns:a16="http://schemas.microsoft.com/office/drawing/2014/main" val="3076224401"/>
                        </a:ext>
                      </a:extLst>
                    </a:gridCol>
                  </a:tblGrid>
                  <a:tr h="370840">
                    <a:tc>
                      <a:txBody>
                        <a:bodyPr/>
                        <a:lstStyle/>
                        <a:p>
                          <a:pPr/>
                          <a14:m>
                            <m:oMathPara xmlns:m="http://schemas.openxmlformats.org/officeDocument/2006/math">
                              <m:oMathParaPr>
                                <m:jc m:val="centerGroup"/>
                              </m:oMathParaPr>
                              <m:oMath xmlns:m="http://schemas.openxmlformats.org/officeDocument/2006/math">
                                <m:sSub>
                                  <m:sSubPr>
                                    <m:ctrlPr>
                                      <a:rPr lang="en-US" sz="1200" i="1" dirty="0" smtClean="0">
                                        <a:latin typeface="Cambria Math"/>
                                      </a:rPr>
                                    </m:ctrlPr>
                                  </m:sSubPr>
                                  <m:e>
                                    <m:r>
                                      <a:rPr lang="en-US" sz="1200" b="1" i="1" dirty="0" smtClean="0">
                                        <a:latin typeface="Cambria Math" panose="02040503050406030204" pitchFamily="18" charset="0"/>
                                      </a:rPr>
                                      <m:t>𝒚</m:t>
                                    </m:r>
                                  </m:e>
                                  <m:sub>
                                    <m:r>
                                      <a:rPr lang="en-US" sz="1200" b="1" i="1" dirty="0" smtClean="0">
                                        <a:latin typeface="Cambria Math" panose="02040503050406030204" pitchFamily="18" charset="0"/>
                                      </a:rPr>
                                      <m:t>𝟏</m:t>
                                    </m:r>
                                  </m:sub>
                                </m:sSub>
                                <m:r>
                                  <a:rPr lang="en-US" sz="1200" b="1" i="1" dirty="0" smtClean="0">
                                    <a:latin typeface="Cambria Math" panose="02040503050406030204" pitchFamily="18" charset="0"/>
                                  </a:rPr>
                                  <m:t>=</m:t>
                                </m:r>
                                <m:sSup>
                                  <m:sSupPr>
                                    <m:ctrlPr>
                                      <a:rPr lang="en-US" sz="1200" b="1" i="1" dirty="0" smtClean="0">
                                        <a:latin typeface="Cambria Math"/>
                                      </a:rPr>
                                    </m:ctrlPr>
                                  </m:sSupPr>
                                  <m:e>
                                    <m:r>
                                      <a:rPr lang="en-US" sz="1200" b="1" i="1" dirty="0" smtClean="0">
                                        <a:latin typeface="Cambria Math" panose="02040503050406030204" pitchFamily="18" charset="0"/>
                                      </a:rPr>
                                      <m:t>𝒙</m:t>
                                    </m:r>
                                  </m:e>
                                  <m:sup>
                                    <m:r>
                                      <a:rPr lang="en-US" sz="1200" b="1" i="1" dirty="0" smtClean="0">
                                        <a:latin typeface="Cambria Math" panose="02040503050406030204" pitchFamily="18" charset="0"/>
                                      </a:rPr>
                                      <m:t>𝟑</m:t>
                                    </m:r>
                                  </m:sup>
                                </m:sSup>
                              </m:oMath>
                            </m:oMathPara>
                          </a14:m>
                          <a:endParaRPr lang="ru-RU" sz="1200"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200" i="1" dirty="0" smtClean="0">
                                        <a:latin typeface="Cambria Math"/>
                                      </a:rPr>
                                    </m:ctrlPr>
                                  </m:sSubPr>
                                  <m:e>
                                    <m:r>
                                      <a:rPr lang="en-US" sz="1200" b="1" i="1" dirty="0" smtClean="0">
                                        <a:latin typeface="Cambria Math" panose="02040503050406030204" pitchFamily="18" charset="0"/>
                                      </a:rPr>
                                      <m:t>𝒚</m:t>
                                    </m:r>
                                  </m:e>
                                  <m:sub>
                                    <m:r>
                                      <a:rPr lang="en-US" sz="1200" b="1" i="1" dirty="0" smtClean="0">
                                        <a:latin typeface="Cambria Math" panose="02040503050406030204" pitchFamily="18" charset="0"/>
                                      </a:rPr>
                                      <m:t>𝟐</m:t>
                                    </m:r>
                                  </m:sub>
                                </m:sSub>
                                <m:r>
                                  <a:rPr lang="en-US" sz="1200" b="1" i="1" dirty="0" smtClean="0">
                                    <a:latin typeface="Cambria Math" panose="02040503050406030204" pitchFamily="18" charset="0"/>
                                  </a:rPr>
                                  <m:t>=</m:t>
                                </m:r>
                                <m:r>
                                  <a:rPr lang="en-US" sz="1200" b="1" i="1" dirty="0" smtClean="0">
                                    <a:latin typeface="Cambria Math" panose="02040503050406030204" pitchFamily="18" charset="0"/>
                                  </a:rPr>
                                  <m:t>𝟒</m:t>
                                </m:r>
                                <m:r>
                                  <a:rPr lang="en-US" sz="1200" b="1" i="1" dirty="0" smtClean="0">
                                    <a:latin typeface="Cambria Math" panose="02040503050406030204" pitchFamily="18" charset="0"/>
                                  </a:rPr>
                                  <m:t>𝒙</m:t>
                                </m:r>
                                <m:r>
                                  <a:rPr lang="en-US" sz="1200" b="1" i="1" dirty="0" smtClean="0">
                                    <a:latin typeface="Cambria Math" panose="02040503050406030204" pitchFamily="18" charset="0"/>
                                  </a:rPr>
                                  <m:t>−</m:t>
                                </m:r>
                                <m:r>
                                  <a:rPr lang="en-US" sz="1200" b="1" i="1" dirty="0" smtClean="0">
                                    <a:latin typeface="Cambria Math" panose="02040503050406030204" pitchFamily="18" charset="0"/>
                                  </a:rPr>
                                  <m:t>𝟐</m:t>
                                </m:r>
                              </m:oMath>
                            </m:oMathPara>
                          </a14:m>
                          <a:endParaRPr lang="ru-RU" sz="1200" dirty="0"/>
                        </a:p>
                      </a:txBody>
                      <a:tcPr/>
                    </a:tc>
                    <a:extLst>
                      <a:ext uri="{0D108BD9-81ED-4DB2-BD59-A6C34878D82A}">
                        <a16:rowId xmlns="" xmlns:a16="http://schemas.microsoft.com/office/drawing/2014/main" val="4034837917"/>
                      </a:ext>
                    </a:extLst>
                  </a:tr>
                </a:tbl>
              </a:graphicData>
            </a:graphic>
          </p:graphicFrame>
        </mc:Choice>
        <mc:Fallback xmlns="">
          <p:graphicFrame>
            <p:nvGraphicFramePr>
              <p:cNvPr id="4" name="Таблица 3">
                <a:extLst>
                  <a:ext uri="{FF2B5EF4-FFF2-40B4-BE49-F238E27FC236}">
                    <a16:creationId xmlns:a16="http://schemas.microsoft.com/office/drawing/2014/main" id="{09E28B67-4C74-46DB-8F3E-E229A27E8631}"/>
                  </a:ext>
                </a:extLst>
              </p:cNvPr>
              <p:cNvGraphicFramePr>
                <a:graphicFrameLocks noGrp="1"/>
              </p:cNvGraphicFramePr>
              <p:nvPr>
                <p:extLst>
                  <p:ext uri="{D42A27DB-BD31-4B8C-83A1-F6EECF244321}">
                    <p14:modId xmlns:p14="http://schemas.microsoft.com/office/powerpoint/2010/main" val="577134267"/>
                  </p:ext>
                </p:extLst>
              </p:nvPr>
            </p:nvGraphicFramePr>
            <p:xfrm>
              <a:off x="8969602" y="1978057"/>
              <a:ext cx="2157994" cy="370840"/>
            </p:xfrm>
            <a:graphic>
              <a:graphicData uri="http://schemas.openxmlformats.org/drawingml/2006/table">
                <a:tbl>
                  <a:tblPr firstRow="1" bandRow="1">
                    <a:tableStyleId>{5C22544A-7EE6-4342-B048-85BDC9FD1C3A}</a:tableStyleId>
                  </a:tblPr>
                  <a:tblGrid>
                    <a:gridCol w="1088798">
                      <a:extLst>
                        <a:ext uri="{9D8B030D-6E8A-4147-A177-3AD203B41FA5}">
                          <a16:colId xmlns:a16="http://schemas.microsoft.com/office/drawing/2014/main" val="3574532055"/>
                        </a:ext>
                      </a:extLst>
                    </a:gridCol>
                    <a:gridCol w="1069196">
                      <a:extLst>
                        <a:ext uri="{9D8B030D-6E8A-4147-A177-3AD203B41FA5}">
                          <a16:colId xmlns:a16="http://schemas.microsoft.com/office/drawing/2014/main" val="3076224401"/>
                        </a:ext>
                      </a:extLst>
                    </a:gridCol>
                  </a:tblGrid>
                  <a:tr h="370840">
                    <a:tc>
                      <a:txBody>
                        <a:bodyPr/>
                        <a:lstStyle/>
                        <a:p>
                          <a:endParaRPr lang="ru-RU"/>
                        </a:p>
                      </a:txBody>
                      <a:tcPr>
                        <a:blipFill>
                          <a:blip r:embed="rId4"/>
                          <a:stretch>
                            <a:fillRect l="-559" t="-1613" r="-100559" b="-6452"/>
                          </a:stretch>
                        </a:blipFill>
                      </a:tcPr>
                    </a:tc>
                    <a:tc>
                      <a:txBody>
                        <a:bodyPr/>
                        <a:lstStyle/>
                        <a:p>
                          <a:endParaRPr lang="ru-RU"/>
                        </a:p>
                      </a:txBody>
                      <a:tcPr>
                        <a:blipFill>
                          <a:blip r:embed="rId4"/>
                          <a:stretch>
                            <a:fillRect l="-102273" t="-1613" r="-2273" b="-6452"/>
                          </a:stretch>
                        </a:blipFill>
                      </a:tcPr>
                    </a:tc>
                    <a:extLst>
                      <a:ext uri="{0D108BD9-81ED-4DB2-BD59-A6C34878D82A}">
                        <a16:rowId xmlns:a16="http://schemas.microsoft.com/office/drawing/2014/main" val="4034837917"/>
                      </a:ext>
                    </a:extLst>
                  </a:tr>
                </a:tbl>
              </a:graphicData>
            </a:graphic>
          </p:graphicFrame>
        </mc:Fallback>
      </mc:AlternateContent>
    </p:spTree>
    <p:extLst>
      <p:ext uri="{BB962C8B-B14F-4D97-AF65-F5344CB8AC3E}">
        <p14:creationId xmlns:p14="http://schemas.microsoft.com/office/powerpoint/2010/main" val="105425092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6E530A3-D6E3-4BCA-8853-7F38A3B91198}"/>
              </a:ext>
            </a:extLst>
          </p:cNvPr>
          <p:cNvSpPr>
            <a:spLocks noGrp="1"/>
          </p:cNvSpPr>
          <p:nvPr>
            <p:ph type="title"/>
          </p:nvPr>
        </p:nvSpPr>
        <p:spPr>
          <a:xfrm>
            <a:off x="1057950" y="0"/>
            <a:ext cx="9360000" cy="1260000"/>
          </a:xfrm>
        </p:spPr>
        <p:txBody>
          <a:bodyPr>
            <a:normAutofit/>
          </a:bodyPr>
          <a:lstStyle/>
          <a:p>
            <a:r>
              <a:rPr lang="ru-RU" sz="3600" b="0" dirty="0">
                <a:latin typeface="Verdana" panose="020B0604030504040204" pitchFamily="34" charset="0"/>
                <a:ea typeface="Verdana" panose="020B0604030504040204" pitchFamily="34" charset="0"/>
              </a:rPr>
              <a:t>Результаты расчета:</a:t>
            </a:r>
            <a:endParaRPr lang="sma-NO" sz="3600" b="0" dirty="0">
              <a:latin typeface="Verdana" panose="020B0604030504040204" pitchFamily="34" charset="0"/>
              <a:ea typeface="Verdana" panose="020B0604030504040204" pitchFamily="34" charset="0"/>
            </a:endParaRPr>
          </a:p>
        </p:txBody>
      </p:sp>
      <mc:AlternateContent xmlns:mc="http://schemas.openxmlformats.org/markup-compatibility/2006" xmlns:a14="http://schemas.microsoft.com/office/drawing/2010/main">
        <mc:Choice Requires="a14">
          <p:sp>
            <p:nvSpPr>
              <p:cNvPr id="3" name="Объект 2">
                <a:extLst>
                  <a:ext uri="{FF2B5EF4-FFF2-40B4-BE49-F238E27FC236}">
                    <a16:creationId xmlns="" xmlns:a16="http://schemas.microsoft.com/office/drawing/2014/main" id="{0109505E-1938-4817-AD96-06DFA32BC1F2}"/>
                  </a:ext>
                </a:extLst>
              </p:cNvPr>
              <p:cNvSpPr>
                <a:spLocks noGrp="1"/>
              </p:cNvSpPr>
              <p:nvPr>
                <p:ph idx="1"/>
              </p:nvPr>
            </p:nvSpPr>
            <p:spPr>
              <a:xfrm>
                <a:off x="337950" y="1269526"/>
                <a:ext cx="10800000" cy="3597750"/>
              </a:xfrm>
            </p:spPr>
            <p:txBody>
              <a:bodyPr>
                <a:normAutofit/>
              </a:bodyPr>
              <a:lstStyle/>
              <a:p>
                <a:pPr marL="0" indent="447675">
                  <a:buNone/>
                </a:pPr>
                <a:r>
                  <a:rPr lang="ru-RU" dirty="0"/>
                  <a:t>Приближенное значение корня  уравнения методом половинного деления</a:t>
                </a:r>
                <a:br>
                  <a:rPr lang="ru-RU" dirty="0"/>
                </a:br>
                <a:r>
                  <a:rPr lang="ru-RU" dirty="0"/>
                  <a:t> </a:t>
                </a:r>
                <a14:m>
                  <m:oMath xmlns:m="http://schemas.openxmlformats.org/officeDocument/2006/math">
                    <m:r>
                      <a:rPr lang="en-US" i="1" dirty="0" smtClean="0">
                        <a:latin typeface="Cambria Math" panose="02040503050406030204" pitchFamily="18" charset="0"/>
                      </a:rPr>
                      <m:t>𝑥</m:t>
                    </m:r>
                    <m:r>
                      <a:rPr lang="en-US" i="1" dirty="0" smtClean="0">
                        <a:latin typeface="Cambria Math" panose="02040503050406030204" pitchFamily="18" charset="0"/>
                      </a:rPr>
                      <m:t> =−0,539</m:t>
                    </m:r>
                  </m:oMath>
                </a14:m>
                <a:r>
                  <a:rPr lang="ru-RU" dirty="0"/>
                  <a:t>, с заданной точностью </a:t>
                </a:r>
                <a14:m>
                  <m:oMath xmlns:m="http://schemas.openxmlformats.org/officeDocument/2006/math">
                    <m:r>
                      <a:rPr lang="ru-RU" i="1" dirty="0" smtClean="0">
                        <a:latin typeface="Cambria Math" panose="02040503050406030204" pitchFamily="18" charset="0"/>
                        <a:ea typeface="Cambria Math" panose="02040503050406030204" pitchFamily="18" charset="0"/>
                      </a:rPr>
                      <m:t>𝜀</m:t>
                    </m:r>
                    <m:r>
                      <a:rPr lang="en-US" i="1" dirty="0">
                        <a:latin typeface="Cambria Math" panose="02040503050406030204" pitchFamily="18" charset="0"/>
                      </a:rPr>
                      <m:t> </m:t>
                    </m:r>
                    <m:r>
                      <a:rPr lang="ru-RU" i="1" dirty="0">
                        <a:latin typeface="Cambria Math" panose="02040503050406030204" pitchFamily="18" charset="0"/>
                      </a:rPr>
                      <m:t>=</m:t>
                    </m:r>
                    <m:r>
                      <a:rPr lang="en-US" i="1" dirty="0">
                        <a:latin typeface="Cambria Math" panose="02040503050406030204" pitchFamily="18" charset="0"/>
                      </a:rPr>
                      <m:t> </m:t>
                    </m:r>
                    <m:r>
                      <a:rPr lang="ru-RU" i="1" dirty="0">
                        <a:latin typeface="Cambria Math" panose="02040503050406030204" pitchFamily="18" charset="0"/>
                      </a:rPr>
                      <m:t>0,001</m:t>
                    </m:r>
                  </m:oMath>
                </a14:m>
                <a:r>
                  <a:rPr lang="ru-RU" dirty="0"/>
                  <a:t>.</a:t>
                </a:r>
              </a:p>
              <a:p>
                <a:pPr marL="0" indent="447675">
                  <a:buNone/>
                </a:pPr>
                <a:r>
                  <a:rPr lang="ru-RU" dirty="0"/>
                  <a:t>Вывод: достоинством данного метода является наглядность, которая ярко показывает множество точек входящих в область допустимых решений. Данный метод, предназначен только для решения задач с переменными количество которых, не превышает двух, так как теряется наглядность. То есть при количестве переменных равным трем, построение ограничений и анализ полученной области представляет трудоёмкий процесс, который может занять большое количество времени, чем использование другого метода без применения графической интерпретации. Так же большое значение переменных явится проблемой, в связи с которой графическая интерпретация будет затруднена.  </a:t>
                </a:r>
              </a:p>
            </p:txBody>
          </p:sp>
        </mc:Choice>
        <mc:Fallback xmlns="">
          <p:sp>
            <p:nvSpPr>
              <p:cNvPr id="3" name="Объект 2">
                <a:extLst>
                  <a:ext uri="{FF2B5EF4-FFF2-40B4-BE49-F238E27FC236}">
                    <a16:creationId xmlns:a16="http://schemas.microsoft.com/office/drawing/2014/main" id="{0109505E-1938-4817-AD96-06DFA32BC1F2}"/>
                  </a:ext>
                </a:extLst>
              </p:cNvPr>
              <p:cNvSpPr>
                <a:spLocks noGrp="1" noRot="1" noChangeAspect="1" noMove="1" noResize="1" noEditPoints="1" noAdjustHandles="1" noChangeArrowheads="1" noChangeShapeType="1" noTextEdit="1"/>
              </p:cNvSpPr>
              <p:nvPr>
                <p:ph idx="1"/>
              </p:nvPr>
            </p:nvSpPr>
            <p:spPr>
              <a:xfrm>
                <a:off x="337950" y="1269526"/>
                <a:ext cx="10800000" cy="3597750"/>
              </a:xfrm>
              <a:blipFill>
                <a:blip r:embed="rId2"/>
                <a:stretch>
                  <a:fillRect l="-564" t="-1186" r="-226"/>
                </a:stretch>
              </a:blipFill>
            </p:spPr>
            <p:txBody>
              <a:bodyPr/>
              <a:lstStyle/>
              <a:p>
                <a:r>
                  <a:rPr lang="ru-RU">
                    <a:noFill/>
                  </a:rPr>
                  <a:t> </a:t>
                </a:r>
              </a:p>
            </p:txBody>
          </p:sp>
        </mc:Fallback>
      </mc:AlternateContent>
    </p:spTree>
    <p:extLst>
      <p:ext uri="{BB962C8B-B14F-4D97-AF65-F5344CB8AC3E}">
        <p14:creationId xmlns:p14="http://schemas.microsoft.com/office/powerpoint/2010/main" val="355538150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BC4C0143-0284-49B2-B72E-48C62D52047A}"/>
              </a:ext>
            </a:extLst>
          </p:cNvPr>
          <p:cNvSpPr>
            <a:spLocks noGrp="1"/>
          </p:cNvSpPr>
          <p:nvPr>
            <p:ph type="title"/>
          </p:nvPr>
        </p:nvSpPr>
        <p:spPr>
          <a:xfrm>
            <a:off x="1067475" y="9350"/>
            <a:ext cx="10080000" cy="1260000"/>
          </a:xfrm>
        </p:spPr>
        <p:txBody>
          <a:bodyPr>
            <a:normAutofit/>
          </a:bodyPr>
          <a:lstStyle/>
          <a:p>
            <a:r>
              <a:rPr lang="ru-RU" sz="3600" b="0" dirty="0">
                <a:latin typeface="Verdana" panose="020B0604030504040204" pitchFamily="34" charset="0"/>
                <a:ea typeface="Verdana" panose="020B0604030504040204" pitchFamily="34" charset="0"/>
              </a:rPr>
              <a:t>Расчет уравнения по методу половинного деления: </a:t>
            </a:r>
            <a:endParaRPr lang="sma-NO" sz="3600" b="0" dirty="0">
              <a:latin typeface="Verdana" panose="020B0604030504040204" pitchFamily="34" charset="0"/>
              <a:ea typeface="Verdana" panose="020B0604030504040204" pitchFamily="34" charset="0"/>
            </a:endParaRPr>
          </a:p>
        </p:txBody>
      </p:sp>
      <mc:AlternateContent xmlns:mc="http://schemas.openxmlformats.org/markup-compatibility/2006" xmlns:a14="http://schemas.microsoft.com/office/drawing/2010/main">
        <mc:Choice Requires="a14">
          <p:graphicFrame>
            <p:nvGraphicFramePr>
              <p:cNvPr id="4" name="Объект 3">
                <a:extLst>
                  <a:ext uri="{FF2B5EF4-FFF2-40B4-BE49-F238E27FC236}">
                    <a16:creationId xmlns="" xmlns:a16="http://schemas.microsoft.com/office/drawing/2014/main" id="{CF627D7C-9506-4DE8-8BF9-95A14344A96B}"/>
                  </a:ext>
                </a:extLst>
              </p:cNvPr>
              <p:cNvGraphicFramePr>
                <a:graphicFrameLocks noGrp="1"/>
              </p:cNvGraphicFramePr>
              <p:nvPr>
                <p:ph idx="1"/>
                <p:extLst>
                  <p:ext uri="{D42A27DB-BD31-4B8C-83A1-F6EECF244321}">
                    <p14:modId xmlns:p14="http://schemas.microsoft.com/office/powerpoint/2010/main" val="394938686"/>
                  </p:ext>
                </p:extLst>
              </p:nvPr>
            </p:nvGraphicFramePr>
            <p:xfrm>
              <a:off x="1057950" y="1984375"/>
              <a:ext cx="10080000" cy="4320000"/>
            </p:xfrm>
            <a:graphic>
              <a:graphicData uri="http://schemas.openxmlformats.org/drawingml/2006/table">
                <a:tbl>
                  <a:tblPr>
                    <a:tableStyleId>{5C22544A-7EE6-4342-B048-85BDC9FD1C3A}</a:tableStyleId>
                  </a:tblPr>
                  <a:tblGrid>
                    <a:gridCol w="1440000">
                      <a:extLst>
                        <a:ext uri="{9D8B030D-6E8A-4147-A177-3AD203B41FA5}">
                          <a16:colId xmlns="" xmlns:a16="http://schemas.microsoft.com/office/drawing/2014/main" val="412006735"/>
                        </a:ext>
                      </a:extLst>
                    </a:gridCol>
                    <a:gridCol w="1440000">
                      <a:extLst>
                        <a:ext uri="{9D8B030D-6E8A-4147-A177-3AD203B41FA5}">
                          <a16:colId xmlns="" xmlns:a16="http://schemas.microsoft.com/office/drawing/2014/main" val="3738805078"/>
                        </a:ext>
                      </a:extLst>
                    </a:gridCol>
                    <a:gridCol w="1440000">
                      <a:extLst>
                        <a:ext uri="{9D8B030D-6E8A-4147-A177-3AD203B41FA5}">
                          <a16:colId xmlns="" xmlns:a16="http://schemas.microsoft.com/office/drawing/2014/main" val="2093499422"/>
                        </a:ext>
                      </a:extLst>
                    </a:gridCol>
                    <a:gridCol w="1440000">
                      <a:extLst>
                        <a:ext uri="{9D8B030D-6E8A-4147-A177-3AD203B41FA5}">
                          <a16:colId xmlns="" xmlns:a16="http://schemas.microsoft.com/office/drawing/2014/main" val="3656201519"/>
                        </a:ext>
                      </a:extLst>
                    </a:gridCol>
                    <a:gridCol w="1440000">
                      <a:extLst>
                        <a:ext uri="{9D8B030D-6E8A-4147-A177-3AD203B41FA5}">
                          <a16:colId xmlns="" xmlns:a16="http://schemas.microsoft.com/office/drawing/2014/main" val="880832685"/>
                        </a:ext>
                      </a:extLst>
                    </a:gridCol>
                    <a:gridCol w="1440000">
                      <a:extLst>
                        <a:ext uri="{9D8B030D-6E8A-4147-A177-3AD203B41FA5}">
                          <a16:colId xmlns="" xmlns:a16="http://schemas.microsoft.com/office/drawing/2014/main" val="2863172113"/>
                        </a:ext>
                      </a:extLst>
                    </a:gridCol>
                    <a:gridCol w="1440000">
                      <a:extLst>
                        <a:ext uri="{9D8B030D-6E8A-4147-A177-3AD203B41FA5}">
                          <a16:colId xmlns="" xmlns:a16="http://schemas.microsoft.com/office/drawing/2014/main" val="1999190937"/>
                        </a:ext>
                      </a:extLst>
                    </a:gridCol>
                  </a:tblGrid>
                  <a:tr h="540000">
                    <a:tc>
                      <a:txBody>
                        <a:bodyPr/>
                        <a:lstStyle/>
                        <a:p>
                          <a:pPr algn="l" fontAlgn="b"/>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14:m>
                            <m:oMath xmlns:m="http://schemas.openxmlformats.org/officeDocument/2006/math">
                              <m:r>
                                <a:rPr lang="en-US" sz="2000" i="1" u="none" strike="noStrike" dirty="0" smtClean="0">
                                  <a:effectLst/>
                                  <a:latin typeface="Cambria Math" panose="02040503050406030204" pitchFamily="18" charset="0"/>
                                  <a:ea typeface="Cambria Math" panose="02040503050406030204" pitchFamily="18" charset="0"/>
                                  <a:cs typeface="Courier New" panose="02070309020205020404" pitchFamily="49" charset="0"/>
                                </a:rPr>
                                <m:t>𝜀</m:t>
                              </m:r>
                            </m:oMath>
                          </a14:m>
                          <a:r>
                            <a:rPr lang="ru-RU" sz="2000" u="none" strike="noStrike" dirty="0">
                              <a:effectLst/>
                              <a:latin typeface="Courier New" panose="02070309020205020404" pitchFamily="49" charset="0"/>
                              <a:cs typeface="Courier New" panose="02070309020205020404" pitchFamily="49" charset="0"/>
                            </a:rPr>
                            <a:t> </a:t>
                          </a:r>
                          <a:r>
                            <a:rPr lang="en-US" sz="2000" u="none" strike="noStrike" dirty="0">
                              <a:effectLst/>
                              <a:latin typeface="Courier New" panose="02070309020205020404" pitchFamily="49" charset="0"/>
                              <a:cs typeface="Courier New" panose="02070309020205020404" pitchFamily="49" charset="0"/>
                            </a:rPr>
                            <a:t>= </a:t>
                          </a:r>
                          <a:endParaRPr lang="en-US"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2000" u="none" strike="noStrike">
                              <a:effectLst/>
                              <a:latin typeface="Courier New" panose="02070309020205020404" pitchFamily="49" charset="0"/>
                              <a:cs typeface="Courier New" panose="02070309020205020404" pitchFamily="49" charset="0"/>
                            </a:rPr>
                            <a:t>0,001</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457403778"/>
                      </a:ext>
                    </a:extLst>
                  </a:tr>
                  <a:tr h="540000">
                    <a:tc>
                      <a:txBody>
                        <a:bodyPr/>
                        <a:lstStyle/>
                        <a:p>
                          <a:pPr algn="l" fontAlgn="b"/>
                          <a:r>
                            <a:rPr lang="en-US" sz="2000" u="none" strike="noStrike" dirty="0">
                              <a:effectLst/>
                              <a:latin typeface="Courier New" panose="02070309020205020404" pitchFamily="49" charset="0"/>
                              <a:cs typeface="Courier New" panose="02070309020205020404" pitchFamily="49" charset="0"/>
                            </a:rPr>
                            <a:t>a</a:t>
                          </a:r>
                          <a:endParaRPr lang="en-US"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2000" u="none" strike="noStrike" dirty="0">
                              <a:effectLst/>
                              <a:latin typeface="Courier New" panose="02070309020205020404" pitchFamily="49" charset="0"/>
                              <a:cs typeface="Courier New" panose="02070309020205020404" pitchFamily="49" charset="0"/>
                            </a:rPr>
                            <a:t>x</a:t>
                          </a:r>
                          <a:endParaRPr lang="en-US"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2000" u="none" strike="noStrike" dirty="0">
                              <a:effectLst/>
                              <a:latin typeface="Courier New" panose="02070309020205020404" pitchFamily="49" charset="0"/>
                              <a:cs typeface="Courier New" panose="02070309020205020404" pitchFamily="49" charset="0"/>
                            </a:rPr>
                            <a:t>b</a:t>
                          </a:r>
                          <a:endParaRPr lang="en-US"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2000" u="none" strike="noStrike">
                              <a:effectLst/>
                              <a:latin typeface="Courier New" panose="02070309020205020404" pitchFamily="49" charset="0"/>
                              <a:cs typeface="Courier New" panose="02070309020205020404" pitchFamily="49" charset="0"/>
                            </a:rPr>
                            <a:t>f(a)</a:t>
                          </a:r>
                          <a:endParaRPr lang="en-US"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2000" u="none" strike="noStrike">
                              <a:effectLst/>
                              <a:latin typeface="Courier New" panose="02070309020205020404" pitchFamily="49" charset="0"/>
                              <a:cs typeface="Courier New" panose="02070309020205020404" pitchFamily="49" charset="0"/>
                            </a:rPr>
                            <a:t>f(x)</a:t>
                          </a:r>
                          <a:endParaRPr lang="en-US"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2000" u="none" strike="noStrike">
                              <a:effectLst/>
                              <a:latin typeface="Courier New" panose="02070309020205020404" pitchFamily="49" charset="0"/>
                              <a:cs typeface="Courier New" panose="02070309020205020404" pitchFamily="49" charset="0"/>
                            </a:rPr>
                            <a:t>f(a)*f(x)</a:t>
                          </a:r>
                          <a:endParaRPr lang="en-US"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2000" u="none" strike="noStrike" dirty="0">
                              <a:effectLst/>
                              <a:latin typeface="Courier New" panose="02070309020205020404" pitchFamily="49" charset="0"/>
                              <a:cs typeface="Courier New" panose="02070309020205020404" pitchFamily="49" charset="0"/>
                            </a:rPr>
                            <a:t>Точность</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237592525"/>
                      </a:ext>
                    </a:extLst>
                  </a:tr>
                  <a:tr h="540000">
                    <a:tc>
                      <a:txBody>
                        <a:bodyPr/>
                        <a:lstStyle/>
                        <a:p>
                          <a:pPr algn="r" fontAlgn="b"/>
                          <a:r>
                            <a:rPr lang="ru-RU" sz="2000" u="none" strike="noStrike">
                              <a:effectLst/>
                              <a:latin typeface="Courier New" panose="02070309020205020404" pitchFamily="49" charset="0"/>
                              <a:cs typeface="Courier New" panose="02070309020205020404" pitchFamily="49" charset="0"/>
                            </a:rPr>
                            <a:t>-1</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a:effectLst/>
                              <a:latin typeface="Courier New" panose="02070309020205020404" pitchFamily="49" charset="0"/>
                              <a:cs typeface="Courier New" panose="02070309020205020404" pitchFamily="49" charset="0"/>
                            </a:rPr>
                            <a:t>-0,75</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-0,5</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1</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0,5781</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0,5781</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940083969"/>
                      </a:ext>
                    </a:extLst>
                  </a:tr>
                  <a:tr h="540000">
                    <a:tc>
                      <a:txBody>
                        <a:bodyPr/>
                        <a:lstStyle/>
                        <a:p>
                          <a:pPr algn="r" fontAlgn="b"/>
                          <a:r>
                            <a:rPr lang="ru-RU" sz="2000" u="none" strike="noStrike">
                              <a:effectLst/>
                              <a:latin typeface="Courier New" panose="02070309020205020404" pitchFamily="49" charset="0"/>
                              <a:cs typeface="Courier New" panose="02070309020205020404" pitchFamily="49" charset="0"/>
                            </a:rPr>
                            <a:t>-0,75</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a:effectLst/>
                              <a:latin typeface="Courier New" panose="02070309020205020404" pitchFamily="49" charset="0"/>
                              <a:cs typeface="Courier New" panose="02070309020205020404" pitchFamily="49" charset="0"/>
                            </a:rPr>
                            <a:t>-0,625</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a:effectLst/>
                              <a:latin typeface="Courier New" panose="02070309020205020404" pitchFamily="49" charset="0"/>
                              <a:cs typeface="Courier New" panose="02070309020205020404" pitchFamily="49" charset="0"/>
                            </a:rPr>
                            <a:t>-0,5</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0,5781</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0,2559</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0,1479</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4171537124"/>
                      </a:ext>
                    </a:extLst>
                  </a:tr>
                  <a:tr h="540000">
                    <a:tc>
                      <a:txBody>
                        <a:bodyPr/>
                        <a:lstStyle/>
                        <a:p>
                          <a:pPr algn="r" fontAlgn="b"/>
                          <a:r>
                            <a:rPr lang="ru-RU" sz="2000" u="none" strike="noStrike">
                              <a:effectLst/>
                              <a:latin typeface="Courier New" panose="02070309020205020404" pitchFamily="49" charset="0"/>
                              <a:cs typeface="Courier New" panose="02070309020205020404" pitchFamily="49" charset="0"/>
                            </a:rPr>
                            <a:t>-0,625</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-0,563</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a:effectLst/>
                              <a:latin typeface="Courier New" panose="02070309020205020404" pitchFamily="49" charset="0"/>
                              <a:cs typeface="Courier New" panose="02070309020205020404" pitchFamily="49" charset="0"/>
                            </a:rPr>
                            <a:t>-0,5</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0,2559</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0,072</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a:effectLst/>
                              <a:latin typeface="Courier New" panose="02070309020205020404" pitchFamily="49" charset="0"/>
                              <a:cs typeface="Courier New" panose="02070309020205020404" pitchFamily="49" charset="0"/>
                            </a:rPr>
                            <a:t>0,0184</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674730846"/>
                      </a:ext>
                    </a:extLst>
                  </a:tr>
                  <a:tr h="540000">
                    <a:tc>
                      <a:txBody>
                        <a:bodyPr/>
                        <a:lstStyle/>
                        <a:p>
                          <a:pPr algn="r" fontAlgn="b"/>
                          <a:r>
                            <a:rPr lang="ru-RU" sz="2000" u="none" strike="noStrike">
                              <a:effectLst/>
                              <a:latin typeface="Courier New" panose="02070309020205020404" pitchFamily="49" charset="0"/>
                              <a:cs typeface="Courier New" panose="02070309020205020404" pitchFamily="49" charset="0"/>
                            </a:rPr>
                            <a:t>-0,563</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-0,531</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-0,5</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a:effectLst/>
                              <a:latin typeface="Courier New" panose="02070309020205020404" pitchFamily="49" charset="0"/>
                              <a:cs typeface="Courier New" panose="02070309020205020404" pitchFamily="49" charset="0"/>
                            </a:rPr>
                            <a:t>0,072</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a:effectLst/>
                              <a:latin typeface="Courier New" panose="02070309020205020404" pitchFamily="49" charset="0"/>
                              <a:cs typeface="Courier New" panose="02070309020205020404" pitchFamily="49" charset="0"/>
                            </a:rPr>
                            <a:t>-0,025</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a:effectLst/>
                              <a:latin typeface="Courier New" panose="02070309020205020404" pitchFamily="49" charset="0"/>
                              <a:cs typeface="Courier New" panose="02070309020205020404" pitchFamily="49" charset="0"/>
                            </a:rPr>
                            <a:t>-0,002</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424477421"/>
                      </a:ext>
                    </a:extLst>
                  </a:tr>
                  <a:tr h="540000">
                    <a:tc>
                      <a:txBody>
                        <a:bodyPr/>
                        <a:lstStyle/>
                        <a:p>
                          <a:pPr algn="r" fontAlgn="b"/>
                          <a:r>
                            <a:rPr lang="ru-RU" sz="2000" u="none" strike="noStrike">
                              <a:effectLst/>
                              <a:latin typeface="Courier New" panose="02070309020205020404" pitchFamily="49" charset="0"/>
                              <a:cs typeface="Courier New" panose="02070309020205020404" pitchFamily="49" charset="0"/>
                            </a:rPr>
                            <a:t>-0,563</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-0,547</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-0,531</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0,072</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0,0239</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a:effectLst/>
                              <a:latin typeface="Courier New" panose="02070309020205020404" pitchFamily="49" charset="0"/>
                              <a:cs typeface="Courier New" panose="02070309020205020404" pitchFamily="49" charset="0"/>
                            </a:rPr>
                            <a:t>0,0017</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a:effectLst/>
                              <a:latin typeface="Courier New" panose="02070309020205020404" pitchFamily="49" charset="0"/>
                              <a:cs typeface="Courier New" panose="02070309020205020404" pitchFamily="49" charset="0"/>
                            </a:rPr>
                            <a:t>---</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379571957"/>
                      </a:ext>
                    </a:extLst>
                  </a:tr>
                  <a:tr h="540000">
                    <a:tc>
                      <a:txBody>
                        <a:bodyPr/>
                        <a:lstStyle/>
                        <a:p>
                          <a:pPr algn="r" fontAlgn="b"/>
                          <a:r>
                            <a:rPr lang="ru-RU" sz="2000" u="none" strike="noStrike">
                              <a:effectLst/>
                              <a:latin typeface="Courier New" panose="02070309020205020404" pitchFamily="49" charset="0"/>
                              <a:cs typeface="Courier New" panose="02070309020205020404" pitchFamily="49" charset="0"/>
                            </a:rPr>
                            <a:t>-0,547</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a:effectLst/>
                              <a:latin typeface="Courier New" panose="02070309020205020404" pitchFamily="49" charset="0"/>
                              <a:cs typeface="Courier New" panose="02070309020205020404" pitchFamily="49" charset="0"/>
                            </a:rPr>
                            <a:t>-0,539</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-0,531</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0,0239</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u="none" strike="noStrike" dirty="0">
                              <a:effectLst/>
                              <a:latin typeface="Courier New" panose="02070309020205020404" pitchFamily="49" charset="0"/>
                              <a:cs typeface="Courier New" panose="02070309020205020404" pitchFamily="49" charset="0"/>
                            </a:rPr>
                            <a:t>-4E-04</a:t>
                          </a:r>
                          <a:endParaRPr lang="en-US"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u="none" strike="noStrike">
                              <a:effectLst/>
                              <a:latin typeface="Courier New" panose="02070309020205020404" pitchFamily="49" charset="0"/>
                              <a:cs typeface="Courier New" panose="02070309020205020404" pitchFamily="49" charset="0"/>
                            </a:rPr>
                            <a:t>-9E-06</a:t>
                          </a:r>
                          <a:endParaRPr lang="en-US"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err="1">
                              <a:effectLst/>
                              <a:latin typeface="Courier New" panose="02070309020205020404" pitchFamily="49" charset="0"/>
                              <a:cs typeface="Courier New" panose="02070309020205020404" pitchFamily="49" charset="0"/>
                            </a:rPr>
                            <a:t>Вып</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76016416"/>
                      </a:ext>
                    </a:extLst>
                  </a:tr>
                </a:tbl>
              </a:graphicData>
            </a:graphic>
          </p:graphicFrame>
        </mc:Choice>
        <mc:Fallback xmlns="">
          <p:graphicFrame>
            <p:nvGraphicFramePr>
              <p:cNvPr id="4" name="Объект 3">
                <a:extLst>
                  <a:ext uri="{FF2B5EF4-FFF2-40B4-BE49-F238E27FC236}">
                    <a16:creationId xmlns:a16="http://schemas.microsoft.com/office/drawing/2014/main" id="{CF627D7C-9506-4DE8-8BF9-95A14344A96B}"/>
                  </a:ext>
                </a:extLst>
              </p:cNvPr>
              <p:cNvGraphicFramePr>
                <a:graphicFrameLocks noGrp="1"/>
              </p:cNvGraphicFramePr>
              <p:nvPr>
                <p:ph idx="1"/>
                <p:extLst>
                  <p:ext uri="{D42A27DB-BD31-4B8C-83A1-F6EECF244321}">
                    <p14:modId xmlns:p14="http://schemas.microsoft.com/office/powerpoint/2010/main" val="394938686"/>
                  </p:ext>
                </p:extLst>
              </p:nvPr>
            </p:nvGraphicFramePr>
            <p:xfrm>
              <a:off x="1057950" y="1984375"/>
              <a:ext cx="10080000" cy="4320000"/>
            </p:xfrm>
            <a:graphic>
              <a:graphicData uri="http://schemas.openxmlformats.org/drawingml/2006/table">
                <a:tbl>
                  <a:tblPr>
                    <a:tableStyleId>{5C22544A-7EE6-4342-B048-85BDC9FD1C3A}</a:tableStyleId>
                  </a:tblPr>
                  <a:tblGrid>
                    <a:gridCol w="1440000">
                      <a:extLst>
                        <a:ext uri="{9D8B030D-6E8A-4147-A177-3AD203B41FA5}">
                          <a16:colId xmlns:a16="http://schemas.microsoft.com/office/drawing/2014/main" val="412006735"/>
                        </a:ext>
                      </a:extLst>
                    </a:gridCol>
                    <a:gridCol w="1440000">
                      <a:extLst>
                        <a:ext uri="{9D8B030D-6E8A-4147-A177-3AD203B41FA5}">
                          <a16:colId xmlns:a16="http://schemas.microsoft.com/office/drawing/2014/main" val="3738805078"/>
                        </a:ext>
                      </a:extLst>
                    </a:gridCol>
                    <a:gridCol w="1440000">
                      <a:extLst>
                        <a:ext uri="{9D8B030D-6E8A-4147-A177-3AD203B41FA5}">
                          <a16:colId xmlns:a16="http://schemas.microsoft.com/office/drawing/2014/main" val="2093499422"/>
                        </a:ext>
                      </a:extLst>
                    </a:gridCol>
                    <a:gridCol w="1440000">
                      <a:extLst>
                        <a:ext uri="{9D8B030D-6E8A-4147-A177-3AD203B41FA5}">
                          <a16:colId xmlns:a16="http://schemas.microsoft.com/office/drawing/2014/main" val="3656201519"/>
                        </a:ext>
                      </a:extLst>
                    </a:gridCol>
                    <a:gridCol w="1440000">
                      <a:extLst>
                        <a:ext uri="{9D8B030D-6E8A-4147-A177-3AD203B41FA5}">
                          <a16:colId xmlns:a16="http://schemas.microsoft.com/office/drawing/2014/main" val="880832685"/>
                        </a:ext>
                      </a:extLst>
                    </a:gridCol>
                    <a:gridCol w="1440000">
                      <a:extLst>
                        <a:ext uri="{9D8B030D-6E8A-4147-A177-3AD203B41FA5}">
                          <a16:colId xmlns:a16="http://schemas.microsoft.com/office/drawing/2014/main" val="2863172113"/>
                        </a:ext>
                      </a:extLst>
                    </a:gridCol>
                    <a:gridCol w="1440000">
                      <a:extLst>
                        <a:ext uri="{9D8B030D-6E8A-4147-A177-3AD203B41FA5}">
                          <a16:colId xmlns:a16="http://schemas.microsoft.com/office/drawing/2014/main" val="1999190937"/>
                        </a:ext>
                      </a:extLst>
                    </a:gridCol>
                  </a:tblGrid>
                  <a:tr h="540000">
                    <a:tc>
                      <a:txBody>
                        <a:bodyPr/>
                        <a:lstStyle/>
                        <a:p>
                          <a:pPr algn="l" fontAlgn="b"/>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ru-RU"/>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499156" t="-1124" r="-100422" b="-725843"/>
                          </a:stretch>
                        </a:blipFill>
                      </a:tcPr>
                    </a:tc>
                    <a:tc>
                      <a:txBody>
                        <a:bodyPr/>
                        <a:lstStyle/>
                        <a:p>
                          <a:pPr algn="l" fontAlgn="b"/>
                          <a:r>
                            <a:rPr lang="ru-RU" sz="2000" u="none" strike="noStrike">
                              <a:effectLst/>
                              <a:latin typeface="Courier New" panose="02070309020205020404" pitchFamily="49" charset="0"/>
                              <a:cs typeface="Courier New" panose="02070309020205020404" pitchFamily="49" charset="0"/>
                            </a:rPr>
                            <a:t>0,001</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57403778"/>
                      </a:ext>
                    </a:extLst>
                  </a:tr>
                  <a:tr h="540000">
                    <a:tc>
                      <a:txBody>
                        <a:bodyPr/>
                        <a:lstStyle/>
                        <a:p>
                          <a:pPr algn="l" fontAlgn="b"/>
                          <a:r>
                            <a:rPr lang="en-US" sz="2000" u="none" strike="noStrike" dirty="0">
                              <a:effectLst/>
                              <a:latin typeface="Courier New" panose="02070309020205020404" pitchFamily="49" charset="0"/>
                              <a:cs typeface="Courier New" panose="02070309020205020404" pitchFamily="49" charset="0"/>
                            </a:rPr>
                            <a:t>a</a:t>
                          </a:r>
                          <a:endParaRPr lang="en-US"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2000" u="none" strike="noStrike" dirty="0">
                              <a:effectLst/>
                              <a:latin typeface="Courier New" panose="02070309020205020404" pitchFamily="49" charset="0"/>
                              <a:cs typeface="Courier New" panose="02070309020205020404" pitchFamily="49" charset="0"/>
                            </a:rPr>
                            <a:t>x</a:t>
                          </a:r>
                          <a:endParaRPr lang="en-US"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2000" u="none" strike="noStrike" dirty="0">
                              <a:effectLst/>
                              <a:latin typeface="Courier New" panose="02070309020205020404" pitchFamily="49" charset="0"/>
                              <a:cs typeface="Courier New" panose="02070309020205020404" pitchFamily="49" charset="0"/>
                            </a:rPr>
                            <a:t>b</a:t>
                          </a:r>
                          <a:endParaRPr lang="en-US"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2000" u="none" strike="noStrike">
                              <a:effectLst/>
                              <a:latin typeface="Courier New" panose="02070309020205020404" pitchFamily="49" charset="0"/>
                              <a:cs typeface="Courier New" panose="02070309020205020404" pitchFamily="49" charset="0"/>
                            </a:rPr>
                            <a:t>f(a)</a:t>
                          </a:r>
                          <a:endParaRPr lang="en-US"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2000" u="none" strike="noStrike">
                              <a:effectLst/>
                              <a:latin typeface="Courier New" panose="02070309020205020404" pitchFamily="49" charset="0"/>
                              <a:cs typeface="Courier New" panose="02070309020205020404" pitchFamily="49" charset="0"/>
                            </a:rPr>
                            <a:t>f(x)</a:t>
                          </a:r>
                          <a:endParaRPr lang="en-US"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2000" u="none" strike="noStrike">
                              <a:effectLst/>
                              <a:latin typeface="Courier New" panose="02070309020205020404" pitchFamily="49" charset="0"/>
                              <a:cs typeface="Courier New" panose="02070309020205020404" pitchFamily="49" charset="0"/>
                            </a:rPr>
                            <a:t>f(a)*f(x)</a:t>
                          </a:r>
                          <a:endParaRPr lang="en-US"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2000" u="none" strike="noStrike" dirty="0">
                              <a:effectLst/>
                              <a:latin typeface="Courier New" panose="02070309020205020404" pitchFamily="49" charset="0"/>
                              <a:cs typeface="Courier New" panose="02070309020205020404" pitchFamily="49" charset="0"/>
                            </a:rPr>
                            <a:t>Точность</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37592525"/>
                      </a:ext>
                    </a:extLst>
                  </a:tr>
                  <a:tr h="540000">
                    <a:tc>
                      <a:txBody>
                        <a:bodyPr/>
                        <a:lstStyle/>
                        <a:p>
                          <a:pPr algn="r" fontAlgn="b"/>
                          <a:r>
                            <a:rPr lang="ru-RU" sz="2000" u="none" strike="noStrike">
                              <a:effectLst/>
                              <a:latin typeface="Courier New" panose="02070309020205020404" pitchFamily="49" charset="0"/>
                              <a:cs typeface="Courier New" panose="02070309020205020404" pitchFamily="49" charset="0"/>
                            </a:rPr>
                            <a:t>-1</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a:effectLst/>
                              <a:latin typeface="Courier New" panose="02070309020205020404" pitchFamily="49" charset="0"/>
                              <a:cs typeface="Courier New" panose="02070309020205020404" pitchFamily="49" charset="0"/>
                            </a:rPr>
                            <a:t>-0,75</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-0,5</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1</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0,5781</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0,5781</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40083969"/>
                      </a:ext>
                    </a:extLst>
                  </a:tr>
                  <a:tr h="540000">
                    <a:tc>
                      <a:txBody>
                        <a:bodyPr/>
                        <a:lstStyle/>
                        <a:p>
                          <a:pPr algn="r" fontAlgn="b"/>
                          <a:r>
                            <a:rPr lang="ru-RU" sz="2000" u="none" strike="noStrike">
                              <a:effectLst/>
                              <a:latin typeface="Courier New" panose="02070309020205020404" pitchFamily="49" charset="0"/>
                              <a:cs typeface="Courier New" panose="02070309020205020404" pitchFamily="49" charset="0"/>
                            </a:rPr>
                            <a:t>-0,75</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a:effectLst/>
                              <a:latin typeface="Courier New" panose="02070309020205020404" pitchFamily="49" charset="0"/>
                              <a:cs typeface="Courier New" panose="02070309020205020404" pitchFamily="49" charset="0"/>
                            </a:rPr>
                            <a:t>-0,625</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a:effectLst/>
                              <a:latin typeface="Courier New" panose="02070309020205020404" pitchFamily="49" charset="0"/>
                              <a:cs typeface="Courier New" panose="02070309020205020404" pitchFamily="49" charset="0"/>
                            </a:rPr>
                            <a:t>-0,5</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0,5781</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0,2559</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0,1479</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71537124"/>
                      </a:ext>
                    </a:extLst>
                  </a:tr>
                  <a:tr h="540000">
                    <a:tc>
                      <a:txBody>
                        <a:bodyPr/>
                        <a:lstStyle/>
                        <a:p>
                          <a:pPr algn="r" fontAlgn="b"/>
                          <a:r>
                            <a:rPr lang="ru-RU" sz="2000" u="none" strike="noStrike">
                              <a:effectLst/>
                              <a:latin typeface="Courier New" panose="02070309020205020404" pitchFamily="49" charset="0"/>
                              <a:cs typeface="Courier New" panose="02070309020205020404" pitchFamily="49" charset="0"/>
                            </a:rPr>
                            <a:t>-0,625</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-0,563</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a:effectLst/>
                              <a:latin typeface="Courier New" panose="02070309020205020404" pitchFamily="49" charset="0"/>
                              <a:cs typeface="Courier New" panose="02070309020205020404" pitchFamily="49" charset="0"/>
                            </a:rPr>
                            <a:t>-0,5</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0,2559</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0,072</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a:effectLst/>
                              <a:latin typeface="Courier New" panose="02070309020205020404" pitchFamily="49" charset="0"/>
                              <a:cs typeface="Courier New" panose="02070309020205020404" pitchFamily="49" charset="0"/>
                            </a:rPr>
                            <a:t>0,0184</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4730846"/>
                      </a:ext>
                    </a:extLst>
                  </a:tr>
                  <a:tr h="540000">
                    <a:tc>
                      <a:txBody>
                        <a:bodyPr/>
                        <a:lstStyle/>
                        <a:p>
                          <a:pPr algn="r" fontAlgn="b"/>
                          <a:r>
                            <a:rPr lang="ru-RU" sz="2000" u="none" strike="noStrike">
                              <a:effectLst/>
                              <a:latin typeface="Courier New" panose="02070309020205020404" pitchFamily="49" charset="0"/>
                              <a:cs typeface="Courier New" panose="02070309020205020404" pitchFamily="49" charset="0"/>
                            </a:rPr>
                            <a:t>-0,563</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-0,531</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-0,5</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a:effectLst/>
                              <a:latin typeface="Courier New" panose="02070309020205020404" pitchFamily="49" charset="0"/>
                              <a:cs typeface="Courier New" panose="02070309020205020404" pitchFamily="49" charset="0"/>
                            </a:rPr>
                            <a:t>0,072</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a:effectLst/>
                              <a:latin typeface="Courier New" panose="02070309020205020404" pitchFamily="49" charset="0"/>
                              <a:cs typeface="Courier New" panose="02070309020205020404" pitchFamily="49" charset="0"/>
                            </a:rPr>
                            <a:t>-0,025</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a:effectLst/>
                              <a:latin typeface="Courier New" panose="02070309020205020404" pitchFamily="49" charset="0"/>
                              <a:cs typeface="Courier New" panose="02070309020205020404" pitchFamily="49" charset="0"/>
                            </a:rPr>
                            <a:t>-0,002</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24477421"/>
                      </a:ext>
                    </a:extLst>
                  </a:tr>
                  <a:tr h="540000">
                    <a:tc>
                      <a:txBody>
                        <a:bodyPr/>
                        <a:lstStyle/>
                        <a:p>
                          <a:pPr algn="r" fontAlgn="b"/>
                          <a:r>
                            <a:rPr lang="ru-RU" sz="2000" u="none" strike="noStrike">
                              <a:effectLst/>
                              <a:latin typeface="Courier New" panose="02070309020205020404" pitchFamily="49" charset="0"/>
                              <a:cs typeface="Courier New" panose="02070309020205020404" pitchFamily="49" charset="0"/>
                            </a:rPr>
                            <a:t>-0,563</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-0,547</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-0,531</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0,072</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0,0239</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a:effectLst/>
                              <a:latin typeface="Courier New" panose="02070309020205020404" pitchFamily="49" charset="0"/>
                              <a:cs typeface="Courier New" panose="02070309020205020404" pitchFamily="49" charset="0"/>
                            </a:rPr>
                            <a:t>0,0017</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a:effectLst/>
                              <a:latin typeface="Courier New" panose="02070309020205020404" pitchFamily="49" charset="0"/>
                              <a:cs typeface="Courier New" panose="02070309020205020404" pitchFamily="49" charset="0"/>
                            </a:rPr>
                            <a:t>---</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79571957"/>
                      </a:ext>
                    </a:extLst>
                  </a:tr>
                  <a:tr h="540000">
                    <a:tc>
                      <a:txBody>
                        <a:bodyPr/>
                        <a:lstStyle/>
                        <a:p>
                          <a:pPr algn="r" fontAlgn="b"/>
                          <a:r>
                            <a:rPr lang="ru-RU" sz="2000" u="none" strike="noStrike">
                              <a:effectLst/>
                              <a:latin typeface="Courier New" panose="02070309020205020404" pitchFamily="49" charset="0"/>
                              <a:cs typeface="Courier New" panose="02070309020205020404" pitchFamily="49" charset="0"/>
                            </a:rPr>
                            <a:t>-0,547</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a:effectLst/>
                              <a:latin typeface="Courier New" panose="02070309020205020404" pitchFamily="49" charset="0"/>
                              <a:cs typeface="Courier New" panose="02070309020205020404" pitchFamily="49" charset="0"/>
                            </a:rPr>
                            <a:t>-0,539</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-0,531</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a:effectLst/>
                              <a:latin typeface="Courier New" panose="02070309020205020404" pitchFamily="49" charset="0"/>
                              <a:cs typeface="Courier New" panose="02070309020205020404" pitchFamily="49" charset="0"/>
                            </a:rPr>
                            <a:t>0,0239</a:t>
                          </a:r>
                          <a:endParaRPr lang="ru-RU"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u="none" strike="noStrike" dirty="0">
                              <a:effectLst/>
                              <a:latin typeface="Courier New" panose="02070309020205020404" pitchFamily="49" charset="0"/>
                              <a:cs typeface="Courier New" panose="02070309020205020404" pitchFamily="49" charset="0"/>
                            </a:rPr>
                            <a:t>-4E-04</a:t>
                          </a:r>
                          <a:endParaRPr lang="en-US"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u="none" strike="noStrike">
                              <a:effectLst/>
                              <a:latin typeface="Courier New" panose="02070309020205020404" pitchFamily="49" charset="0"/>
                              <a:cs typeface="Courier New" panose="02070309020205020404" pitchFamily="49" charset="0"/>
                            </a:rPr>
                            <a:t>-9E-06</a:t>
                          </a:r>
                          <a:endParaRPr lang="en-US" sz="20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2000" u="none" strike="noStrike" dirty="0" err="1">
                              <a:effectLst/>
                              <a:latin typeface="Courier New" panose="02070309020205020404" pitchFamily="49" charset="0"/>
                              <a:cs typeface="Courier New" panose="02070309020205020404" pitchFamily="49" charset="0"/>
                            </a:rPr>
                            <a:t>Вып</a:t>
                          </a:r>
                          <a:endParaRPr lang="ru-RU" sz="20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016416"/>
                      </a:ext>
                    </a:extLst>
                  </a:tr>
                </a:tbl>
              </a:graphicData>
            </a:graphic>
          </p:graphicFrame>
        </mc:Fallback>
      </mc:AlternateContent>
      <mc:AlternateContent xmlns:mc="http://schemas.openxmlformats.org/markup-compatibility/2006" xmlns:a14="http://schemas.microsoft.com/office/drawing/2010/main">
        <mc:Choice Requires="a14">
          <p:sp>
            <p:nvSpPr>
              <p:cNvPr id="5" name="Прямоугольник 4">
                <a:extLst>
                  <a:ext uri="{FF2B5EF4-FFF2-40B4-BE49-F238E27FC236}">
                    <a16:creationId xmlns="" xmlns:a16="http://schemas.microsoft.com/office/drawing/2014/main" id="{13E17BF7-802D-451A-AB42-0B29EDA1F9E5}"/>
                  </a:ext>
                </a:extLst>
              </p:cNvPr>
              <p:cNvSpPr/>
              <p:nvPr/>
            </p:nvSpPr>
            <p:spPr>
              <a:xfrm>
                <a:off x="1067475" y="1442196"/>
                <a:ext cx="3083216"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ea typeface="Cambria Math" panose="02040503050406030204" pitchFamily="18" charset="0"/>
                          <a:cs typeface="Times New Roman" panose="02020603050405020304" pitchFamily="18" charset="0"/>
                        </a:rPr>
                        <m:t>𝑦</m:t>
                      </m:r>
                      <m:r>
                        <a:rPr lang="en-US" smtClean="0">
                          <a:latin typeface="Cambria Math" panose="02040503050406030204" pitchFamily="18" charset="0"/>
                          <a:ea typeface="Cambria Math" panose="02040503050406030204" pitchFamily="18" charset="0"/>
                          <a:cs typeface="Times New Roman" panose="02020603050405020304" pitchFamily="18" charset="0"/>
                        </a:rPr>
                        <m:t>=</m:t>
                      </m:r>
                      <m:sSup>
                        <m:sSupPr>
                          <m:ctrlPr>
                            <a:rPr lang="en-US" i="1">
                              <a:latin typeface="Cambria Math"/>
                              <a:ea typeface="Cambria Math" panose="02040503050406030204" pitchFamily="18" charset="0"/>
                              <a:cs typeface="Times New Roman" panose="02020603050405020304" pitchFamily="18" charset="0"/>
                            </a:rPr>
                          </m:ctrlPr>
                        </m:sSupPr>
                        <m:e>
                          <m:r>
                            <a:rPr lang="en-US" i="1">
                              <a:latin typeface="Cambria Math" panose="02040503050406030204" pitchFamily="18" charset="0"/>
                              <a:ea typeface="Cambria Math" panose="02040503050406030204" pitchFamily="18" charset="0"/>
                              <a:cs typeface="Times New Roman" panose="02020603050405020304" pitchFamily="18" charset="0"/>
                            </a:rPr>
                            <m:t>𝑥</m:t>
                          </m:r>
                        </m:e>
                        <m:sup>
                          <m:r>
                            <a:rPr lang="en-US" i="1">
                              <a:latin typeface="Cambria Math" panose="02040503050406030204" pitchFamily="18" charset="0"/>
                              <a:ea typeface="Cambria Math" panose="02040503050406030204" pitchFamily="18" charset="0"/>
                              <a:cs typeface="Times New Roman" panose="02020603050405020304" pitchFamily="18" charset="0"/>
                            </a:rPr>
                            <m:t>3</m:t>
                          </m:r>
                        </m:sup>
                      </m:sSup>
                      <m:r>
                        <a:rPr lang="en-US">
                          <a:latin typeface="Cambria Math" panose="02040503050406030204" pitchFamily="18" charset="0"/>
                          <a:ea typeface="Cambria Math" panose="02040503050406030204" pitchFamily="18" charset="0"/>
                          <a:cs typeface="Times New Roman" panose="02020603050405020304" pitchFamily="18" charset="0"/>
                        </a:rPr>
                        <m:t>−4</m:t>
                      </m:r>
                      <m:r>
                        <m:rPr>
                          <m:sty m:val="p"/>
                        </m:rPr>
                        <a:rPr lang="en-US">
                          <a:latin typeface="Cambria Math" panose="02040503050406030204" pitchFamily="18" charset="0"/>
                          <a:ea typeface="Cambria Math" panose="02040503050406030204" pitchFamily="18" charset="0"/>
                          <a:cs typeface="Times New Roman" panose="02020603050405020304" pitchFamily="18" charset="0"/>
                        </a:rPr>
                        <m:t>x</m:t>
                      </m:r>
                      <m:r>
                        <a:rPr lang="en-US">
                          <a:latin typeface="Cambria Math" panose="02040503050406030204" pitchFamily="18" charset="0"/>
                          <a:ea typeface="Cambria Math" panose="02040503050406030204" pitchFamily="18" charset="0"/>
                          <a:cs typeface="Times New Roman" panose="02020603050405020304" pitchFamily="18" charset="0"/>
                        </a:rPr>
                        <m:t>−2, </m:t>
                      </m:r>
                      <m:r>
                        <a:rPr lang="en-US" i="1">
                          <a:latin typeface="Cambria Math" panose="02040503050406030204" pitchFamily="18" charset="0"/>
                          <a:ea typeface="Cambria Math" panose="02040503050406030204" pitchFamily="18" charset="0"/>
                          <a:cs typeface="Times New Roman" panose="02020603050405020304" pitchFamily="18" charset="0"/>
                        </a:rPr>
                        <m:t>𝑥</m:t>
                      </m:r>
                      <m:r>
                        <a:rPr lang="en-US">
                          <a:latin typeface="Cambria Math" panose="02040503050406030204" pitchFamily="18" charset="0"/>
                          <a:ea typeface="Cambria Math" panose="02040503050406030204" pitchFamily="18" charset="0"/>
                          <a:cs typeface="Times New Roman" panose="02020603050405020304" pitchFamily="18" charset="0"/>
                        </a:rPr>
                        <m:t>=−0,539</m:t>
                      </m:r>
                    </m:oMath>
                  </m:oMathPara>
                </a14:m>
                <a:endParaRPr dirty="0"/>
              </a:p>
            </p:txBody>
          </p:sp>
        </mc:Choice>
        <mc:Fallback xmlns="">
          <p:sp>
            <p:nvSpPr>
              <p:cNvPr id="5" name="Прямоугольник 4">
                <a:extLst>
                  <a:ext uri="{FF2B5EF4-FFF2-40B4-BE49-F238E27FC236}">
                    <a16:creationId xmlns:a16="http://schemas.microsoft.com/office/drawing/2014/main" id="{13E17BF7-802D-451A-AB42-0B29EDA1F9E5}"/>
                  </a:ext>
                </a:extLst>
              </p:cNvPr>
              <p:cNvSpPr>
                <a:spLocks noRot="1" noChangeAspect="1" noMove="1" noResize="1" noEditPoints="1" noAdjustHandles="1" noChangeArrowheads="1" noChangeShapeType="1" noTextEdit="1"/>
              </p:cNvSpPr>
              <p:nvPr/>
            </p:nvSpPr>
            <p:spPr>
              <a:xfrm>
                <a:off x="1067475" y="1442196"/>
                <a:ext cx="3083216" cy="369332"/>
              </a:xfrm>
              <a:prstGeom prst="rect">
                <a:avLst/>
              </a:prstGeom>
              <a:blipFill>
                <a:blip r:embed="rId3"/>
                <a:stretch>
                  <a:fillRect b="-10000"/>
                </a:stretch>
              </a:blipFill>
            </p:spPr>
            <p:txBody>
              <a:bodyPr/>
              <a:lstStyle/>
              <a:p>
                <a:r>
                  <a:rPr lang="ru-RU">
                    <a:noFill/>
                  </a:rPr>
                  <a:t> </a:t>
                </a:r>
              </a:p>
            </p:txBody>
          </p:sp>
        </mc:Fallback>
      </mc:AlternateContent>
    </p:spTree>
    <p:extLst>
      <p:ext uri="{BB962C8B-B14F-4D97-AF65-F5344CB8AC3E}">
        <p14:creationId xmlns:p14="http://schemas.microsoft.com/office/powerpoint/2010/main" val="291599675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6E530A3-D6E3-4BCA-8853-7F38A3B91198}"/>
              </a:ext>
            </a:extLst>
          </p:cNvPr>
          <p:cNvSpPr>
            <a:spLocks noGrp="1"/>
          </p:cNvSpPr>
          <p:nvPr>
            <p:ph type="title"/>
          </p:nvPr>
        </p:nvSpPr>
        <p:spPr>
          <a:xfrm>
            <a:off x="1057950" y="0"/>
            <a:ext cx="9360000" cy="1260000"/>
          </a:xfrm>
        </p:spPr>
        <p:txBody>
          <a:bodyPr>
            <a:normAutofit/>
          </a:bodyPr>
          <a:lstStyle/>
          <a:p>
            <a:r>
              <a:rPr lang="ru-RU" sz="3600" b="0" dirty="0">
                <a:latin typeface="Verdana" panose="020B0604030504040204" pitchFamily="34" charset="0"/>
                <a:ea typeface="Verdana" panose="020B0604030504040204" pitchFamily="34" charset="0"/>
              </a:rPr>
              <a:t>Результаты расчета:</a:t>
            </a:r>
            <a:endParaRPr lang="sma-NO" sz="3600" b="0" dirty="0">
              <a:latin typeface="Verdana" panose="020B0604030504040204" pitchFamily="34" charset="0"/>
              <a:ea typeface="Verdana" panose="020B0604030504040204" pitchFamily="34" charset="0"/>
            </a:endParaRPr>
          </a:p>
        </p:txBody>
      </p:sp>
      <mc:AlternateContent xmlns:mc="http://schemas.openxmlformats.org/markup-compatibility/2006" xmlns:a14="http://schemas.microsoft.com/office/drawing/2010/main">
        <mc:Choice Requires="a14">
          <p:sp>
            <p:nvSpPr>
              <p:cNvPr id="3" name="Объект 2">
                <a:extLst>
                  <a:ext uri="{FF2B5EF4-FFF2-40B4-BE49-F238E27FC236}">
                    <a16:creationId xmlns="" xmlns:a16="http://schemas.microsoft.com/office/drawing/2014/main" id="{0109505E-1938-4817-AD96-06DFA32BC1F2}"/>
                  </a:ext>
                </a:extLst>
              </p:cNvPr>
              <p:cNvSpPr>
                <a:spLocks noGrp="1"/>
              </p:cNvSpPr>
              <p:nvPr>
                <p:ph idx="1"/>
              </p:nvPr>
            </p:nvSpPr>
            <p:spPr>
              <a:xfrm>
                <a:off x="337950" y="1269526"/>
                <a:ext cx="10800000" cy="3597750"/>
              </a:xfrm>
            </p:spPr>
            <p:txBody>
              <a:bodyPr>
                <a:normAutofit/>
              </a:bodyPr>
              <a:lstStyle/>
              <a:p>
                <a:pPr marL="0" lvl="0" indent="447675">
                  <a:buClr>
                    <a:srgbClr val="FF388C"/>
                  </a:buClr>
                  <a:buNone/>
                </a:pPr>
                <a:r>
                  <a:rPr lang="ru-RU" dirty="0">
                    <a:solidFill>
                      <a:prstClr val="black">
                        <a:lumMod val="65000"/>
                        <a:lumOff val="35000"/>
                      </a:prstClr>
                    </a:solidFill>
                  </a:rPr>
                  <a:t>Приближенное значение корня  уравнения методом половинного деления</a:t>
                </a:r>
                <a:br>
                  <a:rPr lang="ru-RU" dirty="0">
                    <a:solidFill>
                      <a:prstClr val="black">
                        <a:lumMod val="65000"/>
                        <a:lumOff val="35000"/>
                      </a:prstClr>
                    </a:solidFill>
                  </a:rPr>
                </a:br>
                <a:r>
                  <a:rPr lang="ru-RU" dirty="0">
                    <a:solidFill>
                      <a:prstClr val="black">
                        <a:lumMod val="65000"/>
                        <a:lumOff val="35000"/>
                      </a:prstClr>
                    </a:solidFill>
                  </a:rPr>
                  <a:t> </a:t>
                </a:r>
                <a14:m>
                  <m:oMath xmlns:m="http://schemas.openxmlformats.org/officeDocument/2006/math">
                    <m:r>
                      <a:rPr lang="en-US" i="1" dirty="0">
                        <a:solidFill>
                          <a:prstClr val="black">
                            <a:lumMod val="65000"/>
                            <a:lumOff val="35000"/>
                          </a:prstClr>
                        </a:solidFill>
                        <a:latin typeface="Cambria Math" panose="02040503050406030204" pitchFamily="18" charset="0"/>
                      </a:rPr>
                      <m:t>𝑥</m:t>
                    </m:r>
                    <m:r>
                      <a:rPr lang="en-US" i="1" dirty="0">
                        <a:solidFill>
                          <a:prstClr val="black">
                            <a:lumMod val="65000"/>
                            <a:lumOff val="35000"/>
                          </a:prstClr>
                        </a:solidFill>
                        <a:latin typeface="Cambria Math" panose="02040503050406030204" pitchFamily="18" charset="0"/>
                      </a:rPr>
                      <m:t> =−0,539</m:t>
                    </m:r>
                  </m:oMath>
                </a14:m>
                <a:r>
                  <a:rPr lang="ru-RU" dirty="0">
                    <a:solidFill>
                      <a:prstClr val="black">
                        <a:lumMod val="65000"/>
                        <a:lumOff val="35000"/>
                      </a:prstClr>
                    </a:solidFill>
                  </a:rPr>
                  <a:t>, с заданной точностью </a:t>
                </a:r>
                <a14:m>
                  <m:oMath xmlns:m="http://schemas.openxmlformats.org/officeDocument/2006/math">
                    <m:r>
                      <a:rPr lang="ru-RU" i="1" dirty="0" smtClean="0">
                        <a:solidFill>
                          <a:prstClr val="black">
                            <a:lumMod val="65000"/>
                            <a:lumOff val="35000"/>
                          </a:prstClr>
                        </a:solidFill>
                        <a:latin typeface="Cambria Math" panose="02040503050406030204" pitchFamily="18" charset="0"/>
                        <a:ea typeface="Cambria Math" panose="02040503050406030204" pitchFamily="18" charset="0"/>
                      </a:rPr>
                      <m:t>𝜀</m:t>
                    </m:r>
                    <m:r>
                      <a:rPr lang="en-US" i="1" dirty="0">
                        <a:solidFill>
                          <a:prstClr val="black">
                            <a:lumMod val="65000"/>
                            <a:lumOff val="35000"/>
                          </a:prstClr>
                        </a:solidFill>
                        <a:latin typeface="Cambria Math" panose="02040503050406030204" pitchFamily="18" charset="0"/>
                      </a:rPr>
                      <m:t> </m:t>
                    </m:r>
                    <m:r>
                      <a:rPr lang="ru-RU" i="1" dirty="0">
                        <a:solidFill>
                          <a:prstClr val="black">
                            <a:lumMod val="65000"/>
                            <a:lumOff val="35000"/>
                          </a:prstClr>
                        </a:solidFill>
                        <a:latin typeface="Cambria Math" panose="02040503050406030204" pitchFamily="18" charset="0"/>
                      </a:rPr>
                      <m:t>=</m:t>
                    </m:r>
                    <m:r>
                      <a:rPr lang="en-US" i="1" dirty="0">
                        <a:solidFill>
                          <a:prstClr val="black">
                            <a:lumMod val="65000"/>
                            <a:lumOff val="35000"/>
                          </a:prstClr>
                        </a:solidFill>
                        <a:latin typeface="Cambria Math" panose="02040503050406030204" pitchFamily="18" charset="0"/>
                      </a:rPr>
                      <m:t> </m:t>
                    </m:r>
                    <m:r>
                      <a:rPr lang="ru-RU" i="1" dirty="0">
                        <a:solidFill>
                          <a:prstClr val="black">
                            <a:lumMod val="65000"/>
                            <a:lumOff val="35000"/>
                          </a:prstClr>
                        </a:solidFill>
                        <a:latin typeface="Cambria Math" panose="02040503050406030204" pitchFamily="18" charset="0"/>
                      </a:rPr>
                      <m:t>0,001</m:t>
                    </m:r>
                  </m:oMath>
                </a14:m>
                <a:endParaRPr lang="ru-RU" dirty="0">
                  <a:solidFill>
                    <a:prstClr val="black">
                      <a:lumMod val="65000"/>
                      <a:lumOff val="35000"/>
                    </a:prstClr>
                  </a:solidFill>
                </a:endParaRPr>
              </a:p>
              <a:p>
                <a:pPr marL="0" lvl="0" indent="447675">
                  <a:buClr>
                    <a:srgbClr val="FF388C"/>
                  </a:buClr>
                  <a:buNone/>
                </a:pPr>
                <a:r>
                  <a:rPr lang="ru-RU" dirty="0">
                    <a:solidFill>
                      <a:prstClr val="black">
                        <a:lumMod val="65000"/>
                        <a:lumOff val="35000"/>
                      </a:prstClr>
                    </a:solidFill>
                  </a:rPr>
                  <a:t>Вывод: метод деления пополам позволяет исключать в точности половину интервала на каждой итерации. При использовании метода считается, что функция непрерывна и имеет на концах интервала разный знак. После вычисления значения функции в середине интервала одна часть интервала отбрасывается так, чтобы функция имела разный знак на концах оставшейся части. Итерации метода деления пополам прекращаются, если интервал становится достаточно малым. </a:t>
                </a:r>
              </a:p>
            </p:txBody>
          </p:sp>
        </mc:Choice>
        <mc:Fallback xmlns="">
          <p:sp>
            <p:nvSpPr>
              <p:cNvPr id="3" name="Объект 2">
                <a:extLst>
                  <a:ext uri="{FF2B5EF4-FFF2-40B4-BE49-F238E27FC236}">
                    <a16:creationId xmlns:a16="http://schemas.microsoft.com/office/drawing/2014/main" id="{0109505E-1938-4817-AD96-06DFA32BC1F2}"/>
                  </a:ext>
                </a:extLst>
              </p:cNvPr>
              <p:cNvSpPr>
                <a:spLocks noGrp="1" noRot="1" noChangeAspect="1" noMove="1" noResize="1" noEditPoints="1" noAdjustHandles="1" noChangeArrowheads="1" noChangeShapeType="1" noTextEdit="1"/>
              </p:cNvSpPr>
              <p:nvPr>
                <p:ph idx="1"/>
              </p:nvPr>
            </p:nvSpPr>
            <p:spPr>
              <a:xfrm>
                <a:off x="337950" y="1269526"/>
                <a:ext cx="10800000" cy="3597750"/>
              </a:xfrm>
              <a:blipFill>
                <a:blip r:embed="rId2"/>
                <a:stretch>
                  <a:fillRect l="-564" t="-1186" r="-508"/>
                </a:stretch>
              </a:blipFill>
            </p:spPr>
            <p:txBody>
              <a:bodyPr/>
              <a:lstStyle/>
              <a:p>
                <a:r>
                  <a:rPr lang="ru-RU">
                    <a:noFill/>
                  </a:rPr>
                  <a:t> </a:t>
                </a:r>
              </a:p>
            </p:txBody>
          </p:sp>
        </mc:Fallback>
      </mc:AlternateContent>
    </p:spTree>
    <p:extLst>
      <p:ext uri="{BB962C8B-B14F-4D97-AF65-F5344CB8AC3E}">
        <p14:creationId xmlns:p14="http://schemas.microsoft.com/office/powerpoint/2010/main" val="124724634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BC4C0143-0284-49B2-B72E-48C62D52047A}"/>
              </a:ext>
            </a:extLst>
          </p:cNvPr>
          <p:cNvSpPr>
            <a:spLocks noGrp="1"/>
          </p:cNvSpPr>
          <p:nvPr>
            <p:ph type="title"/>
          </p:nvPr>
        </p:nvSpPr>
        <p:spPr>
          <a:xfrm>
            <a:off x="1071372" y="0"/>
            <a:ext cx="9360000" cy="1260000"/>
          </a:xfrm>
        </p:spPr>
        <p:txBody>
          <a:bodyPr>
            <a:normAutofit/>
          </a:bodyPr>
          <a:lstStyle/>
          <a:p>
            <a:r>
              <a:rPr lang="ru-RU" sz="3600" b="0" dirty="0">
                <a:latin typeface="Verdana" panose="020B0604030504040204" pitchFamily="34" charset="0"/>
                <a:ea typeface="Verdana" panose="020B0604030504040204" pitchFamily="34" charset="0"/>
              </a:rPr>
              <a:t>Расчет уравнения по методу простой итерации: </a:t>
            </a:r>
            <a:endParaRPr lang="sma-NO" sz="3600" b="0" dirty="0">
              <a:latin typeface="Verdana" panose="020B0604030504040204" pitchFamily="34" charset="0"/>
              <a:ea typeface="Verdana" panose="020B0604030504040204" pitchFamily="34" charset="0"/>
            </a:endParaRPr>
          </a:p>
        </p:txBody>
      </p:sp>
      <p:graphicFrame>
        <p:nvGraphicFramePr>
          <p:cNvPr id="4" name="Объект 3">
            <a:extLst>
              <a:ext uri="{FF2B5EF4-FFF2-40B4-BE49-F238E27FC236}">
                <a16:creationId xmlns="" xmlns:a16="http://schemas.microsoft.com/office/drawing/2014/main" id="{F616A57B-3BC9-4EEE-B6F4-52AA1AFBD979}"/>
              </a:ext>
            </a:extLst>
          </p:cNvPr>
          <p:cNvGraphicFramePr>
            <a:graphicFrameLocks noGrp="1"/>
          </p:cNvGraphicFramePr>
          <p:nvPr>
            <p:ph idx="1"/>
            <p:extLst>
              <p:ext uri="{D42A27DB-BD31-4B8C-83A1-F6EECF244321}">
                <p14:modId xmlns:p14="http://schemas.microsoft.com/office/powerpoint/2010/main" val="1305378841"/>
              </p:ext>
            </p:extLst>
          </p:nvPr>
        </p:nvGraphicFramePr>
        <p:xfrm>
          <a:off x="2847655" y="1991200"/>
          <a:ext cx="6496688" cy="3599998"/>
        </p:xfrm>
        <a:graphic>
          <a:graphicData uri="http://schemas.openxmlformats.org/drawingml/2006/table">
            <a:tbl>
              <a:tblPr>
                <a:tableStyleId>{5C22544A-7EE6-4342-B048-85BDC9FD1C3A}</a:tableStyleId>
              </a:tblPr>
              <a:tblGrid>
                <a:gridCol w="1624172">
                  <a:extLst>
                    <a:ext uri="{9D8B030D-6E8A-4147-A177-3AD203B41FA5}">
                      <a16:colId xmlns="" xmlns:a16="http://schemas.microsoft.com/office/drawing/2014/main" val="2495229668"/>
                    </a:ext>
                  </a:extLst>
                </a:gridCol>
                <a:gridCol w="1624172">
                  <a:extLst>
                    <a:ext uri="{9D8B030D-6E8A-4147-A177-3AD203B41FA5}">
                      <a16:colId xmlns="" xmlns:a16="http://schemas.microsoft.com/office/drawing/2014/main" val="2706993706"/>
                    </a:ext>
                  </a:extLst>
                </a:gridCol>
                <a:gridCol w="1624172">
                  <a:extLst>
                    <a:ext uri="{9D8B030D-6E8A-4147-A177-3AD203B41FA5}">
                      <a16:colId xmlns="" xmlns:a16="http://schemas.microsoft.com/office/drawing/2014/main" val="1378003779"/>
                    </a:ext>
                  </a:extLst>
                </a:gridCol>
                <a:gridCol w="1624172">
                  <a:extLst>
                    <a:ext uri="{9D8B030D-6E8A-4147-A177-3AD203B41FA5}">
                      <a16:colId xmlns="" xmlns:a16="http://schemas.microsoft.com/office/drawing/2014/main" val="2031267195"/>
                    </a:ext>
                  </a:extLst>
                </a:gridCol>
              </a:tblGrid>
              <a:tr h="292156">
                <a:tc>
                  <a:txBody>
                    <a:bodyPr/>
                    <a:lstStyle/>
                    <a:p>
                      <a:pPr algn="l" fontAlgn="b"/>
                      <a:r>
                        <a:rPr lang="en-US" sz="1600" u="none" strike="noStrike">
                          <a:effectLst/>
                          <a:latin typeface="Courier New" panose="02070309020205020404" pitchFamily="49" charset="0"/>
                          <a:cs typeface="Courier New" panose="02070309020205020404" pitchFamily="49" charset="0"/>
                        </a:rPr>
                        <a:t>a=</a:t>
                      </a:r>
                      <a:endParaRPr lang="en-US"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-1</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l" fontAlgn="b"/>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l" fontAlgn="b"/>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3090867218"/>
                  </a:ext>
                </a:extLst>
              </a:tr>
              <a:tr h="292156">
                <a:tc>
                  <a:txBody>
                    <a:bodyPr/>
                    <a:lstStyle/>
                    <a:p>
                      <a:pPr algn="l" fontAlgn="b"/>
                      <a:r>
                        <a:rPr lang="en-US" sz="1600" u="none" strike="noStrike">
                          <a:effectLst/>
                          <a:latin typeface="Courier New" panose="02070309020205020404" pitchFamily="49" charset="0"/>
                          <a:cs typeface="Courier New" panose="02070309020205020404" pitchFamily="49" charset="0"/>
                        </a:rPr>
                        <a:t>b=</a:t>
                      </a:r>
                      <a:endParaRPr lang="en-US"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-0,5</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l" fontAlgn="b"/>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l" fontAlgn="b"/>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907821437"/>
                  </a:ext>
                </a:extLst>
              </a:tr>
              <a:tr h="547796">
                <a:tc>
                  <a:txBody>
                    <a:bodyPr/>
                    <a:lstStyle/>
                    <a:p>
                      <a:pPr algn="l" fontAlgn="b"/>
                      <a:r>
                        <a:rPr lang="en-US" sz="1600" u="none" strike="noStrike">
                          <a:effectLst/>
                          <a:latin typeface="Courier New" panose="02070309020205020404" pitchFamily="49" charset="0"/>
                          <a:cs typeface="Courier New" panose="02070309020205020404" pitchFamily="49" charset="0"/>
                        </a:rPr>
                        <a:t>N</a:t>
                      </a:r>
                      <a:endParaRPr lang="en-US"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l" fontAlgn="b"/>
                      <a:r>
                        <a:rPr lang="en-US" sz="1600" u="none" strike="noStrike">
                          <a:effectLst/>
                          <a:latin typeface="Courier New" panose="02070309020205020404" pitchFamily="49" charset="0"/>
                          <a:cs typeface="Courier New" panose="02070309020205020404" pitchFamily="49" charset="0"/>
                        </a:rPr>
                        <a:t>X</a:t>
                      </a:r>
                      <a:endParaRPr lang="en-US"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l" fontAlgn="b"/>
                      <a:r>
                        <a:rPr lang="en-US" sz="1600" u="none" strike="noStrike">
                          <a:effectLst/>
                          <a:latin typeface="Courier New" panose="02070309020205020404" pitchFamily="49" charset="0"/>
                          <a:cs typeface="Courier New" panose="02070309020205020404" pitchFamily="49" charset="0"/>
                        </a:rPr>
                        <a:t>F(X)</a:t>
                      </a:r>
                      <a:endParaRPr lang="en-US"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l" fontAlgn="b"/>
                      <a:r>
                        <a:rPr lang="en-US" sz="1600" u="none" strike="noStrike" dirty="0">
                          <a:effectLst/>
                          <a:latin typeface="Courier New" panose="02070309020205020404" pitchFamily="49" charset="0"/>
                          <a:cs typeface="Courier New" panose="02070309020205020404" pitchFamily="49" charset="0"/>
                        </a:rPr>
                        <a:t>eps = x0-x</a:t>
                      </a:r>
                      <a:endParaRPr lang="en-US"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1294425615"/>
                  </a:ext>
                </a:extLst>
              </a:tr>
              <a:tr h="292156">
                <a:tc>
                  <a:txBody>
                    <a:bodyPr/>
                    <a:lstStyle/>
                    <a:p>
                      <a:pPr algn="r" fontAlgn="b"/>
                      <a:r>
                        <a:rPr lang="ru-RU" sz="1600" u="none" strike="noStrike">
                          <a:effectLst/>
                          <a:latin typeface="Courier New" panose="02070309020205020404" pitchFamily="49" charset="0"/>
                          <a:cs typeface="Courier New" panose="02070309020205020404" pitchFamily="49" charset="0"/>
                        </a:rPr>
                        <a:t>1</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-1</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1</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0,5</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3687499202"/>
                  </a:ext>
                </a:extLst>
              </a:tr>
              <a:tr h="542646">
                <a:tc>
                  <a:txBody>
                    <a:bodyPr/>
                    <a:lstStyle/>
                    <a:p>
                      <a:pPr algn="r" fontAlgn="b"/>
                      <a:r>
                        <a:rPr lang="ru-RU" sz="1600" u="none" strike="noStrike" dirty="0">
                          <a:effectLst/>
                          <a:latin typeface="Courier New" panose="02070309020205020404" pitchFamily="49" charset="0"/>
                          <a:cs typeface="Courier New" panose="02070309020205020404" pitchFamily="49" charset="0"/>
                        </a:rPr>
                        <a:t>2</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dirty="0">
                          <a:effectLst/>
                          <a:latin typeface="Courier New" panose="02070309020205020404" pitchFamily="49" charset="0"/>
                          <a:cs typeface="Courier New" panose="02070309020205020404" pitchFamily="49" charset="0"/>
                        </a:rPr>
                        <a:t>-0,692</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0,4374</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ctr" fontAlgn="b"/>
                      <a:r>
                        <a:rPr lang="ru-RU" sz="1600" u="none" strike="noStrike">
                          <a:effectLst/>
                          <a:latin typeface="Courier New" panose="02070309020205020404" pitchFamily="49" charset="0"/>
                          <a:cs typeface="Courier New" panose="02070309020205020404" pitchFamily="49" charset="0"/>
                        </a:rPr>
                        <a:t>ЛОЖЬ</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2418071338"/>
                  </a:ext>
                </a:extLst>
              </a:tr>
              <a:tr h="542646">
                <a:tc>
                  <a:txBody>
                    <a:bodyPr/>
                    <a:lstStyle/>
                    <a:p>
                      <a:pPr algn="r" fontAlgn="b"/>
                      <a:r>
                        <a:rPr lang="ru-RU" sz="1600" u="none" strike="noStrike">
                          <a:effectLst/>
                          <a:latin typeface="Courier New" panose="02070309020205020404" pitchFamily="49" charset="0"/>
                          <a:cs typeface="Courier New" panose="02070309020205020404" pitchFamily="49" charset="0"/>
                        </a:rPr>
                        <a:t>3</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-0,558</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0,0574</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ctr" fontAlgn="b"/>
                      <a:r>
                        <a:rPr lang="ru-RU" sz="1600" u="none" strike="noStrike">
                          <a:effectLst/>
                          <a:latin typeface="Courier New" panose="02070309020205020404" pitchFamily="49" charset="0"/>
                          <a:cs typeface="Courier New" panose="02070309020205020404" pitchFamily="49" charset="0"/>
                        </a:rPr>
                        <a:t>ЛОЖЬ</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3439043408"/>
                  </a:ext>
                </a:extLst>
              </a:tr>
              <a:tr h="542646">
                <a:tc>
                  <a:txBody>
                    <a:bodyPr/>
                    <a:lstStyle/>
                    <a:p>
                      <a:pPr algn="r" fontAlgn="b"/>
                      <a:r>
                        <a:rPr lang="ru-RU" sz="1600" u="none" strike="noStrike" dirty="0">
                          <a:effectLst/>
                          <a:latin typeface="Courier New" panose="02070309020205020404" pitchFamily="49" charset="0"/>
                          <a:cs typeface="Courier New" panose="02070309020205020404" pitchFamily="49" charset="0"/>
                        </a:rPr>
                        <a:t>4</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-0,54</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0,0027</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ctr" fontAlgn="b"/>
                      <a:r>
                        <a:rPr lang="ru-RU" sz="1600" u="none" strike="noStrike">
                          <a:effectLst/>
                          <a:latin typeface="Courier New" panose="02070309020205020404" pitchFamily="49" charset="0"/>
                          <a:cs typeface="Courier New" panose="02070309020205020404" pitchFamily="49" charset="0"/>
                        </a:rPr>
                        <a:t>ЛОЖЬ</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653275413"/>
                  </a:ext>
                </a:extLst>
              </a:tr>
              <a:tr h="547796">
                <a:tc>
                  <a:txBody>
                    <a:bodyPr/>
                    <a:lstStyle/>
                    <a:p>
                      <a:pPr algn="r" fontAlgn="b"/>
                      <a:r>
                        <a:rPr lang="ru-RU" sz="1600" u="none" strike="noStrike">
                          <a:effectLst/>
                          <a:latin typeface="Courier New" panose="02070309020205020404" pitchFamily="49" charset="0"/>
                          <a:cs typeface="Courier New" panose="02070309020205020404" pitchFamily="49" charset="0"/>
                        </a:rPr>
                        <a:t>5</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-0,539</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r" fontAlgn="b"/>
                      <a:r>
                        <a:rPr lang="ru-RU" sz="1600" u="none" strike="noStrike">
                          <a:effectLst/>
                          <a:latin typeface="Courier New" panose="02070309020205020404" pitchFamily="49" charset="0"/>
                          <a:cs typeface="Courier New" panose="02070309020205020404" pitchFamily="49" charset="0"/>
                        </a:rPr>
                        <a:t>0,0001</a:t>
                      </a:r>
                      <a:endParaRPr lang="ru-RU" sz="1600" b="0" i="0" u="none" strike="noStrike">
                        <a:solidFill>
                          <a:srgbClr val="000000"/>
                        </a:solidFill>
                        <a:effectLst/>
                        <a:latin typeface="Courier New" panose="02070309020205020404" pitchFamily="49" charset="0"/>
                        <a:cs typeface="Courier New" panose="02070309020205020404" pitchFamily="49" charset="0"/>
                      </a:endParaRPr>
                    </a:p>
                  </a:txBody>
                  <a:tcPr marL="7620" marR="7620" marT="7620" marB="0" anchor="b"/>
                </a:tc>
                <a:tc>
                  <a:txBody>
                    <a:bodyPr/>
                    <a:lstStyle/>
                    <a:p>
                      <a:pPr algn="ctr" fontAlgn="b"/>
                      <a:r>
                        <a:rPr lang="ru-RU" sz="1600" u="none" strike="noStrike" dirty="0">
                          <a:effectLst/>
                          <a:latin typeface="Courier New" panose="02070309020205020404" pitchFamily="49" charset="0"/>
                          <a:cs typeface="Courier New" panose="02070309020205020404" pitchFamily="49" charset="0"/>
                        </a:rPr>
                        <a:t>ИСТИНА</a:t>
                      </a:r>
                      <a:endParaRPr lang="ru-RU" sz="1600" b="0" i="0" u="none" strike="noStrike" dirty="0">
                        <a:solidFill>
                          <a:srgbClr val="000000"/>
                        </a:solidFill>
                        <a:effectLst/>
                        <a:latin typeface="Courier New" panose="02070309020205020404" pitchFamily="49" charset="0"/>
                        <a:cs typeface="Courier New" panose="02070309020205020404" pitchFamily="49" charset="0"/>
                      </a:endParaRPr>
                    </a:p>
                  </a:txBody>
                  <a:tcPr marL="7620" marR="7620" marT="7620" marB="0" anchor="b"/>
                </a:tc>
                <a:extLst>
                  <a:ext uri="{0D108BD9-81ED-4DB2-BD59-A6C34878D82A}">
                    <a16:rowId xmlns="" xmlns:a16="http://schemas.microsoft.com/office/drawing/2014/main" val="2321932411"/>
                  </a:ext>
                </a:extLst>
              </a:tr>
            </a:tbl>
          </a:graphicData>
        </a:graphic>
      </p:graphicFrame>
      <mc:AlternateContent xmlns:mc="http://schemas.openxmlformats.org/markup-compatibility/2006" xmlns:a14="http://schemas.microsoft.com/office/drawing/2010/main">
        <mc:Choice Requires="a14">
          <p:sp>
            <p:nvSpPr>
              <p:cNvPr id="5" name="Прямоугольник 4">
                <a:extLst>
                  <a:ext uri="{FF2B5EF4-FFF2-40B4-BE49-F238E27FC236}">
                    <a16:creationId xmlns="" xmlns:a16="http://schemas.microsoft.com/office/drawing/2014/main" id="{4ED879CA-AEA7-4471-92ED-3170A881F8B6}"/>
                  </a:ext>
                </a:extLst>
              </p:cNvPr>
              <p:cNvSpPr/>
              <p:nvPr/>
            </p:nvSpPr>
            <p:spPr>
              <a:xfrm>
                <a:off x="4617999" y="1431409"/>
                <a:ext cx="3081806"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ea typeface="Cambria Math" panose="02040503050406030204" pitchFamily="18" charset="0"/>
                          <a:cs typeface="Times New Roman" panose="02020603050405020304" pitchFamily="18" charset="0"/>
                        </a:rPr>
                        <m:t>𝑦</m:t>
                      </m:r>
                      <m:r>
                        <a:rPr lang="en-US" smtClean="0">
                          <a:latin typeface="Cambria Math" panose="02040503050406030204" pitchFamily="18" charset="0"/>
                          <a:ea typeface="Cambria Math" panose="02040503050406030204" pitchFamily="18" charset="0"/>
                          <a:cs typeface="Times New Roman" panose="02020603050405020304" pitchFamily="18" charset="0"/>
                        </a:rPr>
                        <m:t>=</m:t>
                      </m:r>
                      <m:sSup>
                        <m:sSupPr>
                          <m:ctrlPr>
                            <a:rPr lang="en-US" i="1">
                              <a:latin typeface="Cambria Math"/>
                              <a:ea typeface="Cambria Math" panose="02040503050406030204" pitchFamily="18" charset="0"/>
                              <a:cs typeface="Times New Roman" panose="02020603050405020304" pitchFamily="18" charset="0"/>
                            </a:rPr>
                          </m:ctrlPr>
                        </m:sSupPr>
                        <m:e>
                          <m:r>
                            <a:rPr lang="en-US" i="1">
                              <a:latin typeface="Cambria Math" panose="02040503050406030204" pitchFamily="18" charset="0"/>
                              <a:ea typeface="Cambria Math" panose="02040503050406030204" pitchFamily="18" charset="0"/>
                              <a:cs typeface="Times New Roman" panose="02020603050405020304" pitchFamily="18" charset="0"/>
                            </a:rPr>
                            <m:t>𝑥</m:t>
                          </m:r>
                        </m:e>
                        <m:sup>
                          <m:r>
                            <a:rPr lang="en-US" i="1">
                              <a:latin typeface="Cambria Math" panose="02040503050406030204" pitchFamily="18" charset="0"/>
                              <a:ea typeface="Cambria Math" panose="02040503050406030204" pitchFamily="18" charset="0"/>
                              <a:cs typeface="Times New Roman" panose="02020603050405020304" pitchFamily="18" charset="0"/>
                            </a:rPr>
                            <m:t>3</m:t>
                          </m:r>
                        </m:sup>
                      </m:sSup>
                      <m:r>
                        <a:rPr lang="en-US">
                          <a:latin typeface="Cambria Math" panose="02040503050406030204" pitchFamily="18" charset="0"/>
                          <a:ea typeface="Cambria Math" panose="02040503050406030204" pitchFamily="18" charset="0"/>
                          <a:cs typeface="Times New Roman" panose="02020603050405020304" pitchFamily="18" charset="0"/>
                        </a:rPr>
                        <m:t>−4</m:t>
                      </m:r>
                      <m:r>
                        <m:rPr>
                          <m:sty m:val="p"/>
                        </m:rPr>
                        <a:rPr lang="en-US">
                          <a:latin typeface="Cambria Math" panose="02040503050406030204" pitchFamily="18" charset="0"/>
                          <a:ea typeface="Cambria Math" panose="02040503050406030204" pitchFamily="18" charset="0"/>
                          <a:cs typeface="Times New Roman" panose="02020603050405020304" pitchFamily="18" charset="0"/>
                        </a:rPr>
                        <m:t>x</m:t>
                      </m:r>
                      <m:r>
                        <a:rPr lang="en-US">
                          <a:latin typeface="Cambria Math" panose="02040503050406030204" pitchFamily="18" charset="0"/>
                          <a:ea typeface="Cambria Math" panose="02040503050406030204" pitchFamily="18" charset="0"/>
                          <a:cs typeface="Times New Roman" panose="02020603050405020304" pitchFamily="18" charset="0"/>
                        </a:rPr>
                        <m:t>−2, </m:t>
                      </m:r>
                      <m:r>
                        <a:rPr lang="en-US" i="1">
                          <a:latin typeface="Cambria Math" panose="02040503050406030204" pitchFamily="18" charset="0"/>
                          <a:ea typeface="Cambria Math" panose="02040503050406030204" pitchFamily="18" charset="0"/>
                          <a:cs typeface="Times New Roman" panose="02020603050405020304" pitchFamily="18" charset="0"/>
                        </a:rPr>
                        <m:t>𝑥</m:t>
                      </m:r>
                      <m:r>
                        <a:rPr lang="en-US">
                          <a:latin typeface="Cambria Math" panose="02040503050406030204" pitchFamily="18" charset="0"/>
                          <a:ea typeface="Cambria Math" panose="02040503050406030204" pitchFamily="18" charset="0"/>
                          <a:cs typeface="Times New Roman" panose="02020603050405020304" pitchFamily="18" charset="0"/>
                        </a:rPr>
                        <m:t>=−0,539</m:t>
                      </m:r>
                    </m:oMath>
                  </m:oMathPara>
                </a14:m>
                <a:endParaRPr dirty="0"/>
              </a:p>
            </p:txBody>
          </p:sp>
        </mc:Choice>
        <mc:Fallback xmlns="">
          <p:sp>
            <p:nvSpPr>
              <p:cNvPr id="5" name="Прямоугольник 4">
                <a:extLst>
                  <a:ext uri="{FF2B5EF4-FFF2-40B4-BE49-F238E27FC236}">
                    <a16:creationId xmlns:a16="http://schemas.microsoft.com/office/drawing/2014/main" id="{4ED879CA-AEA7-4471-92ED-3170A881F8B6}"/>
                  </a:ext>
                </a:extLst>
              </p:cNvPr>
              <p:cNvSpPr>
                <a:spLocks noRot="1" noChangeAspect="1" noMove="1" noResize="1" noEditPoints="1" noAdjustHandles="1" noChangeArrowheads="1" noChangeShapeType="1" noTextEdit="1"/>
              </p:cNvSpPr>
              <p:nvPr/>
            </p:nvSpPr>
            <p:spPr>
              <a:xfrm>
                <a:off x="4617999" y="1431409"/>
                <a:ext cx="3081806" cy="369332"/>
              </a:xfrm>
              <a:prstGeom prst="rect">
                <a:avLst/>
              </a:prstGeom>
              <a:blipFill>
                <a:blip r:embed="rId2"/>
                <a:stretch>
                  <a:fillRect b="-10000"/>
                </a:stretch>
              </a:blipFill>
            </p:spPr>
            <p:txBody>
              <a:bodyPr/>
              <a:lstStyle/>
              <a:p>
                <a:r>
                  <a:rPr lang="ru-RU">
                    <a:noFill/>
                  </a:rPr>
                  <a:t> </a:t>
                </a:r>
              </a:p>
            </p:txBody>
          </p:sp>
        </mc:Fallback>
      </mc:AlternateContent>
    </p:spTree>
    <p:extLst>
      <p:ext uri="{BB962C8B-B14F-4D97-AF65-F5344CB8AC3E}">
        <p14:creationId xmlns:p14="http://schemas.microsoft.com/office/powerpoint/2010/main" val="423240741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Вид">
  <a:themeElements>
    <a:clrScheme name="Вид">
      <a:dk1>
        <a:sysClr val="windowText" lastClr="000000"/>
      </a:dk1>
      <a:lt1>
        <a:sysClr val="window" lastClr="FFFFFF"/>
      </a:lt1>
      <a:dk2>
        <a:srgbClr val="666666"/>
      </a:dk2>
      <a:lt2>
        <a:srgbClr val="D2D2D2"/>
      </a:lt2>
      <a:accent1>
        <a:srgbClr val="FF388C"/>
      </a:accent1>
      <a:accent2>
        <a:srgbClr val="D70D5E"/>
      </a:accent2>
      <a:accent3>
        <a:srgbClr val="98037E"/>
      </a:accent3>
      <a:accent4>
        <a:srgbClr val="68027D"/>
      </a:accent4>
      <a:accent5>
        <a:srgbClr val="095ACA"/>
      </a:accent5>
      <a:accent6>
        <a:srgbClr val="063597"/>
      </a:accent6>
      <a:hlink>
        <a:srgbClr val="17BBFD"/>
      </a:hlink>
      <a:folHlink>
        <a:srgbClr val="FF79C2"/>
      </a:folHlink>
    </a:clrScheme>
    <a:fontScheme name="Вид">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Вид">
      <a:fillStyleLst>
        <a:solidFill>
          <a:schemeClr val="phClr"/>
        </a:solidFill>
        <a:solidFill>
          <a:schemeClr val="phClr">
            <a:tint val="60000"/>
            <a:satMod val="120000"/>
          </a:schemeClr>
        </a:solidFill>
        <a:solidFill>
          <a:schemeClr val="phClr">
            <a:shade val="75000"/>
            <a:satMod val="13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 xmlns:thm15="http://schemas.microsoft.com/office/thememl/2012/main" name="View" id="{BA0EB5A6-F2D4-4F82-977B-64ADEE4A2A69}" vid="{23C5FE65-18CC-4A65-9EBC-B05E331504EC}"/>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TM03457515[[fn=Вид]]</Template>
  <TotalTime>662</TotalTime>
  <Words>759</Words>
  <Application>Microsoft Office PowerPoint</Application>
  <PresentationFormat>Произвольный</PresentationFormat>
  <Paragraphs>227</Paragraphs>
  <Slides>16</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Вид</vt:lpstr>
      <vt:lpstr>                        Отчёт              по лабораторным работам  по дисциплине      ОП.10. Численные методы. Специальность     09.02.07  «Информационные системы и программирование»                                Тема:    «Приближенные решения алгебраических и трансцендентных уравнений в табличном процессоре      Microsoft Excel»</vt:lpstr>
      <vt:lpstr>                      Вариант № 9   индивидуального  расчетного задания</vt:lpstr>
      <vt:lpstr>       Состав задания:</vt:lpstr>
      <vt:lpstr>Индивидуальное зачетное задание</vt:lpstr>
      <vt:lpstr>Презентация PowerPoint</vt:lpstr>
      <vt:lpstr>Результаты расчета:</vt:lpstr>
      <vt:lpstr>Расчет уравнения по методу половинного деления: </vt:lpstr>
      <vt:lpstr>Результаты расчета:</vt:lpstr>
      <vt:lpstr>Расчет уравнения по методу простой итерации: </vt:lpstr>
      <vt:lpstr>Результаты расчета:</vt:lpstr>
      <vt:lpstr>Расчет уравнения по методу хорд: </vt:lpstr>
      <vt:lpstr>Результаты расчета:</vt:lpstr>
      <vt:lpstr>Расчет уравнения по методу касательных: </vt:lpstr>
      <vt:lpstr>Результаты расчета:</vt:lpstr>
      <vt:lpstr>Вывод:</vt:lpstr>
      <vt:lpstr>Список использованной литературы и интернет-источников</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Лабораторная работа: Решение алгебраических и трансцентдентных уравнений в среде Microsoft Excel</dc:title>
  <dc:creator>Марина</dc:creator>
  <cp:lastModifiedBy>Марина</cp:lastModifiedBy>
  <cp:revision>76</cp:revision>
  <dcterms:created xsi:type="dcterms:W3CDTF">2019-03-04T08:12:42Z</dcterms:created>
  <dcterms:modified xsi:type="dcterms:W3CDTF">2019-05-21T18:20:49Z</dcterms:modified>
</cp:coreProperties>
</file>