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4" r:id="rId6"/>
    <p:sldId id="262" r:id="rId7"/>
    <p:sldId id="263" r:id="rId8"/>
    <p:sldId id="259" r:id="rId9"/>
    <p:sldId id="26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2" autoAdjust="0"/>
  </p:normalViewPr>
  <p:slideViewPr>
    <p:cSldViewPr snapToGrid="0">
      <p:cViewPr varScale="1">
        <p:scale>
          <a:sx n="81" d="100"/>
          <a:sy n="81" d="100"/>
        </p:scale>
        <p:origin x="9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23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9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7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2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6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20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6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79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86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24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4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775CD-87D4-48F3-B1B6-93843427495B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FF6DA-3BF7-471D-A647-E9B97291F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0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2519" y="1122363"/>
            <a:ext cx="10390910" cy="23876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«Сложение и вычитание смешанных чисел»</a:t>
            </a:r>
            <a:endParaRPr lang="ru-RU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5054" y="4100802"/>
            <a:ext cx="8672945" cy="165576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По программе: </a:t>
            </a:r>
            <a:r>
              <a:rPr lang="ru-RU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§ </a:t>
            </a:r>
            <a:r>
              <a:rPr lang="ru-RU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8 пункт 12 по </a:t>
            </a:r>
            <a:r>
              <a:rPr lang="ru-RU" dirty="0">
                <a:solidFill>
                  <a:srgbClr val="000066"/>
                </a:solidFill>
                <a:latin typeface="Monotype Corsiva" panose="03010101010201010101" pitchFamily="66" charset="0"/>
              </a:rPr>
              <a:t>учебнику Н.Я. </a:t>
            </a:r>
            <a:r>
              <a:rPr lang="ru-RU" dirty="0" err="1" smtClean="0">
                <a:solidFill>
                  <a:srgbClr val="000066"/>
                </a:solidFill>
                <a:latin typeface="Monotype Corsiva" panose="03010101010201010101" pitchFamily="66" charset="0"/>
              </a:rPr>
              <a:t>Виленкина</a:t>
            </a:r>
            <a:r>
              <a:rPr lang="ru-RU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>
                <a:solidFill>
                  <a:srgbClr val="000066"/>
                </a:solidFill>
                <a:latin typeface="Monotype Corsiva" panose="03010101010201010101" pitchFamily="66" charset="0"/>
              </a:rPr>
              <a:t>В.И. </a:t>
            </a:r>
            <a:r>
              <a:rPr lang="ru-RU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Жохова, </a:t>
            </a:r>
            <a:r>
              <a:rPr lang="ru-RU" dirty="0">
                <a:solidFill>
                  <a:srgbClr val="000066"/>
                </a:solidFill>
                <a:latin typeface="Monotype Corsiva" panose="03010101010201010101" pitchFamily="66" charset="0"/>
              </a:rPr>
              <a:t>А.С. </a:t>
            </a:r>
            <a:r>
              <a:rPr lang="ru-RU" dirty="0" err="1" smtClean="0">
                <a:solidFill>
                  <a:srgbClr val="000066"/>
                </a:solidFill>
                <a:latin typeface="Monotype Corsiva" panose="03010101010201010101" pitchFamily="66" charset="0"/>
              </a:rPr>
              <a:t>Чеснокова</a:t>
            </a:r>
            <a:r>
              <a:rPr lang="ru-RU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>
                <a:solidFill>
                  <a:srgbClr val="000066"/>
                </a:solidFill>
                <a:latin typeface="Monotype Corsiva" panose="03010101010201010101" pitchFamily="66" charset="0"/>
              </a:rPr>
              <a:t>С.И. </a:t>
            </a:r>
            <a:r>
              <a:rPr lang="ru-RU" dirty="0" err="1" smtClean="0">
                <a:solidFill>
                  <a:srgbClr val="000066"/>
                </a:solidFill>
                <a:latin typeface="Monotype Corsiva" panose="03010101010201010101" pitchFamily="66" charset="0"/>
              </a:rPr>
              <a:t>Шварцбурда</a:t>
            </a:r>
            <a:r>
              <a:rPr lang="ru-RU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 «Математика 6» 2 урок  по </a:t>
            </a:r>
            <a:r>
              <a:rPr lang="ru-RU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теме</a:t>
            </a:r>
          </a:p>
          <a:p>
            <a:pPr algn="just"/>
            <a:r>
              <a:rPr lang="ru-RU" b="1" dirty="0">
                <a:solidFill>
                  <a:srgbClr val="000066"/>
                </a:solidFill>
                <a:latin typeface="Monotype Corsiva" panose="03010101010201010101" pitchFamily="66" charset="0"/>
              </a:rPr>
              <a:t>Составлена</a:t>
            </a:r>
            <a:r>
              <a:rPr lang="ru-RU" dirty="0">
                <a:solidFill>
                  <a:srgbClr val="000066"/>
                </a:solidFill>
                <a:latin typeface="Monotype Corsiva" panose="03010101010201010101" pitchFamily="66" charset="0"/>
              </a:rPr>
              <a:t> учителем физики и математики МБОУ «Средняя общеобразовательная школа» </a:t>
            </a:r>
            <a:r>
              <a:rPr lang="ru-RU" dirty="0" err="1">
                <a:solidFill>
                  <a:srgbClr val="000066"/>
                </a:solidFill>
                <a:latin typeface="Monotype Corsiva" panose="03010101010201010101" pitchFamily="66" charset="0"/>
              </a:rPr>
              <a:t>пст.Визиндор</a:t>
            </a:r>
            <a:r>
              <a:rPr lang="ru-RU" dirty="0">
                <a:solidFill>
                  <a:srgbClr val="000066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Monotype Corsiva" panose="03010101010201010101" pitchFamily="66" charset="0"/>
              </a:rPr>
              <a:t>Сысольского</a:t>
            </a:r>
            <a:r>
              <a:rPr lang="ru-RU" dirty="0">
                <a:solidFill>
                  <a:srgbClr val="000066"/>
                </a:solidFill>
                <a:latin typeface="Monotype Corsiva" panose="03010101010201010101" pitchFamily="66" charset="0"/>
              </a:rPr>
              <a:t> района Республики Коми Диановой Ольгой Вениаминовной</a:t>
            </a:r>
            <a:r>
              <a:rPr lang="ru-RU" dirty="0">
                <a:solidFill>
                  <a:srgbClr val="000066"/>
                </a:solidFill>
              </a:rPr>
              <a:t> </a:t>
            </a:r>
          </a:p>
          <a:p>
            <a:endParaRPr lang="ru-RU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60420" y="208547"/>
            <a:ext cx="7154780" cy="6432885"/>
          </a:xfrm>
          <a:prstGeom prst="verticalScroll">
            <a:avLst>
              <a:gd name="adj" fmla="val 85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Чтобы спорилось нужное дело,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Чтобы в жизни не знать неудач,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Вы в поход отправляетесь смело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 мир загадок и сложных задач.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Не беда, что идти далеко,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Вы не бойтесь, что путь будет труден,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Достижения крупные людям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Никогда не давались легко.</a:t>
            </a:r>
          </a:p>
          <a:p>
            <a:pPr algn="ctr"/>
            <a:endParaRPr lang="ru-RU" sz="2800" dirty="0">
              <a:latin typeface="Monotype Corsiva" panose="03010101010201010101" pitchFamily="66" charset="0"/>
            </a:endParaRPr>
          </a:p>
          <a:p>
            <a:pPr algn="just"/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latin typeface="Monotype Corsiva" panose="03010101010201010101" pitchFamily="66" charset="0"/>
              </a:rPr>
              <a:t>                                                С.Я. Маршак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itd3.mycdn.me/image?id=771023540721&amp;t=20&amp;plc=WEB&amp;tkn=*uOYm8OWdMSKHB_ntz4yzCw0FMQ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81" y="520446"/>
            <a:ext cx="4340678" cy="58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531419" y="2798597"/>
                <a:ext cx="1330037" cy="1440871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19" y="2798597"/>
                <a:ext cx="1330037" cy="144087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384959" y="2802578"/>
                <a:ext cx="1330037" cy="1444828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959" y="2802578"/>
                <a:ext cx="1330037" cy="14448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238499" y="2796635"/>
                <a:ext cx="1330037" cy="1440871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499" y="2796635"/>
                <a:ext cx="1330037" cy="14408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6092039" y="2798617"/>
            <a:ext cx="1330037" cy="1438891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17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7945579" y="2794651"/>
                <a:ext cx="1330037" cy="1438891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579" y="2794651"/>
                <a:ext cx="1330037" cy="14388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9799119" y="2802578"/>
                <a:ext cx="1330037" cy="1438891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119" y="2802578"/>
                <a:ext cx="1330037" cy="143889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pbs.twimg.com/media/Dsbhgs2WkAE5Az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146" y="533194"/>
            <a:ext cx="1990312" cy="19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media/Dsbhgs2WkAE5Az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7" y="4675703"/>
            <a:ext cx="1990312" cy="19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9799118" y="1070369"/>
                <a:ext cx="1330037" cy="1438891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 smtClean="0"/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118" y="1070369"/>
                <a:ext cx="1330037" cy="143889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433446" y="1070370"/>
                <a:ext cx="1330037" cy="1440871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 smtClean="0"/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446" y="1070370"/>
                <a:ext cx="1330037" cy="144087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6092039" y="1070369"/>
                <a:ext cx="1330037" cy="1440871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 smtClean="0"/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39" y="1070369"/>
                <a:ext cx="1330037" cy="144087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Равно 11"/>
          <p:cNvSpPr/>
          <p:nvPr/>
        </p:nvSpPr>
        <p:spPr>
          <a:xfrm>
            <a:off x="5627917" y="1737367"/>
            <a:ext cx="415636" cy="305190"/>
          </a:xfrm>
          <a:prstGeom prst="mathEqual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вно 17"/>
          <p:cNvSpPr/>
          <p:nvPr/>
        </p:nvSpPr>
        <p:spPr>
          <a:xfrm>
            <a:off x="1924782" y="1737367"/>
            <a:ext cx="415636" cy="305190"/>
          </a:xfrm>
          <a:prstGeom prst="mathEqual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9334996" y="1737367"/>
            <a:ext cx="415636" cy="305190"/>
          </a:xfrm>
          <a:prstGeom prst="mathEqual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2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Скругленный прямоугольник 3"/>
              <p:cNvSpPr/>
              <p:nvPr/>
            </p:nvSpPr>
            <p:spPr>
              <a:xfrm>
                <a:off x="255498" y="732340"/>
                <a:ext cx="1442674" cy="15714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cap="all" dirty="0"/>
                  <a:t> - 10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4" name="Скругленный 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98" y="732340"/>
                <a:ext cx="1442674" cy="1571473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Скругленный прямоугольник 4"/>
              <p:cNvSpPr/>
              <p:nvPr/>
            </p:nvSpPr>
            <p:spPr>
              <a:xfrm>
                <a:off x="8623322" y="732338"/>
                <a:ext cx="1442675" cy="15714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/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cap="all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" name="Скругленный 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322" y="732338"/>
                <a:ext cx="1442675" cy="1571473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ый прямоугольник 6"/>
              <p:cNvSpPr/>
              <p:nvPr/>
            </p:nvSpPr>
            <p:spPr>
              <a:xfrm>
                <a:off x="5276192" y="732338"/>
                <a:ext cx="1442675" cy="15714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/>
                  <a:t>10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cap="all" dirty="0"/>
                  <a:t>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7" name="Скругленный 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192" y="732338"/>
                <a:ext cx="1442675" cy="1571473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Скругленный прямоугольник 7"/>
              <p:cNvSpPr/>
              <p:nvPr/>
            </p:nvSpPr>
            <p:spPr>
              <a:xfrm>
                <a:off x="3602627" y="732339"/>
                <a:ext cx="1442675" cy="15714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/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ru-RU" cap="all" dirty="0"/>
                  <a:t> + 4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Скругленный 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27" y="732339"/>
                <a:ext cx="1442675" cy="1571473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Скругленный прямоугольник 9"/>
              <p:cNvSpPr/>
              <p:nvPr/>
            </p:nvSpPr>
            <p:spPr>
              <a:xfrm>
                <a:off x="1929062" y="732339"/>
                <a:ext cx="1442675" cy="15714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/>
                  <a:t>3+ 5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83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0" name="Скругленный 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062" y="732339"/>
                <a:ext cx="1442675" cy="1571473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10296887" y="732338"/>
                <a:ext cx="1442675" cy="15714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cap="all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1" name="Скругленный 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6887" y="732338"/>
                <a:ext cx="1442675" cy="1571473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6949757" y="732338"/>
                <a:ext cx="1442675" cy="15714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/>
                  <a:t>18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cap="all" dirty="0"/>
                  <a:t> - 4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 cap="all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2" name="Скругленный 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757" y="732338"/>
                <a:ext cx="1442675" cy="1571473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Скругленный прямоугольник 13"/>
          <p:cNvSpPr/>
          <p:nvPr/>
        </p:nvSpPr>
        <p:spPr>
          <a:xfrm>
            <a:off x="255498" y="5074269"/>
            <a:ext cx="1442674" cy="1571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cap="all" dirty="0" smtClean="0">
                <a:latin typeface="Monotype Corsiva" panose="03010101010201010101" pitchFamily="66" charset="0"/>
              </a:rPr>
              <a:t>С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623322" y="5074267"/>
            <a:ext cx="1442675" cy="1571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cap="all" dirty="0" smtClean="0">
                <a:latin typeface="Monotype Corsiva" panose="03010101010201010101" pitchFamily="66" charset="0"/>
              </a:rPr>
              <a:t>И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76192" y="5074267"/>
            <a:ext cx="1442675" cy="1571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cap="all" dirty="0" smtClean="0">
                <a:latin typeface="Monotype Corsiva" panose="03010101010201010101" pitchFamily="66" charset="0"/>
              </a:rPr>
              <a:t>Т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02627" y="5074268"/>
            <a:ext cx="1442675" cy="1571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cap="all" dirty="0" smtClean="0">
                <a:latin typeface="Monotype Corsiva" panose="03010101010201010101" pitchFamily="66" charset="0"/>
              </a:rPr>
              <a:t>У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29062" y="5074268"/>
            <a:ext cx="1442675" cy="1571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cap="all" dirty="0" smtClean="0">
                <a:latin typeface="Monotype Corsiva" panose="03010101010201010101" pitchFamily="66" charset="0"/>
              </a:rPr>
              <a:t>П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296887" y="5074267"/>
            <a:ext cx="1442675" cy="1571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atin typeface="Monotype Corsiva" panose="03010101010201010101" pitchFamily="66" charset="0"/>
              </a:rPr>
              <a:t>К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49757" y="5074267"/>
            <a:ext cx="1442675" cy="1571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cap="all" dirty="0" smtClean="0">
                <a:latin typeface="Monotype Corsiva" panose="03010101010201010101" pitchFamily="66" charset="0"/>
              </a:rPr>
              <a:t>Н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878500" y="2619510"/>
                <a:ext cx="1235308" cy="1219201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 smtClean="0">
                    <a:solidFill>
                      <a:schemeClr val="tx1"/>
                    </a:solidFill>
                  </a:rPr>
                  <a:t>8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83</m:t>
                        </m:r>
                      </m:den>
                    </m:f>
                  </m:oMath>
                </a14:m>
                <a:r>
                  <a:rPr lang="ru-RU" cap="all" dirty="0">
                    <a:solidFill>
                      <a:schemeClr val="tx1"/>
                    </a:solidFill>
                  </a:rPr>
                  <a:t> – </a:t>
                </a:r>
                <a:r>
                  <a:rPr lang="ru-RU" cap="all" dirty="0" smtClean="0">
                    <a:solidFill>
                      <a:schemeClr val="tx1"/>
                    </a:solidFill>
                  </a:rPr>
                  <a:t>П </a:t>
                </a:r>
              </a:p>
            </p:txBody>
          </p:sp>
        </mc:Choice>
        <mc:Fallback xmlns="">
          <p:sp>
            <p:nvSpPr>
              <p:cNvPr id="21" name="Скругленный 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00" y="2619510"/>
                <a:ext cx="1235308" cy="1219201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Овал 22"/>
          <p:cNvSpPr/>
          <p:nvPr/>
        </p:nvSpPr>
        <p:spPr>
          <a:xfrm>
            <a:off x="4914358" y="3734317"/>
            <a:ext cx="1943642" cy="18644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КЛЮЧ</a:t>
            </a:r>
            <a:endParaRPr lang="ru-RU" sz="28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5251949" y="2429046"/>
                <a:ext cx="1235308" cy="12147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 smtClean="0">
                    <a:solidFill>
                      <a:schemeClr val="tx1"/>
                    </a:solidFill>
                  </a:rPr>
                  <a:t>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cap="all" dirty="0">
                    <a:solidFill>
                      <a:schemeClr val="tx1"/>
                    </a:solidFill>
                  </a:rPr>
                  <a:t> - Н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Скругленный 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949" y="2429046"/>
                <a:ext cx="1235308" cy="121471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19050">
                <a:solidFill>
                  <a:srgbClr val="FF33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Скругленный прямоугольник 25"/>
          <p:cNvSpPr/>
          <p:nvPr/>
        </p:nvSpPr>
        <p:spPr>
          <a:xfrm>
            <a:off x="9891255" y="5325089"/>
            <a:ext cx="1229415" cy="120931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>
                <a:solidFill>
                  <a:schemeClr val="tx1"/>
                </a:solidFill>
              </a:rPr>
              <a:t>13 </a:t>
            </a:r>
            <a:r>
              <a:rPr lang="ru-RU" cap="all" dirty="0">
                <a:solidFill>
                  <a:schemeClr val="tx1"/>
                </a:solidFill>
              </a:rPr>
              <a:t>– </a:t>
            </a:r>
            <a:r>
              <a:rPr lang="ru-RU" cap="all" dirty="0" smtClean="0">
                <a:solidFill>
                  <a:schemeClr val="tx1"/>
                </a:solidFill>
              </a:rPr>
              <a:t>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6694624" y="5321628"/>
                <a:ext cx="1235308" cy="121277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 smtClean="0">
                    <a:solidFill>
                      <a:schemeClr val="tx1"/>
                    </a:solidFill>
                  </a:rPr>
                  <a:t>12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cap="all" dirty="0">
                    <a:solidFill>
                      <a:schemeClr val="tx1"/>
                    </a:solidFill>
                  </a:rPr>
                  <a:t> – </a:t>
                </a:r>
                <a:r>
                  <a:rPr lang="ru-RU" cap="all" dirty="0" smtClean="0">
                    <a:solidFill>
                      <a:schemeClr val="tx1"/>
                    </a:solidFill>
                  </a:rPr>
                  <a:t>Т </a:t>
                </a:r>
              </a:p>
            </p:txBody>
          </p:sp>
        </mc:Choice>
        <mc:Fallback xmlns="">
          <p:sp>
            <p:nvSpPr>
              <p:cNvPr id="28" name="Скругленный 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624" y="5321628"/>
                <a:ext cx="1235308" cy="1212775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3853097" y="5320146"/>
                <a:ext cx="1235308" cy="121920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 smtClean="0">
                    <a:solidFill>
                      <a:schemeClr val="tx1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cap="all" dirty="0">
                    <a:solidFill>
                      <a:schemeClr val="tx1"/>
                    </a:solidFill>
                  </a:rPr>
                  <a:t> – </a:t>
                </a:r>
                <a:r>
                  <a:rPr lang="ru-RU" cap="all" dirty="0" smtClean="0">
                    <a:solidFill>
                      <a:schemeClr val="tx1"/>
                    </a:solidFill>
                  </a:rPr>
                  <a:t>С</a:t>
                </a:r>
              </a:p>
            </p:txBody>
          </p:sp>
        </mc:Choice>
        <mc:Fallback xmlns="">
          <p:sp>
            <p:nvSpPr>
              <p:cNvPr id="29" name="Скругленный 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097" y="5320146"/>
                <a:ext cx="1235308" cy="1219202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190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7981425" y="3838710"/>
                <a:ext cx="1235308" cy="121920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ru-RU" cap="all" dirty="0">
                    <a:solidFill>
                      <a:schemeClr val="tx1"/>
                    </a:solidFill>
                  </a:rPr>
                  <a:t> – </a:t>
                </a:r>
                <a:r>
                  <a:rPr lang="ru-RU" cap="all" dirty="0" smtClean="0">
                    <a:solidFill>
                      <a:schemeClr val="tx1"/>
                    </a:solidFill>
                  </a:rPr>
                  <a:t>К</a:t>
                </a:r>
              </a:p>
            </p:txBody>
          </p:sp>
        </mc:Choice>
        <mc:Fallback xmlns="">
          <p:sp>
            <p:nvSpPr>
              <p:cNvPr id="30" name="Скругленный 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425" y="3838710"/>
                <a:ext cx="1235308" cy="121920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2781250" y="3838711"/>
                <a:ext cx="1235308" cy="1219201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 smtClean="0">
                    <a:solidFill>
                      <a:schemeClr val="tx1"/>
                    </a:solidFill>
                  </a:rPr>
                  <a:t>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ru-RU" cap="all" dirty="0">
                    <a:solidFill>
                      <a:schemeClr val="tx1"/>
                    </a:solidFill>
                  </a:rPr>
                  <a:t> – </a:t>
                </a:r>
                <a:r>
                  <a:rPr lang="ru-RU" cap="all" dirty="0" smtClean="0">
                    <a:solidFill>
                      <a:schemeClr val="tx1"/>
                    </a:solidFill>
                  </a:rPr>
                  <a:t>У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Скругленный 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250" y="3838711"/>
                <a:ext cx="1235308" cy="1219201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9891255" y="2623996"/>
                <a:ext cx="1229415" cy="1214715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cap="all" dirty="0" smtClean="0">
                    <a:solidFill>
                      <a:schemeClr val="tx1"/>
                    </a:solidFill>
                  </a:rPr>
                  <a:t>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ru-RU" b="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ru-RU" cap="all" dirty="0">
                    <a:solidFill>
                      <a:schemeClr val="tx1"/>
                    </a:solidFill>
                  </a:rPr>
                  <a:t> – </a:t>
                </a:r>
                <a:r>
                  <a:rPr lang="ru-RU" cap="all" dirty="0" smtClean="0">
                    <a:solidFill>
                      <a:schemeClr val="tx1"/>
                    </a:solidFill>
                  </a:rPr>
                  <a:t>а</a:t>
                </a:r>
              </a:p>
            </p:txBody>
          </p:sp>
        </mc:Choice>
        <mc:Fallback xmlns="">
          <p:sp>
            <p:nvSpPr>
              <p:cNvPr id="32" name="Скругленный 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1255" y="2623996"/>
                <a:ext cx="1229415" cy="1214715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Скругленный прямоугольник 32"/>
          <p:cNvSpPr/>
          <p:nvPr/>
        </p:nvSpPr>
        <p:spPr>
          <a:xfrm>
            <a:off x="841713" y="5320146"/>
            <a:ext cx="1307770" cy="12192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>
                <a:solidFill>
                  <a:schemeClr val="tx1"/>
                </a:solidFill>
              </a:rPr>
              <a:t>6 </a:t>
            </a:r>
            <a:r>
              <a:rPr lang="ru-RU" cap="all" dirty="0">
                <a:solidFill>
                  <a:schemeClr val="tx1"/>
                </a:solidFill>
              </a:rPr>
              <a:t>– </a:t>
            </a:r>
            <a:r>
              <a:rPr lang="ru-RU" cap="all" dirty="0" smtClean="0">
                <a:solidFill>
                  <a:schemeClr val="tx1"/>
                </a:solidFill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16903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yarkprf.ru/wp-content/uploads/2017/10/1443936735_legospace_sputnik_profi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15" y="115578"/>
            <a:ext cx="9935502" cy="66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01880" y="2109251"/>
            <a:ext cx="4120738" cy="20708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4 октября 1957 года</a:t>
            </a:r>
          </a:p>
        </p:txBody>
      </p:sp>
    </p:spTree>
    <p:extLst>
      <p:ext uri="{BB962C8B-B14F-4D97-AF65-F5344CB8AC3E}">
        <p14:creationId xmlns:p14="http://schemas.microsoft.com/office/powerpoint/2010/main" val="15933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prizmagroup.ru/assets/images/kartonnye-korobki/kartonnye-4-h-klapannye-korob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25" y="1914534"/>
            <a:ext cx="4579875" cy="36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70016" y="225632"/>
            <a:ext cx="11008425" cy="13419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atin typeface="Monotype Corsiva" panose="03010101010201010101" pitchFamily="66" charset="0"/>
              </a:rPr>
              <a:t>УГАДАЙТЕ РЕБУС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68643" y="2291937"/>
            <a:ext cx="997527" cy="427512"/>
            <a:chOff x="6555179" y="2280062"/>
            <a:chExt cx="1399312" cy="637084"/>
          </a:xfrm>
        </p:grpSpPr>
        <p:pic>
          <p:nvPicPr>
            <p:cNvPr id="5126" name="Picture 6" descr="https://www.stihi.ru/pics/2013/08/07/107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7" r="21639"/>
            <a:stretch/>
          </p:blipFill>
          <p:spPr bwMode="auto">
            <a:xfrm>
              <a:off x="6555179" y="2280062"/>
              <a:ext cx="475014" cy="637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www.stihi.ru/pics/2013/08/07/107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7" r="21639"/>
            <a:stretch/>
          </p:blipFill>
          <p:spPr bwMode="auto">
            <a:xfrm>
              <a:off x="7004463" y="2280062"/>
              <a:ext cx="475014" cy="637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www.stihi.ru/pics/2013/08/07/107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7" r="21639"/>
            <a:stretch/>
          </p:blipFill>
          <p:spPr bwMode="auto">
            <a:xfrm>
              <a:off x="7479477" y="2280062"/>
              <a:ext cx="475014" cy="637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8" name="Picture 8" descr="https://wallbox.ru/wallpapers/main/201120/7183e1578b859165e921015f9cfe4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10" y="2161309"/>
            <a:ext cx="4076016" cy="25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osxpc.ru/wp-content/uploads/2015/12/image306424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t="8104" r="34358" b="9610"/>
          <a:stretch/>
        </p:blipFill>
        <p:spPr bwMode="auto">
          <a:xfrm>
            <a:off x="10640292" y="4782352"/>
            <a:ext cx="1151906" cy="15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osxpc.ru/wp-content/uploads/2015/12/image306424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t="26079" r="34358" b="9609"/>
          <a:stretch/>
        </p:blipFill>
        <p:spPr bwMode="auto">
          <a:xfrm>
            <a:off x="7810510" y="5130140"/>
            <a:ext cx="1151906" cy="124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image.freepik.com/free-icon/_318-105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16" y="5093712"/>
            <a:ext cx="1280803" cy="12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pdo-fgosdo.ru/uploads/s/r/9/g/r9gnuvne2nej/img/full_TyW7rKe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1115"/>
            <a:ext cx="2772929" cy="18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103380" y="1914534"/>
            <a:ext cx="3309710" cy="4604527"/>
            <a:chOff x="4103380" y="1914534"/>
            <a:chExt cx="3309710" cy="4604527"/>
          </a:xfrm>
        </p:grpSpPr>
        <p:pic>
          <p:nvPicPr>
            <p:cNvPr id="5136" name="Picture 16" descr="https://itexts.net/files/online_html/192965/i_003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380" y="1914534"/>
              <a:ext cx="3309710" cy="4604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4495797" y="5925424"/>
              <a:ext cx="2522520" cy="4490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С.П. Королев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3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октября 1957 года запущен искусственный спутник Земл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se.rub.de/mam/images/logo_forschung_abgeschlo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05" y="0"/>
            <a:ext cx="4686795" cy="68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иугольник 6"/>
          <p:cNvSpPr/>
          <p:nvPr/>
        </p:nvSpPr>
        <p:spPr>
          <a:xfrm>
            <a:off x="320634" y="283740"/>
            <a:ext cx="7695210" cy="97831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узнал...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320634" y="1576636"/>
            <a:ext cx="7695210" cy="97831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научился...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20634" y="5565830"/>
            <a:ext cx="7695210" cy="97831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 настроение...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0634" y="2924785"/>
            <a:ext cx="7695210" cy="97831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понравилось...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320634" y="4272934"/>
            <a:ext cx="7695210" cy="97831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не понравилось...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lipartbest.com/cliparts/acq/6E9/acq6E9MG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00" y="288781"/>
            <a:ext cx="5240439" cy="590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images.lesyadraw.ru/2013/11/kak_narisovat_klenovyy_l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1813">
            <a:off x="7735989" y="5852028"/>
            <a:ext cx="716479" cy="5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images.lesyadraw.ru/2013/11/kak_narisovat_klenovyy_l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3273">
            <a:off x="6693864" y="6125874"/>
            <a:ext cx="716479" cy="5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images.lesyadraw.ru/2013/11/kak_narisovat_klenovyy_l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294">
            <a:off x="10204752" y="6111477"/>
            <a:ext cx="716479" cy="5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images.lesyadraw.ru/2013/11/kak_narisovat_klenovyy_l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7547">
            <a:off x="10895833" y="6194548"/>
            <a:ext cx="716479" cy="5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images.lesyadraw.ru/2013/11/kak_narisovat_klenovyy_l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002">
            <a:off x="11405938" y="5643804"/>
            <a:ext cx="716479" cy="5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0.liveinternet.ru/images/attach/c/7/125/185/125185112__103c37_4a1e109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934" y="5519558"/>
            <a:ext cx="603697" cy="6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mg0.liveinternet.ru/images/attach/c/7/125/185/125185112__103c37_4a1e109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245">
            <a:off x="8529778" y="6238248"/>
            <a:ext cx="603697" cy="6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mg0.liveinternet.ru/images/attach/c/7/125/185/125185112__103c37_4a1e109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245">
            <a:off x="7369655" y="6238249"/>
            <a:ext cx="603697" cy="6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mg0.liveinternet.ru/images/attach/c/7/125/185/125185112__103c37_4a1e109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6370">
            <a:off x="10697512" y="5706592"/>
            <a:ext cx="603697" cy="6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img0.liveinternet.ru/images/attach/c/7/125/185/125185112__103c37_4a1e109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245">
            <a:off x="5811839" y="5519559"/>
            <a:ext cx="603697" cy="6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ages.vectorhq.com/images/previews/657/lapas-maple-leaf-1172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9549">
            <a:off x="9527453" y="6195165"/>
            <a:ext cx="565568" cy="5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images.vectorhq.com/images/previews/657/lapas-maple-leaf-1172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961">
            <a:off x="10155848" y="5179656"/>
            <a:ext cx="565568" cy="5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images.vectorhq.com/images/previews/657/lapas-maple-leaf-1172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628">
            <a:off x="7208094" y="5628169"/>
            <a:ext cx="565568" cy="5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images.vectorhq.com/images/previews/657/lapas-maple-leaf-1172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8059">
            <a:off x="6113687" y="6203742"/>
            <a:ext cx="565568" cy="5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images.vectorhq.com/images/previews/657/lapas-maple-leaf-1172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4938">
            <a:off x="11481393" y="6203743"/>
            <a:ext cx="565568" cy="5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415636" y="1710047"/>
            <a:ext cx="2018806" cy="1334636"/>
          </a:xfrm>
          <a:prstGeom prst="wedgeRectCallout">
            <a:avLst>
              <a:gd name="adj1" fmla="val 41997"/>
              <a:gd name="adj2" fmla="val -87128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уровень: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листочках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3259" y="130628"/>
            <a:ext cx="2291937" cy="10094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4491438" y="1710047"/>
            <a:ext cx="2018806" cy="1334636"/>
          </a:xfrm>
          <a:prstGeom prst="wedgeRectCallout">
            <a:avLst>
              <a:gd name="adj1" fmla="val -40944"/>
              <a:gd name="adj2" fmla="val -88908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уровень: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385, № 400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17160" y="4244878"/>
            <a:ext cx="5764927" cy="1870876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НАРЯДИТЕ ДЕРЕВО</a:t>
            </a:r>
            <a:endParaRPr lang="ru-RU" sz="40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11224 -0.6451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3437 -0.7969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39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02631 -0.6483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-324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03021 -0.39259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196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9414 -0.8453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422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2526 -0.60139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300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06172 -0.6219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-3111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10182 -0.61574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78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2201 -0.86991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434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02474 -0.34908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174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2304 -0.8696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434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16875 -0.591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2956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0431 -0.51111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255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00131 -0.55047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75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12877 -0.75717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-3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183</Words>
  <Application>Microsoft Office PowerPoint</Application>
  <PresentationFormat>Широкоэкранный</PresentationFormat>
  <Paragraphs>60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Monotype Corsiva</vt:lpstr>
      <vt:lpstr>Times New Roman</vt:lpstr>
      <vt:lpstr>Тема Office</vt:lpstr>
      <vt:lpstr>«Сложение и вычитание смешанных чисел»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37</cp:revision>
  <dcterms:created xsi:type="dcterms:W3CDTF">2019-05-05T08:31:14Z</dcterms:created>
  <dcterms:modified xsi:type="dcterms:W3CDTF">2019-05-06T04:28:47Z</dcterms:modified>
</cp:coreProperties>
</file>