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78" r:id="rId7"/>
    <p:sldId id="284" r:id="rId8"/>
    <p:sldId id="286" r:id="rId9"/>
    <p:sldId id="279" r:id="rId10"/>
    <p:sldId id="280" r:id="rId11"/>
    <p:sldId id="281" r:id="rId12"/>
    <p:sldId id="288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047F6-6EAF-4DC1-B3EE-2570B9941696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E1F4E-3CDA-43FD-9683-2B5DD1F91E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818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AE1F4E-3CDA-43FD-9683-2B5DD1F91EB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0231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2;&#1091;&#1079;&#1099;&#1082;&#1072;\5%20&#1050;&#1051;&#1040;&#1057;&#1057;\2%20&#1063;&#1045;&#1058;&#1042;&#1045;&#1056;&#1058;&#1068;\11%20&#1059;&#1056;&#1054;&#1050;-&#1055;&#1080;&#1089;&#1072;&#1090;&#1077;&#1083;&#1080;%20&#1080;%20&#1087;&#1086;&#1101;&#1090;&#1099;%20&#1086;%20&#1084;&#1091;&#1079;&#1099;&#1082;&#1077;%20&#1080;%20&#1084;&#1091;&#1079;&#1099;&#1082;&#1072;&#1085;&#1090;&#1072;&#1093;\&#1084;&#1086;&#1103;%205%20&#1082;&#1083;&#1072;&#1089;&#1089;%202%20&#1095;&#1077;&#1090;&#1074;&#1077;&#1088;&#1090;&#1100;\&#1057;.&#1042;.&#1056;&#1072;&#1093;&#1084;&#1072;&#1085;&#1080;&#1085;&#1086;&#1074;%20-%20&#1050;&#1086;&#1085;&#1094;&#1077;&#1088;&#1090;%20No%202,%20Op.%2018%20(&#1080;&#1089;&#1087;.%20&#1057;&#1074;&#1103;&#1090;&#1086;&#1089;&#1083;&#1072;&#1074;%20&#1056;&#1080;&#1093;&#1090;&#1077;&#1088;).mp4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2;&#1091;&#1079;&#1099;&#1082;&#1072;\5%20&#1050;&#1051;&#1040;&#1057;&#1057;\2%20&#1063;&#1045;&#1058;&#1042;&#1045;&#1056;&#1058;&#1068;\11%20&#1059;&#1056;&#1054;&#1050;-&#1055;&#1080;&#1089;&#1072;&#1090;&#1077;&#1083;&#1080;%20&#1080;%20&#1087;&#1086;&#1101;&#1090;&#1099;%20&#1086;%20&#1084;&#1091;&#1079;&#1099;&#1082;&#1077;%20&#1080;%20&#1084;&#1091;&#1079;&#1099;&#1082;&#1072;&#1085;&#1090;&#1072;&#1093;\&#1084;&#1086;&#1103;%205%20&#1082;&#1083;&#1072;&#1089;&#1089;%202%20&#1095;&#1077;&#1090;&#1074;&#1077;&#1088;&#1090;&#1100;\&#1057;&#1074;&#1080;&#1088;&#1080;&#1076;&#1086;&#1074;,%20&#1052;&#1072;&#1083;&#1077;&#1085;&#1100;&#1082;&#1072;&#1103;%20&#1082;&#1072;&#1085;&#1090;&#1072;&#1090;&#1072;%20%20&#1057;&#1085;&#1077;&#1075;%20&#1080;&#1076;&#1077;&#1090;,%20&#1053;&#1086;&#1095;&#1100;.mp4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9.png"/><Relationship Id="rId5" Type="http://schemas.microsoft.com/office/2007/relationships/media" Target="../media/media1.mp3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129590" cy="30289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atin typeface="Century" pitchFamily="18" charset="0"/>
                <a:cs typeface="David" pitchFamily="34" charset="-79"/>
              </a:rPr>
              <a:t/>
            </a:r>
            <a:br>
              <a:rPr lang="ru-RU" b="1" i="1" dirty="0" smtClean="0">
                <a:latin typeface="Century" pitchFamily="18" charset="0"/>
                <a:cs typeface="David" pitchFamily="34" charset="-79"/>
              </a:rPr>
            </a:br>
            <a:r>
              <a:rPr lang="ru-RU" b="1" i="1" dirty="0" smtClean="0">
                <a:latin typeface="Century" pitchFamily="18" charset="0"/>
                <a:cs typeface="David" pitchFamily="34" charset="-79"/>
              </a:rPr>
              <a:t>Писатели  и  поэты   о музыке  и  музыкантах……..</a:t>
            </a:r>
            <a:br>
              <a:rPr lang="ru-RU" b="1" i="1" dirty="0" smtClean="0">
                <a:latin typeface="Century" pitchFamily="18" charset="0"/>
                <a:cs typeface="David" pitchFamily="34" charset="-79"/>
              </a:rPr>
            </a:br>
            <a:endParaRPr lang="ru-RU" b="1" i="1" dirty="0">
              <a:latin typeface="Century" pitchFamily="18" charset="0"/>
              <a:cs typeface="David" pitchFamily="34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5286388"/>
            <a:ext cx="4214810" cy="112871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Выполнила </a:t>
            </a:r>
          </a:p>
          <a:p>
            <a:r>
              <a:rPr lang="ru-RU" dirty="0" smtClean="0"/>
              <a:t>Учитель высшей категории </a:t>
            </a:r>
          </a:p>
          <a:p>
            <a:r>
              <a:rPr lang="ru-RU" dirty="0" smtClean="0"/>
              <a:t>Красновская Алёна Владимировна</a:t>
            </a:r>
          </a:p>
          <a:p>
            <a:r>
              <a:rPr lang="ru-RU" dirty="0" smtClean="0"/>
              <a:t>МАОУ «Школа №26 г.Благовещенска»</a:t>
            </a:r>
          </a:p>
          <a:p>
            <a:r>
              <a:rPr lang="ru-RU" dirty="0" smtClean="0"/>
              <a:t>2017год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5767398" cy="2000264"/>
          </a:xfrm>
        </p:spPr>
        <p:txBody>
          <a:bodyPr>
            <a:normAutofit/>
          </a:bodyPr>
          <a:lstStyle/>
          <a:p>
            <a:r>
              <a:rPr lang="ru-RU" b="1" i="1" u="sng" dirty="0" smtClean="0"/>
              <a:t>Сергей Рахманинов</a:t>
            </a:r>
            <a:br>
              <a:rPr lang="ru-RU" b="1" i="1" u="sng" dirty="0" smtClean="0"/>
            </a:br>
            <a:r>
              <a:rPr lang="ru-RU" b="1" i="1" u="sng" dirty="0" smtClean="0"/>
              <a:t>«Концерт» № 2    1 часть 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pic>
        <p:nvPicPr>
          <p:cNvPr id="4" name="Picture 4" descr="http://senar.ru/photos/senar.ru_p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57166"/>
            <a:ext cx="3143240" cy="3943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.В.Рахманинов - Концерт No 2, Op. 18 (исп. Святослав Рихтер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66723" y="1857364"/>
            <a:ext cx="5048285" cy="37862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57150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С.В.Рахманинов – «Концерт» N 2 </a:t>
            </a:r>
          </a:p>
          <a:p>
            <a:pPr algn="ctr"/>
            <a:r>
              <a:rPr lang="ru-RU" dirty="0" smtClean="0"/>
              <a:t>исп. Святослав Рихтер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чем тайна музыки у </a:t>
            </a:r>
            <a:r>
              <a:rPr lang="ru-RU" b="1" i="1" dirty="0" smtClean="0"/>
              <a:t>композиторов</a:t>
            </a:r>
            <a:r>
              <a:rPr lang="en-US" i="1" dirty="0" smtClean="0"/>
              <a:t>:</a:t>
            </a:r>
            <a:r>
              <a:rPr lang="ru-RU" i="1" dirty="0" smtClean="0"/>
              <a:t> </a:t>
            </a:r>
          </a:p>
          <a:p>
            <a:r>
              <a:rPr lang="ru-RU" i="1" dirty="0" smtClean="0"/>
              <a:t> Григория Свиридова? </a:t>
            </a:r>
          </a:p>
          <a:p>
            <a:r>
              <a:rPr lang="ru-RU" i="1" dirty="0" smtClean="0"/>
              <a:t>Сергея Рахманинова?</a:t>
            </a:r>
          </a:p>
          <a:p>
            <a:r>
              <a:rPr lang="ru-RU" dirty="0" smtClean="0"/>
              <a:t>Опишите свои впечатления от услышанного.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686800" cy="5626121"/>
          </a:xfrm>
        </p:spPr>
        <p:txBody>
          <a:bodyPr/>
          <a:lstStyle/>
          <a:p>
            <a:r>
              <a:rPr lang="ru-RU" i="1" dirty="0" smtClean="0"/>
              <a:t>"В ней что-то чудотворное горит" </a:t>
            </a:r>
            <a:r>
              <a:rPr lang="ru-RU" dirty="0" smtClean="0"/>
              <a:t>- написала о музыке Анна Андреевна Ахматова.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Разгадали мы с вами тайну звуков? </a:t>
            </a:r>
          </a:p>
          <a:p>
            <a:r>
              <a:rPr lang="ru-RU" dirty="0" smtClean="0"/>
              <a:t>Вряд ли. Нужна ли нам эта разгадка?</a:t>
            </a:r>
          </a:p>
          <a:p>
            <a:endParaRPr lang="ru-RU" dirty="0"/>
          </a:p>
          <a:p>
            <a:r>
              <a:rPr lang="ru-RU" dirty="0" smtClean="0"/>
              <a:t>Каждый пусть решает сам.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Найти значение(определение) слов – </a:t>
            </a:r>
          </a:p>
          <a:p>
            <a:r>
              <a:rPr lang="ru-RU" b="1" dirty="0" smtClean="0"/>
              <a:t>Серенада ?        </a:t>
            </a:r>
          </a:p>
          <a:p>
            <a:r>
              <a:rPr lang="ru-RU" b="1" dirty="0" smtClean="0"/>
              <a:t>Рондо ? </a:t>
            </a:r>
          </a:p>
          <a:p>
            <a:endParaRPr lang="ru-RU" b="1" dirty="0" smtClean="0"/>
          </a:p>
          <a:p>
            <a:r>
              <a:rPr lang="ru-RU" b="1" dirty="0" smtClean="0"/>
              <a:t>Выучить </a:t>
            </a:r>
            <a:r>
              <a:rPr lang="ru-RU" b="1" smtClean="0"/>
              <a:t>слова песни – «</a:t>
            </a:r>
            <a:r>
              <a:rPr lang="ru-RU" b="1" smtClean="0">
                <a:solidFill>
                  <a:srgbClr val="FF0000"/>
                </a:solidFill>
              </a:rPr>
              <a:t>Страна чудес</a:t>
            </a:r>
            <a:r>
              <a:rPr lang="ru-RU" b="1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4572032" cy="5572164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Подумаешь, </a:t>
            </a:r>
          </a:p>
          <a:p>
            <a:pPr>
              <a:buNone/>
            </a:pPr>
            <a:r>
              <a:rPr lang="ru-RU" b="1" i="1" dirty="0" smtClean="0"/>
              <a:t>       тоже работа -</a:t>
            </a:r>
            <a:br>
              <a:rPr lang="ru-RU" b="1" i="1" dirty="0" smtClean="0"/>
            </a:br>
            <a:r>
              <a:rPr lang="ru-RU" b="1" i="1" dirty="0" smtClean="0"/>
              <a:t>Беспечное это житьё:</a:t>
            </a:r>
            <a:br>
              <a:rPr lang="ru-RU" b="1" i="1" dirty="0" smtClean="0"/>
            </a:br>
            <a:r>
              <a:rPr lang="ru-RU" b="1" i="1" dirty="0" smtClean="0"/>
              <a:t>Подслушать у музыки что-то</a:t>
            </a:r>
            <a:br>
              <a:rPr lang="ru-RU" b="1" i="1" dirty="0" smtClean="0"/>
            </a:br>
            <a:r>
              <a:rPr lang="ru-RU" b="1" i="1" dirty="0" smtClean="0"/>
              <a:t>И выдать шутя за своё...</a:t>
            </a:r>
            <a:br>
              <a:rPr lang="ru-RU" b="1" i="1" dirty="0" smtClean="0"/>
            </a:br>
            <a:r>
              <a:rPr lang="ru-RU" b="1" i="1" dirty="0" smtClean="0"/>
              <a:t>     </a:t>
            </a:r>
          </a:p>
          <a:p>
            <a:pPr>
              <a:buNone/>
            </a:pPr>
            <a:r>
              <a:rPr lang="ru-RU" b="1" i="1" dirty="0" smtClean="0"/>
              <a:t>   (поэтесса </a:t>
            </a:r>
          </a:p>
          <a:p>
            <a:pPr>
              <a:buNone/>
            </a:pPr>
            <a:r>
              <a:rPr lang="ru-RU" b="1" i="1" dirty="0" smtClean="0"/>
              <a:t>А. А. Ахматова)</a:t>
            </a:r>
            <a:br>
              <a:rPr lang="ru-RU" b="1" i="1" dirty="0" smtClean="0"/>
            </a:br>
            <a:endParaRPr lang="ru-RU" dirty="0"/>
          </a:p>
        </p:txBody>
      </p:sp>
      <p:pic>
        <p:nvPicPr>
          <p:cNvPr id="1026" name="Picture 2" descr="Портрет А.А.Ахматовой, Серебрякова Зинаида Евгеньевна. 721x1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28604"/>
            <a:ext cx="5457825" cy="665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86800" cy="628654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Сегодня мы поговорим о загадке, разгадать которую пытаются до сих пор - о </a:t>
            </a:r>
            <a:r>
              <a:rPr lang="ru-RU" sz="3300" b="1" i="1" u="sng" dirty="0" smtClean="0">
                <a:solidFill>
                  <a:srgbClr val="FF0000"/>
                </a:solidFill>
                <a:latin typeface="Constantia" pitchFamily="18" charset="0"/>
                <a:cs typeface="Aparajita" pitchFamily="34" charset="0"/>
              </a:rPr>
              <a:t>тайне музыки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Писатели и поэты - </a:t>
            </a:r>
            <a:r>
              <a:rPr lang="ru-RU" b="1" u="sng" dirty="0" smtClean="0"/>
              <a:t>мастера слова </a:t>
            </a:r>
            <a:r>
              <a:rPr lang="ru-RU" dirty="0" smtClean="0"/>
              <a:t>-  пытались описать её словами, но полностью раскрыть тайну звуков не удавалось никому.</a:t>
            </a:r>
          </a:p>
          <a:p>
            <a:r>
              <a:rPr lang="ru-RU" dirty="0" smtClean="0"/>
              <a:t> Недаром русский композитор А. Н. Серов говорил: </a:t>
            </a:r>
          </a:p>
          <a:p>
            <a:pPr algn="ctr">
              <a:buFontTx/>
              <a:buChar char="-"/>
            </a:pPr>
            <a:r>
              <a:rPr lang="ru-RU" dirty="0" smtClean="0"/>
              <a:t>«Музыка  досказывает  </a:t>
            </a:r>
            <a:r>
              <a:rPr lang="ru-RU" b="1" u="sng" dirty="0" smtClean="0"/>
              <a:t>то</a:t>
            </a:r>
            <a:r>
              <a:rPr lang="ru-RU" dirty="0" smtClean="0"/>
              <a:t>, что  словами  нельзя </a:t>
            </a:r>
            <a:r>
              <a:rPr lang="ru-RU" b="1" u="sng" dirty="0" smtClean="0"/>
              <a:t>или  почти</a:t>
            </a:r>
            <a:r>
              <a:rPr lang="ru-RU" dirty="0" smtClean="0"/>
              <a:t>  нельзя  выразить».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"Музыка,  может быть, </a:t>
            </a:r>
            <a:r>
              <a:rPr lang="ru-RU" b="1" u="sng" dirty="0" smtClean="0"/>
              <a:t>самое дивное создание человека</a:t>
            </a:r>
            <a:r>
              <a:rPr lang="ru-RU" dirty="0" smtClean="0"/>
              <a:t>, его вечная загадка и услада," – </a:t>
            </a:r>
          </a:p>
          <a:p>
            <a:pPr>
              <a:buNone/>
            </a:pPr>
            <a:r>
              <a:rPr lang="ru-RU" dirty="0" smtClean="0"/>
              <a:t>слова писателя Виктора Астафьева.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8858280" cy="1123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- «Музыка  досказывает  </a:t>
            </a:r>
            <a:r>
              <a:rPr lang="ru-RU" b="1" u="sng" dirty="0" smtClean="0">
                <a:solidFill>
                  <a:srgbClr val="FF0000"/>
                </a:solidFill>
              </a:rPr>
              <a:t>то</a:t>
            </a:r>
            <a:r>
              <a:rPr lang="ru-RU" dirty="0" smtClean="0"/>
              <a:t>, что  словами  нельзя </a:t>
            </a:r>
            <a:r>
              <a:rPr lang="ru-RU" b="1" u="sng" dirty="0" smtClean="0">
                <a:solidFill>
                  <a:srgbClr val="FF0000"/>
                </a:solidFill>
              </a:rPr>
              <a:t>или  почти</a:t>
            </a:r>
            <a:r>
              <a:rPr lang="ru-RU" dirty="0" smtClean="0"/>
              <a:t>  нельзя  выразить».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8472518" cy="4525963"/>
          </a:xfrm>
        </p:spPr>
        <p:txBody>
          <a:bodyPr/>
          <a:lstStyle/>
          <a:p>
            <a:r>
              <a:rPr lang="ru-RU" dirty="0" smtClean="0"/>
              <a:t>Сегодня мы пообщаемся с музыкой двух композиторов!  Людей, близко прикасавшихся к этой тайне.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Георгий Васильевич Свиридов </a:t>
            </a:r>
            <a:br>
              <a:rPr lang="ru-RU" b="1" u="sng" dirty="0" smtClean="0"/>
            </a:br>
            <a:r>
              <a:rPr lang="ru-RU" b="1" u="sng" dirty="0" smtClean="0"/>
              <a:t>(1915 - 1998)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60"/>
            <a:ext cx="5286412" cy="571504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Замечательный русский композитор  в своём творчестве постоянно обращался к </a:t>
            </a:r>
            <a:r>
              <a:rPr lang="ru-RU" dirty="0" smtClean="0">
                <a:solidFill>
                  <a:srgbClr val="FF0000"/>
                </a:solidFill>
              </a:rPr>
              <a:t>вокальным</a:t>
            </a:r>
            <a:r>
              <a:rPr lang="ru-RU" dirty="0" smtClean="0"/>
              <a:t> жанрам удивительно </a:t>
            </a:r>
            <a:r>
              <a:rPr lang="ru-RU" u="sng" dirty="0" smtClean="0"/>
              <a:t>чутко относился к тексту подчёркивая значение каждого слова ритмом, интонациями, тембром. </a:t>
            </a:r>
          </a:p>
          <a:p>
            <a:r>
              <a:rPr lang="ru-RU" dirty="0" smtClean="0"/>
              <a:t>Даже инструментальную музыку композитора часто сравнивают с песней.</a:t>
            </a:r>
          </a:p>
          <a:p>
            <a:endParaRPr lang="ru-RU" dirty="0"/>
          </a:p>
        </p:txBody>
      </p:sp>
      <p:pic>
        <p:nvPicPr>
          <p:cNvPr id="15362" name="Picture 2" descr="https://sites.google.com/site/muzykaskola51/5-klass/muzyka-i-literatura-1/urok-4/%D0%A1%D0%B2%D0%B8%D1%80%D0%B8%D0%B4%D0%BE%D0%B2.jpg?attredirects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357694"/>
            <a:ext cx="1612687" cy="166686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pic>
        <p:nvPicPr>
          <p:cNvPr id="10242" name="Picture 2" descr="https://im0-tub-ru.yandex.net/i?id=3afe3d2733ad8016c4207496775d8c53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2050" y="857232"/>
            <a:ext cx="417195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6143668"/>
          </a:xfrm>
        </p:spPr>
        <p:txBody>
          <a:bodyPr/>
          <a:lstStyle/>
          <a:p>
            <a:r>
              <a:rPr lang="ru-RU" i="1" dirty="0" smtClean="0"/>
              <a:t>Композитор Г. Свиридов</a:t>
            </a:r>
          </a:p>
          <a:p>
            <a:r>
              <a:rPr lang="ru-RU" i="1" dirty="0" smtClean="0"/>
              <a:t>-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кантата</a:t>
            </a:r>
            <a:r>
              <a:rPr lang="ru-RU" i="1" dirty="0" smtClean="0"/>
              <a:t> «Снег идет» </a:t>
            </a:r>
          </a:p>
          <a:p>
            <a:r>
              <a:rPr lang="ru-RU" i="1" dirty="0" smtClean="0"/>
              <a:t>на стихи Б. Пастернака.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Свиридов, Маленькая кантата  Снег идет, Ноч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2214553"/>
            <a:ext cx="6143657" cy="4607743"/>
          </a:xfrm>
          <a:prstGeom prst="rect">
            <a:avLst/>
          </a:prstGeom>
        </p:spPr>
      </p:pic>
      <p:pic>
        <p:nvPicPr>
          <p:cNvPr id="29704" name="Picture 8" descr="https://b1.culture.ru/c/220348.jpg"/>
          <p:cNvPicPr>
            <a:picLocks noChangeAspect="1" noChangeArrowheads="1"/>
          </p:cNvPicPr>
          <p:nvPr/>
        </p:nvPicPr>
        <p:blipFill>
          <a:blip r:embed="rId4" cstate="print"/>
          <a:srcRect l="14493" r="13039"/>
          <a:stretch>
            <a:fillRect/>
          </a:stretch>
        </p:blipFill>
        <p:spPr bwMode="auto">
          <a:xfrm>
            <a:off x="5786446" y="0"/>
            <a:ext cx="1320112" cy="1214446"/>
          </a:xfrm>
          <a:prstGeom prst="rect">
            <a:avLst/>
          </a:prstGeom>
          <a:noFill/>
        </p:spPr>
      </p:pic>
      <p:pic>
        <p:nvPicPr>
          <p:cNvPr id="29706" name="Picture 10" descr="https://soulibre.ru/images/f/fe/%D0%91%D0%BE%D1%80%D0%B8%D1%81_%D0%9F%D0%B0%D1%81%D1%82%D0%B5%D1%80%D0%BD%D0%B0%D0%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928670"/>
            <a:ext cx="1428760" cy="2063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572560" cy="557216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Послушайте </a:t>
            </a:r>
            <a:r>
              <a:rPr lang="ru-RU" b="1" i="1" u="sng" dirty="0" smtClean="0"/>
              <a:t>"Романс" </a:t>
            </a:r>
            <a:r>
              <a:rPr lang="ru-RU" b="1" i="1" dirty="0" smtClean="0"/>
              <a:t>Г. В. Свиридова из музыкальных иллюстраций </a:t>
            </a:r>
          </a:p>
          <a:p>
            <a:pPr>
              <a:buNone/>
            </a:pPr>
            <a:r>
              <a:rPr lang="ru-RU" b="1" i="1" dirty="0" smtClean="0"/>
              <a:t>   </a:t>
            </a:r>
            <a:r>
              <a:rPr lang="ru-RU" b="1" i="1" u="sng" dirty="0" smtClean="0"/>
              <a:t> к повести  А. С. Пушкина "Метель"</a:t>
            </a:r>
            <a:r>
              <a:rPr lang="ru-RU" b="1" i="1" dirty="0" smtClean="0"/>
              <a:t>. 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О чём, </a:t>
            </a:r>
            <a:r>
              <a:rPr lang="ru-RU" b="1" i="1" u="sng" dirty="0" smtClean="0"/>
              <a:t>могли бы быть </a:t>
            </a:r>
            <a:r>
              <a:rPr lang="ru-RU" b="1" i="1" dirty="0" smtClean="0"/>
              <a:t>слова в этом произведении?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/>
          </a:p>
        </p:txBody>
      </p:sp>
      <p:pic>
        <p:nvPicPr>
          <p:cNvPr id="2" name="Georgij_Sviridov_-_Romans_k_povesti_Pushkina_Metel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236296" y="41490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401080" cy="63830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В. Астафьев в своём рассказе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"Слово о Мастере", посвящённом Г. В. Свиридову,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так отзывался об истоках  его музыки:</a:t>
            </a:r>
          </a:p>
          <a:p>
            <a:pPr algn="just">
              <a:lnSpc>
                <a:spcPct val="120000"/>
              </a:lnSpc>
            </a:pPr>
            <a:r>
              <a:rPr lang="ru-RU" dirty="0" smtClean="0"/>
              <a:t> </a:t>
            </a:r>
            <a:r>
              <a:rPr lang="ru-RU" i="1" dirty="0" smtClean="0"/>
              <a:t>"Будучи золотой осенью на </a:t>
            </a:r>
            <a:r>
              <a:rPr lang="ru-RU" i="1" dirty="0" err="1" smtClean="0"/>
              <a:t>Курщине</a:t>
            </a:r>
            <a:r>
              <a:rPr lang="ru-RU" i="1" dirty="0" smtClean="0"/>
              <a:t> (</a:t>
            </a:r>
            <a:r>
              <a:rPr lang="ru-RU" i="1" dirty="0" err="1" smtClean="0"/>
              <a:t>на</a:t>
            </a:r>
            <a:r>
              <a:rPr lang="ru-RU" i="1" dirty="0" smtClean="0"/>
              <a:t> родине композитора в Курской области), я открыл для себя - отсюда, с этой родной земли унёс в сердце и сохранил великий композитор современности тот нежный и непреклонный звук, ту пространственную, высокую мелодию, что стонет, плачет, сжимает сердце русское неизъяснимой тоскою, очистительною печалью. Мощным хором возносится композитор в поднебесье, набатным колоколом зовёт Россию и русский народ: выстоять!"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0016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Сергей Рахманинов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«Концерт» № 2    1 часть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6357950" cy="4286280"/>
          </a:xfrm>
        </p:spPr>
        <p:txBody>
          <a:bodyPr>
            <a:normAutofit/>
          </a:bodyPr>
          <a:lstStyle/>
          <a:p>
            <a:r>
              <a:rPr lang="ru-RU" b="1" u="sng" dirty="0" err="1" smtClean="0"/>
              <a:t>Конце́рт</a:t>
            </a:r>
            <a:r>
              <a:rPr lang="ru-RU" dirty="0" smtClean="0"/>
              <a:t> (</a:t>
            </a:r>
            <a:r>
              <a:rPr lang="ru-RU" dirty="0" err="1" smtClean="0"/>
              <a:t>итал</a:t>
            </a:r>
            <a:r>
              <a:rPr lang="ru-RU" dirty="0" smtClean="0"/>
              <a:t>. </a:t>
            </a:r>
            <a:r>
              <a:rPr lang="ru-RU" dirty="0" err="1" smtClean="0"/>
              <a:t>concerto</a:t>
            </a:r>
            <a:r>
              <a:rPr lang="ru-RU" dirty="0" smtClean="0"/>
              <a:t> — гармония, согласие,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латинск</a:t>
            </a:r>
            <a:r>
              <a:rPr lang="ru-RU" dirty="0" smtClean="0"/>
              <a:t>. -  </a:t>
            </a:r>
            <a:r>
              <a:rPr lang="ru-RU" dirty="0" err="1" smtClean="0"/>
              <a:t>concertare</a:t>
            </a:r>
            <a:r>
              <a:rPr lang="ru-RU" dirty="0" smtClean="0"/>
              <a:t> — состязаться) — </a:t>
            </a:r>
            <a:r>
              <a:rPr lang="ru-RU" b="1" u="sng" dirty="0" smtClean="0"/>
              <a:t>музыкальное</a:t>
            </a:r>
            <a:r>
              <a:rPr lang="ru-RU" u="sng" dirty="0" smtClean="0"/>
              <a:t> произведение для солирующего инструмента и сопровождающего оркестра.</a:t>
            </a:r>
            <a:endParaRPr lang="ru-RU" u="sng" dirty="0"/>
          </a:p>
        </p:txBody>
      </p:sp>
      <p:pic>
        <p:nvPicPr>
          <p:cNvPr id="30724" name="Picture 4" descr="http://senar.ru/photos/senar.ru_p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0"/>
            <a:ext cx="3143240" cy="39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734</TotalTime>
  <Words>272</Words>
  <Application>Microsoft Office PowerPoint</Application>
  <PresentationFormat>Экран (4:3)</PresentationFormat>
  <Paragraphs>56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 Писатели  и  поэты   о музыке  и  музыкантах…….. </vt:lpstr>
      <vt:lpstr>Слайд 2</vt:lpstr>
      <vt:lpstr>Слайд 3</vt:lpstr>
      <vt:lpstr>- «Музыка  досказывает  то, что  словами  нельзя или  почти  нельзя  выразить». </vt:lpstr>
      <vt:lpstr>Георгий Васильевич Свиридов  (1915 - 1998)</vt:lpstr>
      <vt:lpstr>Слайд 6</vt:lpstr>
      <vt:lpstr>Слайд 7</vt:lpstr>
      <vt:lpstr>Слайд 8</vt:lpstr>
      <vt:lpstr>Сергей Рахманинов «Концерт» № 2    1 часть </vt:lpstr>
      <vt:lpstr>Сергей Рахманинов «Концерт» № 2    1 часть  </vt:lpstr>
      <vt:lpstr>Слайд 11</vt:lpstr>
      <vt:lpstr>Слайд 12</vt:lpstr>
      <vt:lpstr>Дом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24</cp:revision>
  <dcterms:created xsi:type="dcterms:W3CDTF">2014-11-20T13:49:50Z</dcterms:created>
  <dcterms:modified xsi:type="dcterms:W3CDTF">2019-05-03T03:58:57Z</dcterms:modified>
</cp:coreProperties>
</file>