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8"/>
  </p:notesMasterIdLst>
  <p:handoutMasterIdLst>
    <p:handoutMasterId r:id="rId79"/>
  </p:handoutMasterIdLst>
  <p:sldIdLst>
    <p:sldId id="330" r:id="rId2"/>
    <p:sldId id="395" r:id="rId3"/>
    <p:sldId id="261" r:id="rId4"/>
    <p:sldId id="398" r:id="rId5"/>
    <p:sldId id="399" r:id="rId6"/>
    <p:sldId id="280" r:id="rId7"/>
    <p:sldId id="320" r:id="rId8"/>
    <p:sldId id="321" r:id="rId9"/>
    <p:sldId id="329" r:id="rId10"/>
    <p:sldId id="328" r:id="rId11"/>
    <p:sldId id="322" r:id="rId12"/>
    <p:sldId id="323" r:id="rId13"/>
    <p:sldId id="324" r:id="rId14"/>
    <p:sldId id="326" r:id="rId15"/>
    <p:sldId id="327" r:id="rId16"/>
    <p:sldId id="331" r:id="rId17"/>
    <p:sldId id="332" r:id="rId18"/>
    <p:sldId id="333" r:id="rId19"/>
    <p:sldId id="334" r:id="rId20"/>
    <p:sldId id="335" r:id="rId21"/>
    <p:sldId id="336" r:id="rId22"/>
    <p:sldId id="337" r:id="rId23"/>
    <p:sldId id="338" r:id="rId24"/>
    <p:sldId id="339" r:id="rId25"/>
    <p:sldId id="340" r:id="rId26"/>
    <p:sldId id="341" r:id="rId27"/>
    <p:sldId id="342" r:id="rId28"/>
    <p:sldId id="343" r:id="rId29"/>
    <p:sldId id="344" r:id="rId30"/>
    <p:sldId id="345" r:id="rId31"/>
    <p:sldId id="346" r:id="rId32"/>
    <p:sldId id="347" r:id="rId33"/>
    <p:sldId id="348" r:id="rId34"/>
    <p:sldId id="349" r:id="rId35"/>
    <p:sldId id="350" r:id="rId36"/>
    <p:sldId id="351" r:id="rId37"/>
    <p:sldId id="352" r:id="rId38"/>
    <p:sldId id="353" r:id="rId39"/>
    <p:sldId id="354" r:id="rId40"/>
    <p:sldId id="361" r:id="rId41"/>
    <p:sldId id="362" r:id="rId42"/>
    <p:sldId id="369" r:id="rId43"/>
    <p:sldId id="364" r:id="rId44"/>
    <p:sldId id="359" r:id="rId45"/>
    <p:sldId id="360" r:id="rId46"/>
    <p:sldId id="357" r:id="rId47"/>
    <p:sldId id="358" r:id="rId48"/>
    <p:sldId id="365" r:id="rId49"/>
    <p:sldId id="366" r:id="rId50"/>
    <p:sldId id="367" r:id="rId51"/>
    <p:sldId id="368" r:id="rId52"/>
    <p:sldId id="371" r:id="rId53"/>
    <p:sldId id="372" r:id="rId54"/>
    <p:sldId id="373" r:id="rId55"/>
    <p:sldId id="374" r:id="rId56"/>
    <p:sldId id="375" r:id="rId57"/>
    <p:sldId id="376" r:id="rId58"/>
    <p:sldId id="379" r:id="rId59"/>
    <p:sldId id="380" r:id="rId60"/>
    <p:sldId id="381" r:id="rId61"/>
    <p:sldId id="382" r:id="rId62"/>
    <p:sldId id="377" r:id="rId63"/>
    <p:sldId id="378" r:id="rId64"/>
    <p:sldId id="393" r:id="rId65"/>
    <p:sldId id="394" r:id="rId66"/>
    <p:sldId id="383" r:id="rId67"/>
    <p:sldId id="384" r:id="rId68"/>
    <p:sldId id="385" r:id="rId69"/>
    <p:sldId id="386" r:id="rId70"/>
    <p:sldId id="391" r:id="rId71"/>
    <p:sldId id="392" r:id="rId72"/>
    <p:sldId id="389" r:id="rId73"/>
    <p:sldId id="390" r:id="rId74"/>
    <p:sldId id="387" r:id="rId75"/>
    <p:sldId id="388" r:id="rId76"/>
    <p:sldId id="325" r:id="rId7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FF"/>
    <a:srgbClr val="6600CC"/>
    <a:srgbClr val="800080"/>
    <a:srgbClr val="9900FF"/>
    <a:srgbClr val="9933FF"/>
    <a:srgbClr val="CC00FF"/>
    <a:srgbClr val="660066"/>
    <a:srgbClr val="9966FF"/>
    <a:srgbClr val="FF99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06" autoAdjust="0"/>
    <p:restoredTop sz="95754" autoAdjust="0"/>
  </p:normalViewPr>
  <p:slideViewPr>
    <p:cSldViewPr>
      <p:cViewPr varScale="1">
        <p:scale>
          <a:sx n="83" d="100"/>
          <a:sy n="83" d="100"/>
        </p:scale>
        <p:origin x="-136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762"/>
    </p:cViewPr>
  </p:sorterViewPr>
  <p:notesViewPr>
    <p:cSldViewPr>
      <p:cViewPr varScale="1">
        <p:scale>
          <a:sx n="68" d="100"/>
          <a:sy n="68" d="100"/>
        </p:scale>
        <p:origin x="-3288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9C9C24-DE0A-49F5-93D2-AAF9297E412D}" type="datetimeFigureOut">
              <a:rPr lang="ru-RU" smtClean="0"/>
              <a:t>29.08.2019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A3CFCB-17EA-4F99-97A8-C5DD50F566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73531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758E73-1434-4362-95A0-13149EBE9807}" type="datetimeFigureOut">
              <a:rPr lang="ru-RU" smtClean="0"/>
              <a:t>29.08.2019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8FC554-70C0-4F44-918B-7195E3AEA6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6096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8FC554-70C0-4F44-918B-7195E3AEA6DD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6124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8FC554-70C0-4F44-918B-7195E3AEA6D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19725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8FC554-70C0-4F44-918B-7195E3AEA6D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6528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8FC554-70C0-4F44-918B-7195E3AEA6DD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6528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8FC554-70C0-4F44-918B-7195E3AEA6DD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6528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8FC554-70C0-4F44-918B-7195E3AEA6DD}" type="slidenum">
              <a:rPr lang="ru-RU" smtClean="0">
                <a:solidFill>
                  <a:prstClr val="black"/>
                </a:solidFill>
              </a:rPr>
              <a:pPr/>
              <a:t>49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6528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8FC554-70C0-4F44-918B-7195E3AEA6DD}" type="slidenum">
              <a:rPr lang="ru-RU" smtClean="0"/>
              <a:t>61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6528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8FC554-70C0-4F44-918B-7195E3AEA6DD}" type="slidenum">
              <a:rPr lang="ru-RU" smtClean="0"/>
              <a:t>71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6528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Управляющая кнопка: настраиваемая 8">
            <a:hlinkClick r:id="" action="ppaction://noaction" highlightClick="1"/>
          </p:cNvPr>
          <p:cNvSpPr/>
          <p:nvPr userDrawn="1"/>
        </p:nvSpPr>
        <p:spPr>
          <a:xfrm>
            <a:off x="8790614" y="0"/>
            <a:ext cx="360000" cy="360000"/>
          </a:xfrm>
          <a:prstGeom prst="actionButtonBlank">
            <a:avLst/>
          </a:prstGeom>
          <a:solidFill>
            <a:srgbClr val="FF0000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Крест 9"/>
          <p:cNvSpPr/>
          <p:nvPr userDrawn="1"/>
        </p:nvSpPr>
        <p:spPr>
          <a:xfrm rot="2700000">
            <a:off x="8880614" y="90000"/>
            <a:ext cx="180000" cy="180000"/>
          </a:xfrm>
          <a:prstGeom prst="plus">
            <a:avLst>
              <a:gd name="adj" fmla="val 43494"/>
            </a:avLst>
          </a:prstGeom>
          <a:solidFill>
            <a:srgbClr val="FFFFFF"/>
          </a:solidFill>
          <a:ln w="6350" cap="flat" cmpd="sng" algn="ctr">
            <a:solidFill>
              <a:srgbClr val="5F5F5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Управляющая кнопка: настраиваемая 10">
            <a:hlinkClick r:id="" action="ppaction://hlinkshowjump?jump=endshow" highlightClick="1"/>
          </p:cNvPr>
          <p:cNvSpPr/>
          <p:nvPr userDrawn="1"/>
        </p:nvSpPr>
        <p:spPr>
          <a:xfrm>
            <a:off x="8790614" y="0"/>
            <a:ext cx="360000" cy="360000"/>
          </a:xfrm>
          <a:prstGeom prst="actionButtonBlank">
            <a:avLst/>
          </a:prstGeom>
          <a:noFill/>
          <a:ln w="635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Управляющая кнопка: настраиваемая 7">
            <a:hlinkClick r:id="" action="ppaction://noaction" highlightClick="1"/>
          </p:cNvPr>
          <p:cNvSpPr/>
          <p:nvPr userDrawn="1"/>
        </p:nvSpPr>
        <p:spPr>
          <a:xfrm>
            <a:off x="8790614" y="0"/>
            <a:ext cx="360000" cy="360000"/>
          </a:xfrm>
          <a:prstGeom prst="actionButtonBlank">
            <a:avLst/>
          </a:prstGeom>
          <a:solidFill>
            <a:srgbClr val="FF0000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Крест 8"/>
          <p:cNvSpPr/>
          <p:nvPr userDrawn="1"/>
        </p:nvSpPr>
        <p:spPr>
          <a:xfrm rot="2700000">
            <a:off x="8880614" y="90000"/>
            <a:ext cx="180000" cy="180000"/>
          </a:xfrm>
          <a:prstGeom prst="plus">
            <a:avLst>
              <a:gd name="adj" fmla="val 43494"/>
            </a:avLst>
          </a:prstGeom>
          <a:solidFill>
            <a:srgbClr val="FFFFFF"/>
          </a:solidFill>
          <a:ln w="6350" cap="flat" cmpd="sng" algn="ctr">
            <a:solidFill>
              <a:srgbClr val="5F5F5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Управляющая кнопка: настраиваемая 9">
            <a:hlinkClick r:id="" action="ppaction://hlinkshowjump?jump=endshow" highlightClick="1"/>
          </p:cNvPr>
          <p:cNvSpPr/>
          <p:nvPr userDrawn="1"/>
        </p:nvSpPr>
        <p:spPr>
          <a:xfrm>
            <a:off x="8790614" y="0"/>
            <a:ext cx="360000" cy="360000"/>
          </a:xfrm>
          <a:prstGeom prst="actionButtonBlank">
            <a:avLst/>
          </a:prstGeom>
          <a:noFill/>
          <a:ln w="635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Управляющая кнопка: настраиваемая 8">
            <a:hlinkClick r:id="" action="ppaction://noaction" highlightClick="1"/>
          </p:cNvPr>
          <p:cNvSpPr/>
          <p:nvPr userDrawn="1"/>
        </p:nvSpPr>
        <p:spPr>
          <a:xfrm>
            <a:off x="8790614" y="0"/>
            <a:ext cx="360000" cy="360000"/>
          </a:xfrm>
          <a:prstGeom prst="actionButtonBlank">
            <a:avLst/>
          </a:prstGeom>
          <a:solidFill>
            <a:srgbClr val="FF0000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Крест 9"/>
          <p:cNvSpPr/>
          <p:nvPr userDrawn="1"/>
        </p:nvSpPr>
        <p:spPr>
          <a:xfrm rot="2700000">
            <a:off x="8880614" y="90000"/>
            <a:ext cx="180000" cy="180000"/>
          </a:xfrm>
          <a:prstGeom prst="plus">
            <a:avLst>
              <a:gd name="adj" fmla="val 43494"/>
            </a:avLst>
          </a:prstGeom>
          <a:solidFill>
            <a:srgbClr val="FFFFFF"/>
          </a:solidFill>
          <a:ln w="6350" cap="flat" cmpd="sng" algn="ctr">
            <a:solidFill>
              <a:srgbClr val="5F5F5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Управляющая кнопка: настраиваемая 10">
            <a:hlinkClick r:id="" action="ppaction://hlinkshowjump?jump=endshow" highlightClick="1"/>
          </p:cNvPr>
          <p:cNvSpPr/>
          <p:nvPr userDrawn="1"/>
        </p:nvSpPr>
        <p:spPr>
          <a:xfrm>
            <a:off x="8790614" y="0"/>
            <a:ext cx="360000" cy="360000"/>
          </a:xfrm>
          <a:prstGeom prst="actionButtonBlank">
            <a:avLst/>
          </a:prstGeom>
          <a:noFill/>
          <a:ln w="635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Управляющая кнопка: настраиваемая 8">
            <a:hlinkClick r:id="" action="ppaction://noaction" highlightClick="1"/>
          </p:cNvPr>
          <p:cNvSpPr/>
          <p:nvPr userDrawn="1"/>
        </p:nvSpPr>
        <p:spPr>
          <a:xfrm>
            <a:off x="8790614" y="0"/>
            <a:ext cx="360000" cy="360000"/>
          </a:xfrm>
          <a:prstGeom prst="actionButtonBlank">
            <a:avLst/>
          </a:prstGeom>
          <a:solidFill>
            <a:srgbClr val="FF0000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Крест 9"/>
          <p:cNvSpPr/>
          <p:nvPr userDrawn="1"/>
        </p:nvSpPr>
        <p:spPr>
          <a:xfrm rot="2700000">
            <a:off x="8880614" y="90000"/>
            <a:ext cx="180000" cy="180000"/>
          </a:xfrm>
          <a:prstGeom prst="plus">
            <a:avLst>
              <a:gd name="adj" fmla="val 43494"/>
            </a:avLst>
          </a:prstGeom>
          <a:solidFill>
            <a:srgbClr val="FFFFFF"/>
          </a:solidFill>
          <a:ln w="6350" cap="flat" cmpd="sng" algn="ctr">
            <a:solidFill>
              <a:srgbClr val="5F5F5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Управляющая кнопка: настраиваемая 10">
            <a:hlinkClick r:id="" action="ppaction://hlinkshowjump?jump=endshow" highlightClick="1"/>
          </p:cNvPr>
          <p:cNvSpPr/>
          <p:nvPr userDrawn="1"/>
        </p:nvSpPr>
        <p:spPr>
          <a:xfrm>
            <a:off x="8790614" y="0"/>
            <a:ext cx="360000" cy="360000"/>
          </a:xfrm>
          <a:prstGeom prst="actionButtonBlank">
            <a:avLst/>
          </a:prstGeom>
          <a:noFill/>
          <a:ln w="635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Управляющая кнопка: домой 11">
            <a:hlinkClick r:id="rId2" action="ppaction://hlinksldjump" highlightClick="1"/>
          </p:cNvPr>
          <p:cNvSpPr/>
          <p:nvPr userDrawn="1"/>
        </p:nvSpPr>
        <p:spPr>
          <a:xfrm>
            <a:off x="323528" y="6045217"/>
            <a:ext cx="432000" cy="432000"/>
          </a:xfrm>
          <a:prstGeom prst="actionButtonHom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933FF"/>
            </a:gs>
            <a:gs pos="50000">
              <a:schemeClr val="accent1">
                <a:tint val="44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7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slide" Target="slide76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76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7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7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7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6" Type="http://schemas.openxmlformats.org/officeDocument/2006/relationships/slide" Target="slide76.xml"/><Relationship Id="rId5" Type="http://schemas.openxmlformats.org/officeDocument/2006/relationships/image" Target="../media/image1.png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76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7.png"/><Relationship Id="rId2" Type="http://schemas.openxmlformats.org/officeDocument/2006/relationships/audio" Target="../media/media4.wma"/><Relationship Id="rId1" Type="http://schemas.microsoft.com/office/2007/relationships/media" Target="../media/media4.wma"/><Relationship Id="rId6" Type="http://schemas.openxmlformats.org/officeDocument/2006/relationships/slide" Target="slide13.xml"/><Relationship Id="rId5" Type="http://schemas.openxmlformats.org/officeDocument/2006/relationships/slide" Target="slide76.xml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25.xml"/><Relationship Id="rId1" Type="http://schemas.openxmlformats.org/officeDocument/2006/relationships/slideLayout" Target="../slideLayouts/slideLayout8.xml"/><Relationship Id="rId5" Type="http://schemas.microsoft.com/office/2007/relationships/hdphoto" Target="../media/hdphoto3.wdp"/><Relationship Id="rId4" Type="http://schemas.openxmlformats.org/officeDocument/2006/relationships/image" Target="../media/image1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7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slide" Target="slide76.xml"/><Relationship Id="rId1" Type="http://schemas.openxmlformats.org/officeDocument/2006/relationships/slideLayout" Target="../slideLayouts/slideLayout8.xml"/><Relationship Id="rId4" Type="http://schemas.openxmlformats.org/officeDocument/2006/relationships/slide" Target="slide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76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slide" Target="slide40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2.xml"/><Relationship Id="rId5" Type="http://schemas.openxmlformats.org/officeDocument/2006/relationships/slide" Target="slide64.xml"/><Relationship Id="rId4" Type="http://schemas.openxmlformats.org/officeDocument/2006/relationships/slide" Target="slide2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5.wma"/><Relationship Id="rId1" Type="http://schemas.microsoft.com/office/2007/relationships/media" Target="../media/media5.wma"/><Relationship Id="rId6" Type="http://schemas.openxmlformats.org/officeDocument/2006/relationships/image" Target="../media/image1.png"/><Relationship Id="rId5" Type="http://schemas.openxmlformats.org/officeDocument/2006/relationships/image" Target="../media/image21.png"/><Relationship Id="rId4" Type="http://schemas.openxmlformats.org/officeDocument/2006/relationships/slide" Target="slide7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76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76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slideLayout" Target="../slideLayouts/slideLayout7.xml"/><Relationship Id="rId7" Type="http://schemas.openxmlformats.org/officeDocument/2006/relationships/slide" Target="slide76.xml"/><Relationship Id="rId2" Type="http://schemas.openxmlformats.org/officeDocument/2006/relationships/audio" Target="../media/media6.wma"/><Relationship Id="rId1" Type="http://schemas.microsoft.com/office/2007/relationships/media" Target="../media/media6.wma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image" Target="../media/image2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76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slide" Target="slide76.xml"/><Relationship Id="rId1" Type="http://schemas.openxmlformats.org/officeDocument/2006/relationships/slideLayout" Target="../slideLayouts/slideLayout8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76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76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7.wma"/><Relationship Id="rId1" Type="http://schemas.microsoft.com/office/2007/relationships/media" Target="../media/media7.wma"/><Relationship Id="rId6" Type="http://schemas.openxmlformats.org/officeDocument/2006/relationships/slide" Target="slide76.xml"/><Relationship Id="rId5" Type="http://schemas.openxmlformats.org/officeDocument/2006/relationships/image" Target="../media/image1.png"/><Relationship Id="rId4" Type="http://schemas.openxmlformats.org/officeDocument/2006/relationships/image" Target="../media/image2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76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slide" Target="slide76.xml"/><Relationship Id="rId3" Type="http://schemas.openxmlformats.org/officeDocument/2006/relationships/slideLayout" Target="../slideLayouts/slideLayout7.xml"/><Relationship Id="rId7" Type="http://schemas.openxmlformats.org/officeDocument/2006/relationships/slide" Target="slide47.xml"/><Relationship Id="rId2" Type="http://schemas.openxmlformats.org/officeDocument/2006/relationships/audio" Target="../media/media8.wma"/><Relationship Id="rId1" Type="http://schemas.microsoft.com/office/2007/relationships/media" Target="../media/media8.wma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image" Target="../media/image3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76.xml"/><Relationship Id="rId1" Type="http://schemas.openxmlformats.org/officeDocument/2006/relationships/slideLayout" Target="../slideLayouts/slideLayout7.xml"/><Relationship Id="rId4" Type="http://schemas.openxmlformats.org/officeDocument/2006/relationships/slide" Target="slide49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76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slide" Target="slide76.xml"/><Relationship Id="rId1" Type="http://schemas.openxmlformats.org/officeDocument/2006/relationships/slideLayout" Target="../slideLayouts/slideLayout8.xml"/><Relationship Id="rId5" Type="http://schemas.openxmlformats.org/officeDocument/2006/relationships/slide" Target="slide3.xml"/><Relationship Id="rId4" Type="http://schemas.openxmlformats.org/officeDocument/2006/relationships/slide" Target="slide5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9.wma"/><Relationship Id="rId1" Type="http://schemas.microsoft.com/office/2007/relationships/media" Target="../media/media9.wma"/><Relationship Id="rId6" Type="http://schemas.openxmlformats.org/officeDocument/2006/relationships/slide" Target="slide76.xml"/><Relationship Id="rId5" Type="http://schemas.openxmlformats.org/officeDocument/2006/relationships/image" Target="../media/image1.png"/><Relationship Id="rId4" Type="http://schemas.openxmlformats.org/officeDocument/2006/relationships/image" Target="../media/image3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76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7.xml"/><Relationship Id="rId7" Type="http://schemas.openxmlformats.org/officeDocument/2006/relationships/slide" Target="slide76.xml"/><Relationship Id="rId2" Type="http://schemas.openxmlformats.org/officeDocument/2006/relationships/audio" Target="../media/media10.wma"/><Relationship Id="rId1" Type="http://schemas.microsoft.com/office/2007/relationships/media" Target="../media/media10.wma"/><Relationship Id="rId6" Type="http://schemas.openxmlformats.org/officeDocument/2006/relationships/slide" Target="slide57.xml"/><Relationship Id="rId5" Type="http://schemas.openxmlformats.org/officeDocument/2006/relationships/image" Target="../media/image2.jpeg"/><Relationship Id="rId4" Type="http://schemas.openxmlformats.org/officeDocument/2006/relationships/image" Target="../media/image21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76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76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76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76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7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jp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11.wma"/><Relationship Id="rId1" Type="http://schemas.microsoft.com/office/2007/relationships/media" Target="../media/media11.wma"/><Relationship Id="rId6" Type="http://schemas.openxmlformats.org/officeDocument/2006/relationships/slide" Target="slide76.xml"/><Relationship Id="rId5" Type="http://schemas.openxmlformats.org/officeDocument/2006/relationships/image" Target="../media/image1.png"/><Relationship Id="rId4" Type="http://schemas.openxmlformats.org/officeDocument/2006/relationships/image" Target="../media/image43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8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76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8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Layout" Target="../slideLayouts/slideLayout7.xml"/><Relationship Id="rId7" Type="http://schemas.openxmlformats.org/officeDocument/2006/relationships/slide" Target="slide76.xml"/><Relationship Id="rId2" Type="http://schemas.openxmlformats.org/officeDocument/2006/relationships/audio" Target="../media/media12.wma"/><Relationship Id="rId1" Type="http://schemas.microsoft.com/office/2007/relationships/media" Target="../media/media12.wma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image" Target="../media/image46.png"/><Relationship Id="rId9" Type="http://schemas.openxmlformats.org/officeDocument/2006/relationships/slide" Target="slide69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" Target="slide2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76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76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8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76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" Target="slide7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jp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png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6.png"/><Relationship Id="rId5" Type="http://schemas.openxmlformats.org/officeDocument/2006/relationships/image" Target="../media/image2.jpeg"/><Relationship Id="rId4" Type="http://schemas.openxmlformats.org/officeDocument/2006/relationships/slide" Target="slide7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1571" y="3140970"/>
            <a:ext cx="80683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660066"/>
                </a:solidFill>
              </a:rPr>
              <a:t>Игра по музыке для учащихся 7 класса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3218" y="4365104"/>
            <a:ext cx="8496944" cy="17543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музыки</a:t>
            </a:r>
          </a:p>
          <a:p>
            <a:pPr algn="ctr"/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МАОУ «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Лицей </a:t>
            </a: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№ 11» г. Ростова-на-Дону </a:t>
            </a:r>
          </a:p>
          <a:p>
            <a:pPr algn="ctr"/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Палецких Елена Викторовна</a:t>
            </a: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467546" y="492169"/>
            <a:ext cx="8192341" cy="2520280"/>
          </a:xfrm>
          <a:prstGeom prst="horizontalScroll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О, счастливчик!</a:t>
            </a:r>
            <a:endParaRPr lang="ru-RU" sz="8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Управляющая кнопка: настраиваемая 7">
            <a:hlinkClick r:id="" action="ppaction://hlinkshowjump?jump=nextslide" highlightClick="1"/>
          </p:cNvPr>
          <p:cNvSpPr/>
          <p:nvPr/>
        </p:nvSpPr>
        <p:spPr>
          <a:xfrm>
            <a:off x="-8284" y="-5542"/>
            <a:ext cx="9144000" cy="6858000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1435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2313427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>
                <a:solidFill>
                  <a:srgbClr val="660066"/>
                </a:solidFill>
              </a:rPr>
              <a:t> Автор пьес для фортепиано «Избушка на курьих ножках», «Гном», «</a:t>
            </a:r>
            <a:r>
              <a:rPr lang="ru-RU" sz="3600" dirty="0" smtClean="0">
                <a:solidFill>
                  <a:srgbClr val="660066"/>
                </a:solidFill>
              </a:rPr>
              <a:t>Балет невылупившихся птенцов», «</a:t>
            </a:r>
            <a:r>
              <a:rPr lang="ru-RU" sz="3600" dirty="0">
                <a:solidFill>
                  <a:srgbClr val="660066"/>
                </a:solidFill>
              </a:rPr>
              <a:t>Старый замок</a:t>
            </a:r>
            <a:r>
              <a:rPr lang="ru-RU" sz="3600" dirty="0" smtClean="0">
                <a:solidFill>
                  <a:srgbClr val="660066"/>
                </a:solidFill>
              </a:rPr>
              <a:t>»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125373" y="4292316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  </a:t>
            </a:r>
            <a:r>
              <a:rPr lang="ru-RU" sz="3600" dirty="0" smtClean="0">
                <a:solidFill>
                  <a:srgbClr val="660066"/>
                </a:solidFill>
              </a:rPr>
              <a:t>Бородин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4" name="AutoShape 6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08911" y="4308827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Мусоргский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5" name="AutoShape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125404" y="3052399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Глинка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6" name="AutoShape 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08942" y="3068909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Чайковский</a:t>
            </a:r>
            <a:endParaRPr lang="ru-RU" sz="3600" b="1" dirty="0">
              <a:solidFill>
                <a:srgbClr val="660066"/>
              </a:solidFill>
            </a:endParaRPr>
          </a:p>
        </p:txBody>
      </p:sp>
      <p:sp>
        <p:nvSpPr>
          <p:cNvPr id="7" name="Oval 77"/>
          <p:cNvSpPr>
            <a:spLocks noChangeArrowheads="1"/>
          </p:cNvSpPr>
          <p:nvPr/>
        </p:nvSpPr>
        <p:spPr bwMode="auto">
          <a:xfrm>
            <a:off x="2468949" y="5661248"/>
            <a:ext cx="1080000" cy="90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50/50</a:t>
            </a:r>
          </a:p>
        </p:txBody>
      </p:sp>
      <p:sp>
        <p:nvSpPr>
          <p:cNvPr id="8" name="Oval 77"/>
          <p:cNvSpPr>
            <a:spLocks noChangeArrowheads="1"/>
          </p:cNvSpPr>
          <p:nvPr/>
        </p:nvSpPr>
        <p:spPr bwMode="auto">
          <a:xfrm>
            <a:off x="4125404" y="5661248"/>
            <a:ext cx="900000" cy="900000"/>
          </a:xfrm>
          <a:prstGeom prst="round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9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0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1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2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3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4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279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2313427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>
                <a:solidFill>
                  <a:srgbClr val="660066"/>
                </a:solidFill>
              </a:rPr>
              <a:t> Автор пьес для фортепиано «Избушка на курьих ножках», «Гном», «</a:t>
            </a:r>
            <a:r>
              <a:rPr lang="ru-RU" sz="3600" dirty="0" smtClean="0">
                <a:solidFill>
                  <a:srgbClr val="660066"/>
                </a:solidFill>
              </a:rPr>
              <a:t>Балет невылупившихся птенцов», «</a:t>
            </a:r>
            <a:r>
              <a:rPr lang="ru-RU" sz="3600" dirty="0">
                <a:solidFill>
                  <a:srgbClr val="660066"/>
                </a:solidFill>
              </a:rPr>
              <a:t>Старый замок</a:t>
            </a:r>
            <a:r>
              <a:rPr lang="ru-RU" sz="3600" dirty="0" smtClean="0">
                <a:solidFill>
                  <a:srgbClr val="660066"/>
                </a:solidFill>
              </a:rPr>
              <a:t>»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3" name="AutoShape 6"/>
          <p:cNvSpPr>
            <a:spLocks noChangeArrowheads="1"/>
          </p:cNvSpPr>
          <p:nvPr/>
        </p:nvSpPr>
        <p:spPr bwMode="auto">
          <a:xfrm>
            <a:off x="308911" y="4308827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Мусоргский</a:t>
            </a:r>
            <a:endParaRPr lang="ru-RU" sz="3600" dirty="0">
              <a:solidFill>
                <a:srgbClr val="660066"/>
              </a:solidFill>
            </a:endParaRPr>
          </a:p>
        </p:txBody>
      </p:sp>
      <p:pic>
        <p:nvPicPr>
          <p:cNvPr id="2050" name="Picture 2" descr="C:\Users\Палецких Елена\Desktop\Новая папка\3_2019_1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45"/>
          <a:stretch/>
        </p:blipFill>
        <p:spPr bwMode="auto">
          <a:xfrm>
            <a:off x="4355976" y="3047871"/>
            <a:ext cx="2588411" cy="34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6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7" name="AutoShape 72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8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9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0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964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Па-де-де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755804" y="5806448"/>
            <a:ext cx="609600" cy="609600"/>
          </a:xfrm>
          <a:prstGeom prst="rect">
            <a:avLst/>
          </a:prstGeom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23" r="23189" b="13571"/>
          <a:stretch>
            <a:fillRect/>
          </a:stretch>
        </p:blipFill>
        <p:spPr bwMode="auto">
          <a:xfrm>
            <a:off x="6745790" y="5589240"/>
            <a:ext cx="619583" cy="9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14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 smtClean="0">
                <a:solidFill>
                  <a:srgbClr val="660066"/>
                </a:solidFill>
              </a:rPr>
              <a:t>Название музыкального произведения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7" name="Oval 77"/>
          <p:cNvSpPr>
            <a:spLocks noChangeArrowheads="1"/>
          </p:cNvSpPr>
          <p:nvPr/>
        </p:nvSpPr>
        <p:spPr bwMode="auto">
          <a:xfrm>
            <a:off x="2468949" y="5661248"/>
            <a:ext cx="1080000" cy="90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50/50</a:t>
            </a:r>
          </a:p>
        </p:txBody>
      </p:sp>
      <p:sp>
        <p:nvSpPr>
          <p:cNvPr id="8" name="Oval 77"/>
          <p:cNvSpPr>
            <a:spLocks noChangeArrowheads="1"/>
          </p:cNvSpPr>
          <p:nvPr/>
        </p:nvSpPr>
        <p:spPr bwMode="auto">
          <a:xfrm>
            <a:off x="4125404" y="5661248"/>
            <a:ext cx="900000" cy="900000"/>
          </a:xfrm>
          <a:prstGeom prst="round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 sz="2800" dirty="0">
              <a:solidFill>
                <a:schemeClr val="bg1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4125373" y="3933057"/>
            <a:ext cx="3240000" cy="1456511"/>
            <a:chOff x="4125373" y="3933057"/>
            <a:chExt cx="3240000" cy="1456511"/>
          </a:xfrm>
        </p:grpSpPr>
        <p:sp>
          <p:nvSpPr>
            <p:cNvPr id="3" name="AutoShape 5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4125373" y="3933057"/>
              <a:ext cx="3240000" cy="1456511"/>
            </a:xfrm>
            <a:prstGeom prst="round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>
              <a:normAutofit/>
            </a:bodyPr>
            <a:lstStyle/>
            <a:p>
              <a:r>
                <a:rPr lang="en-US" sz="3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</a:t>
              </a:r>
              <a:r>
                <a:rPr lang="ru-RU" sz="3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 </a:t>
              </a:r>
              <a:endParaRPr lang="ru-RU" sz="3600" dirty="0">
                <a:solidFill>
                  <a:srgbClr val="660066"/>
                </a:solidFill>
              </a:endParaRPr>
            </a:p>
          </p:txBody>
        </p:sp>
        <p:sp>
          <p:nvSpPr>
            <p:cNvPr id="14" name="TextBox 13">
              <a:hlinkClick r:id="" action="ppaction://hlinkshowjump?jump=nextslide"/>
            </p:cNvPr>
            <p:cNvSpPr txBox="1"/>
            <p:nvPr/>
          </p:nvSpPr>
          <p:spPr>
            <a:xfrm>
              <a:off x="4732103" y="3967115"/>
              <a:ext cx="261092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>
                  <a:solidFill>
                    <a:srgbClr val="660066"/>
                  </a:solidFill>
                </a:rPr>
                <a:t>Па-де-де из балета «Щелкунчик»</a:t>
              </a: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308911" y="3949567"/>
            <a:ext cx="3240038" cy="1440000"/>
            <a:chOff x="308911" y="3949567"/>
            <a:chExt cx="3240038" cy="1440000"/>
          </a:xfrm>
        </p:grpSpPr>
        <p:sp>
          <p:nvSpPr>
            <p:cNvPr id="4" name="AutoShape 6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8911" y="3949567"/>
              <a:ext cx="3240038" cy="1440000"/>
            </a:xfrm>
            <a:prstGeom prst="round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r>
                <a:rPr lang="en-US" sz="3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</a:t>
              </a:r>
              <a:endPara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TextBox 14">
              <a:hlinkClick r:id="rId7" action="ppaction://hlinksldjump"/>
            </p:cNvPr>
            <p:cNvSpPr txBox="1"/>
            <p:nvPr/>
          </p:nvSpPr>
          <p:spPr>
            <a:xfrm>
              <a:off x="803360" y="3994618"/>
              <a:ext cx="2739911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solidFill>
                    <a:srgbClr val="660066"/>
                  </a:solidFill>
                </a:rPr>
                <a:t>Вальс </a:t>
              </a:r>
              <a:r>
                <a:rPr lang="ru-RU" sz="2800" dirty="0">
                  <a:solidFill>
                    <a:srgbClr val="660066"/>
                  </a:solidFill>
                </a:rPr>
                <a:t>из балета </a:t>
              </a:r>
              <a:r>
                <a:rPr lang="ru-RU" sz="2800" dirty="0" smtClean="0">
                  <a:solidFill>
                    <a:srgbClr val="660066"/>
                  </a:solidFill>
                </a:rPr>
                <a:t>«Спящая красавица»</a:t>
              </a:r>
              <a:endParaRPr lang="ru-RU" sz="2800" dirty="0">
                <a:solidFill>
                  <a:srgbClr val="660066"/>
                </a:solidFill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4141459" y="2191967"/>
            <a:ext cx="3240002" cy="1440000"/>
            <a:chOff x="4141459" y="2191967"/>
            <a:chExt cx="3240002" cy="1440000"/>
          </a:xfrm>
        </p:grpSpPr>
        <p:sp>
          <p:nvSpPr>
            <p:cNvPr id="5" name="AutoShape 7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41459" y="2191967"/>
              <a:ext cx="3240000" cy="1440000"/>
            </a:xfrm>
            <a:prstGeom prst="round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r>
                <a:rPr lang="ru-RU" sz="3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</a:t>
              </a:r>
              <a:r>
                <a:rPr lang="ru-RU" sz="3600" b="1" dirty="0" smtClean="0">
                  <a:solidFill>
                    <a:srgbClr val="FF0000"/>
                  </a:solidFill>
                </a:rPr>
                <a:t>   </a:t>
              </a:r>
              <a:endParaRPr lang="ru-RU" sz="3600" b="1" dirty="0">
                <a:solidFill>
                  <a:srgbClr val="660066"/>
                </a:solidFill>
              </a:endParaRPr>
            </a:p>
          </p:txBody>
        </p:sp>
        <p:sp>
          <p:nvSpPr>
            <p:cNvPr id="18" name="TextBox 17">
              <a:hlinkClick r:id="rId7" action="ppaction://hlinksldjump"/>
            </p:cNvPr>
            <p:cNvSpPr txBox="1"/>
            <p:nvPr/>
          </p:nvSpPr>
          <p:spPr>
            <a:xfrm>
              <a:off x="4732104" y="2235981"/>
              <a:ext cx="2649357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solidFill>
                    <a:srgbClr val="660066"/>
                  </a:solidFill>
                </a:rPr>
                <a:t>Вальс цветов </a:t>
              </a:r>
              <a:r>
                <a:rPr lang="ru-RU" sz="2800" dirty="0">
                  <a:solidFill>
                    <a:srgbClr val="660066"/>
                  </a:solidFill>
                </a:rPr>
                <a:t>из балета </a:t>
              </a:r>
              <a:r>
                <a:rPr lang="ru-RU" sz="2800" dirty="0" smtClean="0">
                  <a:solidFill>
                    <a:srgbClr val="660066"/>
                  </a:solidFill>
                </a:rPr>
                <a:t>«Щелкунчик»</a:t>
              </a:r>
              <a:endParaRPr lang="ru-RU" sz="2800" dirty="0">
                <a:solidFill>
                  <a:srgbClr val="660066"/>
                </a:solidFill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324997" y="2208477"/>
            <a:ext cx="3257220" cy="1440000"/>
            <a:chOff x="324997" y="2208477"/>
            <a:chExt cx="3257220" cy="1440000"/>
          </a:xfrm>
        </p:grpSpPr>
        <p:sp>
          <p:nvSpPr>
            <p:cNvPr id="6" name="AutoShape 8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24997" y="2208477"/>
              <a:ext cx="3240038" cy="1440000"/>
            </a:xfrm>
            <a:prstGeom prst="round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r>
                <a:rPr lang="ru-RU" sz="3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А</a:t>
              </a:r>
              <a:endParaRPr lang="ru-RU" sz="3600" dirty="0">
                <a:solidFill>
                  <a:srgbClr val="660066"/>
                </a:solidFill>
              </a:endParaRPr>
            </a:p>
          </p:txBody>
        </p:sp>
        <p:sp>
          <p:nvSpPr>
            <p:cNvPr id="20" name="TextBox 19">
              <a:hlinkClick r:id="rId7" action="ppaction://hlinksldjump"/>
            </p:cNvPr>
            <p:cNvSpPr txBox="1"/>
            <p:nvPr/>
          </p:nvSpPr>
          <p:spPr>
            <a:xfrm>
              <a:off x="860852" y="2235981"/>
              <a:ext cx="2721365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solidFill>
                    <a:srgbClr val="660066"/>
                  </a:solidFill>
                </a:rPr>
                <a:t>Танец феи Драже </a:t>
              </a:r>
              <a:r>
                <a:rPr lang="ru-RU" sz="2800" dirty="0">
                  <a:solidFill>
                    <a:srgbClr val="660066"/>
                  </a:solidFill>
                </a:rPr>
                <a:t>из балета </a:t>
              </a:r>
              <a:r>
                <a:rPr lang="ru-RU" sz="2800" dirty="0" smtClean="0">
                  <a:solidFill>
                    <a:srgbClr val="660066"/>
                  </a:solidFill>
                </a:rPr>
                <a:t>«Щелкунчик»</a:t>
              </a:r>
              <a:endParaRPr lang="ru-RU" sz="2800" dirty="0">
                <a:solidFill>
                  <a:srgbClr val="660066"/>
                </a:solidFill>
              </a:endParaRPr>
            </a:p>
          </p:txBody>
        </p:sp>
      </p:grpSp>
      <p:sp>
        <p:nvSpPr>
          <p:cNvPr id="16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7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9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1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2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3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714945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numSld="2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14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 smtClean="0">
                <a:solidFill>
                  <a:srgbClr val="660066"/>
                </a:solidFill>
              </a:rPr>
              <a:t>Название музыкального произведения</a:t>
            </a:r>
            <a:endParaRPr lang="ru-RU" sz="3600" dirty="0">
              <a:solidFill>
                <a:srgbClr val="660066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4125373" y="3933057"/>
            <a:ext cx="3240000" cy="1456511"/>
            <a:chOff x="4125373" y="3933057"/>
            <a:chExt cx="3240000" cy="1456511"/>
          </a:xfrm>
        </p:grpSpPr>
        <p:sp>
          <p:nvSpPr>
            <p:cNvPr id="3" name="AutoShape 5"/>
            <p:cNvSpPr>
              <a:spLocks noChangeArrowheads="1"/>
            </p:cNvSpPr>
            <p:nvPr/>
          </p:nvSpPr>
          <p:spPr bwMode="auto">
            <a:xfrm>
              <a:off x="4125373" y="3933057"/>
              <a:ext cx="3240000" cy="1456511"/>
            </a:xfrm>
            <a:prstGeom prst="round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>
              <a:normAutofit/>
            </a:bodyPr>
            <a:lstStyle/>
            <a:p>
              <a:r>
                <a:rPr lang="en-US" sz="3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</a:t>
              </a:r>
              <a:r>
                <a:rPr lang="ru-RU" sz="3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 </a:t>
              </a:r>
              <a:endParaRPr lang="ru-RU" sz="3600" dirty="0">
                <a:solidFill>
                  <a:srgbClr val="660066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4732103" y="3967115"/>
              <a:ext cx="261092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>
                  <a:solidFill>
                    <a:srgbClr val="660066"/>
                  </a:solidFill>
                </a:rPr>
                <a:t>Па-де-де из балета «Щелкунчик»</a:t>
              </a:r>
            </a:p>
          </p:txBody>
        </p:sp>
      </p:grpSp>
      <p:pic>
        <p:nvPicPr>
          <p:cNvPr id="1026" name="Picture 2" descr="C:\Users\Палецких Елена\Desktop\О, счастливчик\balet-bolshoi-2-700x42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1560" y="2276873"/>
            <a:ext cx="2856838" cy="420034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7" name="AutoShape 71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8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9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0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1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125373" y="4292316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  </a:t>
            </a:r>
            <a:r>
              <a:rPr lang="ru-RU" sz="3600" dirty="0" smtClean="0">
                <a:solidFill>
                  <a:srgbClr val="660066"/>
                </a:solidFill>
              </a:rPr>
              <a:t>куплетная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4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08911" y="4308827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сонатная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5" name="AutoShape 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125404" y="3052399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рондо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6" name="AutoShape 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08942" y="3068909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вариации</a:t>
            </a:r>
            <a:endParaRPr lang="ru-RU" sz="3600" b="1" dirty="0">
              <a:solidFill>
                <a:srgbClr val="660066"/>
              </a:solidFill>
            </a:endParaRPr>
          </a:p>
        </p:txBody>
      </p:sp>
      <p:sp>
        <p:nvSpPr>
          <p:cNvPr id="7" name="Oval 77"/>
          <p:cNvSpPr>
            <a:spLocks noChangeArrowheads="1"/>
          </p:cNvSpPr>
          <p:nvPr/>
        </p:nvSpPr>
        <p:spPr bwMode="auto">
          <a:xfrm>
            <a:off x="2468949" y="5661248"/>
            <a:ext cx="1080000" cy="90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50/50</a:t>
            </a:r>
          </a:p>
        </p:txBody>
      </p:sp>
      <p:sp>
        <p:nvSpPr>
          <p:cNvPr id="8" name="Oval 77"/>
          <p:cNvSpPr>
            <a:spLocks noChangeArrowheads="1"/>
          </p:cNvSpPr>
          <p:nvPr/>
        </p:nvSpPr>
        <p:spPr bwMode="auto">
          <a:xfrm>
            <a:off x="4125404" y="5661248"/>
            <a:ext cx="900000" cy="900000"/>
          </a:xfrm>
          <a:prstGeom prst="round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 sz="2800" dirty="0">
              <a:solidFill>
                <a:schemeClr val="bg1"/>
              </a:solidFill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324998" y="411801"/>
            <a:ext cx="7056463" cy="2313427"/>
            <a:chOff x="324996" y="411800"/>
            <a:chExt cx="7056463" cy="2313427"/>
          </a:xfrm>
        </p:grpSpPr>
        <p:sp>
          <p:nvSpPr>
            <p:cNvPr id="2" name="AutoShape 3"/>
            <p:cNvSpPr>
              <a:spLocks noChangeArrowheads="1"/>
            </p:cNvSpPr>
            <p:nvPr/>
          </p:nvSpPr>
          <p:spPr bwMode="auto">
            <a:xfrm>
              <a:off x="324996" y="411800"/>
              <a:ext cx="7056463" cy="2313427"/>
            </a:xfrm>
            <a:prstGeom prst="round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r>
                <a:rPr lang="ru-RU" sz="3600" dirty="0">
                  <a:solidFill>
                    <a:srgbClr val="660066"/>
                  </a:solidFill>
                </a:rPr>
                <a:t> </a:t>
              </a:r>
              <a:r>
                <a:rPr lang="ru-RU" sz="3600" dirty="0" smtClean="0">
                  <a:solidFill>
                    <a:srgbClr val="660066"/>
                  </a:solidFill>
                </a:rPr>
                <a:t>Определите музыкальную форму по схеме</a:t>
              </a:r>
            </a:p>
            <a:p>
              <a:pPr algn="ctr"/>
              <a:endParaRPr lang="ru-RU" sz="3600" dirty="0">
                <a:solidFill>
                  <a:srgbClr val="660066"/>
                </a:solidFill>
              </a:endParaRPr>
            </a:p>
            <a:p>
              <a:pPr algn="ctr"/>
              <a:endParaRPr lang="ru-RU" sz="3600" dirty="0">
                <a:solidFill>
                  <a:srgbClr val="660066"/>
                </a:solidFill>
              </a:endParaRPr>
            </a:p>
          </p:txBody>
        </p:sp>
        <p:grpSp>
          <p:nvGrpSpPr>
            <p:cNvPr id="14" name="Группа 13"/>
            <p:cNvGrpSpPr/>
            <p:nvPr/>
          </p:nvGrpSpPr>
          <p:grpSpPr>
            <a:xfrm>
              <a:off x="1046391" y="1772816"/>
              <a:ext cx="5613761" cy="724589"/>
              <a:chOff x="1046391" y="1772816"/>
              <a:chExt cx="5613761" cy="724589"/>
            </a:xfrm>
          </p:grpSpPr>
          <p:sp>
            <p:nvSpPr>
              <p:cNvPr id="9" name="Rectangle 2"/>
              <p:cNvSpPr>
                <a:spLocks noChangeArrowheads="1"/>
              </p:cNvSpPr>
              <p:nvPr/>
            </p:nvSpPr>
            <p:spPr bwMode="auto">
              <a:xfrm>
                <a:off x="2270354" y="1772816"/>
                <a:ext cx="720000" cy="720000"/>
              </a:xfrm>
              <a:prstGeom prst="rect">
                <a:avLst/>
              </a:prstGeom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" name="Oval 3"/>
              <p:cNvSpPr>
                <a:spLocks noChangeArrowheads="1"/>
              </p:cNvSpPr>
              <p:nvPr/>
            </p:nvSpPr>
            <p:spPr bwMode="auto">
              <a:xfrm>
                <a:off x="1046391" y="1772816"/>
                <a:ext cx="720000" cy="720000"/>
              </a:xfrm>
              <a:prstGeom prst="ellipse">
                <a:avLst/>
              </a:prstGeom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" name="AutoShape 4"/>
              <p:cNvSpPr>
                <a:spLocks noChangeArrowheads="1"/>
              </p:cNvSpPr>
              <p:nvPr/>
            </p:nvSpPr>
            <p:spPr bwMode="auto">
              <a:xfrm>
                <a:off x="4716016" y="1772816"/>
                <a:ext cx="720000" cy="720000"/>
              </a:xfrm>
              <a:prstGeom prst="triangle">
                <a:avLst>
                  <a:gd name="adj" fmla="val 50000"/>
                </a:avLst>
              </a:prstGeom>
              <a:ln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" name="Oval 5"/>
              <p:cNvSpPr>
                <a:spLocks noChangeArrowheads="1"/>
              </p:cNvSpPr>
              <p:nvPr/>
            </p:nvSpPr>
            <p:spPr bwMode="auto">
              <a:xfrm>
                <a:off x="3495904" y="1772816"/>
                <a:ext cx="720000" cy="720000"/>
              </a:xfrm>
              <a:prstGeom prst="ellipse">
                <a:avLst/>
              </a:prstGeom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" name="Oval 6"/>
              <p:cNvSpPr>
                <a:spLocks noChangeArrowheads="1"/>
              </p:cNvSpPr>
              <p:nvPr/>
            </p:nvSpPr>
            <p:spPr bwMode="auto">
              <a:xfrm>
                <a:off x="5940152" y="1777405"/>
                <a:ext cx="720000" cy="720000"/>
              </a:xfrm>
              <a:prstGeom prst="ellipse">
                <a:avLst/>
              </a:prstGeom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16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7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8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9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0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1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132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7"/>
          <p:cNvSpPr>
            <a:spLocks noChangeArrowheads="1"/>
          </p:cNvSpPr>
          <p:nvPr/>
        </p:nvSpPr>
        <p:spPr bwMode="auto">
          <a:xfrm>
            <a:off x="4125404" y="3052399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рондо</a:t>
            </a:r>
            <a:endParaRPr lang="ru-RU" sz="3600" dirty="0">
              <a:solidFill>
                <a:srgbClr val="660066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24998" y="411801"/>
            <a:ext cx="7056463" cy="2313427"/>
            <a:chOff x="324996" y="411800"/>
            <a:chExt cx="7056463" cy="2313427"/>
          </a:xfrm>
        </p:grpSpPr>
        <p:sp>
          <p:nvSpPr>
            <p:cNvPr id="4" name="AutoShape 3"/>
            <p:cNvSpPr>
              <a:spLocks noChangeArrowheads="1"/>
            </p:cNvSpPr>
            <p:nvPr/>
          </p:nvSpPr>
          <p:spPr bwMode="auto">
            <a:xfrm>
              <a:off x="324996" y="411800"/>
              <a:ext cx="7056463" cy="2313427"/>
            </a:xfrm>
            <a:prstGeom prst="round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r>
                <a:rPr lang="ru-RU" sz="3600" dirty="0">
                  <a:solidFill>
                    <a:srgbClr val="660066"/>
                  </a:solidFill>
                </a:rPr>
                <a:t> </a:t>
              </a:r>
              <a:r>
                <a:rPr lang="ru-RU" sz="3600" dirty="0" smtClean="0">
                  <a:solidFill>
                    <a:srgbClr val="660066"/>
                  </a:solidFill>
                </a:rPr>
                <a:t>Определите музыкальную форму по схеме</a:t>
              </a:r>
            </a:p>
            <a:p>
              <a:pPr algn="ctr"/>
              <a:endParaRPr lang="ru-RU" sz="3600" dirty="0">
                <a:solidFill>
                  <a:srgbClr val="660066"/>
                </a:solidFill>
              </a:endParaRPr>
            </a:p>
            <a:p>
              <a:pPr algn="ctr"/>
              <a:endParaRPr lang="ru-RU" sz="3600" dirty="0">
                <a:solidFill>
                  <a:srgbClr val="660066"/>
                </a:solidFill>
              </a:endParaRPr>
            </a:p>
          </p:txBody>
        </p:sp>
        <p:grpSp>
          <p:nvGrpSpPr>
            <p:cNvPr id="5" name="Группа 4"/>
            <p:cNvGrpSpPr/>
            <p:nvPr/>
          </p:nvGrpSpPr>
          <p:grpSpPr>
            <a:xfrm>
              <a:off x="1046391" y="1772816"/>
              <a:ext cx="5613761" cy="724589"/>
              <a:chOff x="1046391" y="1772816"/>
              <a:chExt cx="5613761" cy="724589"/>
            </a:xfrm>
          </p:grpSpPr>
          <p:sp>
            <p:nvSpPr>
              <p:cNvPr id="6" name="Rectangle 2"/>
              <p:cNvSpPr>
                <a:spLocks noChangeArrowheads="1"/>
              </p:cNvSpPr>
              <p:nvPr/>
            </p:nvSpPr>
            <p:spPr bwMode="auto">
              <a:xfrm>
                <a:off x="2270354" y="1772816"/>
                <a:ext cx="720000" cy="720000"/>
              </a:xfrm>
              <a:prstGeom prst="rect">
                <a:avLst/>
              </a:prstGeom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" name="Oval 3"/>
              <p:cNvSpPr>
                <a:spLocks noChangeArrowheads="1"/>
              </p:cNvSpPr>
              <p:nvPr/>
            </p:nvSpPr>
            <p:spPr bwMode="auto">
              <a:xfrm>
                <a:off x="1046391" y="1772816"/>
                <a:ext cx="720000" cy="720000"/>
              </a:xfrm>
              <a:prstGeom prst="ellipse">
                <a:avLst/>
              </a:prstGeom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" name="AutoShape 4"/>
              <p:cNvSpPr>
                <a:spLocks noChangeArrowheads="1"/>
              </p:cNvSpPr>
              <p:nvPr/>
            </p:nvSpPr>
            <p:spPr bwMode="auto">
              <a:xfrm>
                <a:off x="4716016" y="1772816"/>
                <a:ext cx="720000" cy="720000"/>
              </a:xfrm>
              <a:prstGeom prst="triangle">
                <a:avLst>
                  <a:gd name="adj" fmla="val 50000"/>
                </a:avLst>
              </a:prstGeom>
              <a:ln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" name="Oval 5"/>
              <p:cNvSpPr>
                <a:spLocks noChangeArrowheads="1"/>
              </p:cNvSpPr>
              <p:nvPr/>
            </p:nvSpPr>
            <p:spPr bwMode="auto">
              <a:xfrm>
                <a:off x="3495904" y="1772816"/>
                <a:ext cx="720000" cy="720000"/>
              </a:xfrm>
              <a:prstGeom prst="ellipse">
                <a:avLst/>
              </a:prstGeom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5940152" y="1777405"/>
                <a:ext cx="720000" cy="720000"/>
              </a:xfrm>
              <a:prstGeom prst="ellipse">
                <a:avLst/>
              </a:prstGeom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11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2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3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4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5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6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7" name="Управляющая кнопка: домой 16">
            <a:hlinkClick r:id="rId2" action="ppaction://hlinksldjump" highlightClick="1"/>
          </p:cNvPr>
          <p:cNvSpPr/>
          <p:nvPr/>
        </p:nvSpPr>
        <p:spPr>
          <a:xfrm>
            <a:off x="324996" y="6045217"/>
            <a:ext cx="432000" cy="432000"/>
          </a:xfrm>
          <a:prstGeom prst="actionButtonHom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с двумя скругленными противолежащими углами 19">
            <a:hlinkClick r:id="rId3" action="ppaction://hlinksldjump"/>
          </p:cNvPr>
          <p:cNvSpPr/>
          <p:nvPr/>
        </p:nvSpPr>
        <p:spPr>
          <a:xfrm>
            <a:off x="1165215" y="3137118"/>
            <a:ext cx="2344680" cy="3340100"/>
          </a:xfrm>
          <a:prstGeom prst="round2DiagRect">
            <a:avLst/>
          </a:prstGeom>
          <a:blipFill>
            <a:blip r:embed="rId4"/>
            <a:stretch>
              <a:fillRect/>
            </a:stretch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413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2313427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 smtClean="0">
                <a:solidFill>
                  <a:srgbClr val="660066"/>
                </a:solidFill>
              </a:rPr>
              <a:t>Сольное вокальное </a:t>
            </a:r>
            <a:r>
              <a:rPr lang="ru-RU" sz="3600" dirty="0">
                <a:solidFill>
                  <a:srgbClr val="660066"/>
                </a:solidFill>
              </a:rPr>
              <a:t>произведение с сопровождением фортепиано или гитары</a:t>
            </a:r>
          </a:p>
        </p:txBody>
      </p:sp>
      <p:sp>
        <p:nvSpPr>
          <p:cNvPr id="5125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125373" y="4292316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  </a:t>
            </a:r>
            <a:r>
              <a:rPr lang="ru-RU" sz="3600" dirty="0" smtClean="0">
                <a:solidFill>
                  <a:srgbClr val="660066"/>
                </a:solidFill>
              </a:rPr>
              <a:t>соната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5126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08911" y="4308827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прелюдия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5127" name="AutoShape 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125404" y="3052399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романс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5128" name="AutoShape 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08942" y="3068909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кантата</a:t>
            </a:r>
            <a:endParaRPr lang="ru-RU" sz="3600" b="1" dirty="0">
              <a:solidFill>
                <a:srgbClr val="660066"/>
              </a:solidFill>
            </a:endParaRPr>
          </a:p>
        </p:txBody>
      </p:sp>
      <p:sp>
        <p:nvSpPr>
          <p:cNvPr id="35" name="Oval 77"/>
          <p:cNvSpPr>
            <a:spLocks noChangeArrowheads="1"/>
          </p:cNvSpPr>
          <p:nvPr/>
        </p:nvSpPr>
        <p:spPr bwMode="auto">
          <a:xfrm>
            <a:off x="2468949" y="5661248"/>
            <a:ext cx="1080000" cy="90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50/50</a:t>
            </a:r>
          </a:p>
        </p:txBody>
      </p:sp>
      <p:sp>
        <p:nvSpPr>
          <p:cNvPr id="25" name="Oval 77"/>
          <p:cNvSpPr>
            <a:spLocks noChangeArrowheads="1"/>
          </p:cNvSpPr>
          <p:nvPr/>
        </p:nvSpPr>
        <p:spPr bwMode="auto">
          <a:xfrm>
            <a:off x="4125404" y="5661248"/>
            <a:ext cx="900000" cy="900000"/>
          </a:xfrm>
          <a:prstGeom prst="round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9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1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2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3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4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5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24075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512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2313427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 smtClean="0">
                <a:solidFill>
                  <a:srgbClr val="660066"/>
                </a:solidFill>
              </a:rPr>
              <a:t>Сольное вокальное </a:t>
            </a:r>
            <a:r>
              <a:rPr lang="ru-RU" sz="3600" dirty="0">
                <a:solidFill>
                  <a:srgbClr val="660066"/>
                </a:solidFill>
              </a:rPr>
              <a:t>произведение с сопровождением фортепиано или гитары</a:t>
            </a:r>
          </a:p>
        </p:txBody>
      </p:sp>
      <p:sp>
        <p:nvSpPr>
          <p:cNvPr id="6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7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8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9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0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1" name="AutoShape 7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3" name="AutoShape 7"/>
          <p:cNvSpPr>
            <a:spLocks noChangeArrowheads="1"/>
          </p:cNvSpPr>
          <p:nvPr/>
        </p:nvSpPr>
        <p:spPr bwMode="auto">
          <a:xfrm>
            <a:off x="4125404" y="3052399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романс</a:t>
            </a:r>
            <a:endParaRPr lang="ru-RU" sz="3600" dirty="0">
              <a:solidFill>
                <a:srgbClr val="660066"/>
              </a:solidFill>
            </a:endParaRPr>
          </a:p>
        </p:txBody>
      </p:sp>
      <p:pic>
        <p:nvPicPr>
          <p:cNvPr id="2" name="Picture 2" descr="C:\Users\Палецких Елена\Desktop\О, счастливчик\70156_big_1333348773_lar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95" y="3052401"/>
            <a:ext cx="3491745" cy="283219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96513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2313427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>
                <a:solidFill>
                  <a:srgbClr val="660066"/>
                </a:solidFill>
              </a:rPr>
              <a:t>Музыкальный инструмент – предшественник фортепиано, звук на котором извлекался с помощью щипка струн пёрышком</a:t>
            </a:r>
          </a:p>
        </p:txBody>
      </p:sp>
      <p:sp>
        <p:nvSpPr>
          <p:cNvPr id="25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125373" y="4292316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  </a:t>
            </a:r>
            <a:r>
              <a:rPr lang="ru-RU" sz="3600" dirty="0" smtClean="0">
                <a:solidFill>
                  <a:srgbClr val="660066"/>
                </a:solidFill>
              </a:rPr>
              <a:t>орган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26" name="AutoShape 6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08911" y="4308827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клавесин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27" name="AutoShape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125404" y="3052399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аккордеон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28" name="AutoShape 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08942" y="3068909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рояль</a:t>
            </a:r>
            <a:endParaRPr lang="ru-RU" sz="3600" b="1" dirty="0">
              <a:solidFill>
                <a:srgbClr val="660066"/>
              </a:solidFill>
            </a:endParaRPr>
          </a:p>
        </p:txBody>
      </p:sp>
      <p:sp>
        <p:nvSpPr>
          <p:cNvPr id="29" name="Oval 77"/>
          <p:cNvSpPr>
            <a:spLocks noChangeArrowheads="1"/>
          </p:cNvSpPr>
          <p:nvPr/>
        </p:nvSpPr>
        <p:spPr bwMode="auto">
          <a:xfrm>
            <a:off x="2468949" y="5661248"/>
            <a:ext cx="1080000" cy="90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50/50</a:t>
            </a:r>
          </a:p>
        </p:txBody>
      </p:sp>
      <p:sp>
        <p:nvSpPr>
          <p:cNvPr id="30" name="Oval 77"/>
          <p:cNvSpPr>
            <a:spLocks noChangeArrowheads="1"/>
          </p:cNvSpPr>
          <p:nvPr/>
        </p:nvSpPr>
        <p:spPr bwMode="auto">
          <a:xfrm>
            <a:off x="4125404" y="5661248"/>
            <a:ext cx="900000" cy="900000"/>
          </a:xfrm>
          <a:prstGeom prst="round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9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0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1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2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3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4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31082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2313427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>
                <a:solidFill>
                  <a:srgbClr val="660066"/>
                </a:solidFill>
              </a:rPr>
              <a:t>Музыкальный инструмент – предшественник </a:t>
            </a:r>
            <a:r>
              <a:rPr lang="ru-RU" sz="3600" dirty="0" smtClean="0">
                <a:solidFill>
                  <a:srgbClr val="660066"/>
                </a:solidFill>
              </a:rPr>
              <a:t>фортепиано, звук на котором извлекался с помощью щипка струн пёрышком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5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6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8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9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0" name="AutoShape 7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1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308911" y="4308827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клавесин</a:t>
            </a:r>
            <a:endParaRPr lang="ru-RU" sz="3600" dirty="0">
              <a:solidFill>
                <a:srgbClr val="660066"/>
              </a:solidFill>
            </a:endParaRPr>
          </a:p>
        </p:txBody>
      </p:sp>
      <p:pic>
        <p:nvPicPr>
          <p:cNvPr id="3" name="Picture 2" descr="C:\Users\Палецких Елена\Desktop\О, счастливчик\9c7e02ba07831a58c9b28c38685d395b--musical-instrument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057217"/>
            <a:ext cx="2267676" cy="34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1909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AutoShape 68"/>
          <p:cNvSpPr>
            <a:spLocks noChangeArrowheads="1"/>
          </p:cNvSpPr>
          <p:nvPr/>
        </p:nvSpPr>
        <p:spPr bwMode="auto">
          <a:xfrm>
            <a:off x="7705227" y="5538671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51" name="AutoShape 71"/>
          <p:cNvSpPr>
            <a:spLocks noChangeArrowheads="1"/>
          </p:cNvSpPr>
          <p:nvPr/>
        </p:nvSpPr>
        <p:spPr bwMode="auto">
          <a:xfrm>
            <a:off x="7705227" y="1310111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52" name="AutoShape 72"/>
          <p:cNvSpPr>
            <a:spLocks noChangeArrowheads="1"/>
          </p:cNvSpPr>
          <p:nvPr/>
        </p:nvSpPr>
        <p:spPr bwMode="auto">
          <a:xfrm>
            <a:off x="7705227" y="214901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53" name="AutoShape 73"/>
          <p:cNvSpPr>
            <a:spLocks noChangeArrowheads="1"/>
          </p:cNvSpPr>
          <p:nvPr/>
        </p:nvSpPr>
        <p:spPr bwMode="auto">
          <a:xfrm>
            <a:off x="7729020" y="298740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54" name="AutoShape 74"/>
          <p:cNvSpPr>
            <a:spLocks noChangeArrowheads="1"/>
          </p:cNvSpPr>
          <p:nvPr/>
        </p:nvSpPr>
        <p:spPr bwMode="auto">
          <a:xfrm>
            <a:off x="7705227" y="385130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55" name="AutoShape 75"/>
          <p:cNvSpPr>
            <a:spLocks noChangeArrowheads="1"/>
          </p:cNvSpPr>
          <p:nvPr/>
        </p:nvSpPr>
        <p:spPr bwMode="auto">
          <a:xfrm>
            <a:off x="7705227" y="4667137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4125404" y="3052399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ответ № 2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auto">
          <a:xfrm>
            <a:off x="308942" y="3068909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ответ № 1</a:t>
            </a:r>
            <a:endParaRPr lang="ru-RU" sz="3600" b="1" dirty="0">
              <a:solidFill>
                <a:srgbClr val="660066"/>
              </a:solidFill>
            </a:endParaRPr>
          </a:p>
        </p:txBody>
      </p:sp>
      <p:sp>
        <p:nvSpPr>
          <p:cNvPr id="10" name="Oval 77"/>
          <p:cNvSpPr>
            <a:spLocks noChangeArrowheads="1"/>
          </p:cNvSpPr>
          <p:nvPr/>
        </p:nvSpPr>
        <p:spPr bwMode="auto">
          <a:xfrm>
            <a:off x="2358191" y="5673701"/>
            <a:ext cx="1080000" cy="90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50/50</a:t>
            </a:r>
          </a:p>
        </p:txBody>
      </p:sp>
      <p:sp>
        <p:nvSpPr>
          <p:cNvPr id="19" name="Скругленная прямоугольная выноска 18"/>
          <p:cNvSpPr/>
          <p:nvPr/>
        </p:nvSpPr>
        <p:spPr>
          <a:xfrm>
            <a:off x="5517469" y="5661248"/>
            <a:ext cx="2009187" cy="912453"/>
          </a:xfrm>
          <a:prstGeom prst="wedgeRoundRectCallout">
            <a:avLst>
              <a:gd name="adj1" fmla="val 59610"/>
              <a:gd name="adj2" fmla="val -46673"/>
              <a:gd name="adj3" fmla="val 1666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660066"/>
                </a:solidFill>
              </a:rPr>
              <a:t>Пройденный этап</a:t>
            </a:r>
            <a:endParaRPr lang="ru-RU" sz="2400" dirty="0">
              <a:solidFill>
                <a:srgbClr val="660066"/>
              </a:solidFill>
            </a:endParaRPr>
          </a:p>
        </p:txBody>
      </p:sp>
      <p:sp>
        <p:nvSpPr>
          <p:cNvPr id="20" name="Скругленная прямоугольная выноска 19"/>
          <p:cNvSpPr/>
          <p:nvPr/>
        </p:nvSpPr>
        <p:spPr>
          <a:xfrm>
            <a:off x="5678723" y="4301342"/>
            <a:ext cx="1686681" cy="900001"/>
          </a:xfrm>
          <a:prstGeom prst="wedgeRoundRectCallout">
            <a:avLst>
              <a:gd name="adj1" fmla="val 70650"/>
              <a:gd name="adj2" fmla="val 37025"/>
              <a:gd name="adj3" fmla="val 1666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660066"/>
                </a:solidFill>
              </a:rPr>
              <a:t>Переход к вопросам</a:t>
            </a:r>
            <a:endParaRPr lang="ru-RU" sz="2400" dirty="0">
              <a:solidFill>
                <a:srgbClr val="660066"/>
              </a:solidFill>
            </a:endParaRPr>
          </a:p>
        </p:txBody>
      </p:sp>
      <p:sp>
        <p:nvSpPr>
          <p:cNvPr id="21" name="Скругленная прямоугольная выноска 20"/>
          <p:cNvSpPr/>
          <p:nvPr/>
        </p:nvSpPr>
        <p:spPr>
          <a:xfrm>
            <a:off x="4125404" y="1861694"/>
            <a:ext cx="3240000" cy="907484"/>
          </a:xfrm>
          <a:prstGeom prst="wedgeRoundRectCallout">
            <a:avLst>
              <a:gd name="adj1" fmla="val 60471"/>
              <a:gd name="adj2" fmla="val -58482"/>
              <a:gd name="adj3" fmla="val 1666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660066"/>
                </a:solidFill>
              </a:rPr>
              <a:t>Вопрос с несгораемой суммой баллов</a:t>
            </a:r>
            <a:endParaRPr lang="ru-RU" sz="2400" dirty="0">
              <a:solidFill>
                <a:srgbClr val="660066"/>
              </a:solidFill>
            </a:endParaRPr>
          </a:p>
        </p:txBody>
      </p:sp>
      <p:sp>
        <p:nvSpPr>
          <p:cNvPr id="22" name="Скругленная прямоугольная выноска 21"/>
          <p:cNvSpPr/>
          <p:nvPr/>
        </p:nvSpPr>
        <p:spPr>
          <a:xfrm>
            <a:off x="308943" y="4301343"/>
            <a:ext cx="3240007" cy="907484"/>
          </a:xfrm>
          <a:prstGeom prst="wedgeRoundRectCallout">
            <a:avLst>
              <a:gd name="adj1" fmla="val 44408"/>
              <a:gd name="adj2" fmla="val 98976"/>
              <a:gd name="adj3" fmla="val 1666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660066"/>
                </a:solidFill>
              </a:rPr>
              <a:t>Возможность убрать два неверных ответа</a:t>
            </a:r>
            <a:endParaRPr lang="ru-RU" sz="2400" dirty="0">
              <a:solidFill>
                <a:srgbClr val="660066"/>
              </a:solidFill>
            </a:endParaRPr>
          </a:p>
        </p:txBody>
      </p:sp>
      <p:sp>
        <p:nvSpPr>
          <p:cNvPr id="23" name="Скругленная прямоугольная выноска 22"/>
          <p:cNvSpPr/>
          <p:nvPr/>
        </p:nvSpPr>
        <p:spPr>
          <a:xfrm>
            <a:off x="308942" y="1861694"/>
            <a:ext cx="3240038" cy="907484"/>
          </a:xfrm>
          <a:prstGeom prst="wedgeRoundRectCallout">
            <a:avLst>
              <a:gd name="adj1" fmla="val 40392"/>
              <a:gd name="adj2" fmla="val 78824"/>
              <a:gd name="adj3" fmla="val 1666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660066"/>
                </a:solidFill>
              </a:rPr>
              <a:t>Выбор варианта ответа</a:t>
            </a:r>
            <a:endParaRPr lang="ru-RU" sz="2400" dirty="0">
              <a:solidFill>
                <a:srgbClr val="660066"/>
              </a:solidFill>
            </a:endParaRPr>
          </a:p>
        </p:txBody>
      </p:sp>
      <p:sp>
        <p:nvSpPr>
          <p:cNvPr id="25" name="Скругленная прямоугольная выноска 24"/>
          <p:cNvSpPr/>
          <p:nvPr/>
        </p:nvSpPr>
        <p:spPr>
          <a:xfrm>
            <a:off x="1009119" y="5657507"/>
            <a:ext cx="1188103" cy="907484"/>
          </a:xfrm>
          <a:prstGeom prst="wedgeRoundRectCallout">
            <a:avLst>
              <a:gd name="adj1" fmla="val -70188"/>
              <a:gd name="adj2" fmla="val 1992"/>
              <a:gd name="adj3" fmla="val 1666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660066"/>
                </a:solidFill>
              </a:rPr>
              <a:t>В начало</a:t>
            </a:r>
            <a:endParaRPr lang="ru-RU" sz="2400" dirty="0">
              <a:solidFill>
                <a:srgbClr val="660066"/>
              </a:solidFill>
            </a:endParaRPr>
          </a:p>
        </p:txBody>
      </p:sp>
      <p:sp>
        <p:nvSpPr>
          <p:cNvPr id="30" name="Управляющая кнопка: домой 29">
            <a:hlinkClick r:id="rId3" action="ppaction://hlinksldjump" highlightClick="1"/>
          </p:cNvPr>
          <p:cNvSpPr/>
          <p:nvPr/>
        </p:nvSpPr>
        <p:spPr>
          <a:xfrm>
            <a:off x="323528" y="6045217"/>
            <a:ext cx="432000" cy="432000"/>
          </a:xfrm>
          <a:prstGeom prst="actionButtonHom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1042312" y="307278"/>
            <a:ext cx="635314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Инструкция к игре</a:t>
            </a:r>
            <a:endParaRPr lang="ru-RU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23" r="23189" b="13571"/>
          <a:stretch>
            <a:fillRect/>
          </a:stretch>
        </p:blipFill>
        <p:spPr bwMode="auto">
          <a:xfrm>
            <a:off x="4745292" y="5601693"/>
            <a:ext cx="619583" cy="9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4" name="Скругленная прямоугольная выноска 33"/>
          <p:cNvSpPr/>
          <p:nvPr/>
        </p:nvSpPr>
        <p:spPr>
          <a:xfrm>
            <a:off x="3815612" y="4301343"/>
            <a:ext cx="1620095" cy="900000"/>
          </a:xfrm>
          <a:prstGeom prst="wedgeRoundRectCallout">
            <a:avLst>
              <a:gd name="adj1" fmla="val 34547"/>
              <a:gd name="adj2" fmla="val 93327"/>
              <a:gd name="adj3" fmla="val 1666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660066"/>
                </a:solidFill>
              </a:rPr>
              <a:t>Включить музыку</a:t>
            </a:r>
            <a:endParaRPr lang="ru-RU" sz="2400" dirty="0">
              <a:solidFill>
                <a:srgbClr val="660066"/>
              </a:solidFill>
            </a:endParaRPr>
          </a:p>
        </p:txBody>
      </p:sp>
      <p:sp>
        <p:nvSpPr>
          <p:cNvPr id="35" name="Oval 77"/>
          <p:cNvSpPr>
            <a:spLocks noChangeArrowheads="1"/>
          </p:cNvSpPr>
          <p:nvPr/>
        </p:nvSpPr>
        <p:spPr bwMode="auto">
          <a:xfrm>
            <a:off x="3611640" y="5664991"/>
            <a:ext cx="900000" cy="900000"/>
          </a:xfrm>
          <a:prstGeom prst="round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6" name="Скругленная прямоугольная выноска 35"/>
          <p:cNvSpPr/>
          <p:nvPr/>
        </p:nvSpPr>
        <p:spPr>
          <a:xfrm>
            <a:off x="7705227" y="476672"/>
            <a:ext cx="1080000" cy="504056"/>
          </a:xfrm>
          <a:prstGeom prst="wedgeRoundRectCallout">
            <a:avLst>
              <a:gd name="adj1" fmla="val 48622"/>
              <a:gd name="adj2" fmla="val -95073"/>
              <a:gd name="adj3" fmla="val 1666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660066"/>
                </a:solidFill>
              </a:rPr>
              <a:t>Выход</a:t>
            </a:r>
            <a:endParaRPr lang="ru-RU" sz="2400" dirty="0">
              <a:solidFill>
                <a:srgbClr val="660066"/>
              </a:solidFill>
            </a:endParaRPr>
          </a:p>
        </p:txBody>
      </p:sp>
      <p:grpSp>
        <p:nvGrpSpPr>
          <p:cNvPr id="37" name="Группа 36"/>
          <p:cNvGrpSpPr/>
          <p:nvPr/>
        </p:nvGrpSpPr>
        <p:grpSpPr>
          <a:xfrm>
            <a:off x="-13228" y="4601"/>
            <a:ext cx="9157228" cy="6858000"/>
            <a:chOff x="-6614" y="0"/>
            <a:chExt cx="9157228" cy="6858000"/>
          </a:xfrm>
        </p:grpSpPr>
        <p:sp>
          <p:nvSpPr>
            <p:cNvPr id="38" name="Управляющая кнопка: настраиваемая 37">
              <a:hlinkClick r:id="" action="ppaction://hlinkshowjump?jump=nextslide" highlightClick="1"/>
            </p:cNvPr>
            <p:cNvSpPr/>
            <p:nvPr/>
          </p:nvSpPr>
          <p:spPr>
            <a:xfrm>
              <a:off x="-6614" y="0"/>
              <a:ext cx="9150614" cy="6858000"/>
            </a:xfrm>
            <a:prstGeom prst="actionButtonBlank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Управляющая кнопка: настраиваемая 38">
              <a:hlinkClick r:id="" action="ppaction://noaction" highlightClick="1"/>
            </p:cNvPr>
            <p:cNvSpPr/>
            <p:nvPr/>
          </p:nvSpPr>
          <p:spPr>
            <a:xfrm>
              <a:off x="8790614" y="0"/>
              <a:ext cx="360000" cy="360000"/>
            </a:xfrm>
            <a:prstGeom prst="actionButtonBlank">
              <a:avLst/>
            </a:prstGeom>
            <a:solidFill>
              <a:srgbClr val="FF0000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Крест 39"/>
            <p:cNvSpPr/>
            <p:nvPr/>
          </p:nvSpPr>
          <p:spPr>
            <a:xfrm rot="2700000">
              <a:off x="8880614" y="90000"/>
              <a:ext cx="180000" cy="180000"/>
            </a:xfrm>
            <a:prstGeom prst="plus">
              <a:avLst>
                <a:gd name="adj" fmla="val 43494"/>
              </a:avLst>
            </a:prstGeom>
            <a:solidFill>
              <a:srgbClr val="FFFFFF"/>
            </a:solidFill>
            <a:ln w="6350" cap="flat" cmpd="sng" algn="ctr">
              <a:solidFill>
                <a:srgbClr val="5F5F5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Управляющая кнопка: настраиваемая 40">
              <a:hlinkClick r:id="" action="ppaction://hlinkshowjump?jump=endshow" highlightClick="1"/>
            </p:cNvPr>
            <p:cNvSpPr/>
            <p:nvPr/>
          </p:nvSpPr>
          <p:spPr>
            <a:xfrm>
              <a:off x="8790614" y="0"/>
              <a:ext cx="360000" cy="360000"/>
            </a:xfrm>
            <a:prstGeom prst="actionButtonBlank">
              <a:avLst/>
            </a:prstGeom>
            <a:noFill/>
            <a:ln w="6350" cap="flat" cmpd="sng" algn="ctr">
              <a:solidFill>
                <a:srgbClr val="C0504D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047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волынка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771859" y="5806448"/>
            <a:ext cx="609600" cy="609600"/>
          </a:xfrm>
          <a:prstGeom prst="rect">
            <a:avLst/>
          </a:prstGeom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23" r="23189" b="13571"/>
          <a:stretch>
            <a:fillRect/>
          </a:stretch>
        </p:blipFill>
        <p:spPr bwMode="auto">
          <a:xfrm>
            <a:off x="6745790" y="5589240"/>
            <a:ext cx="619583" cy="9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AutoShape 5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4117297" y="4292315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  </a:t>
            </a:r>
            <a:r>
              <a:rPr lang="ru-RU" sz="3600" dirty="0" smtClean="0">
                <a:solidFill>
                  <a:srgbClr val="660066"/>
                </a:solidFill>
              </a:rPr>
              <a:t>орган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4" name="AutoShape 6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00835" y="4308825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волынка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5" name="AutoShape 7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4117328" y="3052398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кларнет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6" name="AutoShape 8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00866" y="3068909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фагот</a:t>
            </a:r>
            <a:endParaRPr lang="ru-RU" sz="3600" b="1" dirty="0">
              <a:solidFill>
                <a:srgbClr val="660066"/>
              </a:solidFill>
            </a:endParaRPr>
          </a:p>
        </p:txBody>
      </p:sp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14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 smtClean="0">
                <a:solidFill>
                  <a:srgbClr val="660066"/>
                </a:solidFill>
              </a:rPr>
              <a:t>Определите музыкальный инструмент по звучанию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7" name="Oval 77"/>
          <p:cNvSpPr>
            <a:spLocks noChangeArrowheads="1"/>
          </p:cNvSpPr>
          <p:nvPr/>
        </p:nvSpPr>
        <p:spPr bwMode="auto">
          <a:xfrm>
            <a:off x="2468949" y="5661248"/>
            <a:ext cx="1080000" cy="90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50/50</a:t>
            </a:r>
          </a:p>
        </p:txBody>
      </p:sp>
      <p:sp>
        <p:nvSpPr>
          <p:cNvPr id="8" name="Oval 77"/>
          <p:cNvSpPr>
            <a:spLocks noChangeArrowheads="1"/>
          </p:cNvSpPr>
          <p:nvPr/>
        </p:nvSpPr>
        <p:spPr bwMode="auto">
          <a:xfrm>
            <a:off x="4125404" y="5661248"/>
            <a:ext cx="900000" cy="900000"/>
          </a:xfrm>
          <a:prstGeom prst="round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1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2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3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4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5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6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604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numSld="2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14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 smtClean="0">
                <a:solidFill>
                  <a:srgbClr val="660066"/>
                </a:solidFill>
              </a:rPr>
              <a:t>Определите музыкальный инструмент по звучанию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6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7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8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9" name="AutoShape 73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0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1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  <p:pic>
        <p:nvPicPr>
          <p:cNvPr id="3074" name="Picture 2" descr="C:\Users\Палецких Елена\Desktop\О, счастливчик\scotland2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878370" y="2227490"/>
            <a:ext cx="3503091" cy="423911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AutoShape 6"/>
          <p:cNvSpPr>
            <a:spLocks noChangeArrowheads="1"/>
          </p:cNvSpPr>
          <p:nvPr/>
        </p:nvSpPr>
        <p:spPr bwMode="auto">
          <a:xfrm>
            <a:off x="300835" y="4308825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волынка</a:t>
            </a:r>
            <a:endParaRPr lang="ru-RU" sz="36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63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2313427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>
                <a:solidFill>
                  <a:srgbClr val="660066"/>
                </a:solidFill>
              </a:rPr>
              <a:t> Норвежский композитор, автор произведений </a:t>
            </a:r>
            <a:r>
              <a:rPr lang="ru-RU" sz="3600" dirty="0" smtClean="0">
                <a:solidFill>
                  <a:srgbClr val="660066"/>
                </a:solidFill>
              </a:rPr>
              <a:t>«Песня </a:t>
            </a:r>
            <a:r>
              <a:rPr lang="ru-RU" sz="3600" dirty="0" err="1" smtClean="0">
                <a:solidFill>
                  <a:srgbClr val="660066"/>
                </a:solidFill>
              </a:rPr>
              <a:t>Сольвейг</a:t>
            </a:r>
            <a:r>
              <a:rPr lang="ru-RU" sz="3600" dirty="0" smtClean="0">
                <a:solidFill>
                  <a:srgbClr val="660066"/>
                </a:solidFill>
              </a:rPr>
              <a:t>», «В </a:t>
            </a:r>
            <a:r>
              <a:rPr lang="ru-RU" sz="3600" dirty="0">
                <a:solidFill>
                  <a:srgbClr val="660066"/>
                </a:solidFill>
              </a:rPr>
              <a:t>пещере горного короля</a:t>
            </a:r>
            <a:r>
              <a:rPr lang="ru-RU" sz="3600" dirty="0" smtClean="0">
                <a:solidFill>
                  <a:srgbClr val="660066"/>
                </a:solidFill>
              </a:rPr>
              <a:t>», «Шествие гномов»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125373" y="4292316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  </a:t>
            </a:r>
            <a:r>
              <a:rPr lang="ru-RU" sz="3600" dirty="0" smtClean="0">
                <a:solidFill>
                  <a:srgbClr val="660066"/>
                </a:solidFill>
              </a:rPr>
              <a:t>Бетховен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4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08911" y="4308827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Шуман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5" name="AutoShape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125404" y="3052399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Моцарт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6" name="AutoShape 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08942" y="3068909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Григ</a:t>
            </a:r>
            <a:endParaRPr lang="ru-RU" sz="3600" b="1" dirty="0">
              <a:solidFill>
                <a:srgbClr val="660066"/>
              </a:solidFill>
            </a:endParaRPr>
          </a:p>
        </p:txBody>
      </p:sp>
      <p:sp>
        <p:nvSpPr>
          <p:cNvPr id="7" name="Oval 77"/>
          <p:cNvSpPr>
            <a:spLocks noChangeArrowheads="1"/>
          </p:cNvSpPr>
          <p:nvPr/>
        </p:nvSpPr>
        <p:spPr bwMode="auto">
          <a:xfrm>
            <a:off x="2468949" y="5661248"/>
            <a:ext cx="1080000" cy="90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50/50</a:t>
            </a:r>
          </a:p>
        </p:txBody>
      </p:sp>
      <p:sp>
        <p:nvSpPr>
          <p:cNvPr id="8" name="Oval 77"/>
          <p:cNvSpPr>
            <a:spLocks noChangeArrowheads="1"/>
          </p:cNvSpPr>
          <p:nvPr/>
        </p:nvSpPr>
        <p:spPr bwMode="auto">
          <a:xfrm>
            <a:off x="4125404" y="5661248"/>
            <a:ext cx="900000" cy="900000"/>
          </a:xfrm>
          <a:prstGeom prst="round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9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0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1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2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3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4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253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2313427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>
                <a:solidFill>
                  <a:srgbClr val="660066"/>
                </a:solidFill>
              </a:rPr>
              <a:t> Норвежский композитор, автор произведений «Песня </a:t>
            </a:r>
            <a:r>
              <a:rPr lang="ru-RU" sz="3600" dirty="0" err="1">
                <a:solidFill>
                  <a:srgbClr val="660066"/>
                </a:solidFill>
              </a:rPr>
              <a:t>Сольвейг</a:t>
            </a:r>
            <a:r>
              <a:rPr lang="ru-RU" sz="3600" dirty="0">
                <a:solidFill>
                  <a:srgbClr val="660066"/>
                </a:solidFill>
              </a:rPr>
              <a:t>», «В пещере горного короля», «Шествие гномов»</a:t>
            </a:r>
          </a:p>
        </p:txBody>
      </p:sp>
      <p:sp>
        <p:nvSpPr>
          <p:cNvPr id="5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6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7" name="AutoShape 72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8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9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0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2" name="AutoShape 8"/>
          <p:cNvSpPr>
            <a:spLocks noChangeArrowheads="1"/>
          </p:cNvSpPr>
          <p:nvPr/>
        </p:nvSpPr>
        <p:spPr bwMode="auto">
          <a:xfrm>
            <a:off x="308942" y="3068909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Григ</a:t>
            </a:r>
            <a:endParaRPr lang="ru-RU" sz="3600" b="1" dirty="0">
              <a:solidFill>
                <a:srgbClr val="660066"/>
              </a:solidFill>
            </a:endParaRPr>
          </a:p>
        </p:txBody>
      </p:sp>
      <p:pic>
        <p:nvPicPr>
          <p:cNvPr id="15" name="Picture 9" descr="C:\Users\Палецких Елена\Desktop\Путешествие\edvard_grig_v_peshere_gornogo_korolja_tanets_trollej_per_gunt_ibsen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069818"/>
            <a:ext cx="2633794" cy="338442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841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14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 smtClean="0">
                <a:solidFill>
                  <a:srgbClr val="660066"/>
                </a:solidFill>
              </a:rPr>
              <a:t>Автор и название музыкального произведения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7" name="Oval 77"/>
          <p:cNvSpPr>
            <a:spLocks noChangeArrowheads="1"/>
          </p:cNvSpPr>
          <p:nvPr/>
        </p:nvSpPr>
        <p:spPr bwMode="auto">
          <a:xfrm>
            <a:off x="2468949" y="5661248"/>
            <a:ext cx="1080000" cy="90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50/50</a:t>
            </a:r>
          </a:p>
        </p:txBody>
      </p:sp>
      <p:sp>
        <p:nvSpPr>
          <p:cNvPr id="8" name="Oval 77"/>
          <p:cNvSpPr>
            <a:spLocks noChangeArrowheads="1"/>
          </p:cNvSpPr>
          <p:nvPr/>
        </p:nvSpPr>
        <p:spPr bwMode="auto">
          <a:xfrm>
            <a:off x="4125404" y="5661248"/>
            <a:ext cx="900000" cy="900000"/>
          </a:xfrm>
          <a:prstGeom prst="round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 sz="2800" dirty="0">
              <a:solidFill>
                <a:schemeClr val="bg1"/>
              </a:solidFill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308911" y="3949567"/>
            <a:ext cx="3240038" cy="1440000"/>
            <a:chOff x="308911" y="3949567"/>
            <a:chExt cx="3240038" cy="1440000"/>
          </a:xfrm>
        </p:grpSpPr>
        <p:sp>
          <p:nvSpPr>
            <p:cNvPr id="4" name="AutoShape 6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8911" y="3949567"/>
              <a:ext cx="3240038" cy="1440000"/>
            </a:xfrm>
            <a:prstGeom prst="round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r>
                <a:rPr lang="en-US" sz="3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</a:t>
              </a:r>
              <a:endPara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TextBox 14">
              <a:hlinkClick r:id="rId5" action="ppaction://hlinksldjump"/>
            </p:cNvPr>
            <p:cNvSpPr txBox="1"/>
            <p:nvPr/>
          </p:nvSpPr>
          <p:spPr>
            <a:xfrm>
              <a:off x="803358" y="3977069"/>
              <a:ext cx="2739911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solidFill>
                    <a:srgbClr val="660066"/>
                  </a:solidFill>
                </a:rPr>
                <a:t>Григ.</a:t>
              </a:r>
            </a:p>
            <a:p>
              <a:r>
                <a:rPr lang="ru-RU" sz="2800" dirty="0" smtClean="0">
                  <a:solidFill>
                    <a:srgbClr val="660066"/>
                  </a:solidFill>
                </a:rPr>
                <a:t>«Шествие гномов»</a:t>
              </a:r>
              <a:endParaRPr lang="ru-RU" sz="2800" dirty="0">
                <a:solidFill>
                  <a:srgbClr val="660066"/>
                </a:solidFill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141459" y="2191967"/>
            <a:ext cx="3310860" cy="1440000"/>
            <a:chOff x="4141459" y="2191967"/>
            <a:chExt cx="3310860" cy="1440000"/>
          </a:xfrm>
        </p:grpSpPr>
        <p:sp>
          <p:nvSpPr>
            <p:cNvPr id="5" name="AutoShape 7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41459" y="2191967"/>
              <a:ext cx="3240000" cy="1440000"/>
            </a:xfrm>
            <a:prstGeom prst="round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r>
                <a:rPr lang="ru-RU" sz="3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</a:t>
              </a:r>
              <a:r>
                <a:rPr lang="ru-RU" sz="3600" b="1" dirty="0" smtClean="0">
                  <a:solidFill>
                    <a:srgbClr val="FF0000"/>
                  </a:solidFill>
                </a:rPr>
                <a:t>   </a:t>
              </a:r>
              <a:endParaRPr lang="ru-RU" sz="3600" b="1" dirty="0">
                <a:solidFill>
                  <a:srgbClr val="660066"/>
                </a:solidFill>
              </a:endParaRPr>
            </a:p>
          </p:txBody>
        </p:sp>
        <p:sp>
          <p:nvSpPr>
            <p:cNvPr id="18" name="TextBox 17">
              <a:hlinkClick r:id="rId5" action="ppaction://hlinksldjump"/>
            </p:cNvPr>
            <p:cNvSpPr txBox="1"/>
            <p:nvPr/>
          </p:nvSpPr>
          <p:spPr>
            <a:xfrm>
              <a:off x="4575404" y="2219469"/>
              <a:ext cx="2876915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solidFill>
                    <a:srgbClr val="660066"/>
                  </a:solidFill>
                </a:rPr>
                <a:t>Россини. «Неаполитанская тарантелла»</a:t>
              </a:r>
              <a:endParaRPr lang="ru-RU" sz="2800" dirty="0">
                <a:solidFill>
                  <a:srgbClr val="660066"/>
                </a:solidFill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4125373" y="3933057"/>
            <a:ext cx="3256086" cy="1456511"/>
            <a:chOff x="4125373" y="3933057"/>
            <a:chExt cx="3256086" cy="1456511"/>
          </a:xfrm>
        </p:grpSpPr>
        <p:sp>
          <p:nvSpPr>
            <p:cNvPr id="3" name="AutoShape 5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25373" y="3933057"/>
              <a:ext cx="3240000" cy="1456511"/>
            </a:xfrm>
            <a:prstGeom prst="round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>
              <a:normAutofit/>
            </a:bodyPr>
            <a:lstStyle/>
            <a:p>
              <a:r>
                <a:rPr lang="en-US" sz="3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</a:t>
              </a:r>
              <a:r>
                <a:rPr lang="ru-RU" sz="3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 </a:t>
              </a:r>
              <a:endParaRPr lang="ru-RU" sz="3600" dirty="0">
                <a:solidFill>
                  <a:srgbClr val="660066"/>
                </a:solidFill>
              </a:endParaRPr>
            </a:p>
          </p:txBody>
        </p:sp>
        <p:sp>
          <p:nvSpPr>
            <p:cNvPr id="20" name="TextBox 19">
              <a:hlinkClick r:id="rId5" action="ppaction://hlinksldjump"/>
            </p:cNvPr>
            <p:cNvSpPr txBox="1"/>
            <p:nvPr/>
          </p:nvSpPr>
          <p:spPr>
            <a:xfrm>
              <a:off x="4575404" y="3987340"/>
              <a:ext cx="2806055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solidFill>
                    <a:srgbClr val="660066"/>
                  </a:solidFill>
                </a:rPr>
                <a:t>Бах. «Шутка» из оркестровой сюиты № 2</a:t>
              </a:r>
              <a:endParaRPr lang="ru-RU" sz="2800" dirty="0">
                <a:solidFill>
                  <a:srgbClr val="660066"/>
                </a:solidFill>
              </a:endParaRPr>
            </a:p>
          </p:txBody>
        </p:sp>
      </p:grpSp>
      <p:sp>
        <p:nvSpPr>
          <p:cNvPr id="16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7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9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1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2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3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  <p:pic>
        <p:nvPicPr>
          <p:cNvPr id="9" name="Моцарт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771861" y="5806448"/>
            <a:ext cx="609600" cy="609600"/>
          </a:xfrm>
          <a:prstGeom prst="rect">
            <a:avLst/>
          </a:prstGeom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23" r="23189" b="13571"/>
          <a:stretch>
            <a:fillRect/>
          </a:stretch>
        </p:blipFill>
        <p:spPr bwMode="auto">
          <a:xfrm>
            <a:off x="6745790" y="5589240"/>
            <a:ext cx="619583" cy="9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13" name="Группа 12"/>
          <p:cNvGrpSpPr/>
          <p:nvPr/>
        </p:nvGrpSpPr>
        <p:grpSpPr>
          <a:xfrm>
            <a:off x="324997" y="2208477"/>
            <a:ext cx="3324481" cy="1440000"/>
            <a:chOff x="324997" y="2208477"/>
            <a:chExt cx="3324481" cy="1440000"/>
          </a:xfrm>
        </p:grpSpPr>
        <p:sp>
          <p:nvSpPr>
            <p:cNvPr id="6" name="AutoShape 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324997" y="2208477"/>
              <a:ext cx="3240038" cy="1440000"/>
            </a:xfrm>
            <a:prstGeom prst="round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r>
                <a:rPr lang="ru-RU" sz="3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А</a:t>
              </a:r>
              <a:endParaRPr lang="ru-RU" sz="3600" dirty="0">
                <a:solidFill>
                  <a:srgbClr val="660066"/>
                </a:solidFill>
              </a:endParaRPr>
            </a:p>
          </p:txBody>
        </p:sp>
        <p:sp>
          <p:nvSpPr>
            <p:cNvPr id="14" name="TextBox 13">
              <a:hlinkClick r:id="" action="ppaction://hlinkshowjump?jump=nextslide"/>
            </p:cNvPr>
            <p:cNvSpPr txBox="1"/>
            <p:nvPr/>
          </p:nvSpPr>
          <p:spPr>
            <a:xfrm>
              <a:off x="697150" y="2246972"/>
              <a:ext cx="295232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solidFill>
                    <a:srgbClr val="660066"/>
                  </a:solidFill>
                </a:rPr>
                <a:t>Моцарт. «Маленькая ночная серенада»</a:t>
              </a:r>
              <a:endParaRPr lang="ru-RU" sz="2800" dirty="0">
                <a:solidFill>
                  <a:srgbClr val="66006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0434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numSld="2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14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>
                <a:solidFill>
                  <a:srgbClr val="660066"/>
                </a:solidFill>
              </a:rPr>
              <a:t>Автор и </a:t>
            </a:r>
            <a:r>
              <a:rPr lang="ru-RU" sz="3600" dirty="0" smtClean="0">
                <a:solidFill>
                  <a:srgbClr val="660066"/>
                </a:solidFill>
              </a:rPr>
              <a:t>название музыкального произведения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6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7" name="AutoShape 71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8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9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0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1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24997" y="2208477"/>
            <a:ext cx="3324481" cy="1440000"/>
            <a:chOff x="324997" y="2208477"/>
            <a:chExt cx="3324481" cy="1440000"/>
          </a:xfrm>
        </p:grpSpPr>
        <p:sp>
          <p:nvSpPr>
            <p:cNvPr id="13" name="AutoShape 8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24997" y="2208477"/>
              <a:ext cx="3240038" cy="1440000"/>
            </a:xfrm>
            <a:prstGeom prst="round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r>
                <a:rPr lang="ru-RU" sz="3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А</a:t>
              </a:r>
              <a:endParaRPr lang="ru-RU" sz="3600" dirty="0">
                <a:solidFill>
                  <a:srgbClr val="660066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97150" y="2246972"/>
              <a:ext cx="295232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solidFill>
                    <a:srgbClr val="660066"/>
                  </a:solidFill>
                </a:rPr>
                <a:t>Моцарт. «Маленькая ночная серенада»</a:t>
              </a:r>
              <a:endParaRPr lang="ru-RU" sz="2800" dirty="0">
                <a:solidFill>
                  <a:srgbClr val="660066"/>
                </a:solidFill>
              </a:endParaRPr>
            </a:p>
          </p:txBody>
        </p:sp>
      </p:grpSp>
      <p:pic>
        <p:nvPicPr>
          <p:cNvPr id="18" name="Picture 2" descr="C:\Users\Палецких Елена\Desktop\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417" y="4006007"/>
            <a:ext cx="1875198" cy="246432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Палецких Елена\Desktop\О, счастливчик\blog_0000001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4545" y="2208477"/>
            <a:ext cx="2735403" cy="426185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823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125373" y="4292316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  </a:t>
            </a:r>
            <a:r>
              <a:rPr lang="ru-RU" sz="3600" dirty="0" smtClean="0">
                <a:solidFill>
                  <a:srgbClr val="660066"/>
                </a:solidFill>
              </a:rPr>
              <a:t>куплетная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4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08911" y="4308827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сонатная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5" name="AutoShape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125404" y="3052399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рондо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6" name="AutoShape 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08942" y="3068909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вариации</a:t>
            </a:r>
            <a:endParaRPr lang="ru-RU" sz="3600" b="1" dirty="0">
              <a:solidFill>
                <a:srgbClr val="660066"/>
              </a:solidFill>
            </a:endParaRPr>
          </a:p>
        </p:txBody>
      </p:sp>
      <p:sp>
        <p:nvSpPr>
          <p:cNvPr id="7" name="Oval 77"/>
          <p:cNvSpPr>
            <a:spLocks noChangeArrowheads="1"/>
          </p:cNvSpPr>
          <p:nvPr/>
        </p:nvSpPr>
        <p:spPr bwMode="auto">
          <a:xfrm>
            <a:off x="2468949" y="5661248"/>
            <a:ext cx="1080000" cy="90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50/50</a:t>
            </a:r>
          </a:p>
        </p:txBody>
      </p:sp>
      <p:sp>
        <p:nvSpPr>
          <p:cNvPr id="8" name="Oval 77"/>
          <p:cNvSpPr>
            <a:spLocks noChangeArrowheads="1"/>
          </p:cNvSpPr>
          <p:nvPr/>
        </p:nvSpPr>
        <p:spPr bwMode="auto">
          <a:xfrm>
            <a:off x="4125404" y="5661248"/>
            <a:ext cx="900000" cy="900000"/>
          </a:xfrm>
          <a:prstGeom prst="round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6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7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8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9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0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1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  <p:grpSp>
        <p:nvGrpSpPr>
          <p:cNvPr id="31" name="Группа 30"/>
          <p:cNvGrpSpPr/>
          <p:nvPr/>
        </p:nvGrpSpPr>
        <p:grpSpPr>
          <a:xfrm>
            <a:off x="324998" y="411801"/>
            <a:ext cx="7056463" cy="2313427"/>
            <a:chOff x="324996" y="411800"/>
            <a:chExt cx="7056463" cy="2313427"/>
          </a:xfrm>
        </p:grpSpPr>
        <p:sp>
          <p:nvSpPr>
            <p:cNvPr id="2" name="AutoShape 3"/>
            <p:cNvSpPr>
              <a:spLocks noChangeArrowheads="1"/>
            </p:cNvSpPr>
            <p:nvPr/>
          </p:nvSpPr>
          <p:spPr bwMode="auto">
            <a:xfrm>
              <a:off x="324996" y="411800"/>
              <a:ext cx="7056463" cy="2313427"/>
            </a:xfrm>
            <a:prstGeom prst="round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r>
                <a:rPr lang="ru-RU" sz="3600" dirty="0">
                  <a:solidFill>
                    <a:srgbClr val="660066"/>
                  </a:solidFill>
                </a:rPr>
                <a:t> </a:t>
              </a:r>
              <a:r>
                <a:rPr lang="ru-RU" sz="3600" dirty="0" smtClean="0">
                  <a:solidFill>
                    <a:srgbClr val="660066"/>
                  </a:solidFill>
                </a:rPr>
                <a:t>Определите музыкальную форму по схеме</a:t>
              </a:r>
            </a:p>
            <a:p>
              <a:pPr algn="ctr"/>
              <a:endParaRPr lang="ru-RU" sz="3600" dirty="0">
                <a:solidFill>
                  <a:srgbClr val="660066"/>
                </a:solidFill>
              </a:endParaRPr>
            </a:p>
            <a:p>
              <a:pPr algn="ctr"/>
              <a:endParaRPr lang="ru-RU" sz="3600" dirty="0">
                <a:solidFill>
                  <a:srgbClr val="660066"/>
                </a:solidFill>
              </a:endParaRPr>
            </a:p>
          </p:txBody>
        </p:sp>
        <p:grpSp>
          <p:nvGrpSpPr>
            <p:cNvPr id="30" name="Группа 29"/>
            <p:cNvGrpSpPr/>
            <p:nvPr/>
          </p:nvGrpSpPr>
          <p:grpSpPr>
            <a:xfrm>
              <a:off x="961883" y="1728373"/>
              <a:ext cx="5715165" cy="720724"/>
              <a:chOff x="961883" y="1728373"/>
              <a:chExt cx="5715165" cy="720724"/>
            </a:xfrm>
          </p:grpSpPr>
          <p:sp>
            <p:nvSpPr>
              <p:cNvPr id="22" name="AutoShape 14"/>
              <p:cNvSpPr>
                <a:spLocks noChangeArrowheads="1"/>
              </p:cNvSpPr>
              <p:nvPr/>
            </p:nvSpPr>
            <p:spPr bwMode="auto">
              <a:xfrm>
                <a:off x="4944662" y="1728373"/>
                <a:ext cx="720000" cy="720000"/>
              </a:xfrm>
              <a:prstGeom prst="triangle">
                <a:avLst>
                  <a:gd name="adj" fmla="val 5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3" name="AutoShape 15"/>
              <p:cNvSpPr>
                <a:spLocks noChangeArrowheads="1"/>
              </p:cNvSpPr>
              <p:nvPr/>
            </p:nvSpPr>
            <p:spPr bwMode="auto">
              <a:xfrm>
                <a:off x="3001833" y="1728373"/>
                <a:ext cx="720000" cy="720000"/>
              </a:xfrm>
              <a:prstGeom prst="triangle">
                <a:avLst>
                  <a:gd name="adj" fmla="val 50000"/>
                </a:avLst>
              </a:prstGeom>
              <a:ln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4" name="AutoShape 16"/>
              <p:cNvSpPr>
                <a:spLocks noChangeArrowheads="1"/>
              </p:cNvSpPr>
              <p:nvPr/>
            </p:nvSpPr>
            <p:spPr bwMode="auto">
              <a:xfrm>
                <a:off x="961883" y="1728374"/>
                <a:ext cx="720000" cy="720000"/>
              </a:xfrm>
              <a:prstGeom prst="triangle">
                <a:avLst>
                  <a:gd name="adj" fmla="val 50000"/>
                </a:avLst>
              </a:prstGeom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5" name="AutoShape 17"/>
              <p:cNvSpPr>
                <a:spLocks noChangeArrowheads="1"/>
              </p:cNvSpPr>
              <p:nvPr/>
            </p:nvSpPr>
            <p:spPr bwMode="auto">
              <a:xfrm rot="16200000">
                <a:off x="5957048" y="1729097"/>
                <a:ext cx="720000" cy="720000"/>
              </a:xfrm>
              <a:prstGeom prst="ellipse">
                <a:avLst/>
              </a:prstGeom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6" name="AutoShape 18"/>
              <p:cNvSpPr>
                <a:spLocks noChangeArrowheads="1"/>
              </p:cNvSpPr>
              <p:nvPr/>
            </p:nvSpPr>
            <p:spPr bwMode="auto">
              <a:xfrm rot="16200000">
                <a:off x="3993979" y="1728373"/>
                <a:ext cx="720000" cy="720000"/>
              </a:xfrm>
              <a:prstGeom prst="ellipse">
                <a:avLst/>
              </a:prstGeom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7" name="AutoShape 19"/>
              <p:cNvSpPr>
                <a:spLocks noChangeArrowheads="1"/>
              </p:cNvSpPr>
              <p:nvPr/>
            </p:nvSpPr>
            <p:spPr bwMode="auto">
              <a:xfrm rot="16200000">
                <a:off x="1977555" y="1728374"/>
                <a:ext cx="720000" cy="720000"/>
              </a:xfrm>
              <a:prstGeom prst="ellipse">
                <a:avLst/>
              </a:prstGeom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42256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2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3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4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5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6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9" name="AutoShape 5"/>
          <p:cNvSpPr>
            <a:spLocks noChangeArrowheads="1"/>
          </p:cNvSpPr>
          <p:nvPr/>
        </p:nvSpPr>
        <p:spPr bwMode="auto">
          <a:xfrm>
            <a:off x="4125373" y="4292316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  </a:t>
            </a:r>
            <a:r>
              <a:rPr lang="ru-RU" sz="3600" dirty="0" smtClean="0">
                <a:solidFill>
                  <a:srgbClr val="660066"/>
                </a:solidFill>
              </a:rPr>
              <a:t>куплетная</a:t>
            </a:r>
            <a:endParaRPr lang="ru-RU" sz="3600" dirty="0">
              <a:solidFill>
                <a:srgbClr val="660066"/>
              </a:solidFill>
            </a:endParaRPr>
          </a:p>
        </p:txBody>
      </p:sp>
      <p:grpSp>
        <p:nvGrpSpPr>
          <p:cNvPr id="29" name="Группа 28"/>
          <p:cNvGrpSpPr/>
          <p:nvPr/>
        </p:nvGrpSpPr>
        <p:grpSpPr>
          <a:xfrm>
            <a:off x="324998" y="411801"/>
            <a:ext cx="7056463" cy="2313427"/>
            <a:chOff x="324996" y="411800"/>
            <a:chExt cx="7056463" cy="2313427"/>
          </a:xfrm>
        </p:grpSpPr>
        <p:sp>
          <p:nvSpPr>
            <p:cNvPr id="30" name="AutoShape 3"/>
            <p:cNvSpPr>
              <a:spLocks noChangeArrowheads="1"/>
            </p:cNvSpPr>
            <p:nvPr/>
          </p:nvSpPr>
          <p:spPr bwMode="auto">
            <a:xfrm>
              <a:off x="324996" y="411800"/>
              <a:ext cx="7056463" cy="2313427"/>
            </a:xfrm>
            <a:prstGeom prst="round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r>
                <a:rPr lang="ru-RU" sz="3600" dirty="0">
                  <a:solidFill>
                    <a:srgbClr val="660066"/>
                  </a:solidFill>
                </a:rPr>
                <a:t> </a:t>
              </a:r>
              <a:r>
                <a:rPr lang="ru-RU" sz="3600" dirty="0" smtClean="0">
                  <a:solidFill>
                    <a:srgbClr val="660066"/>
                  </a:solidFill>
                </a:rPr>
                <a:t>Определите музыкальную форму по схеме</a:t>
              </a:r>
            </a:p>
            <a:p>
              <a:pPr algn="ctr"/>
              <a:endParaRPr lang="ru-RU" sz="3600" dirty="0">
                <a:solidFill>
                  <a:srgbClr val="660066"/>
                </a:solidFill>
              </a:endParaRPr>
            </a:p>
            <a:p>
              <a:pPr algn="ctr"/>
              <a:endParaRPr lang="ru-RU" sz="3600" dirty="0">
                <a:solidFill>
                  <a:srgbClr val="660066"/>
                </a:solidFill>
              </a:endParaRPr>
            </a:p>
          </p:txBody>
        </p:sp>
        <p:grpSp>
          <p:nvGrpSpPr>
            <p:cNvPr id="31" name="Группа 30"/>
            <p:cNvGrpSpPr/>
            <p:nvPr/>
          </p:nvGrpSpPr>
          <p:grpSpPr>
            <a:xfrm>
              <a:off x="961883" y="1728373"/>
              <a:ext cx="5715165" cy="720724"/>
              <a:chOff x="961883" y="1728373"/>
              <a:chExt cx="5715165" cy="720724"/>
            </a:xfrm>
          </p:grpSpPr>
          <p:sp>
            <p:nvSpPr>
              <p:cNvPr id="32" name="AutoShape 14"/>
              <p:cNvSpPr>
                <a:spLocks noChangeArrowheads="1"/>
              </p:cNvSpPr>
              <p:nvPr/>
            </p:nvSpPr>
            <p:spPr bwMode="auto">
              <a:xfrm>
                <a:off x="4944662" y="1728373"/>
                <a:ext cx="720000" cy="720000"/>
              </a:xfrm>
              <a:prstGeom prst="triangle">
                <a:avLst>
                  <a:gd name="adj" fmla="val 5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3" name="AutoShape 15"/>
              <p:cNvSpPr>
                <a:spLocks noChangeArrowheads="1"/>
              </p:cNvSpPr>
              <p:nvPr/>
            </p:nvSpPr>
            <p:spPr bwMode="auto">
              <a:xfrm>
                <a:off x="3001833" y="1728373"/>
                <a:ext cx="720000" cy="720000"/>
              </a:xfrm>
              <a:prstGeom prst="triangle">
                <a:avLst>
                  <a:gd name="adj" fmla="val 50000"/>
                </a:avLst>
              </a:prstGeom>
              <a:ln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" name="AutoShape 16"/>
              <p:cNvSpPr>
                <a:spLocks noChangeArrowheads="1"/>
              </p:cNvSpPr>
              <p:nvPr/>
            </p:nvSpPr>
            <p:spPr bwMode="auto">
              <a:xfrm>
                <a:off x="961883" y="1728374"/>
                <a:ext cx="720000" cy="720000"/>
              </a:xfrm>
              <a:prstGeom prst="triangle">
                <a:avLst>
                  <a:gd name="adj" fmla="val 50000"/>
                </a:avLst>
              </a:prstGeom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" name="AutoShape 17"/>
              <p:cNvSpPr>
                <a:spLocks noChangeArrowheads="1"/>
              </p:cNvSpPr>
              <p:nvPr/>
            </p:nvSpPr>
            <p:spPr bwMode="auto">
              <a:xfrm rot="16200000">
                <a:off x="5957048" y="1729097"/>
                <a:ext cx="720000" cy="720000"/>
              </a:xfrm>
              <a:prstGeom prst="ellipse">
                <a:avLst/>
              </a:prstGeom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" name="AutoShape 18"/>
              <p:cNvSpPr>
                <a:spLocks noChangeArrowheads="1"/>
              </p:cNvSpPr>
              <p:nvPr/>
            </p:nvSpPr>
            <p:spPr bwMode="auto">
              <a:xfrm rot="16200000">
                <a:off x="3993979" y="1728373"/>
                <a:ext cx="720000" cy="720000"/>
              </a:xfrm>
              <a:prstGeom prst="ellipse">
                <a:avLst/>
              </a:prstGeom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7" name="AutoShape 19"/>
              <p:cNvSpPr>
                <a:spLocks noChangeArrowheads="1"/>
              </p:cNvSpPr>
              <p:nvPr/>
            </p:nvSpPr>
            <p:spPr bwMode="auto">
              <a:xfrm rot="16200000">
                <a:off x="1977555" y="1728374"/>
                <a:ext cx="720000" cy="720000"/>
              </a:xfrm>
              <a:prstGeom prst="ellipse">
                <a:avLst/>
              </a:prstGeom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2" name="Прямоугольник с двумя скругленными противолежащими углами 1">
            <a:hlinkClick r:id="rId2" action="ppaction://hlinksldjump"/>
          </p:cNvPr>
          <p:cNvSpPr/>
          <p:nvPr/>
        </p:nvSpPr>
        <p:spPr>
          <a:xfrm>
            <a:off x="1165215" y="3137118"/>
            <a:ext cx="2344680" cy="3340100"/>
          </a:xfrm>
          <a:prstGeom prst="round2DiagRect">
            <a:avLst/>
          </a:prstGeom>
          <a:blipFill>
            <a:blip r:embed="rId3"/>
            <a:stretch>
              <a:fillRect/>
            </a:stretch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Управляющая кнопка: домой 20">
            <a:hlinkClick r:id="rId4" action="ppaction://hlinksldjump" highlightClick="1"/>
          </p:cNvPr>
          <p:cNvSpPr/>
          <p:nvPr/>
        </p:nvSpPr>
        <p:spPr>
          <a:xfrm>
            <a:off x="323528" y="6045217"/>
            <a:ext cx="432000" cy="432000"/>
          </a:xfrm>
          <a:prstGeom prst="actionButtonHom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6159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2313427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>
                <a:solidFill>
                  <a:srgbClr val="660066"/>
                </a:solidFill>
              </a:rPr>
              <a:t>Пьеса, предназначенная для развития технических навыков музыканта</a:t>
            </a:r>
          </a:p>
        </p:txBody>
      </p:sp>
      <p:sp>
        <p:nvSpPr>
          <p:cNvPr id="25" name="AutoShape 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125373" y="4292316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  </a:t>
            </a:r>
            <a:r>
              <a:rPr lang="ru-RU" sz="3600" dirty="0" smtClean="0">
                <a:solidFill>
                  <a:srgbClr val="660066"/>
                </a:solidFill>
              </a:rPr>
              <a:t>этюд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26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08911" y="4308827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фуга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27" name="AutoShape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125404" y="3052399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увертюра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28" name="AutoShape 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08942" y="3068909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прелюдия</a:t>
            </a:r>
            <a:endParaRPr lang="ru-RU" sz="3600" b="1" dirty="0">
              <a:solidFill>
                <a:srgbClr val="660066"/>
              </a:solidFill>
            </a:endParaRPr>
          </a:p>
        </p:txBody>
      </p:sp>
      <p:sp>
        <p:nvSpPr>
          <p:cNvPr id="29" name="Oval 77"/>
          <p:cNvSpPr>
            <a:spLocks noChangeArrowheads="1"/>
          </p:cNvSpPr>
          <p:nvPr/>
        </p:nvSpPr>
        <p:spPr bwMode="auto">
          <a:xfrm>
            <a:off x="2468949" y="5661248"/>
            <a:ext cx="1080000" cy="90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50/50</a:t>
            </a:r>
          </a:p>
        </p:txBody>
      </p:sp>
      <p:sp>
        <p:nvSpPr>
          <p:cNvPr id="30" name="Oval 77"/>
          <p:cNvSpPr>
            <a:spLocks noChangeArrowheads="1"/>
          </p:cNvSpPr>
          <p:nvPr/>
        </p:nvSpPr>
        <p:spPr bwMode="auto">
          <a:xfrm>
            <a:off x="4125404" y="5661248"/>
            <a:ext cx="900000" cy="900000"/>
          </a:xfrm>
          <a:prstGeom prst="round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5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6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7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8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9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0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900444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2313427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>
                <a:solidFill>
                  <a:srgbClr val="660066"/>
                </a:solidFill>
              </a:rPr>
              <a:t>Пьеса, предназначенная для развития технических навыков музыканта</a:t>
            </a:r>
          </a:p>
        </p:txBody>
      </p:sp>
      <p:sp>
        <p:nvSpPr>
          <p:cNvPr id="14" name="AutoShape 5"/>
          <p:cNvSpPr>
            <a:spLocks noChangeArrowheads="1"/>
          </p:cNvSpPr>
          <p:nvPr/>
        </p:nvSpPr>
        <p:spPr bwMode="auto">
          <a:xfrm>
            <a:off x="4125373" y="4292316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  </a:t>
            </a:r>
            <a:r>
              <a:rPr lang="ru-RU" sz="3600" dirty="0" smtClean="0">
                <a:solidFill>
                  <a:srgbClr val="660066"/>
                </a:solidFill>
              </a:rPr>
              <a:t>этюд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15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6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7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8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9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0" name="AutoShape 7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  <p:pic>
        <p:nvPicPr>
          <p:cNvPr id="1026" name="Picture 2" descr="C:\Users\Палецких Елена\Desktop\О, счастливчик\постановка-рук-пианист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98" y="3775484"/>
            <a:ext cx="3528231" cy="193366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258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424172" y="307280"/>
            <a:ext cx="829566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Выберите номер игрока</a:t>
            </a:r>
            <a:endParaRPr lang="ru-RU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923468" y="1916831"/>
            <a:ext cx="1800000" cy="1806731"/>
          </a:xfrm>
          <a:prstGeom prst="roundRect">
            <a:avLst/>
          </a:prstGeom>
          <a:solidFill>
            <a:schemeClr val="lt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3707904" y="1916831"/>
            <a:ext cx="1800000" cy="1806731"/>
          </a:xfrm>
          <a:prstGeom prst="roundRect">
            <a:avLst/>
          </a:prstGeom>
          <a:solidFill>
            <a:schemeClr val="lt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ru-RU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>
            <a:hlinkClick r:id="rId4" action="ppaction://hlinksldjump"/>
          </p:cNvPr>
          <p:cNvSpPr/>
          <p:nvPr/>
        </p:nvSpPr>
        <p:spPr>
          <a:xfrm>
            <a:off x="6485986" y="1916833"/>
            <a:ext cx="1800000" cy="1806730"/>
          </a:xfrm>
          <a:prstGeom prst="roundRect">
            <a:avLst/>
          </a:prstGeom>
          <a:solidFill>
            <a:schemeClr val="lt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>
            <a:hlinkClick r:id="rId5" action="ppaction://hlinksldjump"/>
          </p:cNvPr>
          <p:cNvSpPr/>
          <p:nvPr/>
        </p:nvSpPr>
        <p:spPr>
          <a:xfrm>
            <a:off x="6485986" y="4437112"/>
            <a:ext cx="1800000" cy="1800000"/>
          </a:xfrm>
          <a:prstGeom prst="roundRect">
            <a:avLst/>
          </a:prstGeom>
          <a:solidFill>
            <a:schemeClr val="lt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ru-RU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>
            <a:hlinkClick r:id="rId6" action="ppaction://hlinksldjump"/>
          </p:cNvPr>
          <p:cNvSpPr/>
          <p:nvPr/>
        </p:nvSpPr>
        <p:spPr>
          <a:xfrm>
            <a:off x="3707904" y="4437112"/>
            <a:ext cx="1800000" cy="1800000"/>
          </a:xfrm>
          <a:prstGeom prst="roundRect">
            <a:avLst/>
          </a:prstGeom>
          <a:solidFill>
            <a:schemeClr val="lt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ru-RU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Скругленный прямоугольник 9">
            <a:hlinkClick r:id="rId7" action="ppaction://hlinksldjump"/>
          </p:cNvPr>
          <p:cNvSpPr/>
          <p:nvPr/>
        </p:nvSpPr>
        <p:spPr>
          <a:xfrm>
            <a:off x="923468" y="4437112"/>
            <a:ext cx="1800000" cy="1800000"/>
          </a:xfrm>
          <a:prstGeom prst="roundRect">
            <a:avLst/>
          </a:prstGeom>
          <a:solidFill>
            <a:schemeClr val="lt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ru-RU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5760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126234" y="4303340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  </a:t>
            </a:r>
            <a:r>
              <a:rPr lang="ru-RU" sz="3600" dirty="0" smtClean="0">
                <a:solidFill>
                  <a:srgbClr val="660066"/>
                </a:solidFill>
              </a:rPr>
              <a:t>клавесин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4" name="AutoShape 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09772" y="4319850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арфа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5" name="AutoShape 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126265" y="3063423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гитара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6" name="AutoShape 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09803" y="3079934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орган</a:t>
            </a:r>
            <a:endParaRPr lang="ru-RU" sz="3600" b="1" dirty="0">
              <a:solidFill>
                <a:srgbClr val="660066"/>
              </a:solidFill>
            </a:endParaRPr>
          </a:p>
        </p:txBody>
      </p:sp>
      <p:pic>
        <p:nvPicPr>
          <p:cNvPr id="24" name="гитара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71859" y="5806448"/>
            <a:ext cx="609600" cy="609600"/>
          </a:xfrm>
          <a:prstGeom prst="rect">
            <a:avLst/>
          </a:prstGeom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23" r="23189" b="13571"/>
          <a:stretch>
            <a:fillRect/>
          </a:stretch>
        </p:blipFill>
        <p:spPr bwMode="auto">
          <a:xfrm>
            <a:off x="6745790" y="5589240"/>
            <a:ext cx="619583" cy="9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14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 smtClean="0">
                <a:solidFill>
                  <a:srgbClr val="660066"/>
                </a:solidFill>
              </a:rPr>
              <a:t>Определите музыкальный инструмент по звучанию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7" name="Oval 77"/>
          <p:cNvSpPr>
            <a:spLocks noChangeArrowheads="1"/>
          </p:cNvSpPr>
          <p:nvPr/>
        </p:nvSpPr>
        <p:spPr bwMode="auto">
          <a:xfrm>
            <a:off x="2468949" y="5661248"/>
            <a:ext cx="1080000" cy="90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50/50</a:t>
            </a:r>
          </a:p>
        </p:txBody>
      </p:sp>
      <p:sp>
        <p:nvSpPr>
          <p:cNvPr id="8" name="Oval 77"/>
          <p:cNvSpPr>
            <a:spLocks noChangeArrowheads="1"/>
          </p:cNvSpPr>
          <p:nvPr/>
        </p:nvSpPr>
        <p:spPr bwMode="auto">
          <a:xfrm>
            <a:off x="4125404" y="5661248"/>
            <a:ext cx="900000" cy="900000"/>
          </a:xfrm>
          <a:prstGeom prst="round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8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9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0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1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2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3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334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numSld="2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14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 smtClean="0">
                <a:solidFill>
                  <a:srgbClr val="660066"/>
                </a:solidFill>
              </a:rPr>
              <a:t>Определите музыкальный инструмент по звучанию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14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5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6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7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8" name="AutoShape 7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9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  <p:pic>
        <p:nvPicPr>
          <p:cNvPr id="1026" name="Picture 2" descr="C:\Users\Палецких Елена\Desktop\О, счастливчик\d4af146ea28b53ea395782744aeba7cb8ba4a8a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12200" y="2276872"/>
            <a:ext cx="2280301" cy="41669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AutoShape 7"/>
          <p:cNvSpPr>
            <a:spLocks noChangeArrowheads="1"/>
          </p:cNvSpPr>
          <p:nvPr/>
        </p:nvSpPr>
        <p:spPr bwMode="auto">
          <a:xfrm>
            <a:off x="4126265" y="3063423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гитара</a:t>
            </a:r>
            <a:endParaRPr lang="ru-RU" sz="36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750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2313427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>
                <a:solidFill>
                  <a:srgbClr val="660066"/>
                </a:solidFill>
              </a:rPr>
              <a:t> По произведениям А.С</a:t>
            </a:r>
            <a:r>
              <a:rPr lang="ru-RU" sz="3600" dirty="0" smtClean="0">
                <a:solidFill>
                  <a:srgbClr val="660066"/>
                </a:solidFill>
              </a:rPr>
              <a:t>. Пушкина </a:t>
            </a:r>
            <a:r>
              <a:rPr lang="ru-RU" sz="3600" dirty="0">
                <a:solidFill>
                  <a:srgbClr val="660066"/>
                </a:solidFill>
              </a:rPr>
              <a:t>создал оперу «Руслан и Людмила», романс «Я помню чудное мгновенье»</a:t>
            </a:r>
          </a:p>
        </p:txBody>
      </p:sp>
      <p:sp>
        <p:nvSpPr>
          <p:cNvPr id="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125373" y="4292316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  </a:t>
            </a:r>
            <a:r>
              <a:rPr lang="ru-RU" sz="3600" dirty="0" smtClean="0">
                <a:solidFill>
                  <a:srgbClr val="660066"/>
                </a:solidFill>
              </a:rPr>
              <a:t>Бородин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4" name="AutoShape 6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08911" y="4308827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Глинка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5" name="AutoShape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125404" y="3052399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Мусоргский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6" name="AutoShape 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08942" y="3068909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smtClean="0">
                <a:solidFill>
                  <a:srgbClr val="FF0000"/>
                </a:solidFill>
              </a:rPr>
              <a:t>   </a:t>
            </a:r>
            <a:r>
              <a:rPr lang="ru-RU" sz="3600" smtClean="0">
                <a:solidFill>
                  <a:srgbClr val="660066"/>
                </a:solidFill>
              </a:rPr>
              <a:t>Чайковский</a:t>
            </a:r>
            <a:endParaRPr lang="ru-RU" sz="3600" b="1" dirty="0">
              <a:solidFill>
                <a:srgbClr val="660066"/>
              </a:solidFill>
            </a:endParaRPr>
          </a:p>
        </p:txBody>
      </p:sp>
      <p:sp>
        <p:nvSpPr>
          <p:cNvPr id="7" name="Oval 77"/>
          <p:cNvSpPr>
            <a:spLocks noChangeArrowheads="1"/>
          </p:cNvSpPr>
          <p:nvPr/>
        </p:nvSpPr>
        <p:spPr bwMode="auto">
          <a:xfrm>
            <a:off x="2468949" y="5661248"/>
            <a:ext cx="1080000" cy="90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50/50</a:t>
            </a:r>
          </a:p>
        </p:txBody>
      </p:sp>
      <p:sp>
        <p:nvSpPr>
          <p:cNvPr id="8" name="Oval 77"/>
          <p:cNvSpPr>
            <a:spLocks noChangeArrowheads="1"/>
          </p:cNvSpPr>
          <p:nvPr/>
        </p:nvSpPr>
        <p:spPr bwMode="auto">
          <a:xfrm>
            <a:off x="4125404" y="5661248"/>
            <a:ext cx="900000" cy="900000"/>
          </a:xfrm>
          <a:prstGeom prst="round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5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6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7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8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9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0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415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2313427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>
                <a:solidFill>
                  <a:srgbClr val="660066"/>
                </a:solidFill>
              </a:rPr>
              <a:t> По произведениям А.С. Пушкина создал оперу «Руслан и Людмила», романс «Я помню чудное мгновенье»</a:t>
            </a:r>
          </a:p>
        </p:txBody>
      </p:sp>
      <p:sp>
        <p:nvSpPr>
          <p:cNvPr id="20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1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2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3" name="AutoShape 73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4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5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308911" y="4308827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Глинка</a:t>
            </a:r>
            <a:endParaRPr lang="ru-RU" sz="3600" dirty="0">
              <a:solidFill>
                <a:srgbClr val="660066"/>
              </a:solidFill>
            </a:endParaRPr>
          </a:p>
        </p:txBody>
      </p:sp>
      <p:pic>
        <p:nvPicPr>
          <p:cNvPr id="1026" name="Picture 2" descr="C:\Users\Палецких Елена\Desktop\О, счастливчик\22594432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102710"/>
            <a:ext cx="2808312" cy="33835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7762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2313427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 smtClean="0">
                <a:solidFill>
                  <a:srgbClr val="660066"/>
                </a:solidFill>
              </a:rPr>
              <a:t>Струнный смычковый музыкальный инструмент, который в </a:t>
            </a:r>
            <a:r>
              <a:rPr lang="ru-RU" sz="3600" dirty="0">
                <a:solidFill>
                  <a:srgbClr val="660066"/>
                </a:solidFill>
              </a:rPr>
              <a:t>басне И.А. Крылова «Квартет» назван «басом</a:t>
            </a:r>
            <a:r>
              <a:rPr lang="ru-RU" sz="3600" dirty="0" smtClean="0">
                <a:solidFill>
                  <a:srgbClr val="660066"/>
                </a:solidFill>
              </a:rPr>
              <a:t>»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5125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125373" y="4292316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  </a:t>
            </a:r>
            <a:r>
              <a:rPr lang="ru-RU" sz="3600" dirty="0" smtClean="0">
                <a:solidFill>
                  <a:srgbClr val="660066"/>
                </a:solidFill>
              </a:rPr>
              <a:t>туба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5126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08911" y="4308827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фагот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5127" name="AutoShape 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125404" y="3052399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виолончель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5128" name="AutoShape 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08942" y="3068909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контрабас</a:t>
            </a:r>
            <a:endParaRPr lang="ru-RU" sz="3600" b="1" dirty="0">
              <a:solidFill>
                <a:srgbClr val="660066"/>
              </a:solidFill>
            </a:endParaRPr>
          </a:p>
        </p:txBody>
      </p:sp>
      <p:sp>
        <p:nvSpPr>
          <p:cNvPr id="35" name="Oval 77"/>
          <p:cNvSpPr>
            <a:spLocks noChangeArrowheads="1"/>
          </p:cNvSpPr>
          <p:nvPr/>
        </p:nvSpPr>
        <p:spPr bwMode="auto">
          <a:xfrm>
            <a:off x="2468949" y="5661248"/>
            <a:ext cx="1080000" cy="90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50/50</a:t>
            </a:r>
          </a:p>
        </p:txBody>
      </p:sp>
      <p:sp>
        <p:nvSpPr>
          <p:cNvPr id="25" name="Oval 77"/>
          <p:cNvSpPr>
            <a:spLocks noChangeArrowheads="1"/>
          </p:cNvSpPr>
          <p:nvPr/>
        </p:nvSpPr>
        <p:spPr bwMode="auto">
          <a:xfrm>
            <a:off x="4125404" y="5661248"/>
            <a:ext cx="900000" cy="900000"/>
          </a:xfrm>
          <a:prstGeom prst="round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2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3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4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6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7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8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344151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512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2313427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>
                <a:solidFill>
                  <a:srgbClr val="660066"/>
                </a:solidFill>
              </a:rPr>
              <a:t>Струнный смычковый музыкальный инструмент, который в басне И.А. </a:t>
            </a:r>
            <a:r>
              <a:rPr lang="ru-RU" sz="3600">
                <a:solidFill>
                  <a:srgbClr val="660066"/>
                </a:solidFill>
              </a:rPr>
              <a:t>Крылова «Квартет» назван «басом»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14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5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7" name="AutoShape 72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8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9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0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1" name="AutoShape 7"/>
          <p:cNvSpPr>
            <a:spLocks noChangeArrowheads="1"/>
          </p:cNvSpPr>
          <p:nvPr/>
        </p:nvSpPr>
        <p:spPr bwMode="auto">
          <a:xfrm>
            <a:off x="4125404" y="3052399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виолончель</a:t>
            </a:r>
            <a:endParaRPr lang="ru-RU" sz="3600" dirty="0">
              <a:solidFill>
                <a:srgbClr val="660066"/>
              </a:solidFill>
            </a:endParaRPr>
          </a:p>
        </p:txBody>
      </p:sp>
      <p:pic>
        <p:nvPicPr>
          <p:cNvPr id="2050" name="Picture 2" descr="C:\Users\Палецких Елена\Desktop\О, счастливчик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97" y="3052401"/>
            <a:ext cx="3545655" cy="246483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31023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Бетховен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779861" y="5806448"/>
            <a:ext cx="609600" cy="609600"/>
          </a:xfrm>
          <a:prstGeom prst="rect">
            <a:avLst/>
          </a:prstGeom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23" r="23189" b="13571"/>
          <a:stretch>
            <a:fillRect/>
          </a:stretch>
        </p:blipFill>
        <p:spPr bwMode="auto">
          <a:xfrm>
            <a:off x="6745790" y="5589240"/>
            <a:ext cx="619583" cy="9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14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>
                <a:solidFill>
                  <a:srgbClr val="660066"/>
                </a:solidFill>
              </a:rPr>
              <a:t>Автор и название музыкального произведения</a:t>
            </a:r>
          </a:p>
        </p:txBody>
      </p:sp>
      <p:sp>
        <p:nvSpPr>
          <p:cNvPr id="7" name="Oval 77"/>
          <p:cNvSpPr>
            <a:spLocks noChangeArrowheads="1"/>
          </p:cNvSpPr>
          <p:nvPr/>
        </p:nvSpPr>
        <p:spPr bwMode="auto">
          <a:xfrm>
            <a:off x="2468949" y="5661248"/>
            <a:ext cx="1080000" cy="90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50/50</a:t>
            </a:r>
          </a:p>
        </p:txBody>
      </p:sp>
      <p:sp>
        <p:nvSpPr>
          <p:cNvPr id="8" name="Oval 77"/>
          <p:cNvSpPr>
            <a:spLocks noChangeArrowheads="1"/>
          </p:cNvSpPr>
          <p:nvPr/>
        </p:nvSpPr>
        <p:spPr bwMode="auto">
          <a:xfrm>
            <a:off x="4125404" y="5661248"/>
            <a:ext cx="900000" cy="900000"/>
          </a:xfrm>
          <a:prstGeom prst="round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 sz="2800" dirty="0">
              <a:solidFill>
                <a:schemeClr val="bg1"/>
              </a:solidFill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4125373" y="3933057"/>
            <a:ext cx="3240000" cy="1456511"/>
            <a:chOff x="4125373" y="3933057"/>
            <a:chExt cx="3240000" cy="1456511"/>
          </a:xfrm>
        </p:grpSpPr>
        <p:sp>
          <p:nvSpPr>
            <p:cNvPr id="3" name="AutoShape 5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25373" y="3933057"/>
              <a:ext cx="3240000" cy="1456511"/>
            </a:xfrm>
            <a:prstGeom prst="round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>
              <a:normAutofit/>
            </a:bodyPr>
            <a:lstStyle/>
            <a:p>
              <a:r>
                <a:rPr lang="en-US" sz="3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</a:t>
              </a:r>
              <a:r>
                <a:rPr lang="ru-RU" sz="3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 </a:t>
              </a:r>
              <a:endParaRPr lang="ru-RU" sz="3600" dirty="0">
                <a:solidFill>
                  <a:srgbClr val="660066"/>
                </a:solidFill>
              </a:endParaRPr>
            </a:p>
          </p:txBody>
        </p:sp>
        <p:sp>
          <p:nvSpPr>
            <p:cNvPr id="14" name="TextBox 13">
              <a:hlinkClick r:id="rId7" action="ppaction://hlinksldjump"/>
            </p:cNvPr>
            <p:cNvSpPr txBox="1"/>
            <p:nvPr/>
          </p:nvSpPr>
          <p:spPr>
            <a:xfrm>
              <a:off x="4860032" y="4204595"/>
              <a:ext cx="247892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solidFill>
                    <a:srgbClr val="660066"/>
                  </a:solidFill>
                </a:rPr>
                <a:t>Бетховен. </a:t>
              </a:r>
            </a:p>
            <a:p>
              <a:r>
                <a:rPr lang="ru-RU" sz="2800" dirty="0" smtClean="0">
                  <a:solidFill>
                    <a:srgbClr val="660066"/>
                  </a:solidFill>
                </a:rPr>
                <a:t>«К </a:t>
              </a:r>
              <a:r>
                <a:rPr lang="ru-RU" sz="2800" dirty="0" err="1" smtClean="0">
                  <a:solidFill>
                    <a:srgbClr val="660066"/>
                  </a:solidFill>
                </a:rPr>
                <a:t>Элизе</a:t>
              </a:r>
              <a:r>
                <a:rPr lang="ru-RU" sz="2800" dirty="0" smtClean="0">
                  <a:solidFill>
                    <a:srgbClr val="660066"/>
                  </a:solidFill>
                </a:rPr>
                <a:t>»</a:t>
              </a:r>
              <a:endParaRPr lang="ru-RU" sz="2800" dirty="0">
                <a:solidFill>
                  <a:srgbClr val="660066"/>
                </a:solidFill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308911" y="3949567"/>
            <a:ext cx="3240038" cy="1440000"/>
            <a:chOff x="308911" y="3949567"/>
            <a:chExt cx="3240038" cy="1440000"/>
          </a:xfrm>
        </p:grpSpPr>
        <p:sp>
          <p:nvSpPr>
            <p:cNvPr id="4" name="AutoShape 6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8911" y="3949567"/>
              <a:ext cx="3240038" cy="1440000"/>
            </a:xfrm>
            <a:prstGeom prst="round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r>
                <a:rPr lang="en-US" sz="3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</a:t>
              </a:r>
              <a:endPara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TextBox 14">
              <a:hlinkClick r:id="rId7" action="ppaction://hlinksldjump"/>
            </p:cNvPr>
            <p:cNvSpPr txBox="1"/>
            <p:nvPr/>
          </p:nvSpPr>
          <p:spPr>
            <a:xfrm>
              <a:off x="1024287" y="3989153"/>
              <a:ext cx="250534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solidFill>
                    <a:srgbClr val="660066"/>
                  </a:solidFill>
                </a:rPr>
                <a:t>Шопен. Прелюдия, соч.28, </a:t>
              </a:r>
              <a:r>
                <a:rPr lang="ru-RU" sz="2800" dirty="0">
                  <a:solidFill>
                    <a:srgbClr val="660066"/>
                  </a:solidFill>
                </a:rPr>
                <a:t>№ 7</a:t>
              </a: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4141459" y="2191967"/>
            <a:ext cx="3240002" cy="1440002"/>
            <a:chOff x="4141459" y="2191967"/>
            <a:chExt cx="3240002" cy="1440002"/>
          </a:xfrm>
        </p:grpSpPr>
        <p:sp>
          <p:nvSpPr>
            <p:cNvPr id="5" name="AutoShape 7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41459" y="2191967"/>
              <a:ext cx="3240000" cy="1440000"/>
            </a:xfrm>
            <a:prstGeom prst="round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r>
                <a:rPr lang="ru-RU" sz="3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</a:t>
              </a:r>
              <a:r>
                <a:rPr lang="ru-RU" sz="3600" b="1" dirty="0" smtClean="0">
                  <a:solidFill>
                    <a:srgbClr val="FF0000"/>
                  </a:solidFill>
                </a:rPr>
                <a:t>   </a:t>
              </a:r>
              <a:endParaRPr lang="ru-RU" sz="3600" b="1" dirty="0">
                <a:solidFill>
                  <a:srgbClr val="660066"/>
                </a:solidFill>
              </a:endParaRPr>
            </a:p>
          </p:txBody>
        </p:sp>
        <p:sp>
          <p:nvSpPr>
            <p:cNvPr id="18" name="TextBox 17">
              <a:hlinkClick r:id="rId7" action="ppaction://hlinksldjump"/>
            </p:cNvPr>
            <p:cNvSpPr txBox="1"/>
            <p:nvPr/>
          </p:nvSpPr>
          <p:spPr>
            <a:xfrm>
              <a:off x="4860034" y="2246974"/>
              <a:ext cx="2521427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solidFill>
                    <a:srgbClr val="660066"/>
                  </a:solidFill>
                </a:rPr>
                <a:t>Моцарт. «Турецкое рондо»</a:t>
              </a:r>
              <a:endParaRPr lang="ru-RU" sz="2800" dirty="0">
                <a:solidFill>
                  <a:srgbClr val="660066"/>
                </a:solidFill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324997" y="2208477"/>
            <a:ext cx="3240038" cy="1440000"/>
            <a:chOff x="324997" y="2208477"/>
            <a:chExt cx="3240038" cy="1440000"/>
          </a:xfrm>
        </p:grpSpPr>
        <p:sp>
          <p:nvSpPr>
            <p:cNvPr id="6" name="AutoShape 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324997" y="2208477"/>
              <a:ext cx="3240038" cy="1440000"/>
            </a:xfrm>
            <a:prstGeom prst="round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r>
                <a:rPr lang="ru-RU" sz="3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А</a:t>
              </a:r>
              <a:endParaRPr lang="ru-RU" sz="3600" dirty="0">
                <a:solidFill>
                  <a:srgbClr val="660066"/>
                </a:solidFill>
              </a:endParaRPr>
            </a:p>
          </p:txBody>
        </p:sp>
        <p:sp>
          <p:nvSpPr>
            <p:cNvPr id="20" name="TextBox 19">
              <a:hlinkClick r:id="rId8" action="ppaction://hlinksldjump"/>
            </p:cNvPr>
            <p:cNvSpPr txBox="1"/>
            <p:nvPr/>
          </p:nvSpPr>
          <p:spPr>
            <a:xfrm>
              <a:off x="1043608" y="2234919"/>
              <a:ext cx="250534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>
                  <a:solidFill>
                    <a:srgbClr val="660066"/>
                  </a:solidFill>
                </a:rPr>
                <a:t>Бетховен. Соната № 14 «Лунная</a:t>
              </a:r>
              <a:r>
                <a:rPr lang="ru-RU" sz="2800" dirty="0" smtClean="0">
                  <a:solidFill>
                    <a:srgbClr val="660066"/>
                  </a:solidFill>
                </a:rPr>
                <a:t>»</a:t>
              </a:r>
              <a:endParaRPr lang="ru-RU" sz="2800" dirty="0">
                <a:solidFill>
                  <a:srgbClr val="660066"/>
                </a:solidFill>
              </a:endParaRPr>
            </a:p>
          </p:txBody>
        </p:sp>
      </p:grpSp>
      <p:sp>
        <p:nvSpPr>
          <p:cNvPr id="33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34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5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36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37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8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9411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numSld="2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14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>
                <a:solidFill>
                  <a:srgbClr val="660066"/>
                </a:solidFill>
              </a:rPr>
              <a:t>Автор и название музыкального произведения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324997" y="2208477"/>
            <a:ext cx="3240038" cy="1440000"/>
            <a:chOff x="324997" y="2208477"/>
            <a:chExt cx="3240038" cy="1440000"/>
          </a:xfrm>
        </p:grpSpPr>
        <p:sp>
          <p:nvSpPr>
            <p:cNvPr id="21" name="AutoShape 8"/>
            <p:cNvSpPr>
              <a:spLocks noChangeArrowheads="1"/>
            </p:cNvSpPr>
            <p:nvPr/>
          </p:nvSpPr>
          <p:spPr bwMode="auto">
            <a:xfrm>
              <a:off x="324997" y="2208477"/>
              <a:ext cx="3240038" cy="1440000"/>
            </a:xfrm>
            <a:prstGeom prst="round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r>
                <a:rPr lang="ru-RU" sz="3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А</a:t>
              </a:r>
              <a:endParaRPr lang="ru-RU" sz="3600" dirty="0">
                <a:solidFill>
                  <a:srgbClr val="660066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043608" y="2234919"/>
              <a:ext cx="250534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>
                  <a:solidFill>
                    <a:srgbClr val="660066"/>
                  </a:solidFill>
                </a:rPr>
                <a:t>Бетховен. Соната № 14 «Лунная</a:t>
              </a:r>
              <a:r>
                <a:rPr lang="ru-RU" sz="2800" dirty="0" smtClean="0">
                  <a:solidFill>
                    <a:srgbClr val="660066"/>
                  </a:solidFill>
                </a:rPr>
                <a:t>»</a:t>
              </a:r>
              <a:endParaRPr lang="ru-RU" sz="2800" dirty="0">
                <a:solidFill>
                  <a:srgbClr val="660066"/>
                </a:solidFill>
              </a:endParaRPr>
            </a:p>
          </p:txBody>
        </p:sp>
      </p:grpSp>
      <p:sp>
        <p:nvSpPr>
          <p:cNvPr id="29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30" name="AutoShape 71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1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32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33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4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  <p:pic>
        <p:nvPicPr>
          <p:cNvPr id="1026" name="Picture 2" descr="C:\Users\Палецких Елена\Desktop\О, счастливчик\1nWswkF-SS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96" y="4071488"/>
            <a:ext cx="3240039" cy="240572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3" descr="C:\Users\Палецких Елена\Desktop\Путешествие\873864_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296" y="2208477"/>
            <a:ext cx="2992582" cy="35994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7878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125373" y="4292316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  </a:t>
            </a:r>
            <a:r>
              <a:rPr lang="ru-RU" sz="3600" dirty="0" smtClean="0">
                <a:solidFill>
                  <a:srgbClr val="660066"/>
                </a:solidFill>
              </a:rPr>
              <a:t>вариации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4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08911" y="4308827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сонатная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5" name="AutoShape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125404" y="3052399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куплетная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6" name="AutoShape 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08942" y="3068909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рондо</a:t>
            </a:r>
            <a:endParaRPr lang="ru-RU" sz="3600" b="1" dirty="0">
              <a:solidFill>
                <a:srgbClr val="660066"/>
              </a:solidFill>
            </a:endParaRPr>
          </a:p>
        </p:txBody>
      </p:sp>
      <p:sp>
        <p:nvSpPr>
          <p:cNvPr id="7" name="Oval 77"/>
          <p:cNvSpPr>
            <a:spLocks noChangeArrowheads="1"/>
          </p:cNvSpPr>
          <p:nvPr/>
        </p:nvSpPr>
        <p:spPr bwMode="auto">
          <a:xfrm>
            <a:off x="2468949" y="5661248"/>
            <a:ext cx="1080000" cy="90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50/50</a:t>
            </a:r>
          </a:p>
        </p:txBody>
      </p:sp>
      <p:sp>
        <p:nvSpPr>
          <p:cNvPr id="8" name="Oval 77"/>
          <p:cNvSpPr>
            <a:spLocks noChangeArrowheads="1"/>
          </p:cNvSpPr>
          <p:nvPr/>
        </p:nvSpPr>
        <p:spPr bwMode="auto">
          <a:xfrm>
            <a:off x="4125404" y="5661248"/>
            <a:ext cx="900000" cy="900000"/>
          </a:xfrm>
          <a:prstGeom prst="round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 sz="2800" dirty="0">
              <a:solidFill>
                <a:schemeClr val="bg1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324998" y="411801"/>
            <a:ext cx="7056463" cy="2313427"/>
            <a:chOff x="324996" y="411800"/>
            <a:chExt cx="7056463" cy="2313427"/>
          </a:xfrm>
        </p:grpSpPr>
        <p:sp>
          <p:nvSpPr>
            <p:cNvPr id="2" name="AutoShape 3"/>
            <p:cNvSpPr>
              <a:spLocks noChangeArrowheads="1"/>
            </p:cNvSpPr>
            <p:nvPr/>
          </p:nvSpPr>
          <p:spPr bwMode="auto">
            <a:xfrm>
              <a:off x="324996" y="411800"/>
              <a:ext cx="7056463" cy="2313427"/>
            </a:xfrm>
            <a:prstGeom prst="round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r>
                <a:rPr lang="ru-RU" sz="3600" dirty="0">
                  <a:solidFill>
                    <a:srgbClr val="660066"/>
                  </a:solidFill>
                </a:rPr>
                <a:t> </a:t>
              </a:r>
              <a:r>
                <a:rPr lang="ru-RU" sz="3600" dirty="0" smtClean="0">
                  <a:solidFill>
                    <a:srgbClr val="660066"/>
                  </a:solidFill>
                </a:rPr>
                <a:t>Определите музыкальную форму по схеме</a:t>
              </a:r>
            </a:p>
            <a:p>
              <a:pPr algn="ctr"/>
              <a:endParaRPr lang="ru-RU" sz="3600" dirty="0">
                <a:solidFill>
                  <a:srgbClr val="660066"/>
                </a:solidFill>
              </a:endParaRPr>
            </a:p>
            <a:p>
              <a:pPr algn="ctr"/>
              <a:endParaRPr lang="ru-RU" sz="3600" dirty="0">
                <a:solidFill>
                  <a:srgbClr val="660066"/>
                </a:solidFill>
              </a:endParaRPr>
            </a:p>
          </p:txBody>
        </p:sp>
        <p:grpSp>
          <p:nvGrpSpPr>
            <p:cNvPr id="9" name="Группа 8"/>
            <p:cNvGrpSpPr/>
            <p:nvPr/>
          </p:nvGrpSpPr>
          <p:grpSpPr>
            <a:xfrm>
              <a:off x="944858" y="1728372"/>
              <a:ext cx="5732190" cy="720726"/>
              <a:chOff x="944858" y="1728372"/>
              <a:chExt cx="5732190" cy="720726"/>
            </a:xfrm>
          </p:grpSpPr>
          <p:sp>
            <p:nvSpPr>
              <p:cNvPr id="25" name="AutoShape 17"/>
              <p:cNvSpPr>
                <a:spLocks noChangeArrowheads="1"/>
              </p:cNvSpPr>
              <p:nvPr/>
            </p:nvSpPr>
            <p:spPr bwMode="auto">
              <a:xfrm rot="16200000">
                <a:off x="5957048" y="1729097"/>
                <a:ext cx="720000" cy="720000"/>
              </a:xfrm>
              <a:prstGeom prst="ellipse">
                <a:avLst/>
              </a:prstGeom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6" name="AutoShape 18"/>
              <p:cNvSpPr>
                <a:spLocks noChangeArrowheads="1"/>
              </p:cNvSpPr>
              <p:nvPr/>
            </p:nvSpPr>
            <p:spPr bwMode="auto">
              <a:xfrm rot="16200000">
                <a:off x="3993979" y="1728373"/>
                <a:ext cx="720000" cy="720000"/>
              </a:xfrm>
              <a:prstGeom prst="ellipse">
                <a:avLst/>
              </a:prstGeom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7" name="AutoShape 19"/>
              <p:cNvSpPr>
                <a:spLocks noChangeArrowheads="1"/>
              </p:cNvSpPr>
              <p:nvPr/>
            </p:nvSpPr>
            <p:spPr bwMode="auto">
              <a:xfrm rot="16200000">
                <a:off x="1977555" y="1728374"/>
                <a:ext cx="720000" cy="720000"/>
              </a:xfrm>
              <a:prstGeom prst="ellipse">
                <a:avLst/>
              </a:prstGeom>
              <a:ln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" name="AutoShape 19"/>
              <p:cNvSpPr>
                <a:spLocks noChangeArrowheads="1"/>
              </p:cNvSpPr>
              <p:nvPr/>
            </p:nvSpPr>
            <p:spPr bwMode="auto">
              <a:xfrm rot="16200000">
                <a:off x="944858" y="1729098"/>
                <a:ext cx="720000" cy="720000"/>
              </a:xfrm>
              <a:prstGeom prst="ellipse">
                <a:avLst/>
              </a:prstGeom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7" name="AutoShape 19"/>
              <p:cNvSpPr>
                <a:spLocks noChangeArrowheads="1"/>
              </p:cNvSpPr>
              <p:nvPr/>
            </p:nvSpPr>
            <p:spPr bwMode="auto">
              <a:xfrm rot="16200000">
                <a:off x="3008949" y="1728373"/>
                <a:ext cx="720000" cy="720000"/>
              </a:xfrm>
              <a:prstGeom prst="ellipse">
                <a:avLst/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8" name="AutoShape 19"/>
              <p:cNvSpPr>
                <a:spLocks noChangeArrowheads="1"/>
              </p:cNvSpPr>
              <p:nvPr/>
            </p:nvSpPr>
            <p:spPr bwMode="auto">
              <a:xfrm rot="16200000">
                <a:off x="4964080" y="1728372"/>
                <a:ext cx="720000" cy="720000"/>
              </a:xfrm>
              <a:prstGeom prst="ellipse">
                <a:avLst/>
              </a:prstGeom>
              <a:ln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23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4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0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31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39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40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586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5"/>
          <p:cNvSpPr>
            <a:spLocks noChangeArrowheads="1"/>
          </p:cNvSpPr>
          <p:nvPr/>
        </p:nvSpPr>
        <p:spPr bwMode="auto">
          <a:xfrm>
            <a:off x="4125373" y="4292316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  </a:t>
            </a:r>
            <a:r>
              <a:rPr lang="ru-RU" sz="3600" dirty="0" smtClean="0">
                <a:solidFill>
                  <a:srgbClr val="660066"/>
                </a:solidFill>
              </a:rPr>
              <a:t>вариации</a:t>
            </a:r>
            <a:endParaRPr lang="ru-RU" sz="3600" dirty="0">
              <a:solidFill>
                <a:srgbClr val="660066"/>
              </a:solidFill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324998" y="411801"/>
            <a:ext cx="7056463" cy="2313427"/>
            <a:chOff x="324996" y="411800"/>
            <a:chExt cx="7056463" cy="2313427"/>
          </a:xfrm>
        </p:grpSpPr>
        <p:sp>
          <p:nvSpPr>
            <p:cNvPr id="27" name="AutoShape 3"/>
            <p:cNvSpPr>
              <a:spLocks noChangeArrowheads="1"/>
            </p:cNvSpPr>
            <p:nvPr/>
          </p:nvSpPr>
          <p:spPr bwMode="auto">
            <a:xfrm>
              <a:off x="324996" y="411800"/>
              <a:ext cx="7056463" cy="2313427"/>
            </a:xfrm>
            <a:prstGeom prst="round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r>
                <a:rPr lang="ru-RU" sz="3600" dirty="0">
                  <a:solidFill>
                    <a:srgbClr val="660066"/>
                  </a:solidFill>
                </a:rPr>
                <a:t> </a:t>
              </a:r>
              <a:r>
                <a:rPr lang="ru-RU" sz="3600" dirty="0" smtClean="0">
                  <a:solidFill>
                    <a:srgbClr val="660066"/>
                  </a:solidFill>
                </a:rPr>
                <a:t>Определите музыкальную форму по схеме</a:t>
              </a:r>
            </a:p>
            <a:p>
              <a:pPr algn="ctr"/>
              <a:endParaRPr lang="ru-RU" sz="3600" dirty="0">
                <a:solidFill>
                  <a:srgbClr val="660066"/>
                </a:solidFill>
              </a:endParaRPr>
            </a:p>
            <a:p>
              <a:pPr algn="ctr"/>
              <a:endParaRPr lang="ru-RU" sz="3600" dirty="0">
                <a:solidFill>
                  <a:srgbClr val="660066"/>
                </a:solidFill>
              </a:endParaRPr>
            </a:p>
          </p:txBody>
        </p:sp>
        <p:grpSp>
          <p:nvGrpSpPr>
            <p:cNvPr id="28" name="Группа 27"/>
            <p:cNvGrpSpPr/>
            <p:nvPr/>
          </p:nvGrpSpPr>
          <p:grpSpPr>
            <a:xfrm>
              <a:off x="944858" y="1728372"/>
              <a:ext cx="5732190" cy="720726"/>
              <a:chOff x="944858" y="1728372"/>
              <a:chExt cx="5732190" cy="720726"/>
            </a:xfrm>
          </p:grpSpPr>
          <p:sp>
            <p:nvSpPr>
              <p:cNvPr id="38" name="AutoShape 17"/>
              <p:cNvSpPr>
                <a:spLocks noChangeArrowheads="1"/>
              </p:cNvSpPr>
              <p:nvPr/>
            </p:nvSpPr>
            <p:spPr bwMode="auto">
              <a:xfrm rot="16200000">
                <a:off x="5957048" y="1729097"/>
                <a:ext cx="720000" cy="720000"/>
              </a:xfrm>
              <a:prstGeom prst="ellipse">
                <a:avLst/>
              </a:prstGeom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9" name="AutoShape 18"/>
              <p:cNvSpPr>
                <a:spLocks noChangeArrowheads="1"/>
              </p:cNvSpPr>
              <p:nvPr/>
            </p:nvSpPr>
            <p:spPr bwMode="auto">
              <a:xfrm rot="16200000">
                <a:off x="3993979" y="1728373"/>
                <a:ext cx="720000" cy="720000"/>
              </a:xfrm>
              <a:prstGeom prst="ellipse">
                <a:avLst/>
              </a:prstGeom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0" name="AutoShape 19"/>
              <p:cNvSpPr>
                <a:spLocks noChangeArrowheads="1"/>
              </p:cNvSpPr>
              <p:nvPr/>
            </p:nvSpPr>
            <p:spPr bwMode="auto">
              <a:xfrm rot="16200000">
                <a:off x="1977555" y="1728374"/>
                <a:ext cx="720000" cy="720000"/>
              </a:xfrm>
              <a:prstGeom prst="ellipse">
                <a:avLst/>
              </a:prstGeom>
              <a:ln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" name="AutoShape 19"/>
              <p:cNvSpPr>
                <a:spLocks noChangeArrowheads="1"/>
              </p:cNvSpPr>
              <p:nvPr/>
            </p:nvSpPr>
            <p:spPr bwMode="auto">
              <a:xfrm rot="16200000">
                <a:off x="944858" y="1729098"/>
                <a:ext cx="720000" cy="720000"/>
              </a:xfrm>
              <a:prstGeom prst="ellipse">
                <a:avLst/>
              </a:prstGeom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2" name="AutoShape 19"/>
              <p:cNvSpPr>
                <a:spLocks noChangeArrowheads="1"/>
              </p:cNvSpPr>
              <p:nvPr/>
            </p:nvSpPr>
            <p:spPr bwMode="auto">
              <a:xfrm rot="16200000">
                <a:off x="3008949" y="1728373"/>
                <a:ext cx="720000" cy="720000"/>
              </a:xfrm>
              <a:prstGeom prst="ellipse">
                <a:avLst/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" name="AutoShape 19"/>
              <p:cNvSpPr>
                <a:spLocks noChangeArrowheads="1"/>
              </p:cNvSpPr>
              <p:nvPr/>
            </p:nvSpPr>
            <p:spPr bwMode="auto">
              <a:xfrm rot="16200000">
                <a:off x="4964080" y="1728372"/>
                <a:ext cx="720000" cy="720000"/>
              </a:xfrm>
              <a:prstGeom prst="ellipse">
                <a:avLst/>
              </a:prstGeom>
              <a:ln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29" name="Прямоугольник с двумя скругленными противолежащими углами 28">
            <a:hlinkClick r:id="rId2" action="ppaction://hlinksldjump"/>
          </p:cNvPr>
          <p:cNvSpPr/>
          <p:nvPr/>
        </p:nvSpPr>
        <p:spPr>
          <a:xfrm>
            <a:off x="1304860" y="3072266"/>
            <a:ext cx="2344680" cy="3340100"/>
          </a:xfrm>
          <a:prstGeom prst="round2DiagRect">
            <a:avLst/>
          </a:prstGeom>
          <a:blipFill>
            <a:blip r:embed="rId3"/>
            <a:stretch>
              <a:fillRect/>
            </a:stretch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31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2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33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34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5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36" name="Управляющая кнопка: домой 35">
            <a:hlinkClick r:id="rId4" action="ppaction://hlinksldjump" highlightClick="1"/>
          </p:cNvPr>
          <p:cNvSpPr/>
          <p:nvPr/>
        </p:nvSpPr>
        <p:spPr>
          <a:xfrm>
            <a:off x="323528" y="5907793"/>
            <a:ext cx="432000" cy="432000"/>
          </a:xfrm>
          <a:prstGeom prst="actionButtonHom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4666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2313427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>
                <a:solidFill>
                  <a:srgbClr val="660066"/>
                </a:solidFill>
              </a:rPr>
              <a:t>Вокальное произведение, </a:t>
            </a:r>
            <a:r>
              <a:rPr lang="ru-RU" sz="3600" dirty="0" smtClean="0">
                <a:solidFill>
                  <a:srgbClr val="660066"/>
                </a:solidFill>
              </a:rPr>
              <a:t>которое исполнялось под </a:t>
            </a:r>
            <a:r>
              <a:rPr lang="ru-RU" sz="3600" dirty="0">
                <a:solidFill>
                  <a:srgbClr val="660066"/>
                </a:solidFill>
              </a:rPr>
              <a:t>балконом любимой девушки</a:t>
            </a:r>
          </a:p>
        </p:txBody>
      </p:sp>
      <p:sp>
        <p:nvSpPr>
          <p:cNvPr id="5125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125373" y="4292316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  </a:t>
            </a:r>
            <a:r>
              <a:rPr lang="ru-RU" sz="3600" dirty="0" smtClean="0">
                <a:solidFill>
                  <a:srgbClr val="660066"/>
                </a:solidFill>
              </a:rPr>
              <a:t>опера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5126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08911" y="4308827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кантата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5127" name="AutoShape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125404" y="3052399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гимн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5128" name="AutoShape 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08942" y="3068909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серенада</a:t>
            </a:r>
            <a:endParaRPr lang="ru-RU" sz="3600" b="1" dirty="0">
              <a:solidFill>
                <a:srgbClr val="660066"/>
              </a:solidFill>
            </a:endParaRPr>
          </a:p>
        </p:txBody>
      </p:sp>
      <p:sp>
        <p:nvSpPr>
          <p:cNvPr id="35" name="Oval 77"/>
          <p:cNvSpPr>
            <a:spLocks noChangeArrowheads="1"/>
          </p:cNvSpPr>
          <p:nvPr/>
        </p:nvSpPr>
        <p:spPr bwMode="auto">
          <a:xfrm>
            <a:off x="2468949" y="5661248"/>
            <a:ext cx="1080000" cy="90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50/50</a:t>
            </a:r>
          </a:p>
        </p:txBody>
      </p:sp>
      <p:sp>
        <p:nvSpPr>
          <p:cNvPr id="25" name="Oval 77"/>
          <p:cNvSpPr>
            <a:spLocks noChangeArrowheads="1"/>
          </p:cNvSpPr>
          <p:nvPr/>
        </p:nvSpPr>
        <p:spPr bwMode="auto">
          <a:xfrm>
            <a:off x="4125404" y="5661248"/>
            <a:ext cx="900000" cy="900000"/>
          </a:xfrm>
          <a:prstGeom prst="round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9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1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2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3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4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5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41023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512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125373" y="4292316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  </a:t>
            </a:r>
            <a:r>
              <a:rPr lang="ru-RU" sz="3600" dirty="0" smtClean="0">
                <a:solidFill>
                  <a:srgbClr val="660066"/>
                </a:solidFill>
              </a:rPr>
              <a:t>орган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4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08911" y="4308827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контрабас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5" name="AutoShape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125404" y="3052399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туба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6" name="AutoShape 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08942" y="3068909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фагот</a:t>
            </a:r>
            <a:endParaRPr lang="ru-RU" sz="3600" b="1" dirty="0">
              <a:solidFill>
                <a:srgbClr val="660066"/>
              </a:solidFill>
            </a:endParaRPr>
          </a:p>
        </p:txBody>
      </p:sp>
      <p:sp>
        <p:nvSpPr>
          <p:cNvPr id="7" name="Oval 77"/>
          <p:cNvSpPr>
            <a:spLocks noChangeArrowheads="1"/>
          </p:cNvSpPr>
          <p:nvPr/>
        </p:nvSpPr>
        <p:spPr bwMode="auto">
          <a:xfrm>
            <a:off x="2468949" y="5661248"/>
            <a:ext cx="1080000" cy="90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50/50</a:t>
            </a:r>
          </a:p>
        </p:txBody>
      </p:sp>
      <p:sp>
        <p:nvSpPr>
          <p:cNvPr id="8" name="Oval 77"/>
          <p:cNvSpPr>
            <a:spLocks noChangeArrowheads="1"/>
          </p:cNvSpPr>
          <p:nvPr/>
        </p:nvSpPr>
        <p:spPr bwMode="auto">
          <a:xfrm>
            <a:off x="4125404" y="5661248"/>
            <a:ext cx="900000" cy="900000"/>
          </a:xfrm>
          <a:prstGeom prst="round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2313427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>
                <a:solidFill>
                  <a:srgbClr val="660066"/>
                </a:solidFill>
              </a:rPr>
              <a:t> Самый большой </a:t>
            </a:r>
            <a:r>
              <a:rPr lang="ru-RU" sz="3600" dirty="0" smtClean="0">
                <a:solidFill>
                  <a:srgbClr val="660066"/>
                </a:solidFill>
              </a:rPr>
              <a:t>музыкальный инструмент</a:t>
            </a:r>
            <a:r>
              <a:rPr lang="ru-RU" sz="3600" dirty="0">
                <a:solidFill>
                  <a:srgbClr val="660066"/>
                </a:solidFill>
              </a:rPr>
              <a:t>. Встречается в католических соборах Западной </a:t>
            </a:r>
            <a:r>
              <a:rPr lang="ru-RU" sz="3600" dirty="0" smtClean="0">
                <a:solidFill>
                  <a:srgbClr val="660066"/>
                </a:solidFill>
              </a:rPr>
              <a:t>Европы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22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3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4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5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6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7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337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2313427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>
                <a:solidFill>
                  <a:srgbClr val="660066"/>
                </a:solidFill>
              </a:rPr>
              <a:t> Самый большой музыкальный инструмент. Встречается в католических соборах Западной </a:t>
            </a:r>
            <a:r>
              <a:rPr lang="ru-RU" sz="3600" dirty="0" smtClean="0">
                <a:solidFill>
                  <a:srgbClr val="660066"/>
                </a:solidFill>
              </a:rPr>
              <a:t>Европы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21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2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3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4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5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6" name="AutoShape 7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7" name="AutoShape 5"/>
          <p:cNvSpPr>
            <a:spLocks noChangeArrowheads="1"/>
          </p:cNvSpPr>
          <p:nvPr/>
        </p:nvSpPr>
        <p:spPr bwMode="auto">
          <a:xfrm>
            <a:off x="4125373" y="4292316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  </a:t>
            </a:r>
            <a:r>
              <a:rPr lang="ru-RU" sz="3600" dirty="0" smtClean="0">
                <a:solidFill>
                  <a:srgbClr val="660066"/>
                </a:solidFill>
              </a:rPr>
              <a:t>орган</a:t>
            </a:r>
            <a:endParaRPr lang="ru-RU" sz="3600" dirty="0">
              <a:solidFill>
                <a:srgbClr val="660066"/>
              </a:solidFill>
            </a:endParaRPr>
          </a:p>
        </p:txBody>
      </p:sp>
      <p:pic>
        <p:nvPicPr>
          <p:cNvPr id="2050" name="Picture 2" descr="C:\Users\Палецких Елена\Desktop\О, счастливчик\Berliner-Dom-Sauer-Organ-wikipedia.org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061366"/>
            <a:ext cx="2881629" cy="33619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780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клавесин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782774" y="5806448"/>
            <a:ext cx="609600" cy="609600"/>
          </a:xfrm>
          <a:prstGeom prst="rect">
            <a:avLst/>
          </a:prstGeom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23" r="23189" b="13571"/>
          <a:stretch>
            <a:fillRect/>
          </a:stretch>
        </p:blipFill>
        <p:spPr bwMode="auto">
          <a:xfrm>
            <a:off x="6745790" y="5589240"/>
            <a:ext cx="619583" cy="9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14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 smtClean="0">
                <a:solidFill>
                  <a:srgbClr val="660066"/>
                </a:solidFill>
              </a:rPr>
              <a:t>Определите музыкальный инструмент по звучанию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3" name="AutoShape 5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4125310" y="4306705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  </a:t>
            </a:r>
            <a:r>
              <a:rPr lang="ru-RU" sz="3600" dirty="0" smtClean="0">
                <a:solidFill>
                  <a:srgbClr val="660066"/>
                </a:solidFill>
              </a:rPr>
              <a:t>арфа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4" name="AutoShape 6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08848" y="4323215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гитара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5" name="AutoShape 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125341" y="3066788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>
                <a:solidFill>
                  <a:srgbClr val="660066"/>
                </a:solidFill>
              </a:rPr>
              <a:t>к</a:t>
            </a:r>
            <a:r>
              <a:rPr lang="ru-RU" sz="3600" dirty="0" smtClean="0">
                <a:solidFill>
                  <a:srgbClr val="660066"/>
                </a:solidFill>
              </a:rPr>
              <a:t>лавесин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6" name="AutoShape 8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08879" y="3083299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орган</a:t>
            </a:r>
            <a:endParaRPr lang="ru-RU" sz="3600" b="1" dirty="0">
              <a:solidFill>
                <a:srgbClr val="660066"/>
              </a:solidFill>
            </a:endParaRPr>
          </a:p>
        </p:txBody>
      </p:sp>
      <p:sp>
        <p:nvSpPr>
          <p:cNvPr id="7" name="Oval 77"/>
          <p:cNvSpPr>
            <a:spLocks noChangeArrowheads="1"/>
          </p:cNvSpPr>
          <p:nvPr/>
        </p:nvSpPr>
        <p:spPr bwMode="auto">
          <a:xfrm>
            <a:off x="2468949" y="5661248"/>
            <a:ext cx="1080000" cy="90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50/50</a:t>
            </a:r>
          </a:p>
        </p:txBody>
      </p:sp>
      <p:sp>
        <p:nvSpPr>
          <p:cNvPr id="8" name="Oval 77"/>
          <p:cNvSpPr>
            <a:spLocks noChangeArrowheads="1"/>
          </p:cNvSpPr>
          <p:nvPr/>
        </p:nvSpPr>
        <p:spPr bwMode="auto">
          <a:xfrm>
            <a:off x="4125404" y="5661248"/>
            <a:ext cx="900000" cy="900000"/>
          </a:xfrm>
          <a:prstGeom prst="round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8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9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0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1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2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3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7803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numSld="2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14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 smtClean="0">
                <a:solidFill>
                  <a:srgbClr val="660066"/>
                </a:solidFill>
              </a:rPr>
              <a:t>Определите музыкальный инструмент по звучанию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13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4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5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6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7" name="AutoShape 7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8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  <p:pic>
        <p:nvPicPr>
          <p:cNvPr id="1027" name="Picture 3" descr="C:\Users\Палецких Елена\Desktop\О, счастливчик\3kfNmQZ3t2k-768x7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98" y="2276872"/>
            <a:ext cx="3495107" cy="349510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AutoShape 7"/>
          <p:cNvSpPr>
            <a:spLocks noChangeArrowheads="1"/>
          </p:cNvSpPr>
          <p:nvPr/>
        </p:nvSpPr>
        <p:spPr bwMode="auto">
          <a:xfrm>
            <a:off x="4125372" y="2276872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>
                <a:solidFill>
                  <a:srgbClr val="660066"/>
                </a:solidFill>
              </a:rPr>
              <a:t>к</a:t>
            </a:r>
            <a:r>
              <a:rPr lang="ru-RU" sz="3600" dirty="0" smtClean="0">
                <a:solidFill>
                  <a:srgbClr val="660066"/>
                </a:solidFill>
              </a:rPr>
              <a:t>лавесин</a:t>
            </a:r>
            <a:endParaRPr lang="ru-RU" sz="36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99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125373" y="4292316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  </a:t>
            </a:r>
            <a:r>
              <a:rPr lang="ru-RU" sz="3600" dirty="0" smtClean="0">
                <a:solidFill>
                  <a:srgbClr val="660066"/>
                </a:solidFill>
              </a:rPr>
              <a:t>серенада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5126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08911" y="4308827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вокализ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5127" name="AutoShape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125404" y="3052399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баллада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5128" name="AutoShape 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08942" y="3068909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гимн</a:t>
            </a:r>
            <a:endParaRPr lang="ru-RU" sz="3600" b="1" dirty="0">
              <a:solidFill>
                <a:srgbClr val="660066"/>
              </a:solidFill>
            </a:endParaRPr>
          </a:p>
        </p:txBody>
      </p:sp>
      <p:sp>
        <p:nvSpPr>
          <p:cNvPr id="35" name="Oval 77"/>
          <p:cNvSpPr>
            <a:spLocks noChangeArrowheads="1"/>
          </p:cNvSpPr>
          <p:nvPr/>
        </p:nvSpPr>
        <p:spPr bwMode="auto">
          <a:xfrm>
            <a:off x="2468949" y="5661248"/>
            <a:ext cx="1080000" cy="90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50/50</a:t>
            </a:r>
          </a:p>
        </p:txBody>
      </p:sp>
      <p:sp>
        <p:nvSpPr>
          <p:cNvPr id="25" name="Oval 77"/>
          <p:cNvSpPr>
            <a:spLocks noChangeArrowheads="1"/>
          </p:cNvSpPr>
          <p:nvPr/>
        </p:nvSpPr>
        <p:spPr bwMode="auto">
          <a:xfrm>
            <a:off x="4125404" y="5661248"/>
            <a:ext cx="900000" cy="900000"/>
          </a:xfrm>
          <a:prstGeom prst="round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6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7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8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9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0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1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3" name="AutoShape 3"/>
          <p:cNvSpPr>
            <a:spLocks noChangeArrowheads="1"/>
          </p:cNvSpPr>
          <p:nvPr/>
        </p:nvSpPr>
        <p:spPr bwMode="auto">
          <a:xfrm>
            <a:off x="324998" y="411802"/>
            <a:ext cx="7056463" cy="1439999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>
                <a:solidFill>
                  <a:srgbClr val="660066"/>
                </a:solidFill>
              </a:rPr>
              <a:t>Хоровая песня строгого и торжественного характера</a:t>
            </a:r>
          </a:p>
        </p:txBody>
      </p:sp>
    </p:spTree>
    <p:extLst>
      <p:ext uri="{BB962C8B-B14F-4D97-AF65-F5344CB8AC3E}">
        <p14:creationId xmlns:p14="http://schemas.microsoft.com/office/powerpoint/2010/main" val="346205615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512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8"/>
          <p:cNvSpPr>
            <a:spLocks noChangeArrowheads="1"/>
          </p:cNvSpPr>
          <p:nvPr/>
        </p:nvSpPr>
        <p:spPr bwMode="auto">
          <a:xfrm>
            <a:off x="308942" y="3068909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гимн</a:t>
            </a:r>
            <a:endParaRPr lang="ru-RU" sz="3600" b="1" dirty="0">
              <a:solidFill>
                <a:srgbClr val="660066"/>
              </a:solidFill>
            </a:endParaRPr>
          </a:p>
        </p:txBody>
      </p:sp>
      <p:sp>
        <p:nvSpPr>
          <p:cNvPr id="13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4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5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7" name="AutoShape 73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8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9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  <p:pic>
        <p:nvPicPr>
          <p:cNvPr id="3074" name="Picture 2" descr="C:\Users\Палецких Елена\Desktop\О, счастливчик\2981_36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219127"/>
            <a:ext cx="3012753" cy="4201608"/>
          </a:xfrm>
          <a:prstGeom prst="rect">
            <a:avLst/>
          </a:prstGeom>
          <a:noFill/>
          <a:ln>
            <a:solidFill>
              <a:srgbClr val="66006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AutoShape 3"/>
          <p:cNvSpPr>
            <a:spLocks noChangeArrowheads="1"/>
          </p:cNvSpPr>
          <p:nvPr/>
        </p:nvSpPr>
        <p:spPr bwMode="auto">
          <a:xfrm>
            <a:off x="324998" y="411802"/>
            <a:ext cx="7056463" cy="1439999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>
                <a:solidFill>
                  <a:srgbClr val="660066"/>
                </a:solidFill>
              </a:rPr>
              <a:t>Хоровая песня строгого и торжественного характера</a:t>
            </a:r>
          </a:p>
        </p:txBody>
      </p:sp>
    </p:spTree>
    <p:extLst>
      <p:ext uri="{BB962C8B-B14F-4D97-AF65-F5344CB8AC3E}">
        <p14:creationId xmlns:p14="http://schemas.microsoft.com/office/powerpoint/2010/main" val="26845041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Хачатурян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779863" y="5806448"/>
            <a:ext cx="609600" cy="609600"/>
          </a:xfrm>
          <a:prstGeom prst="rect">
            <a:avLst/>
          </a:prstGeom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23" r="23189" b="13571"/>
          <a:stretch>
            <a:fillRect/>
          </a:stretch>
        </p:blipFill>
        <p:spPr bwMode="auto">
          <a:xfrm>
            <a:off x="6745790" y="5589240"/>
            <a:ext cx="619583" cy="9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14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>
                <a:solidFill>
                  <a:srgbClr val="660066"/>
                </a:solidFill>
              </a:rPr>
              <a:t>Автор и название музыкального произведения</a:t>
            </a:r>
          </a:p>
        </p:txBody>
      </p:sp>
      <p:sp>
        <p:nvSpPr>
          <p:cNvPr id="7" name="Oval 77"/>
          <p:cNvSpPr>
            <a:spLocks noChangeArrowheads="1"/>
          </p:cNvSpPr>
          <p:nvPr/>
        </p:nvSpPr>
        <p:spPr bwMode="auto">
          <a:xfrm>
            <a:off x="2468949" y="5661248"/>
            <a:ext cx="1080000" cy="90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>
                <a:solidFill>
                  <a:prstClr val="white"/>
                </a:solidFill>
              </a:rPr>
              <a:t>50/50</a:t>
            </a:r>
          </a:p>
        </p:txBody>
      </p:sp>
      <p:sp>
        <p:nvSpPr>
          <p:cNvPr id="8" name="Oval 77"/>
          <p:cNvSpPr>
            <a:spLocks noChangeArrowheads="1"/>
          </p:cNvSpPr>
          <p:nvPr/>
        </p:nvSpPr>
        <p:spPr bwMode="auto">
          <a:xfrm>
            <a:off x="4125404" y="5661248"/>
            <a:ext cx="900000" cy="900000"/>
          </a:xfrm>
          <a:prstGeom prst="round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 sz="2800" dirty="0">
              <a:solidFill>
                <a:prstClr val="white"/>
              </a:solidFill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4125373" y="3933057"/>
            <a:ext cx="3240000" cy="1456511"/>
            <a:chOff x="4125373" y="3933057"/>
            <a:chExt cx="3240000" cy="1456511"/>
          </a:xfrm>
        </p:grpSpPr>
        <p:sp>
          <p:nvSpPr>
            <p:cNvPr id="3" name="AutoShape 5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4125373" y="3933057"/>
              <a:ext cx="3240000" cy="1456511"/>
            </a:xfrm>
            <a:prstGeom prst="round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>
              <a:normAutofit/>
            </a:bodyPr>
            <a:lstStyle/>
            <a:p>
              <a:r>
                <a:rPr lang="en-US" sz="3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</a:t>
              </a:r>
              <a:r>
                <a:rPr lang="ru-RU" sz="3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 </a:t>
              </a:r>
              <a:endParaRPr lang="ru-RU" sz="3600" dirty="0">
                <a:solidFill>
                  <a:srgbClr val="660066"/>
                </a:solidFill>
              </a:endParaRPr>
            </a:p>
          </p:txBody>
        </p:sp>
        <p:sp>
          <p:nvSpPr>
            <p:cNvPr id="14" name="TextBox 13">
              <a:hlinkClick r:id="rId7" action="ppaction://hlinksldjump"/>
            </p:cNvPr>
            <p:cNvSpPr txBox="1"/>
            <p:nvPr/>
          </p:nvSpPr>
          <p:spPr>
            <a:xfrm>
              <a:off x="4732103" y="3967115"/>
              <a:ext cx="261092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solidFill>
                    <a:srgbClr val="660066"/>
                  </a:solidFill>
                </a:rPr>
                <a:t>Хачатурян. «Танец с саблями»</a:t>
              </a:r>
              <a:endParaRPr lang="ru-RU" sz="2800" dirty="0">
                <a:solidFill>
                  <a:srgbClr val="660066"/>
                </a:solidFill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308911" y="3949567"/>
            <a:ext cx="3240038" cy="1440000"/>
            <a:chOff x="308911" y="3949567"/>
            <a:chExt cx="3240038" cy="1440000"/>
          </a:xfrm>
        </p:grpSpPr>
        <p:sp>
          <p:nvSpPr>
            <p:cNvPr id="4" name="AutoShape 6">
              <a:hlinkClick r:id="rId8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8911" y="3949567"/>
              <a:ext cx="3240038" cy="1440000"/>
            </a:xfrm>
            <a:prstGeom prst="round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r>
                <a:rPr lang="en-US" sz="3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</a:t>
              </a:r>
              <a:endPara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TextBox 14">
              <a:hlinkClick r:id="rId8" action="ppaction://hlinksldjump"/>
            </p:cNvPr>
            <p:cNvSpPr txBox="1"/>
            <p:nvPr/>
          </p:nvSpPr>
          <p:spPr>
            <a:xfrm>
              <a:off x="827949" y="3987260"/>
              <a:ext cx="270281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>
                  <a:solidFill>
                    <a:srgbClr val="660066"/>
                  </a:solidFill>
                </a:rPr>
                <a:t>Мусоргский. «Избушка на курьих ножках»</a:t>
              </a: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4141459" y="2191967"/>
            <a:ext cx="3240002" cy="1440000"/>
            <a:chOff x="4141459" y="2191967"/>
            <a:chExt cx="3240002" cy="1440000"/>
          </a:xfrm>
        </p:grpSpPr>
        <p:sp>
          <p:nvSpPr>
            <p:cNvPr id="5" name="AutoShape 7">
              <a:hlinkClick r:id="rId8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41459" y="2191967"/>
              <a:ext cx="3240000" cy="1440000"/>
            </a:xfrm>
            <a:prstGeom prst="round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r>
                <a:rPr lang="ru-RU" sz="3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</a:t>
              </a:r>
              <a:r>
                <a:rPr lang="ru-RU" sz="3600" b="1" dirty="0" smtClean="0">
                  <a:solidFill>
                    <a:srgbClr val="FF0000"/>
                  </a:solidFill>
                </a:rPr>
                <a:t>   </a:t>
              </a:r>
              <a:endParaRPr lang="ru-RU" sz="3600" b="1" dirty="0">
                <a:solidFill>
                  <a:srgbClr val="660066"/>
                </a:solidFill>
              </a:endParaRPr>
            </a:p>
          </p:txBody>
        </p:sp>
        <p:sp>
          <p:nvSpPr>
            <p:cNvPr id="18" name="TextBox 17">
              <a:hlinkClick r:id="rId8" action="ppaction://hlinksldjump"/>
            </p:cNvPr>
            <p:cNvSpPr txBox="1"/>
            <p:nvPr/>
          </p:nvSpPr>
          <p:spPr>
            <a:xfrm>
              <a:off x="4732103" y="2231682"/>
              <a:ext cx="264935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>
                  <a:solidFill>
                    <a:srgbClr val="660066"/>
                  </a:solidFill>
                </a:rPr>
                <a:t>Римский-Корсаков. «Полёт шмеля</a:t>
              </a:r>
              <a:r>
                <a:rPr lang="ru-RU" sz="2800" dirty="0" smtClean="0">
                  <a:solidFill>
                    <a:srgbClr val="660066"/>
                  </a:solidFill>
                </a:rPr>
                <a:t>»</a:t>
              </a:r>
              <a:endParaRPr lang="ru-RU" sz="2800" dirty="0">
                <a:solidFill>
                  <a:srgbClr val="660066"/>
                </a:solidFill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324997" y="2208477"/>
            <a:ext cx="3257221" cy="1440000"/>
            <a:chOff x="324997" y="2208477"/>
            <a:chExt cx="3257221" cy="1440000"/>
          </a:xfrm>
        </p:grpSpPr>
        <p:sp>
          <p:nvSpPr>
            <p:cNvPr id="6" name="AutoShape 8">
              <a:hlinkClick r:id="rId8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24997" y="2208477"/>
              <a:ext cx="3240038" cy="1440000"/>
            </a:xfrm>
            <a:prstGeom prst="round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r>
                <a:rPr lang="ru-RU" sz="3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А</a:t>
              </a:r>
              <a:endParaRPr lang="ru-RU" sz="3600" dirty="0">
                <a:solidFill>
                  <a:srgbClr val="660066"/>
                </a:solidFill>
              </a:endParaRPr>
            </a:p>
          </p:txBody>
        </p:sp>
        <p:sp>
          <p:nvSpPr>
            <p:cNvPr id="20" name="TextBox 19">
              <a:hlinkClick r:id="rId8" action="ppaction://hlinksldjump"/>
            </p:cNvPr>
            <p:cNvSpPr txBox="1"/>
            <p:nvPr/>
          </p:nvSpPr>
          <p:spPr>
            <a:xfrm>
              <a:off x="827950" y="2235981"/>
              <a:ext cx="275426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>
                  <a:solidFill>
                    <a:srgbClr val="660066"/>
                  </a:solidFill>
                </a:rPr>
                <a:t>Григ. </a:t>
              </a:r>
            </a:p>
            <a:p>
              <a:r>
                <a:rPr lang="ru-RU" sz="2800" dirty="0">
                  <a:solidFill>
                    <a:srgbClr val="660066"/>
                  </a:solidFill>
                </a:rPr>
                <a:t>«В пещере горного короля</a:t>
              </a:r>
              <a:r>
                <a:rPr lang="ru-RU" sz="2800" dirty="0" smtClean="0">
                  <a:solidFill>
                    <a:srgbClr val="660066"/>
                  </a:solidFill>
                </a:rPr>
                <a:t>»</a:t>
              </a:r>
              <a:endParaRPr lang="ru-RU" sz="2800" dirty="0">
                <a:solidFill>
                  <a:srgbClr val="660066"/>
                </a:solidFill>
              </a:endParaRPr>
            </a:p>
          </p:txBody>
        </p:sp>
      </p:grpSp>
      <p:sp>
        <p:nvSpPr>
          <p:cNvPr id="24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5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6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7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8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9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477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numSld="2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14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>
                <a:solidFill>
                  <a:srgbClr val="660066"/>
                </a:solidFill>
              </a:rPr>
              <a:t>Автор и название музыкального произведения</a:t>
            </a:r>
            <a:endParaRPr lang="ru-RU" sz="3600" dirty="0" smtClean="0">
              <a:solidFill>
                <a:srgbClr val="660066"/>
              </a:solidFill>
            </a:endParaRPr>
          </a:p>
        </p:txBody>
      </p:sp>
      <p:sp>
        <p:nvSpPr>
          <p:cNvPr id="13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4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5" name="AutoShape 72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6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7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8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4125373" y="3933057"/>
            <a:ext cx="3240000" cy="1456511"/>
            <a:chOff x="4125373" y="3933057"/>
            <a:chExt cx="3240000" cy="1456511"/>
          </a:xfrm>
        </p:grpSpPr>
        <p:sp>
          <p:nvSpPr>
            <p:cNvPr id="19" name="AutoShape 5"/>
            <p:cNvSpPr>
              <a:spLocks noChangeArrowheads="1"/>
            </p:cNvSpPr>
            <p:nvPr/>
          </p:nvSpPr>
          <p:spPr bwMode="auto">
            <a:xfrm>
              <a:off x="4125373" y="3933057"/>
              <a:ext cx="3240000" cy="1456511"/>
            </a:xfrm>
            <a:prstGeom prst="round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>
              <a:normAutofit/>
            </a:bodyPr>
            <a:lstStyle/>
            <a:p>
              <a:r>
                <a:rPr lang="en-US" sz="3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</a:t>
              </a:r>
              <a:r>
                <a:rPr lang="ru-RU" sz="3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 </a:t>
              </a:r>
              <a:endParaRPr lang="ru-RU" sz="3600" dirty="0">
                <a:solidFill>
                  <a:srgbClr val="660066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732103" y="3967115"/>
              <a:ext cx="261092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solidFill>
                    <a:srgbClr val="660066"/>
                  </a:solidFill>
                </a:rPr>
                <a:t>Хачатурян. «Танец с саблями»</a:t>
              </a:r>
              <a:endParaRPr lang="ru-RU" sz="2800" dirty="0">
                <a:solidFill>
                  <a:srgbClr val="660066"/>
                </a:solidFill>
              </a:endParaRPr>
            </a:p>
          </p:txBody>
        </p:sp>
      </p:grpSp>
      <p:pic>
        <p:nvPicPr>
          <p:cNvPr id="4098" name="Picture 2" descr="C:\Users\Палецких Елена\Desktop\О, счастливчик\Nazira-Zayetova-Sabre-Dance-Gayane-1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99" y="4346958"/>
            <a:ext cx="2662825" cy="213025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Палецких Елена\Desktop\О, счастливчик Новый\60f05f0a0a43e68e7491599104565f63bc5f6c14041595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089099"/>
            <a:ext cx="1484633" cy="203765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7716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3"/>
          <p:cNvSpPr>
            <a:spLocks noChangeArrowheads="1"/>
          </p:cNvSpPr>
          <p:nvPr/>
        </p:nvSpPr>
        <p:spPr bwMode="auto">
          <a:xfrm>
            <a:off x="324998" y="411802"/>
            <a:ext cx="7056463" cy="1947298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 smtClean="0">
                <a:solidFill>
                  <a:srgbClr val="660066"/>
                </a:solidFill>
              </a:rPr>
              <a:t>Автор опер «Снегурочка», </a:t>
            </a:r>
            <a:r>
              <a:rPr lang="ru-RU" sz="3600" dirty="0">
                <a:solidFill>
                  <a:srgbClr val="660066"/>
                </a:solidFill>
              </a:rPr>
              <a:t>«Сказка о царе </a:t>
            </a:r>
            <a:r>
              <a:rPr lang="ru-RU" sz="3600" dirty="0" err="1">
                <a:solidFill>
                  <a:srgbClr val="660066"/>
                </a:solidFill>
              </a:rPr>
              <a:t>Салтане</a:t>
            </a:r>
            <a:r>
              <a:rPr lang="ru-RU" sz="3600" dirty="0">
                <a:solidFill>
                  <a:srgbClr val="660066"/>
                </a:solidFill>
              </a:rPr>
              <a:t>», «Садко», «Золотой петушок»</a:t>
            </a:r>
          </a:p>
        </p:txBody>
      </p:sp>
      <p:sp>
        <p:nvSpPr>
          <p:cNvPr id="25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107087" y="4221088"/>
            <a:ext cx="3240000" cy="1153489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  </a:t>
            </a:r>
            <a:r>
              <a:rPr lang="ru-RU" sz="3600" dirty="0" smtClean="0">
                <a:solidFill>
                  <a:srgbClr val="660066"/>
                </a:solidFill>
              </a:rPr>
              <a:t>Чайковский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27" name="AutoShape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107087" y="2758563"/>
            <a:ext cx="3240000" cy="117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Мусоргский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28" name="AutoShape 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24999" y="2758563"/>
            <a:ext cx="3240038" cy="117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Глинка</a:t>
            </a:r>
            <a:endParaRPr lang="ru-RU" sz="3600" b="1" dirty="0">
              <a:solidFill>
                <a:srgbClr val="660066"/>
              </a:solidFill>
            </a:endParaRPr>
          </a:p>
        </p:txBody>
      </p:sp>
      <p:sp>
        <p:nvSpPr>
          <p:cNvPr id="29" name="Oval 77"/>
          <p:cNvSpPr>
            <a:spLocks noChangeArrowheads="1"/>
          </p:cNvSpPr>
          <p:nvPr/>
        </p:nvSpPr>
        <p:spPr bwMode="auto">
          <a:xfrm>
            <a:off x="2468949" y="5661248"/>
            <a:ext cx="1080000" cy="90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>
                <a:solidFill>
                  <a:prstClr val="white"/>
                </a:solidFill>
              </a:rPr>
              <a:t>50/50</a:t>
            </a:r>
          </a:p>
        </p:txBody>
      </p:sp>
      <p:sp>
        <p:nvSpPr>
          <p:cNvPr id="30" name="Oval 77"/>
          <p:cNvSpPr>
            <a:spLocks noChangeArrowheads="1"/>
          </p:cNvSpPr>
          <p:nvPr/>
        </p:nvSpPr>
        <p:spPr bwMode="auto">
          <a:xfrm>
            <a:off x="4125404" y="5661248"/>
            <a:ext cx="900000" cy="900000"/>
          </a:xfrm>
          <a:prstGeom prst="round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 sz="2800" dirty="0">
              <a:solidFill>
                <a:prstClr val="white"/>
              </a:solidFill>
            </a:endParaRPr>
          </a:p>
        </p:txBody>
      </p:sp>
      <p:sp>
        <p:nvSpPr>
          <p:cNvPr id="15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6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7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8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9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0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324999" y="4221088"/>
            <a:ext cx="3240038" cy="1200329"/>
            <a:chOff x="324999" y="4221088"/>
            <a:chExt cx="3240038" cy="1200329"/>
          </a:xfrm>
        </p:grpSpPr>
        <p:sp>
          <p:nvSpPr>
            <p:cNvPr id="26" name="AutoShape 6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324999" y="4221088"/>
              <a:ext cx="3240038" cy="1170000"/>
            </a:xfrm>
            <a:prstGeom prst="round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r>
                <a:rPr lang="en-US" sz="3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</a:t>
              </a:r>
              <a:r>
                <a:rPr lang="ru-RU" sz="3600" b="1" dirty="0" smtClean="0">
                  <a:solidFill>
                    <a:srgbClr val="FF0000"/>
                  </a:solidFill>
                </a:rPr>
                <a:t>   </a:t>
              </a:r>
              <a:endParaRPr lang="ru-RU" sz="3600" dirty="0">
                <a:solidFill>
                  <a:srgbClr val="660066"/>
                </a:solidFill>
              </a:endParaRPr>
            </a:p>
          </p:txBody>
        </p:sp>
        <p:sp>
          <p:nvSpPr>
            <p:cNvPr id="3" name="TextBox 2">
              <a:hlinkClick r:id="rId4" action="ppaction://hlinksldjump"/>
            </p:cNvPr>
            <p:cNvSpPr txBox="1"/>
            <p:nvPr/>
          </p:nvSpPr>
          <p:spPr>
            <a:xfrm>
              <a:off x="987688" y="4221088"/>
              <a:ext cx="25773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dirty="0" smtClean="0">
                  <a:solidFill>
                    <a:srgbClr val="660066"/>
                  </a:solidFill>
                </a:rPr>
                <a:t>Римский-Корсаков</a:t>
              </a:r>
              <a:endParaRPr lang="ru-RU" sz="3600" dirty="0">
                <a:solidFill>
                  <a:srgbClr val="66006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210134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4" name="AutoShape 71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5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6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7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8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9" name="AutoShape 3"/>
          <p:cNvSpPr>
            <a:spLocks noChangeArrowheads="1"/>
          </p:cNvSpPr>
          <p:nvPr/>
        </p:nvSpPr>
        <p:spPr bwMode="auto">
          <a:xfrm>
            <a:off x="324998" y="411802"/>
            <a:ext cx="7056463" cy="1947298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 smtClean="0">
                <a:solidFill>
                  <a:srgbClr val="660066"/>
                </a:solidFill>
              </a:rPr>
              <a:t>Автор опер «Снегурочка», </a:t>
            </a:r>
            <a:r>
              <a:rPr lang="ru-RU" sz="3600" dirty="0">
                <a:solidFill>
                  <a:srgbClr val="660066"/>
                </a:solidFill>
              </a:rPr>
              <a:t>«Сказка о царе </a:t>
            </a:r>
            <a:r>
              <a:rPr lang="ru-RU" sz="3600" dirty="0" err="1">
                <a:solidFill>
                  <a:srgbClr val="660066"/>
                </a:solidFill>
              </a:rPr>
              <a:t>Салтане</a:t>
            </a:r>
            <a:r>
              <a:rPr lang="ru-RU" sz="3600" dirty="0">
                <a:solidFill>
                  <a:srgbClr val="660066"/>
                </a:solidFill>
              </a:rPr>
              <a:t>», «Садко», «Золотой петушок»</a:t>
            </a:r>
          </a:p>
        </p:txBody>
      </p:sp>
      <p:sp>
        <p:nvSpPr>
          <p:cNvPr id="20" name="AutoShape 6"/>
          <p:cNvSpPr>
            <a:spLocks noChangeArrowheads="1"/>
          </p:cNvSpPr>
          <p:nvPr/>
        </p:nvSpPr>
        <p:spPr bwMode="auto">
          <a:xfrm>
            <a:off x="324999" y="4221088"/>
            <a:ext cx="3240038" cy="117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87688" y="4221088"/>
            <a:ext cx="25773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660066"/>
                </a:solidFill>
              </a:rPr>
              <a:t>Римский-Корсаков</a:t>
            </a:r>
            <a:endParaRPr lang="ru-RU" sz="3600" dirty="0">
              <a:solidFill>
                <a:srgbClr val="660066"/>
              </a:solidFill>
            </a:endParaRPr>
          </a:p>
        </p:txBody>
      </p:sp>
      <p:pic>
        <p:nvPicPr>
          <p:cNvPr id="5123" name="Picture 3" descr="C:\Users\Палецких Елена\Desktop\О, счастливчик\QCE3AQN1ur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762457"/>
            <a:ext cx="2819420" cy="368742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5124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алецких Елена\Desktop\Новая папка\7821 (1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447279" y="3068909"/>
            <a:ext cx="2346791" cy="34200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2313427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 smtClean="0">
                <a:solidFill>
                  <a:srgbClr val="660066"/>
                </a:solidFill>
              </a:rPr>
              <a:t>Вокальное произведение</a:t>
            </a:r>
            <a:r>
              <a:rPr lang="ru-RU" sz="3600" dirty="0">
                <a:solidFill>
                  <a:srgbClr val="660066"/>
                </a:solidFill>
              </a:rPr>
              <a:t>, которое исполнялось </a:t>
            </a:r>
            <a:r>
              <a:rPr lang="ru-RU" sz="3600" dirty="0" smtClean="0">
                <a:solidFill>
                  <a:srgbClr val="660066"/>
                </a:solidFill>
              </a:rPr>
              <a:t>под </a:t>
            </a:r>
            <a:r>
              <a:rPr lang="ru-RU" sz="3600" dirty="0">
                <a:solidFill>
                  <a:srgbClr val="660066"/>
                </a:solidFill>
              </a:rPr>
              <a:t>балконом </a:t>
            </a:r>
            <a:r>
              <a:rPr lang="ru-RU" sz="3600" dirty="0" smtClean="0">
                <a:solidFill>
                  <a:srgbClr val="660066"/>
                </a:solidFill>
              </a:rPr>
              <a:t>любимой девушки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5" name="AutoShape 8"/>
          <p:cNvSpPr>
            <a:spLocks noChangeArrowheads="1"/>
          </p:cNvSpPr>
          <p:nvPr/>
        </p:nvSpPr>
        <p:spPr bwMode="auto">
          <a:xfrm>
            <a:off x="308942" y="3068909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серенада</a:t>
            </a:r>
            <a:endParaRPr lang="ru-RU" sz="3600" b="1" dirty="0">
              <a:solidFill>
                <a:srgbClr val="660066"/>
              </a:solidFill>
            </a:endParaRPr>
          </a:p>
        </p:txBody>
      </p:sp>
      <p:sp>
        <p:nvSpPr>
          <p:cNvPr id="6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7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8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9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0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1" name="AutoShape 7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5696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125373" y="4292316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  </a:t>
            </a:r>
            <a:r>
              <a:rPr lang="ru-RU" sz="3600" dirty="0" smtClean="0">
                <a:solidFill>
                  <a:srgbClr val="660066"/>
                </a:solidFill>
              </a:rPr>
              <a:t>сонатная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4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08911" y="4308827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куплетная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5" name="AutoShape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125404" y="3052399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вариации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6" name="AutoShape 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08942" y="3068909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рондо</a:t>
            </a:r>
            <a:endParaRPr lang="ru-RU" sz="3600" b="1" dirty="0">
              <a:solidFill>
                <a:srgbClr val="660066"/>
              </a:solidFill>
            </a:endParaRPr>
          </a:p>
        </p:txBody>
      </p:sp>
      <p:sp>
        <p:nvSpPr>
          <p:cNvPr id="7" name="Oval 77"/>
          <p:cNvSpPr>
            <a:spLocks noChangeArrowheads="1"/>
          </p:cNvSpPr>
          <p:nvPr/>
        </p:nvSpPr>
        <p:spPr bwMode="auto">
          <a:xfrm>
            <a:off x="2468949" y="5661248"/>
            <a:ext cx="1080000" cy="90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>
                <a:solidFill>
                  <a:prstClr val="white"/>
                </a:solidFill>
              </a:rPr>
              <a:t>50/50</a:t>
            </a:r>
          </a:p>
        </p:txBody>
      </p:sp>
      <p:sp>
        <p:nvSpPr>
          <p:cNvPr id="8" name="Oval 77"/>
          <p:cNvSpPr>
            <a:spLocks noChangeArrowheads="1"/>
          </p:cNvSpPr>
          <p:nvPr/>
        </p:nvSpPr>
        <p:spPr bwMode="auto">
          <a:xfrm>
            <a:off x="4125404" y="5661248"/>
            <a:ext cx="900000" cy="900000"/>
          </a:xfrm>
          <a:prstGeom prst="round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 sz="2800" dirty="0">
              <a:solidFill>
                <a:prstClr val="white"/>
              </a:solidFill>
            </a:endParaRPr>
          </a:p>
        </p:txBody>
      </p:sp>
      <p:sp>
        <p:nvSpPr>
          <p:cNvPr id="15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6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7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8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9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0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1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1947299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 smtClean="0">
                <a:solidFill>
                  <a:srgbClr val="660066"/>
                </a:solidFill>
              </a:rPr>
              <a:t> Определите музыкальную форму по </a:t>
            </a:r>
            <a:r>
              <a:rPr lang="ru-RU" sz="3600" dirty="0">
                <a:solidFill>
                  <a:srgbClr val="660066"/>
                </a:solidFill>
              </a:rPr>
              <a:t>условному </a:t>
            </a:r>
            <a:r>
              <a:rPr lang="ru-RU" sz="3600" dirty="0" smtClean="0">
                <a:solidFill>
                  <a:srgbClr val="660066"/>
                </a:solidFill>
              </a:rPr>
              <a:t>обозначению:</a:t>
            </a:r>
            <a:endParaRPr lang="en-US" sz="3600" dirty="0" smtClean="0">
              <a:solidFill>
                <a:srgbClr val="660066"/>
              </a:solidFill>
            </a:endParaRPr>
          </a:p>
          <a:p>
            <a:pPr algn="ctr"/>
            <a:r>
              <a:rPr lang="pt-BR" sz="3600" dirty="0" smtClean="0">
                <a:solidFill>
                  <a:srgbClr val="660066"/>
                </a:solidFill>
              </a:rPr>
              <a:t>a </a:t>
            </a:r>
            <a:r>
              <a:rPr lang="pt-BR" sz="3600" dirty="0">
                <a:solidFill>
                  <a:srgbClr val="660066"/>
                </a:solidFill>
              </a:rPr>
              <a:t>b a c a d </a:t>
            </a:r>
            <a:r>
              <a:rPr lang="pt-BR" sz="3600" dirty="0" smtClean="0">
                <a:solidFill>
                  <a:srgbClr val="660066"/>
                </a:solidFill>
              </a:rPr>
              <a:t>a</a:t>
            </a:r>
            <a:endParaRPr lang="ru-RU" sz="36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690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с двумя скругленными противолежащими углами 11">
            <a:hlinkClick r:id="rId2" action="ppaction://hlinksldjump"/>
          </p:cNvPr>
          <p:cNvSpPr/>
          <p:nvPr/>
        </p:nvSpPr>
        <p:spPr>
          <a:xfrm>
            <a:off x="3853229" y="3059751"/>
            <a:ext cx="2433665" cy="3408308"/>
          </a:xfrm>
          <a:prstGeom prst="round2DiagRect">
            <a:avLst/>
          </a:prstGeom>
          <a:blipFill>
            <a:blip r:embed="rId3"/>
            <a:stretch>
              <a:fillRect/>
            </a:stretch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4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5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6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7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8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9" name="AutoShape 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08942" y="3068909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рондо</a:t>
            </a:r>
            <a:endParaRPr lang="ru-RU" sz="3600" b="1" dirty="0">
              <a:solidFill>
                <a:srgbClr val="660066"/>
              </a:solidFill>
            </a:endParaRPr>
          </a:p>
        </p:txBody>
      </p:sp>
      <p:sp>
        <p:nvSpPr>
          <p:cNvPr id="20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1947299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 smtClean="0">
                <a:solidFill>
                  <a:srgbClr val="660066"/>
                </a:solidFill>
              </a:rPr>
              <a:t> Определите музыкальную форму по </a:t>
            </a:r>
            <a:r>
              <a:rPr lang="ru-RU" sz="3600" dirty="0">
                <a:solidFill>
                  <a:srgbClr val="660066"/>
                </a:solidFill>
              </a:rPr>
              <a:t>условному </a:t>
            </a:r>
            <a:r>
              <a:rPr lang="ru-RU" sz="3600" dirty="0" smtClean="0">
                <a:solidFill>
                  <a:srgbClr val="660066"/>
                </a:solidFill>
              </a:rPr>
              <a:t>обозначению:</a:t>
            </a:r>
            <a:endParaRPr lang="en-US" sz="3600" dirty="0" smtClean="0">
              <a:solidFill>
                <a:srgbClr val="660066"/>
              </a:solidFill>
            </a:endParaRPr>
          </a:p>
          <a:p>
            <a:pPr algn="ctr"/>
            <a:r>
              <a:rPr lang="pt-BR" sz="3600" dirty="0" smtClean="0">
                <a:solidFill>
                  <a:srgbClr val="660066"/>
                </a:solidFill>
              </a:rPr>
              <a:t>a </a:t>
            </a:r>
            <a:r>
              <a:rPr lang="pt-BR" sz="3600" dirty="0">
                <a:solidFill>
                  <a:srgbClr val="660066"/>
                </a:solidFill>
              </a:rPr>
              <a:t>b a c a d </a:t>
            </a:r>
            <a:r>
              <a:rPr lang="pt-BR" sz="3600" dirty="0" smtClean="0">
                <a:solidFill>
                  <a:srgbClr val="660066"/>
                </a:solidFill>
              </a:rPr>
              <a:t>a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23" name="Управляющая кнопка: домой 22">
            <a:hlinkClick r:id="rId5" action="ppaction://hlinksldjump" highlightClick="1"/>
          </p:cNvPr>
          <p:cNvSpPr/>
          <p:nvPr/>
        </p:nvSpPr>
        <p:spPr>
          <a:xfrm>
            <a:off x="323528" y="6045217"/>
            <a:ext cx="432000" cy="432000"/>
          </a:xfrm>
          <a:prstGeom prst="actionButtonHom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5850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кастаньеты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745790" y="5806448"/>
            <a:ext cx="609600" cy="609600"/>
          </a:xfrm>
          <a:prstGeom prst="rect">
            <a:avLst/>
          </a:prstGeom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23" r="23189" b="13571"/>
          <a:stretch>
            <a:fillRect/>
          </a:stretch>
        </p:blipFill>
        <p:spPr bwMode="auto">
          <a:xfrm>
            <a:off x="6745790" y="5589240"/>
            <a:ext cx="619583" cy="97200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AutoShape 5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4140200" y="4304335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  </a:t>
            </a:r>
            <a:r>
              <a:rPr lang="ru-RU" sz="3600" dirty="0" smtClean="0">
                <a:solidFill>
                  <a:srgbClr val="660066"/>
                </a:solidFill>
              </a:rPr>
              <a:t>барабан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4" name="AutoShape 6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3738" y="4320845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ксилофон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5" name="AutoShape 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140231" y="3064418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кастаньеты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6" name="AutoShape 8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3769" y="3080929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бубен</a:t>
            </a:r>
            <a:endParaRPr lang="ru-RU" sz="3600" b="1" dirty="0">
              <a:solidFill>
                <a:srgbClr val="660066"/>
              </a:solidFill>
            </a:endParaRPr>
          </a:p>
        </p:txBody>
      </p:sp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14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 smtClean="0">
                <a:solidFill>
                  <a:srgbClr val="660066"/>
                </a:solidFill>
              </a:rPr>
              <a:t>Определите музыкальный инструмент по звучанию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7" name="Oval 77"/>
          <p:cNvSpPr>
            <a:spLocks noChangeArrowheads="1"/>
          </p:cNvSpPr>
          <p:nvPr/>
        </p:nvSpPr>
        <p:spPr bwMode="auto">
          <a:xfrm>
            <a:off x="2468949" y="5661248"/>
            <a:ext cx="1080000" cy="90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50/50</a:t>
            </a:r>
          </a:p>
        </p:txBody>
      </p:sp>
      <p:sp>
        <p:nvSpPr>
          <p:cNvPr id="8" name="Oval 77"/>
          <p:cNvSpPr>
            <a:spLocks noChangeArrowheads="1"/>
          </p:cNvSpPr>
          <p:nvPr/>
        </p:nvSpPr>
        <p:spPr bwMode="auto">
          <a:xfrm>
            <a:off x="4125404" y="5661248"/>
            <a:ext cx="900000" cy="900000"/>
          </a:xfrm>
          <a:prstGeom prst="round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8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9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0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1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2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3" name="AutoShape 7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475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numSld="2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алецких Елена\Desktop\О, счастливчик\Henry Woods - Young Couple Dancing With Castanets 18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809" y="2252778"/>
            <a:ext cx="3379552" cy="422444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14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 smtClean="0">
                <a:solidFill>
                  <a:srgbClr val="660066"/>
                </a:solidFill>
              </a:rPr>
              <a:t>Определите музыкальный инструмент по звучанию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13" name="AutoShape 7"/>
          <p:cNvSpPr>
            <a:spLocks noChangeArrowheads="1"/>
          </p:cNvSpPr>
          <p:nvPr/>
        </p:nvSpPr>
        <p:spPr bwMode="auto">
          <a:xfrm>
            <a:off x="4140231" y="3064418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кастаньеты</a:t>
            </a:r>
            <a:endParaRPr lang="ru-RU" sz="3600" dirty="0">
              <a:solidFill>
                <a:srgbClr val="660066"/>
              </a:solidFill>
            </a:endParaRPr>
          </a:p>
        </p:txBody>
      </p:sp>
      <p:pic>
        <p:nvPicPr>
          <p:cNvPr id="1027" name="Picture 3" descr="C:\Users\Палецких Елена\Desktop\О, счастливчик\67507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32" y="4327455"/>
            <a:ext cx="3240000" cy="21497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5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6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7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8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9" name="AutoShape 7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71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2313427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>
                <a:solidFill>
                  <a:srgbClr val="660066"/>
                </a:solidFill>
              </a:rPr>
              <a:t> Автор симфонической сказки «Петя и волк», </a:t>
            </a:r>
            <a:r>
              <a:rPr lang="ru-RU" sz="3600" dirty="0" smtClean="0">
                <a:solidFill>
                  <a:srgbClr val="660066"/>
                </a:solidFill>
              </a:rPr>
              <a:t>кантаты «Александр Невский», </a:t>
            </a:r>
            <a:r>
              <a:rPr lang="ru-RU" sz="3600" dirty="0">
                <a:solidFill>
                  <a:srgbClr val="660066"/>
                </a:solidFill>
              </a:rPr>
              <a:t>балета «Ромео и Джульетта</a:t>
            </a:r>
            <a:r>
              <a:rPr lang="ru-RU" sz="3600" dirty="0" smtClean="0">
                <a:solidFill>
                  <a:srgbClr val="660066"/>
                </a:solidFill>
              </a:rPr>
              <a:t>» 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125373" y="4292316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  </a:t>
            </a:r>
            <a:r>
              <a:rPr lang="ru-RU" sz="3600" dirty="0" smtClean="0">
                <a:solidFill>
                  <a:srgbClr val="660066"/>
                </a:solidFill>
              </a:rPr>
              <a:t>Хачатурян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4" name="AutoShape 6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08911" y="4308827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Прокофьев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5" name="AutoShape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125404" y="3052399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Рахманинов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6" name="AutoShape 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08942" y="3068909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Чайковский</a:t>
            </a:r>
            <a:endParaRPr lang="ru-RU" sz="3600" b="1" dirty="0">
              <a:solidFill>
                <a:srgbClr val="660066"/>
              </a:solidFill>
            </a:endParaRPr>
          </a:p>
        </p:txBody>
      </p:sp>
      <p:sp>
        <p:nvSpPr>
          <p:cNvPr id="7" name="Oval 77"/>
          <p:cNvSpPr>
            <a:spLocks noChangeArrowheads="1"/>
          </p:cNvSpPr>
          <p:nvPr/>
        </p:nvSpPr>
        <p:spPr bwMode="auto">
          <a:xfrm>
            <a:off x="2468949" y="5661248"/>
            <a:ext cx="1080000" cy="90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50/50</a:t>
            </a:r>
          </a:p>
        </p:txBody>
      </p:sp>
      <p:sp>
        <p:nvSpPr>
          <p:cNvPr id="8" name="Oval 77"/>
          <p:cNvSpPr>
            <a:spLocks noChangeArrowheads="1"/>
          </p:cNvSpPr>
          <p:nvPr/>
        </p:nvSpPr>
        <p:spPr bwMode="auto">
          <a:xfrm>
            <a:off x="4125404" y="5661248"/>
            <a:ext cx="900000" cy="900000"/>
          </a:xfrm>
          <a:prstGeom prst="round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5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6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7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8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9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0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513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алецких Елена\Desktop\О, счастливчик\1acff91a2e28272f98dd842f85ac626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109672"/>
            <a:ext cx="2748592" cy="32983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2313427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>
                <a:solidFill>
                  <a:srgbClr val="660066"/>
                </a:solidFill>
              </a:rPr>
              <a:t> Автор симфонической сказки «Петя и волк», кантаты «Александр Невский», балета «Ромео и Джульетта</a:t>
            </a:r>
            <a:r>
              <a:rPr lang="ru-RU" sz="3600" dirty="0" smtClean="0">
                <a:solidFill>
                  <a:srgbClr val="660066"/>
                </a:solidFill>
              </a:rPr>
              <a:t>»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3" name="AutoShape 6"/>
          <p:cNvSpPr>
            <a:spLocks noChangeArrowheads="1"/>
          </p:cNvSpPr>
          <p:nvPr/>
        </p:nvSpPr>
        <p:spPr bwMode="auto">
          <a:xfrm>
            <a:off x="308911" y="4308827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Прокофьев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13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4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5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6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7" name="AutoShape 7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8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84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мский-Корсаков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771861" y="5770444"/>
            <a:ext cx="609600" cy="609600"/>
          </a:xfrm>
          <a:prstGeom prst="rect">
            <a:avLst/>
          </a:prstGeom>
        </p:spPr>
      </p:pic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14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 smtClean="0">
                <a:solidFill>
                  <a:srgbClr val="660066"/>
                </a:solidFill>
              </a:rPr>
              <a:t>Автор и название музыкального произведения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7" name="Oval 77"/>
          <p:cNvSpPr>
            <a:spLocks noChangeArrowheads="1"/>
          </p:cNvSpPr>
          <p:nvPr/>
        </p:nvSpPr>
        <p:spPr bwMode="auto">
          <a:xfrm>
            <a:off x="2468949" y="5661248"/>
            <a:ext cx="1080000" cy="90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50/50</a:t>
            </a:r>
          </a:p>
        </p:txBody>
      </p:sp>
      <p:sp>
        <p:nvSpPr>
          <p:cNvPr id="8" name="Oval 77"/>
          <p:cNvSpPr>
            <a:spLocks noChangeArrowheads="1"/>
          </p:cNvSpPr>
          <p:nvPr/>
        </p:nvSpPr>
        <p:spPr bwMode="auto">
          <a:xfrm>
            <a:off x="4125404" y="5661248"/>
            <a:ext cx="900000" cy="900000"/>
          </a:xfrm>
          <a:prstGeom prst="round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 sz="2800" dirty="0">
              <a:solidFill>
                <a:schemeClr val="bg1"/>
              </a:solidFill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4125373" y="3933057"/>
            <a:ext cx="3240000" cy="1456511"/>
            <a:chOff x="4125373" y="3933057"/>
            <a:chExt cx="3240000" cy="1456511"/>
          </a:xfrm>
        </p:grpSpPr>
        <p:sp>
          <p:nvSpPr>
            <p:cNvPr id="3" name="AutoShape 5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4125373" y="3933057"/>
              <a:ext cx="3240000" cy="1456511"/>
            </a:xfrm>
            <a:prstGeom prst="round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>
              <a:normAutofit/>
            </a:bodyPr>
            <a:lstStyle/>
            <a:p>
              <a:r>
                <a:rPr lang="en-US" sz="3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</a:t>
              </a:r>
              <a:r>
                <a:rPr lang="ru-RU" sz="3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 </a:t>
              </a:r>
              <a:endParaRPr lang="ru-RU" sz="3600" dirty="0">
                <a:solidFill>
                  <a:srgbClr val="660066"/>
                </a:solidFill>
              </a:endParaRPr>
            </a:p>
          </p:txBody>
        </p:sp>
        <p:sp>
          <p:nvSpPr>
            <p:cNvPr id="14" name="TextBox 13">
              <a:hlinkClick r:id="rId6" action="ppaction://hlinksldjump"/>
            </p:cNvPr>
            <p:cNvSpPr txBox="1"/>
            <p:nvPr/>
          </p:nvSpPr>
          <p:spPr>
            <a:xfrm>
              <a:off x="4732103" y="3967115"/>
              <a:ext cx="261092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solidFill>
                    <a:srgbClr val="660066"/>
                  </a:solidFill>
                </a:rPr>
                <a:t>Римский-Корсаков. «Полёт шмеля»</a:t>
              </a:r>
              <a:endParaRPr lang="ru-RU" sz="2800" dirty="0">
                <a:solidFill>
                  <a:srgbClr val="660066"/>
                </a:solidFill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308911" y="3949567"/>
            <a:ext cx="3240038" cy="1440000"/>
            <a:chOff x="308911" y="3949567"/>
            <a:chExt cx="3240038" cy="1440000"/>
          </a:xfrm>
        </p:grpSpPr>
        <p:sp>
          <p:nvSpPr>
            <p:cNvPr id="4" name="AutoShape 6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8911" y="3949567"/>
              <a:ext cx="3240038" cy="1440000"/>
            </a:xfrm>
            <a:prstGeom prst="round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r>
                <a:rPr lang="en-US" sz="3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</a:t>
              </a:r>
              <a:endPara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TextBox 14">
              <a:hlinkClick r:id="rId7" action="ppaction://hlinksldjump"/>
            </p:cNvPr>
            <p:cNvSpPr txBox="1"/>
            <p:nvPr/>
          </p:nvSpPr>
          <p:spPr>
            <a:xfrm>
              <a:off x="971600" y="3994618"/>
              <a:ext cx="2571671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solidFill>
                    <a:srgbClr val="660066"/>
                  </a:solidFill>
                </a:rPr>
                <a:t>Хачатурян. «Танец с саблями»</a:t>
              </a:r>
              <a:endParaRPr lang="ru-RU" sz="2800" dirty="0">
                <a:solidFill>
                  <a:srgbClr val="660066"/>
                </a:solidFill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4141459" y="2191967"/>
            <a:ext cx="3240002" cy="1440000"/>
            <a:chOff x="4141459" y="2191967"/>
            <a:chExt cx="3240002" cy="1440000"/>
          </a:xfrm>
        </p:grpSpPr>
        <p:sp>
          <p:nvSpPr>
            <p:cNvPr id="5" name="AutoShape 7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41459" y="2191967"/>
              <a:ext cx="3240000" cy="1440000"/>
            </a:xfrm>
            <a:prstGeom prst="round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r>
                <a:rPr lang="ru-RU" sz="3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</a:t>
              </a:r>
              <a:r>
                <a:rPr lang="ru-RU" sz="3600" b="1" dirty="0" smtClean="0">
                  <a:solidFill>
                    <a:srgbClr val="FF0000"/>
                  </a:solidFill>
                </a:rPr>
                <a:t>   </a:t>
              </a:r>
              <a:endParaRPr lang="ru-RU" sz="3600" b="1" dirty="0">
                <a:solidFill>
                  <a:srgbClr val="660066"/>
                </a:solidFill>
              </a:endParaRPr>
            </a:p>
          </p:txBody>
        </p:sp>
        <p:sp>
          <p:nvSpPr>
            <p:cNvPr id="18" name="TextBox 17">
              <a:hlinkClick r:id="rId7" action="ppaction://hlinksldjump"/>
            </p:cNvPr>
            <p:cNvSpPr txBox="1"/>
            <p:nvPr/>
          </p:nvSpPr>
          <p:spPr>
            <a:xfrm>
              <a:off x="4732104" y="2235981"/>
              <a:ext cx="2649357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solidFill>
                    <a:srgbClr val="660066"/>
                  </a:solidFill>
                </a:rPr>
                <a:t>Чайковский. «</a:t>
              </a:r>
              <a:r>
                <a:rPr lang="ru-RU" sz="2800" dirty="0">
                  <a:solidFill>
                    <a:srgbClr val="660066"/>
                  </a:solidFill>
                </a:rPr>
                <a:t>Танец феи Драже» </a:t>
              </a: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324997" y="2208477"/>
            <a:ext cx="3257220" cy="1440000"/>
            <a:chOff x="324997" y="2208477"/>
            <a:chExt cx="3257220" cy="1440000"/>
          </a:xfrm>
        </p:grpSpPr>
        <p:sp>
          <p:nvSpPr>
            <p:cNvPr id="6" name="AutoShape 8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24997" y="2208477"/>
              <a:ext cx="3240038" cy="1440000"/>
            </a:xfrm>
            <a:prstGeom prst="round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r>
                <a:rPr lang="ru-RU" sz="3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А</a:t>
              </a:r>
              <a:endParaRPr lang="ru-RU" sz="3600" dirty="0">
                <a:solidFill>
                  <a:srgbClr val="660066"/>
                </a:solidFill>
              </a:endParaRPr>
            </a:p>
          </p:txBody>
        </p:sp>
        <p:sp>
          <p:nvSpPr>
            <p:cNvPr id="20" name="TextBox 19">
              <a:hlinkClick r:id="rId7" action="ppaction://hlinksldjump"/>
            </p:cNvPr>
            <p:cNvSpPr txBox="1"/>
            <p:nvPr/>
          </p:nvSpPr>
          <p:spPr>
            <a:xfrm>
              <a:off x="971600" y="2235981"/>
              <a:ext cx="2610617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solidFill>
                    <a:srgbClr val="660066"/>
                  </a:solidFill>
                </a:rPr>
                <a:t>Мусоргский. «Избушка </a:t>
              </a:r>
              <a:r>
                <a:rPr lang="ru-RU" sz="2800" dirty="0">
                  <a:solidFill>
                    <a:srgbClr val="660066"/>
                  </a:solidFill>
                </a:rPr>
                <a:t>на курьих </a:t>
              </a:r>
              <a:r>
                <a:rPr lang="ru-RU" sz="2800" dirty="0" smtClean="0">
                  <a:solidFill>
                    <a:srgbClr val="660066"/>
                  </a:solidFill>
                </a:rPr>
                <a:t>ножках»</a:t>
              </a:r>
              <a:endParaRPr lang="ru-RU" sz="2800" dirty="0">
                <a:solidFill>
                  <a:srgbClr val="660066"/>
                </a:solidFill>
              </a:endParaRPr>
            </a:p>
          </p:txBody>
        </p:sp>
      </p:grpSp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23" r="23189" b="13571"/>
          <a:stretch>
            <a:fillRect/>
          </a:stretch>
        </p:blipFill>
        <p:spPr bwMode="auto">
          <a:xfrm>
            <a:off x="6745790" y="5589240"/>
            <a:ext cx="619583" cy="9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4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5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6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7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8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9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305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numSld="2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14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>
                <a:solidFill>
                  <a:srgbClr val="660066"/>
                </a:solidFill>
              </a:rPr>
              <a:t>Автор и название музыкального произведения</a:t>
            </a:r>
          </a:p>
        </p:txBody>
      </p:sp>
      <p:pic>
        <p:nvPicPr>
          <p:cNvPr id="3074" name="Picture 2" descr="C:\Users\Палецких Елена\Desktop\О, счастливчик\1423937877_3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94"/>
          <a:stretch/>
        </p:blipFill>
        <p:spPr bwMode="auto">
          <a:xfrm>
            <a:off x="359311" y="3579492"/>
            <a:ext cx="3433944" cy="21602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5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6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7" name="AutoShape 73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8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9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4125373" y="3933057"/>
            <a:ext cx="3240000" cy="1456511"/>
            <a:chOff x="4125373" y="3933057"/>
            <a:chExt cx="3240000" cy="1456511"/>
          </a:xfrm>
        </p:grpSpPr>
        <p:sp>
          <p:nvSpPr>
            <p:cNvPr id="3" name="AutoShape 5"/>
            <p:cNvSpPr>
              <a:spLocks noChangeArrowheads="1"/>
            </p:cNvSpPr>
            <p:nvPr/>
          </p:nvSpPr>
          <p:spPr bwMode="auto">
            <a:xfrm>
              <a:off x="4125373" y="3933057"/>
              <a:ext cx="3240000" cy="1456511"/>
            </a:xfrm>
            <a:prstGeom prst="round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>
              <a:normAutofit/>
            </a:bodyPr>
            <a:lstStyle/>
            <a:p>
              <a:r>
                <a:rPr lang="en-US" sz="3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</a:t>
              </a:r>
              <a:r>
                <a:rPr lang="ru-RU" sz="3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 </a:t>
              </a:r>
              <a:endParaRPr lang="ru-RU" sz="3600" dirty="0">
                <a:solidFill>
                  <a:srgbClr val="660066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732103" y="3967115"/>
              <a:ext cx="261092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solidFill>
                    <a:srgbClr val="660066"/>
                  </a:solidFill>
                </a:rPr>
                <a:t>Римский-Корсаков. «Полёт шмеля»</a:t>
              </a:r>
              <a:endParaRPr lang="ru-RU" sz="2800" dirty="0">
                <a:solidFill>
                  <a:srgbClr val="66006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5825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AutoShape 3"/>
          <p:cNvSpPr>
            <a:spLocks noChangeArrowheads="1"/>
          </p:cNvSpPr>
          <p:nvPr/>
        </p:nvSpPr>
        <p:spPr bwMode="auto">
          <a:xfrm>
            <a:off x="324998" y="411800"/>
            <a:ext cx="7056463" cy="19476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>
                <a:solidFill>
                  <a:srgbClr val="660066"/>
                </a:solidFill>
              </a:rPr>
              <a:t>Инструментальное вступление к театральному спектаклю с музыкой</a:t>
            </a:r>
          </a:p>
        </p:txBody>
      </p:sp>
      <p:sp>
        <p:nvSpPr>
          <p:cNvPr id="5125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125373" y="4292316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  </a:t>
            </a:r>
            <a:r>
              <a:rPr lang="ru-RU" sz="3600" dirty="0" smtClean="0">
                <a:solidFill>
                  <a:srgbClr val="660066"/>
                </a:solidFill>
              </a:rPr>
              <a:t>фуга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5126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08911" y="4308827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кантата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5127" name="AutoShape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125404" y="3052399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баллада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5128" name="AutoShape 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08942" y="3068909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увертюра</a:t>
            </a:r>
            <a:endParaRPr lang="ru-RU" sz="3600" b="1" dirty="0">
              <a:solidFill>
                <a:srgbClr val="660066"/>
              </a:solidFill>
            </a:endParaRPr>
          </a:p>
        </p:txBody>
      </p:sp>
      <p:sp>
        <p:nvSpPr>
          <p:cNvPr id="35" name="Oval 77"/>
          <p:cNvSpPr>
            <a:spLocks noChangeArrowheads="1"/>
          </p:cNvSpPr>
          <p:nvPr/>
        </p:nvSpPr>
        <p:spPr bwMode="auto">
          <a:xfrm>
            <a:off x="2468949" y="5661248"/>
            <a:ext cx="1080000" cy="90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50/50</a:t>
            </a:r>
          </a:p>
        </p:txBody>
      </p:sp>
      <p:sp>
        <p:nvSpPr>
          <p:cNvPr id="25" name="Oval 77"/>
          <p:cNvSpPr>
            <a:spLocks noChangeArrowheads="1"/>
          </p:cNvSpPr>
          <p:nvPr/>
        </p:nvSpPr>
        <p:spPr bwMode="auto">
          <a:xfrm>
            <a:off x="4125404" y="5661248"/>
            <a:ext cx="900000" cy="900000"/>
          </a:xfrm>
          <a:prstGeom prst="round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6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7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8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9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0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1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4741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512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8"/>
          <p:cNvSpPr>
            <a:spLocks noChangeArrowheads="1"/>
          </p:cNvSpPr>
          <p:nvPr/>
        </p:nvSpPr>
        <p:spPr bwMode="auto">
          <a:xfrm>
            <a:off x="308942" y="3068909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увертюра</a:t>
            </a:r>
            <a:endParaRPr lang="ru-RU" sz="3600" b="1" dirty="0">
              <a:solidFill>
                <a:srgbClr val="660066"/>
              </a:solidFill>
            </a:endParaRPr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324998" y="411800"/>
            <a:ext cx="7056463" cy="19476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>
                <a:solidFill>
                  <a:srgbClr val="660066"/>
                </a:solidFill>
              </a:rPr>
              <a:t>Инструментальное вступление к театральному спектаклю с музыкой</a:t>
            </a:r>
          </a:p>
        </p:txBody>
      </p:sp>
      <p:pic>
        <p:nvPicPr>
          <p:cNvPr id="4098" name="Picture 2" descr="C:\Users\Палецких Елена\Desktop\О, счастливчик\TMassimoPalermo_Sipario_01a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9" y="3068909"/>
            <a:ext cx="3457532" cy="230502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5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7" name="AutoShape 72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8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9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0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9710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2313427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>
                <a:solidFill>
                  <a:srgbClr val="660066"/>
                </a:solidFill>
              </a:rPr>
              <a:t>Один из древнейших музыкальных </a:t>
            </a:r>
            <a:r>
              <a:rPr lang="ru-RU" sz="3600" dirty="0" smtClean="0">
                <a:solidFill>
                  <a:srgbClr val="660066"/>
                </a:solidFill>
              </a:rPr>
              <a:t>инструментов, </a:t>
            </a:r>
            <a:r>
              <a:rPr lang="ru-RU" sz="3600" dirty="0">
                <a:solidFill>
                  <a:srgbClr val="660066"/>
                </a:solidFill>
              </a:rPr>
              <a:t>символ музыкальной культуры в древнегреческой мифологии</a:t>
            </a:r>
          </a:p>
        </p:txBody>
      </p:sp>
      <p:sp>
        <p:nvSpPr>
          <p:cNvPr id="25" name="AutoShape 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125373" y="4292316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  </a:t>
            </a:r>
            <a:r>
              <a:rPr lang="ru-RU" sz="3600" dirty="0" smtClean="0">
                <a:solidFill>
                  <a:srgbClr val="660066"/>
                </a:solidFill>
              </a:rPr>
              <a:t>арфа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26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08911" y="4308827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флейта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27" name="AutoShape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125404" y="3052399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орган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28" name="AutoShape 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08942" y="3068909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скрипка</a:t>
            </a:r>
            <a:endParaRPr lang="ru-RU" sz="3600" b="1" dirty="0">
              <a:solidFill>
                <a:srgbClr val="660066"/>
              </a:solidFill>
            </a:endParaRPr>
          </a:p>
        </p:txBody>
      </p:sp>
      <p:sp>
        <p:nvSpPr>
          <p:cNvPr id="29" name="Oval 77"/>
          <p:cNvSpPr>
            <a:spLocks noChangeArrowheads="1"/>
          </p:cNvSpPr>
          <p:nvPr/>
        </p:nvSpPr>
        <p:spPr bwMode="auto">
          <a:xfrm>
            <a:off x="2468949" y="5661248"/>
            <a:ext cx="1080000" cy="90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50/50</a:t>
            </a:r>
          </a:p>
        </p:txBody>
      </p:sp>
      <p:sp>
        <p:nvSpPr>
          <p:cNvPr id="30" name="Oval 77"/>
          <p:cNvSpPr>
            <a:spLocks noChangeArrowheads="1"/>
          </p:cNvSpPr>
          <p:nvPr/>
        </p:nvSpPr>
        <p:spPr bwMode="auto">
          <a:xfrm>
            <a:off x="4125404" y="5661248"/>
            <a:ext cx="900000" cy="900000"/>
          </a:xfrm>
          <a:prstGeom prst="round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9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0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1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2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3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4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09607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2313427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 smtClean="0">
                <a:solidFill>
                  <a:srgbClr val="660066"/>
                </a:solidFill>
              </a:rPr>
              <a:t>Музыкальный инструмент, </a:t>
            </a:r>
            <a:r>
              <a:rPr lang="ru-RU" sz="3600" dirty="0">
                <a:solidFill>
                  <a:srgbClr val="660066"/>
                </a:solidFill>
              </a:rPr>
              <a:t>который </a:t>
            </a:r>
            <a:r>
              <a:rPr lang="ru-RU" sz="3600" dirty="0" smtClean="0">
                <a:solidFill>
                  <a:srgbClr val="660066"/>
                </a:solidFill>
              </a:rPr>
              <a:t>часто используют для исполнения мелодий </a:t>
            </a:r>
            <a:r>
              <a:rPr lang="ru-RU" sz="3600" dirty="0">
                <a:solidFill>
                  <a:srgbClr val="660066"/>
                </a:solidFill>
              </a:rPr>
              <a:t>о </a:t>
            </a:r>
            <a:r>
              <a:rPr lang="ru-RU" sz="3600" dirty="0" smtClean="0">
                <a:solidFill>
                  <a:srgbClr val="660066"/>
                </a:solidFill>
              </a:rPr>
              <a:t>любви </a:t>
            </a:r>
            <a:r>
              <a:rPr lang="ru-RU" sz="3600" smtClean="0">
                <a:solidFill>
                  <a:srgbClr val="660066"/>
                </a:solidFill>
              </a:rPr>
              <a:t>и   создания </a:t>
            </a:r>
            <a:r>
              <a:rPr lang="ru-RU" sz="3600" dirty="0" smtClean="0">
                <a:solidFill>
                  <a:srgbClr val="660066"/>
                </a:solidFill>
              </a:rPr>
              <a:t>образов лебедей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25" name="AutoShape 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125373" y="4292316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  </a:t>
            </a:r>
            <a:r>
              <a:rPr lang="ru-RU" sz="3600" dirty="0" smtClean="0">
                <a:solidFill>
                  <a:srgbClr val="660066"/>
                </a:solidFill>
              </a:rPr>
              <a:t>гобой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26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08911" y="4308827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флейта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27" name="AutoShape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125404" y="3052399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арфа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28" name="AutoShape 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08942" y="3068909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скрипка</a:t>
            </a:r>
            <a:endParaRPr lang="ru-RU" sz="3600" b="1" dirty="0">
              <a:solidFill>
                <a:srgbClr val="660066"/>
              </a:solidFill>
            </a:endParaRPr>
          </a:p>
        </p:txBody>
      </p:sp>
      <p:sp>
        <p:nvSpPr>
          <p:cNvPr id="29" name="Oval 77"/>
          <p:cNvSpPr>
            <a:spLocks noChangeArrowheads="1"/>
          </p:cNvSpPr>
          <p:nvPr/>
        </p:nvSpPr>
        <p:spPr bwMode="auto">
          <a:xfrm>
            <a:off x="2468949" y="5661248"/>
            <a:ext cx="1080000" cy="90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50/50</a:t>
            </a:r>
          </a:p>
        </p:txBody>
      </p:sp>
      <p:sp>
        <p:nvSpPr>
          <p:cNvPr id="30" name="Oval 77"/>
          <p:cNvSpPr>
            <a:spLocks noChangeArrowheads="1"/>
          </p:cNvSpPr>
          <p:nvPr/>
        </p:nvSpPr>
        <p:spPr bwMode="auto">
          <a:xfrm>
            <a:off x="4125404" y="5661248"/>
            <a:ext cx="900000" cy="900000"/>
          </a:xfrm>
          <a:prstGeom prst="round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5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6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7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8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9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0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02397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5"/>
          <p:cNvSpPr>
            <a:spLocks noChangeArrowheads="1"/>
          </p:cNvSpPr>
          <p:nvPr/>
        </p:nvSpPr>
        <p:spPr bwMode="auto">
          <a:xfrm>
            <a:off x="4125373" y="4292316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  </a:t>
            </a:r>
            <a:r>
              <a:rPr lang="ru-RU" sz="3600" dirty="0" smtClean="0">
                <a:solidFill>
                  <a:srgbClr val="660066"/>
                </a:solidFill>
              </a:rPr>
              <a:t>гобой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2313427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>
                <a:solidFill>
                  <a:srgbClr val="660066"/>
                </a:solidFill>
              </a:rPr>
              <a:t>Музыкальный инструмент, который часто используют для исполнения мелодий о любви и  создания образов лебедей</a:t>
            </a:r>
          </a:p>
        </p:txBody>
      </p:sp>
      <p:pic>
        <p:nvPicPr>
          <p:cNvPr id="5122" name="Picture 2" descr="C:\Users\Палецких Елена\Desktop\О, счастливчик\csm_mobil-Oboe_03_klein-Heribert-Schindler_2f41c3dc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51092" y="3931063"/>
            <a:ext cx="3424608" cy="175154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4" name="AutoShape 71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5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6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7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8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839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125373" y="4292316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  </a:t>
            </a:r>
            <a:r>
              <a:rPr lang="ru-RU" sz="3600" dirty="0" smtClean="0">
                <a:solidFill>
                  <a:srgbClr val="660066"/>
                </a:solidFill>
              </a:rPr>
              <a:t>рондо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4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08911" y="4308827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сонатная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5" name="AutoShape 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125404" y="3052399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куплетная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6" name="AutoShape 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08942" y="3068909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вариации</a:t>
            </a:r>
            <a:endParaRPr lang="ru-RU" sz="3600" b="1" dirty="0">
              <a:solidFill>
                <a:srgbClr val="660066"/>
              </a:solidFill>
            </a:endParaRPr>
          </a:p>
        </p:txBody>
      </p:sp>
      <p:sp>
        <p:nvSpPr>
          <p:cNvPr id="7" name="Oval 77"/>
          <p:cNvSpPr>
            <a:spLocks noChangeArrowheads="1"/>
          </p:cNvSpPr>
          <p:nvPr/>
        </p:nvSpPr>
        <p:spPr bwMode="auto">
          <a:xfrm>
            <a:off x="2468949" y="5661248"/>
            <a:ext cx="1080000" cy="90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50/50</a:t>
            </a:r>
          </a:p>
        </p:txBody>
      </p:sp>
      <p:sp>
        <p:nvSpPr>
          <p:cNvPr id="8" name="Oval 77"/>
          <p:cNvSpPr>
            <a:spLocks noChangeArrowheads="1"/>
          </p:cNvSpPr>
          <p:nvPr/>
        </p:nvSpPr>
        <p:spPr bwMode="auto">
          <a:xfrm>
            <a:off x="4125404" y="5661248"/>
            <a:ext cx="900000" cy="900000"/>
          </a:xfrm>
          <a:prstGeom prst="round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2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1947299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 smtClean="0">
                <a:solidFill>
                  <a:srgbClr val="660066"/>
                </a:solidFill>
              </a:rPr>
              <a:t> Определите музыкальную форму по </a:t>
            </a:r>
            <a:r>
              <a:rPr lang="ru-RU" sz="3600" dirty="0">
                <a:solidFill>
                  <a:srgbClr val="660066"/>
                </a:solidFill>
              </a:rPr>
              <a:t>условному </a:t>
            </a:r>
            <a:r>
              <a:rPr lang="ru-RU" sz="3600" dirty="0" smtClean="0">
                <a:solidFill>
                  <a:srgbClr val="660066"/>
                </a:solidFill>
              </a:rPr>
              <a:t>обозначению:</a:t>
            </a:r>
            <a:endParaRPr lang="en-US" sz="3600" dirty="0" smtClean="0">
              <a:solidFill>
                <a:srgbClr val="660066"/>
              </a:solidFill>
            </a:endParaRPr>
          </a:p>
          <a:p>
            <a:pPr algn="ctr"/>
            <a:r>
              <a:rPr lang="pt-BR" sz="3600" dirty="0" smtClean="0">
                <a:solidFill>
                  <a:srgbClr val="660066"/>
                </a:solidFill>
              </a:rPr>
              <a:t>ab a</a:t>
            </a:r>
            <a:r>
              <a:rPr lang="pt-BR" sz="2000" b="1" dirty="0" smtClean="0">
                <a:solidFill>
                  <a:srgbClr val="660066"/>
                </a:solidFill>
              </a:rPr>
              <a:t>1</a:t>
            </a:r>
            <a:r>
              <a:rPr lang="pt-BR" sz="3600" dirty="0" smtClean="0">
                <a:solidFill>
                  <a:srgbClr val="660066"/>
                </a:solidFill>
              </a:rPr>
              <a:t>b a</a:t>
            </a:r>
            <a:r>
              <a:rPr lang="pt-BR" sz="2000" b="1" dirty="0" smtClean="0">
                <a:solidFill>
                  <a:srgbClr val="660066"/>
                </a:solidFill>
              </a:rPr>
              <a:t>2</a:t>
            </a:r>
            <a:r>
              <a:rPr lang="pt-BR" sz="3600" dirty="0" smtClean="0">
                <a:solidFill>
                  <a:srgbClr val="660066"/>
                </a:solidFill>
              </a:rPr>
              <a:t>b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23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4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5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6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7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8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458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7"/>
          <p:cNvSpPr>
            <a:spLocks noChangeArrowheads="1"/>
          </p:cNvSpPr>
          <p:nvPr/>
        </p:nvSpPr>
        <p:spPr bwMode="auto">
          <a:xfrm>
            <a:off x="4125404" y="3052399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куплетная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17" name="Управляющая кнопка: домой 16">
            <a:hlinkClick r:id="rId2" action="ppaction://hlinksldjump" highlightClick="1"/>
          </p:cNvPr>
          <p:cNvSpPr/>
          <p:nvPr/>
        </p:nvSpPr>
        <p:spPr>
          <a:xfrm>
            <a:off x="324996" y="6045217"/>
            <a:ext cx="432000" cy="432000"/>
          </a:xfrm>
          <a:prstGeom prst="actionButtonHom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с двумя скругленными противолежащими углами 19">
            <a:hlinkClick r:id="rId3" action="ppaction://hlinksldjump"/>
          </p:cNvPr>
          <p:cNvSpPr/>
          <p:nvPr/>
        </p:nvSpPr>
        <p:spPr>
          <a:xfrm>
            <a:off x="1165215" y="3137118"/>
            <a:ext cx="2344680" cy="3340100"/>
          </a:xfrm>
          <a:prstGeom prst="round2DiagRect">
            <a:avLst/>
          </a:prstGeom>
          <a:blipFill>
            <a:blip r:embed="rId4"/>
            <a:stretch>
              <a:fillRect/>
            </a:stretch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1947299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 smtClean="0">
                <a:solidFill>
                  <a:srgbClr val="660066"/>
                </a:solidFill>
              </a:rPr>
              <a:t> Определите музыкальную форму по </a:t>
            </a:r>
            <a:r>
              <a:rPr lang="ru-RU" sz="3600" dirty="0">
                <a:solidFill>
                  <a:srgbClr val="660066"/>
                </a:solidFill>
              </a:rPr>
              <a:t>условному </a:t>
            </a:r>
            <a:r>
              <a:rPr lang="ru-RU" sz="3600" dirty="0" smtClean="0">
                <a:solidFill>
                  <a:srgbClr val="660066"/>
                </a:solidFill>
              </a:rPr>
              <a:t>обозначению:</a:t>
            </a:r>
            <a:endParaRPr lang="en-US" sz="3600" dirty="0" smtClean="0">
              <a:solidFill>
                <a:srgbClr val="660066"/>
              </a:solidFill>
            </a:endParaRPr>
          </a:p>
          <a:p>
            <a:pPr algn="ctr"/>
            <a:r>
              <a:rPr lang="pt-BR" sz="3600" dirty="0" smtClean="0">
                <a:solidFill>
                  <a:srgbClr val="660066"/>
                </a:solidFill>
              </a:rPr>
              <a:t>ab a</a:t>
            </a:r>
            <a:r>
              <a:rPr lang="pt-BR" sz="2000" b="1" dirty="0" smtClean="0">
                <a:solidFill>
                  <a:srgbClr val="660066"/>
                </a:solidFill>
              </a:rPr>
              <a:t>1</a:t>
            </a:r>
            <a:r>
              <a:rPr lang="pt-BR" sz="3600" dirty="0" smtClean="0">
                <a:solidFill>
                  <a:srgbClr val="660066"/>
                </a:solidFill>
              </a:rPr>
              <a:t>b a</a:t>
            </a:r>
            <a:r>
              <a:rPr lang="pt-BR" sz="2000" b="1" dirty="0" smtClean="0">
                <a:solidFill>
                  <a:srgbClr val="660066"/>
                </a:solidFill>
              </a:rPr>
              <a:t>2</a:t>
            </a:r>
            <a:r>
              <a:rPr lang="pt-BR" sz="3600" dirty="0" smtClean="0">
                <a:solidFill>
                  <a:srgbClr val="660066"/>
                </a:solidFill>
              </a:rPr>
              <a:t>b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22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3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4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5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6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7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08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фортепиано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771861" y="5806448"/>
            <a:ext cx="609600" cy="609600"/>
          </a:xfrm>
          <a:prstGeom prst="rect">
            <a:avLst/>
          </a:prstGeom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23" r="23189" b="13571"/>
          <a:stretch>
            <a:fillRect/>
          </a:stretch>
        </p:blipFill>
        <p:spPr bwMode="auto">
          <a:xfrm>
            <a:off x="6745790" y="5589240"/>
            <a:ext cx="619583" cy="9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AutoShape 5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4117297" y="4292315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  </a:t>
            </a:r>
            <a:r>
              <a:rPr lang="ru-RU" sz="3600" dirty="0" smtClean="0">
                <a:solidFill>
                  <a:srgbClr val="660066"/>
                </a:solidFill>
              </a:rPr>
              <a:t>орган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4" name="AutoShape 6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00835" y="4308825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фортепиано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5" name="AutoShape 7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4117328" y="3052398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арфа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6" name="AutoShape 8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00866" y="3068909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аккордеон</a:t>
            </a:r>
            <a:endParaRPr lang="ru-RU" sz="3600" b="1" dirty="0">
              <a:solidFill>
                <a:srgbClr val="660066"/>
              </a:solidFill>
            </a:endParaRPr>
          </a:p>
        </p:txBody>
      </p:sp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14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 smtClean="0">
                <a:solidFill>
                  <a:srgbClr val="660066"/>
                </a:solidFill>
              </a:rPr>
              <a:t>Определите музыкальный инструмент по звучанию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7" name="Oval 77"/>
          <p:cNvSpPr>
            <a:spLocks noChangeArrowheads="1"/>
          </p:cNvSpPr>
          <p:nvPr/>
        </p:nvSpPr>
        <p:spPr bwMode="auto">
          <a:xfrm>
            <a:off x="2468949" y="5661248"/>
            <a:ext cx="1080000" cy="90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50/50</a:t>
            </a:r>
          </a:p>
        </p:txBody>
      </p:sp>
      <p:sp>
        <p:nvSpPr>
          <p:cNvPr id="8" name="Oval 77"/>
          <p:cNvSpPr>
            <a:spLocks noChangeArrowheads="1"/>
          </p:cNvSpPr>
          <p:nvPr/>
        </p:nvSpPr>
        <p:spPr bwMode="auto">
          <a:xfrm>
            <a:off x="4125404" y="5661248"/>
            <a:ext cx="900000" cy="900000"/>
          </a:xfrm>
          <a:prstGeom prst="round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8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9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0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1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2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3" name="AutoShape 7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665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numSld="2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14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 smtClean="0">
                <a:solidFill>
                  <a:srgbClr val="660066"/>
                </a:solidFill>
              </a:rPr>
              <a:t>Определите музыкальный инструмент по звучанию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14" name="AutoShape 6"/>
          <p:cNvSpPr>
            <a:spLocks noChangeArrowheads="1"/>
          </p:cNvSpPr>
          <p:nvPr/>
        </p:nvSpPr>
        <p:spPr bwMode="auto">
          <a:xfrm>
            <a:off x="300835" y="4308825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фортепиано</a:t>
            </a:r>
            <a:endParaRPr lang="ru-RU" sz="3600" dirty="0">
              <a:solidFill>
                <a:srgbClr val="660066"/>
              </a:solidFill>
            </a:endParaRPr>
          </a:p>
        </p:txBody>
      </p:sp>
      <p:pic>
        <p:nvPicPr>
          <p:cNvPr id="2" name="Picture 2" descr="C:\Users\Палецких Елена\Desktop\О, счастливчик Новый\Chop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177" y="3177004"/>
            <a:ext cx="3457533" cy="316364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5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6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7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8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9" name="AutoShape 7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7998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2313427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>
                <a:solidFill>
                  <a:srgbClr val="660066"/>
                </a:solidFill>
              </a:rPr>
              <a:t> Большое вокальное произведение – повествование с элементами фантастики</a:t>
            </a:r>
          </a:p>
        </p:txBody>
      </p:sp>
      <p:sp>
        <p:nvSpPr>
          <p:cNvPr id="3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125373" y="4292316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  </a:t>
            </a:r>
            <a:r>
              <a:rPr lang="ru-RU" sz="3600" dirty="0" smtClean="0">
                <a:solidFill>
                  <a:srgbClr val="660066"/>
                </a:solidFill>
              </a:rPr>
              <a:t>романс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4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08911" y="4308827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вокализ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5" name="AutoShape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125404" y="3052399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серенада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6" name="AutoShape 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08942" y="3068909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баллада</a:t>
            </a:r>
            <a:endParaRPr lang="ru-RU" sz="3600" b="1" dirty="0">
              <a:solidFill>
                <a:srgbClr val="660066"/>
              </a:solidFill>
            </a:endParaRPr>
          </a:p>
        </p:txBody>
      </p:sp>
      <p:sp>
        <p:nvSpPr>
          <p:cNvPr id="7" name="Oval 77"/>
          <p:cNvSpPr>
            <a:spLocks noChangeArrowheads="1"/>
          </p:cNvSpPr>
          <p:nvPr/>
        </p:nvSpPr>
        <p:spPr bwMode="auto">
          <a:xfrm>
            <a:off x="2468949" y="5661248"/>
            <a:ext cx="1080000" cy="90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50/50</a:t>
            </a:r>
          </a:p>
        </p:txBody>
      </p:sp>
      <p:sp>
        <p:nvSpPr>
          <p:cNvPr id="8" name="Oval 77"/>
          <p:cNvSpPr>
            <a:spLocks noChangeArrowheads="1"/>
          </p:cNvSpPr>
          <p:nvPr/>
        </p:nvSpPr>
        <p:spPr bwMode="auto">
          <a:xfrm>
            <a:off x="4125404" y="5661248"/>
            <a:ext cx="900000" cy="900000"/>
          </a:xfrm>
          <a:prstGeom prst="round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9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0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1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2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3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4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592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2313427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>
                <a:solidFill>
                  <a:srgbClr val="660066"/>
                </a:solidFill>
              </a:rPr>
              <a:t> Большое вокальное произведение </a:t>
            </a:r>
            <a:r>
              <a:rPr lang="ru-RU" sz="3600" dirty="0" smtClean="0">
                <a:solidFill>
                  <a:srgbClr val="660066"/>
                </a:solidFill>
              </a:rPr>
              <a:t>– </a:t>
            </a:r>
            <a:r>
              <a:rPr lang="ru-RU" sz="3600" dirty="0">
                <a:solidFill>
                  <a:srgbClr val="660066"/>
                </a:solidFill>
              </a:rPr>
              <a:t>повествование с элементами фантастики</a:t>
            </a:r>
          </a:p>
        </p:txBody>
      </p:sp>
      <p:sp>
        <p:nvSpPr>
          <p:cNvPr id="12" name="AutoShape 8"/>
          <p:cNvSpPr>
            <a:spLocks noChangeArrowheads="1"/>
          </p:cNvSpPr>
          <p:nvPr/>
        </p:nvSpPr>
        <p:spPr bwMode="auto">
          <a:xfrm>
            <a:off x="308942" y="3068909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баллада</a:t>
            </a:r>
            <a:endParaRPr lang="ru-RU" sz="3600" b="1" dirty="0">
              <a:solidFill>
                <a:srgbClr val="660066"/>
              </a:solidFill>
            </a:endParaRPr>
          </a:p>
        </p:txBody>
      </p:sp>
      <p:pic>
        <p:nvPicPr>
          <p:cNvPr id="2050" name="Picture 2" descr="C:\Users\Палецких Елена\Desktop\О, счастливчик\1 (1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3"/>
          <a:stretch/>
        </p:blipFill>
        <p:spPr bwMode="auto">
          <a:xfrm>
            <a:off x="3853229" y="3068908"/>
            <a:ext cx="3528232" cy="30092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7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8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9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0" name="AutoShape 7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3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74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Бизе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771861" y="5806448"/>
            <a:ext cx="609600" cy="609600"/>
          </a:xfrm>
          <a:prstGeom prst="rect">
            <a:avLst/>
          </a:prstGeom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23" r="23189" b="13571"/>
          <a:stretch>
            <a:fillRect/>
          </a:stretch>
        </p:blipFill>
        <p:spPr bwMode="auto">
          <a:xfrm>
            <a:off x="6745790" y="5589240"/>
            <a:ext cx="619583" cy="9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14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 smtClean="0">
                <a:solidFill>
                  <a:srgbClr val="660066"/>
                </a:solidFill>
              </a:rPr>
              <a:t>Автор и название музыкального произведения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7" name="Oval 77"/>
          <p:cNvSpPr>
            <a:spLocks noChangeArrowheads="1"/>
          </p:cNvSpPr>
          <p:nvPr/>
        </p:nvSpPr>
        <p:spPr bwMode="auto">
          <a:xfrm>
            <a:off x="2468949" y="5661248"/>
            <a:ext cx="1080000" cy="90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50/50</a:t>
            </a:r>
          </a:p>
        </p:txBody>
      </p:sp>
      <p:sp>
        <p:nvSpPr>
          <p:cNvPr id="8" name="Oval 77"/>
          <p:cNvSpPr>
            <a:spLocks noChangeArrowheads="1"/>
          </p:cNvSpPr>
          <p:nvPr/>
        </p:nvSpPr>
        <p:spPr bwMode="auto">
          <a:xfrm>
            <a:off x="4125404" y="5661248"/>
            <a:ext cx="900000" cy="900000"/>
          </a:xfrm>
          <a:prstGeom prst="round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 sz="2800" dirty="0">
              <a:solidFill>
                <a:schemeClr val="bg1"/>
              </a:solidFill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308911" y="3949567"/>
            <a:ext cx="3240038" cy="1440000"/>
            <a:chOff x="308911" y="3949567"/>
            <a:chExt cx="3240038" cy="1440000"/>
          </a:xfrm>
        </p:grpSpPr>
        <p:sp>
          <p:nvSpPr>
            <p:cNvPr id="4" name="AutoShape 6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8911" y="3949567"/>
              <a:ext cx="3240038" cy="1440000"/>
            </a:xfrm>
            <a:prstGeom prst="round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r>
                <a:rPr lang="en-US" sz="3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</a:t>
              </a:r>
              <a:endPara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TextBox 14">
              <a:hlinkClick r:id="rId7" action="ppaction://hlinksldjump"/>
            </p:cNvPr>
            <p:cNvSpPr txBox="1"/>
            <p:nvPr/>
          </p:nvSpPr>
          <p:spPr>
            <a:xfrm>
              <a:off x="803358" y="3977069"/>
              <a:ext cx="2739911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solidFill>
                    <a:srgbClr val="660066"/>
                  </a:solidFill>
                </a:rPr>
                <a:t>Григ.</a:t>
              </a:r>
            </a:p>
            <a:p>
              <a:r>
                <a:rPr lang="ru-RU" sz="2800" dirty="0" smtClean="0">
                  <a:solidFill>
                    <a:srgbClr val="660066"/>
                  </a:solidFill>
                </a:rPr>
                <a:t>«Шествие гномов»</a:t>
              </a:r>
              <a:endParaRPr lang="ru-RU" sz="2800" dirty="0">
                <a:solidFill>
                  <a:srgbClr val="660066"/>
                </a:solidFill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4141459" y="2191967"/>
            <a:ext cx="3310860" cy="1440000"/>
            <a:chOff x="4141459" y="2191967"/>
            <a:chExt cx="3310860" cy="1440000"/>
          </a:xfrm>
        </p:grpSpPr>
        <p:sp>
          <p:nvSpPr>
            <p:cNvPr id="5" name="AutoShape 7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41459" y="2191967"/>
              <a:ext cx="3240000" cy="1440000"/>
            </a:xfrm>
            <a:prstGeom prst="round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r>
                <a:rPr lang="ru-RU" sz="3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</a:t>
              </a:r>
              <a:r>
                <a:rPr lang="ru-RU" sz="3600" b="1" dirty="0" smtClean="0">
                  <a:solidFill>
                    <a:srgbClr val="FF0000"/>
                  </a:solidFill>
                </a:rPr>
                <a:t>   </a:t>
              </a:r>
              <a:endParaRPr lang="ru-RU" sz="3600" b="1" dirty="0">
                <a:solidFill>
                  <a:srgbClr val="660066"/>
                </a:solidFill>
              </a:endParaRPr>
            </a:p>
          </p:txBody>
        </p:sp>
        <p:sp>
          <p:nvSpPr>
            <p:cNvPr id="18" name="TextBox 17">
              <a:hlinkClick r:id="rId7" action="ppaction://hlinksldjump"/>
            </p:cNvPr>
            <p:cNvSpPr txBox="1"/>
            <p:nvPr/>
          </p:nvSpPr>
          <p:spPr>
            <a:xfrm>
              <a:off x="4575404" y="2219469"/>
              <a:ext cx="2876915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solidFill>
                    <a:srgbClr val="660066"/>
                  </a:solidFill>
                </a:rPr>
                <a:t>Чайковский. Марш из балета «Щелкунчик»</a:t>
              </a:r>
              <a:endParaRPr lang="ru-RU" sz="2800" dirty="0">
                <a:solidFill>
                  <a:srgbClr val="660066"/>
                </a:solidFill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125373" y="3933057"/>
            <a:ext cx="3256086" cy="1456511"/>
            <a:chOff x="4125373" y="3933057"/>
            <a:chExt cx="3256086" cy="1456511"/>
          </a:xfrm>
        </p:grpSpPr>
        <p:sp>
          <p:nvSpPr>
            <p:cNvPr id="3" name="AutoShape 5">
              <a:hlinkClick r:id="rId8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25373" y="3933057"/>
              <a:ext cx="3240000" cy="1456511"/>
            </a:xfrm>
            <a:prstGeom prst="round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>
              <a:normAutofit/>
            </a:bodyPr>
            <a:lstStyle/>
            <a:p>
              <a:r>
                <a:rPr lang="en-US" sz="3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</a:t>
              </a:r>
              <a:r>
                <a:rPr lang="ru-RU" sz="3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 </a:t>
              </a:r>
              <a:endParaRPr lang="ru-RU" sz="3600" dirty="0">
                <a:solidFill>
                  <a:srgbClr val="660066"/>
                </a:solidFill>
              </a:endParaRPr>
            </a:p>
          </p:txBody>
        </p:sp>
        <p:sp>
          <p:nvSpPr>
            <p:cNvPr id="20" name="TextBox 19">
              <a:hlinkClick r:id="rId7" action="ppaction://hlinksldjump"/>
            </p:cNvPr>
            <p:cNvSpPr txBox="1"/>
            <p:nvPr/>
          </p:nvSpPr>
          <p:spPr>
            <a:xfrm>
              <a:off x="4860032" y="3987340"/>
              <a:ext cx="2521427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solidFill>
                    <a:srgbClr val="660066"/>
                  </a:solidFill>
                </a:rPr>
                <a:t>Мендельсон. «Свадебный марш»</a:t>
              </a:r>
              <a:endParaRPr lang="ru-RU" sz="2800" dirty="0">
                <a:solidFill>
                  <a:srgbClr val="660066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324997" y="2208477"/>
            <a:ext cx="3240038" cy="1440000"/>
            <a:chOff x="324997" y="2208477"/>
            <a:chExt cx="3240038" cy="1440000"/>
          </a:xfrm>
        </p:grpSpPr>
        <p:sp>
          <p:nvSpPr>
            <p:cNvPr id="6" name="AutoShape 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324997" y="2208477"/>
              <a:ext cx="3240038" cy="1440000"/>
            </a:xfrm>
            <a:prstGeom prst="round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r>
                <a:rPr lang="ru-RU" sz="3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А</a:t>
              </a:r>
              <a:endParaRPr lang="ru-RU" sz="3600" dirty="0">
                <a:solidFill>
                  <a:srgbClr val="660066"/>
                </a:solidFill>
              </a:endParaRPr>
            </a:p>
          </p:txBody>
        </p:sp>
        <p:sp>
          <p:nvSpPr>
            <p:cNvPr id="14" name="TextBox 13">
              <a:hlinkClick r:id="rId9" action="ppaction://hlinksldjump"/>
            </p:cNvPr>
            <p:cNvSpPr txBox="1"/>
            <p:nvPr/>
          </p:nvSpPr>
          <p:spPr>
            <a:xfrm>
              <a:off x="1043608" y="2246972"/>
              <a:ext cx="2505341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solidFill>
                    <a:srgbClr val="660066"/>
                  </a:solidFill>
                </a:rPr>
                <a:t>Бизе. </a:t>
              </a:r>
            </a:p>
            <a:p>
              <a:r>
                <a:rPr lang="ru-RU" sz="2800" dirty="0" smtClean="0">
                  <a:solidFill>
                    <a:srgbClr val="660066"/>
                  </a:solidFill>
                </a:rPr>
                <a:t>«Марш </a:t>
              </a:r>
              <a:r>
                <a:rPr lang="ru-RU" sz="2800" dirty="0">
                  <a:solidFill>
                    <a:srgbClr val="660066"/>
                  </a:solidFill>
                </a:rPr>
                <a:t>Т</a:t>
              </a:r>
              <a:r>
                <a:rPr lang="ru-RU" sz="2800" dirty="0" smtClean="0">
                  <a:solidFill>
                    <a:srgbClr val="660066"/>
                  </a:solidFill>
                </a:rPr>
                <a:t>ореадора»</a:t>
              </a:r>
              <a:endParaRPr lang="ru-RU" sz="2800" dirty="0">
                <a:solidFill>
                  <a:srgbClr val="660066"/>
                </a:solidFill>
              </a:endParaRPr>
            </a:p>
          </p:txBody>
        </p:sp>
      </p:grpSp>
      <p:sp>
        <p:nvSpPr>
          <p:cNvPr id="24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5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6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7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8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9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479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numSld="2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14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>
                <a:solidFill>
                  <a:srgbClr val="660066"/>
                </a:solidFill>
              </a:rPr>
              <a:t>Автор и </a:t>
            </a:r>
            <a:r>
              <a:rPr lang="ru-RU" sz="3600" dirty="0" smtClean="0">
                <a:solidFill>
                  <a:srgbClr val="660066"/>
                </a:solidFill>
              </a:rPr>
              <a:t>название музыкального произведения</a:t>
            </a:r>
            <a:endParaRPr lang="ru-RU" sz="3600" dirty="0">
              <a:solidFill>
                <a:srgbClr val="660066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24997" y="2208477"/>
            <a:ext cx="3240038" cy="1440000"/>
            <a:chOff x="324997" y="2208477"/>
            <a:chExt cx="3240038" cy="1440000"/>
          </a:xfrm>
        </p:grpSpPr>
        <p:sp>
          <p:nvSpPr>
            <p:cNvPr id="13" name="AutoShape 8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24997" y="2208477"/>
              <a:ext cx="3240038" cy="1440000"/>
            </a:xfrm>
            <a:prstGeom prst="round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r>
                <a:rPr lang="ru-RU" sz="3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А</a:t>
              </a:r>
              <a:endParaRPr lang="ru-RU" sz="3600" dirty="0">
                <a:solidFill>
                  <a:srgbClr val="660066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043608" y="2246972"/>
              <a:ext cx="2505341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solidFill>
                    <a:srgbClr val="660066"/>
                  </a:solidFill>
                </a:rPr>
                <a:t>Бизе. </a:t>
              </a:r>
            </a:p>
            <a:p>
              <a:r>
                <a:rPr lang="ru-RU" sz="2800" dirty="0" smtClean="0">
                  <a:solidFill>
                    <a:srgbClr val="660066"/>
                  </a:solidFill>
                </a:rPr>
                <a:t>«Марш </a:t>
              </a:r>
              <a:r>
                <a:rPr lang="ru-RU" sz="2800" dirty="0">
                  <a:solidFill>
                    <a:srgbClr val="660066"/>
                  </a:solidFill>
                </a:rPr>
                <a:t>Т</a:t>
              </a:r>
              <a:r>
                <a:rPr lang="ru-RU" sz="2800" dirty="0" smtClean="0">
                  <a:solidFill>
                    <a:srgbClr val="660066"/>
                  </a:solidFill>
                </a:rPr>
                <a:t>ореадора»</a:t>
              </a:r>
              <a:endParaRPr lang="ru-RU" sz="2800" dirty="0">
                <a:solidFill>
                  <a:srgbClr val="660066"/>
                </a:solidFill>
              </a:endParaRPr>
            </a:p>
          </p:txBody>
        </p:sp>
      </p:grpSp>
      <p:pic>
        <p:nvPicPr>
          <p:cNvPr id="3074" name="Picture 2" descr="C:\Users\Палецких Елена\Desktop\О, счастливчик\matador-with-sword-clarence-alfor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4655" y="2208477"/>
            <a:ext cx="3464973" cy="366879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Палецких Елена\Desktop\О, счастливчик\georges-bizet-bi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430" y="4011794"/>
            <a:ext cx="1849172" cy="247037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9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0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1" name="AutoShape 73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4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5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049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5"/>
          <p:cNvSpPr>
            <a:spLocks noChangeArrowheads="1"/>
          </p:cNvSpPr>
          <p:nvPr/>
        </p:nvSpPr>
        <p:spPr bwMode="auto">
          <a:xfrm>
            <a:off x="4125373" y="4292316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  </a:t>
            </a:r>
            <a:r>
              <a:rPr lang="ru-RU" sz="3600" dirty="0" smtClean="0">
                <a:solidFill>
                  <a:srgbClr val="660066"/>
                </a:solidFill>
              </a:rPr>
              <a:t>арфа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2313427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>
                <a:solidFill>
                  <a:srgbClr val="660066"/>
                </a:solidFill>
              </a:rPr>
              <a:t>Один из </a:t>
            </a:r>
            <a:r>
              <a:rPr lang="ru-RU" sz="3600" dirty="0" smtClean="0">
                <a:solidFill>
                  <a:srgbClr val="660066"/>
                </a:solidFill>
              </a:rPr>
              <a:t>древнейших музыкальных инструментов, </a:t>
            </a:r>
            <a:r>
              <a:rPr lang="ru-RU" sz="3600" dirty="0">
                <a:solidFill>
                  <a:srgbClr val="660066"/>
                </a:solidFill>
              </a:rPr>
              <a:t>символ музыкальной культуры в древнегреческой мифологии</a:t>
            </a:r>
          </a:p>
        </p:txBody>
      </p:sp>
      <p:sp>
        <p:nvSpPr>
          <p:cNvPr id="5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6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8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9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0" name="AutoShape 7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1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  <p:pic>
        <p:nvPicPr>
          <p:cNvPr id="4098" name="Picture 2" descr="C:\Users\Палецких Елена\Desktop\О, счастливчик Новый\17178796399_53a09cbea0_o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15090" y="3074355"/>
            <a:ext cx="1537199" cy="265890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Палецких Елена\Desktop\О, счастливчик\48c0a3eaf432fc91480a90886d043dc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370" y="3818315"/>
            <a:ext cx="1655604" cy="265890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285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2313427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 smtClean="0">
                <a:solidFill>
                  <a:srgbClr val="660066"/>
                </a:solidFill>
              </a:rPr>
              <a:t>Музыкальный инструмент </a:t>
            </a:r>
            <a:r>
              <a:rPr lang="ru-RU" sz="3600" dirty="0">
                <a:solidFill>
                  <a:srgbClr val="660066"/>
                </a:solidFill>
              </a:rPr>
              <a:t>с мягким благородным звучанием. Название в переводе с немецкого языка означает «лесной рог» </a:t>
            </a:r>
          </a:p>
        </p:txBody>
      </p:sp>
      <p:sp>
        <p:nvSpPr>
          <p:cNvPr id="25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125373" y="4292316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  </a:t>
            </a:r>
            <a:r>
              <a:rPr lang="ru-RU" sz="3600" dirty="0" smtClean="0">
                <a:solidFill>
                  <a:srgbClr val="660066"/>
                </a:solidFill>
              </a:rPr>
              <a:t>тромбон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26" name="AutoShape 6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08911" y="4308827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валторна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27" name="AutoShape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125404" y="3052399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труба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28" name="AutoShape 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08942" y="3068909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туба</a:t>
            </a:r>
            <a:endParaRPr lang="ru-RU" sz="3600" b="1" dirty="0">
              <a:solidFill>
                <a:srgbClr val="660066"/>
              </a:solidFill>
            </a:endParaRPr>
          </a:p>
        </p:txBody>
      </p:sp>
      <p:sp>
        <p:nvSpPr>
          <p:cNvPr id="29" name="Oval 77"/>
          <p:cNvSpPr>
            <a:spLocks noChangeArrowheads="1"/>
          </p:cNvSpPr>
          <p:nvPr/>
        </p:nvSpPr>
        <p:spPr bwMode="auto">
          <a:xfrm>
            <a:off x="2468949" y="5661248"/>
            <a:ext cx="1080000" cy="90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50/50</a:t>
            </a:r>
          </a:p>
        </p:txBody>
      </p:sp>
      <p:sp>
        <p:nvSpPr>
          <p:cNvPr id="30" name="Oval 77"/>
          <p:cNvSpPr>
            <a:spLocks noChangeArrowheads="1"/>
          </p:cNvSpPr>
          <p:nvPr/>
        </p:nvSpPr>
        <p:spPr bwMode="auto">
          <a:xfrm>
            <a:off x="4125404" y="5661248"/>
            <a:ext cx="900000" cy="900000"/>
          </a:xfrm>
          <a:prstGeom prst="round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5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6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7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8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9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0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31920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2313427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 smtClean="0">
                <a:solidFill>
                  <a:srgbClr val="660066"/>
                </a:solidFill>
              </a:rPr>
              <a:t>Музыкальный инструмент с мягким благородным звучанием. Название в переводе с немецкого языка означает «лесной рог» 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308911" y="4308827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валторна</a:t>
            </a:r>
            <a:endParaRPr lang="ru-RU" sz="3600" dirty="0">
              <a:solidFill>
                <a:srgbClr val="660066"/>
              </a:solidFill>
            </a:endParaRPr>
          </a:p>
        </p:txBody>
      </p:sp>
      <p:pic>
        <p:nvPicPr>
          <p:cNvPr id="1026" name="Picture 2" descr="C:\Users\Палецких Елена\Desktop\О, счастливчик Новый\6f4319bbdf4d7010dc4d14c9054152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0068" y="3599113"/>
            <a:ext cx="3457533" cy="231942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5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6" name="AutoShape 72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7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8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9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007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2313427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 smtClean="0">
                <a:solidFill>
                  <a:srgbClr val="660066"/>
                </a:solidFill>
              </a:rPr>
              <a:t>Композитор, который в </a:t>
            </a:r>
            <a:r>
              <a:rPr lang="ru-RU" sz="3600" dirty="0">
                <a:solidFill>
                  <a:srgbClr val="660066"/>
                </a:solidFill>
              </a:rPr>
              <a:t>годы Великой Отечественной войны </a:t>
            </a:r>
            <a:r>
              <a:rPr lang="ru-RU" sz="3600" dirty="0" smtClean="0">
                <a:solidFill>
                  <a:srgbClr val="660066"/>
                </a:solidFill>
              </a:rPr>
              <a:t>написал «</a:t>
            </a:r>
            <a:r>
              <a:rPr lang="ru-RU" sz="3600" dirty="0">
                <a:solidFill>
                  <a:srgbClr val="660066"/>
                </a:solidFill>
              </a:rPr>
              <a:t>Ленинградскую симфонию</a:t>
            </a:r>
            <a:r>
              <a:rPr lang="ru-RU" sz="3600" dirty="0" smtClean="0">
                <a:solidFill>
                  <a:srgbClr val="660066"/>
                </a:solidFill>
              </a:rPr>
              <a:t>»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5125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125373" y="4292316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  </a:t>
            </a:r>
            <a:r>
              <a:rPr lang="ru-RU" sz="3600" dirty="0" smtClean="0">
                <a:solidFill>
                  <a:srgbClr val="660066"/>
                </a:solidFill>
              </a:rPr>
              <a:t>Свиридов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5126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08911" y="4308827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Рахманинов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5127" name="AutoShape 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125404" y="3052399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Шостакович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5128" name="AutoShape 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08942" y="3068909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Прокофьев</a:t>
            </a:r>
            <a:endParaRPr lang="ru-RU" sz="3600" b="1" dirty="0">
              <a:solidFill>
                <a:srgbClr val="660066"/>
              </a:solidFill>
            </a:endParaRPr>
          </a:p>
        </p:txBody>
      </p:sp>
      <p:sp>
        <p:nvSpPr>
          <p:cNvPr id="35" name="Oval 77"/>
          <p:cNvSpPr>
            <a:spLocks noChangeArrowheads="1"/>
          </p:cNvSpPr>
          <p:nvPr/>
        </p:nvSpPr>
        <p:spPr bwMode="auto">
          <a:xfrm>
            <a:off x="2468949" y="5661248"/>
            <a:ext cx="1080000" cy="90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50/50</a:t>
            </a:r>
          </a:p>
        </p:txBody>
      </p:sp>
      <p:sp>
        <p:nvSpPr>
          <p:cNvPr id="25" name="Oval 77"/>
          <p:cNvSpPr>
            <a:spLocks noChangeArrowheads="1"/>
          </p:cNvSpPr>
          <p:nvPr/>
        </p:nvSpPr>
        <p:spPr bwMode="auto">
          <a:xfrm>
            <a:off x="4125404" y="5661248"/>
            <a:ext cx="900000" cy="900000"/>
          </a:xfrm>
          <a:prstGeom prst="round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6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7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8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9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0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1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74649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5126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2313427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>
                <a:solidFill>
                  <a:srgbClr val="660066"/>
                </a:solidFill>
              </a:rPr>
              <a:t>Композитор, который в годы Великой Отечественной войны написал </a:t>
            </a:r>
            <a:r>
              <a:rPr lang="ru-RU" sz="3600" dirty="0" smtClean="0">
                <a:solidFill>
                  <a:srgbClr val="660066"/>
                </a:solidFill>
              </a:rPr>
              <a:t>«Ленинградскую </a:t>
            </a:r>
            <a:r>
              <a:rPr lang="ru-RU" sz="3600" dirty="0">
                <a:solidFill>
                  <a:srgbClr val="660066"/>
                </a:solidFill>
              </a:rPr>
              <a:t>симфонию»</a:t>
            </a:r>
          </a:p>
        </p:txBody>
      </p:sp>
      <p:sp>
        <p:nvSpPr>
          <p:cNvPr id="13" name="AutoShape 7"/>
          <p:cNvSpPr>
            <a:spLocks noChangeArrowheads="1"/>
          </p:cNvSpPr>
          <p:nvPr/>
        </p:nvSpPr>
        <p:spPr bwMode="auto">
          <a:xfrm>
            <a:off x="4125404" y="3052399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>
                <a:solidFill>
                  <a:srgbClr val="660066"/>
                </a:solidFill>
              </a:rPr>
              <a:t>Ш</a:t>
            </a:r>
            <a:r>
              <a:rPr lang="ru-RU" sz="3600" dirty="0" smtClean="0">
                <a:solidFill>
                  <a:srgbClr val="660066"/>
                </a:solidFill>
              </a:rPr>
              <a:t>остакович</a:t>
            </a:r>
            <a:endParaRPr lang="ru-RU" sz="3600" dirty="0">
              <a:solidFill>
                <a:srgbClr val="660066"/>
              </a:solidFill>
            </a:endParaRPr>
          </a:p>
        </p:txBody>
      </p:sp>
      <p:pic>
        <p:nvPicPr>
          <p:cNvPr id="2050" name="Picture 2" descr="C:\Users\Палецких Елена\Desktop\О, счастливчик Новый\s346927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98" y="3052399"/>
            <a:ext cx="3013840" cy="34248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Палецких Елена\Desktop\О, счастливчик Новый\57e8e163e1428d13f9772f6485ebbc6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256" y="4257858"/>
            <a:ext cx="2664296" cy="221935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7" name="AutoShape 71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8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9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0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1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4214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125373" y="4292316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  </a:t>
            </a:r>
            <a:r>
              <a:rPr lang="ru-RU" sz="3600" dirty="0" smtClean="0">
                <a:solidFill>
                  <a:srgbClr val="660066"/>
                </a:solidFill>
              </a:rPr>
              <a:t>вариации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4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08911" y="4308827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рондо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5" name="AutoShape 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125404" y="3052399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куплетная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6" name="AutoShape 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08942" y="3068909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сонатная</a:t>
            </a:r>
            <a:endParaRPr lang="ru-RU" sz="3600" b="1" dirty="0">
              <a:solidFill>
                <a:srgbClr val="660066"/>
              </a:solidFill>
            </a:endParaRPr>
          </a:p>
        </p:txBody>
      </p:sp>
      <p:sp>
        <p:nvSpPr>
          <p:cNvPr id="7" name="Oval 77"/>
          <p:cNvSpPr>
            <a:spLocks noChangeArrowheads="1"/>
          </p:cNvSpPr>
          <p:nvPr/>
        </p:nvSpPr>
        <p:spPr bwMode="auto">
          <a:xfrm>
            <a:off x="2468949" y="5661248"/>
            <a:ext cx="1080000" cy="90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50/50</a:t>
            </a:r>
          </a:p>
        </p:txBody>
      </p:sp>
      <p:sp>
        <p:nvSpPr>
          <p:cNvPr id="8" name="Oval 77"/>
          <p:cNvSpPr>
            <a:spLocks noChangeArrowheads="1"/>
          </p:cNvSpPr>
          <p:nvPr/>
        </p:nvSpPr>
        <p:spPr bwMode="auto">
          <a:xfrm>
            <a:off x="4125404" y="5661248"/>
            <a:ext cx="900000" cy="900000"/>
          </a:xfrm>
          <a:prstGeom prst="round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6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7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8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9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0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1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28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1947299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 smtClean="0">
                <a:solidFill>
                  <a:srgbClr val="660066"/>
                </a:solidFill>
              </a:rPr>
              <a:t> Определите музыкальную форму по условному обозначению:</a:t>
            </a:r>
            <a:endParaRPr lang="en-US" sz="3600" dirty="0" smtClean="0">
              <a:solidFill>
                <a:srgbClr val="660066"/>
              </a:solidFill>
            </a:endParaRPr>
          </a:p>
          <a:p>
            <a:pPr algn="ctr"/>
            <a:r>
              <a:rPr lang="pt-BR" sz="3600" dirty="0" smtClean="0">
                <a:solidFill>
                  <a:srgbClr val="660066"/>
                </a:solidFill>
              </a:rPr>
              <a:t>a</a:t>
            </a:r>
            <a:r>
              <a:rPr lang="ru-RU" sz="3600" dirty="0" smtClean="0">
                <a:solidFill>
                  <a:srgbClr val="660066"/>
                </a:solidFill>
              </a:rPr>
              <a:t> </a:t>
            </a:r>
            <a:r>
              <a:rPr lang="pt-BR" sz="3600" dirty="0" smtClean="0">
                <a:solidFill>
                  <a:srgbClr val="660066"/>
                </a:solidFill>
              </a:rPr>
              <a:t>a</a:t>
            </a:r>
            <a:r>
              <a:rPr lang="pt-BR" sz="2000" b="1" dirty="0" smtClean="0">
                <a:solidFill>
                  <a:srgbClr val="660066"/>
                </a:solidFill>
              </a:rPr>
              <a:t>1</a:t>
            </a:r>
            <a:r>
              <a:rPr lang="pt-BR" sz="3600" dirty="0" smtClean="0">
                <a:solidFill>
                  <a:srgbClr val="660066"/>
                </a:solidFill>
              </a:rPr>
              <a:t> a</a:t>
            </a:r>
            <a:r>
              <a:rPr lang="pt-BR" sz="2000" b="1" dirty="0" smtClean="0">
                <a:solidFill>
                  <a:srgbClr val="660066"/>
                </a:solidFill>
              </a:rPr>
              <a:t>2</a:t>
            </a:r>
            <a:r>
              <a:rPr lang="ru-RU" sz="3600" dirty="0">
                <a:solidFill>
                  <a:srgbClr val="660066"/>
                </a:solidFill>
              </a:rPr>
              <a:t> </a:t>
            </a:r>
            <a:r>
              <a:rPr lang="pt-BR" sz="3600" dirty="0" smtClean="0">
                <a:solidFill>
                  <a:srgbClr val="660066"/>
                </a:solidFill>
              </a:rPr>
              <a:t>a</a:t>
            </a:r>
            <a:r>
              <a:rPr lang="pt-BR" sz="2000" b="1" dirty="0">
                <a:solidFill>
                  <a:srgbClr val="660066"/>
                </a:solidFill>
              </a:rPr>
              <a:t>3</a:t>
            </a:r>
            <a:r>
              <a:rPr lang="pt-BR" sz="3600" dirty="0" smtClean="0">
                <a:solidFill>
                  <a:srgbClr val="660066"/>
                </a:solidFill>
              </a:rPr>
              <a:t> a</a:t>
            </a:r>
            <a:r>
              <a:rPr lang="pt-BR" sz="2000" b="1" dirty="0" smtClean="0">
                <a:solidFill>
                  <a:srgbClr val="660066"/>
                </a:solidFill>
              </a:rPr>
              <a:t>4</a:t>
            </a:r>
            <a:endParaRPr lang="ru-RU" sz="36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988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2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3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4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5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6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7" name="Управляющая кнопка: домой 16">
            <a:hlinkClick r:id="rId2" action="ppaction://hlinksldjump" highlightClick="1"/>
          </p:cNvPr>
          <p:cNvSpPr/>
          <p:nvPr/>
        </p:nvSpPr>
        <p:spPr>
          <a:xfrm>
            <a:off x="323528" y="6045217"/>
            <a:ext cx="432000" cy="432000"/>
          </a:xfrm>
          <a:prstGeom prst="actionButtonHom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AutoShape 5"/>
          <p:cNvSpPr>
            <a:spLocks noChangeArrowheads="1"/>
          </p:cNvSpPr>
          <p:nvPr/>
        </p:nvSpPr>
        <p:spPr bwMode="auto">
          <a:xfrm>
            <a:off x="4125373" y="4292316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  </a:t>
            </a:r>
            <a:r>
              <a:rPr lang="ru-RU" sz="3600" dirty="0" smtClean="0">
                <a:solidFill>
                  <a:srgbClr val="660066"/>
                </a:solidFill>
              </a:rPr>
              <a:t>вариации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2" name="Прямоугольник с двумя скругленными противолежащими углами 1">
            <a:hlinkClick r:id="rId3" action="ppaction://hlinksldjump"/>
          </p:cNvPr>
          <p:cNvSpPr/>
          <p:nvPr/>
        </p:nvSpPr>
        <p:spPr>
          <a:xfrm>
            <a:off x="1165215" y="3137118"/>
            <a:ext cx="2344680" cy="3340100"/>
          </a:xfrm>
          <a:prstGeom prst="round2DiagRect">
            <a:avLst/>
          </a:prstGeom>
          <a:blipFill>
            <a:blip r:embed="rId4"/>
            <a:stretch>
              <a:fillRect/>
            </a:stretch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1947299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 smtClean="0">
                <a:solidFill>
                  <a:srgbClr val="660066"/>
                </a:solidFill>
              </a:rPr>
              <a:t> Определите музыкальную форму по </a:t>
            </a:r>
            <a:r>
              <a:rPr lang="ru-RU" sz="3600" dirty="0">
                <a:solidFill>
                  <a:srgbClr val="660066"/>
                </a:solidFill>
              </a:rPr>
              <a:t>условному </a:t>
            </a:r>
            <a:r>
              <a:rPr lang="ru-RU" sz="3600" dirty="0" smtClean="0">
                <a:solidFill>
                  <a:srgbClr val="660066"/>
                </a:solidFill>
              </a:rPr>
              <a:t>обозначению:</a:t>
            </a:r>
            <a:endParaRPr lang="en-US" sz="3600" dirty="0" smtClean="0">
              <a:solidFill>
                <a:srgbClr val="660066"/>
              </a:solidFill>
            </a:endParaRPr>
          </a:p>
          <a:p>
            <a:pPr algn="ctr"/>
            <a:r>
              <a:rPr lang="pt-BR" sz="3600" dirty="0">
                <a:solidFill>
                  <a:srgbClr val="660066"/>
                </a:solidFill>
              </a:rPr>
              <a:t>a</a:t>
            </a:r>
            <a:r>
              <a:rPr lang="ru-RU" sz="3600" dirty="0">
                <a:solidFill>
                  <a:srgbClr val="660066"/>
                </a:solidFill>
              </a:rPr>
              <a:t> </a:t>
            </a:r>
            <a:r>
              <a:rPr lang="pt-BR" sz="3600" dirty="0">
                <a:solidFill>
                  <a:srgbClr val="660066"/>
                </a:solidFill>
              </a:rPr>
              <a:t>a</a:t>
            </a:r>
            <a:r>
              <a:rPr lang="pt-BR" sz="2000" b="1" dirty="0">
                <a:solidFill>
                  <a:srgbClr val="660066"/>
                </a:solidFill>
              </a:rPr>
              <a:t>1</a:t>
            </a:r>
            <a:r>
              <a:rPr lang="pt-BR" sz="3600" dirty="0">
                <a:solidFill>
                  <a:srgbClr val="660066"/>
                </a:solidFill>
              </a:rPr>
              <a:t> a</a:t>
            </a:r>
            <a:r>
              <a:rPr lang="pt-BR" sz="2000" b="1" dirty="0">
                <a:solidFill>
                  <a:srgbClr val="660066"/>
                </a:solidFill>
              </a:rPr>
              <a:t>2</a:t>
            </a:r>
            <a:r>
              <a:rPr lang="ru-RU" sz="3600" dirty="0">
                <a:solidFill>
                  <a:srgbClr val="660066"/>
                </a:solidFill>
              </a:rPr>
              <a:t> </a:t>
            </a:r>
            <a:r>
              <a:rPr lang="pt-BR" sz="3600">
                <a:solidFill>
                  <a:srgbClr val="660066"/>
                </a:solidFill>
              </a:rPr>
              <a:t>a</a:t>
            </a:r>
            <a:r>
              <a:rPr lang="pt-BR" sz="2000" b="1">
                <a:solidFill>
                  <a:srgbClr val="660066"/>
                </a:solidFill>
              </a:rPr>
              <a:t>3</a:t>
            </a:r>
            <a:r>
              <a:rPr lang="pt-BR" sz="3600">
                <a:solidFill>
                  <a:srgbClr val="660066"/>
                </a:solidFill>
              </a:rPr>
              <a:t> a</a:t>
            </a:r>
            <a:r>
              <a:rPr lang="pt-BR" sz="2000" b="1">
                <a:solidFill>
                  <a:srgbClr val="660066"/>
                </a:solidFill>
              </a:rPr>
              <a:t>4</a:t>
            </a:r>
            <a:endParaRPr lang="ru-RU" sz="36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14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655676" y="1880828"/>
            <a:ext cx="5832648" cy="309634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Игра окончена</a:t>
            </a:r>
            <a:endParaRPr lang="ru-RU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6040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140200" y="4304335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  </a:t>
            </a:r>
            <a:r>
              <a:rPr lang="ru-RU" sz="3600" dirty="0" smtClean="0">
                <a:solidFill>
                  <a:srgbClr val="660066"/>
                </a:solidFill>
              </a:rPr>
              <a:t>арфа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4" name="AutoShape 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23738" y="4320845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флейта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5" name="AutoShape 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140231" y="3064418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орган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6" name="AutoShape 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23769" y="3080929"/>
            <a:ext cx="3240038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скрипка</a:t>
            </a:r>
            <a:endParaRPr lang="ru-RU" sz="3600" b="1" dirty="0">
              <a:solidFill>
                <a:srgbClr val="660066"/>
              </a:solidFill>
            </a:endParaRPr>
          </a:p>
        </p:txBody>
      </p:sp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14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 smtClean="0">
                <a:solidFill>
                  <a:srgbClr val="660066"/>
                </a:solidFill>
              </a:rPr>
              <a:t>Определите музыкальный инструмент по звучанию</a:t>
            </a:r>
            <a:endParaRPr lang="ru-RU" sz="3600" dirty="0">
              <a:solidFill>
                <a:srgbClr val="660066"/>
              </a:solidFill>
            </a:endParaRPr>
          </a:p>
        </p:txBody>
      </p:sp>
      <p:sp>
        <p:nvSpPr>
          <p:cNvPr id="7" name="Oval 77"/>
          <p:cNvSpPr>
            <a:spLocks noChangeArrowheads="1"/>
          </p:cNvSpPr>
          <p:nvPr/>
        </p:nvSpPr>
        <p:spPr bwMode="auto">
          <a:xfrm>
            <a:off x="2468949" y="5661248"/>
            <a:ext cx="1080000" cy="90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50/50</a:t>
            </a:r>
          </a:p>
        </p:txBody>
      </p:sp>
      <p:sp>
        <p:nvSpPr>
          <p:cNvPr id="8" name="Oval 77"/>
          <p:cNvSpPr>
            <a:spLocks noChangeArrowheads="1"/>
          </p:cNvSpPr>
          <p:nvPr/>
        </p:nvSpPr>
        <p:spPr bwMode="auto">
          <a:xfrm>
            <a:off x="4125404" y="5661248"/>
            <a:ext cx="900000" cy="900000"/>
          </a:xfrm>
          <a:prstGeom prst="round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10" name="Бах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790094" y="5806448"/>
            <a:ext cx="609600" cy="609600"/>
          </a:xfrm>
          <a:prstGeom prst="rect">
            <a:avLst/>
          </a:prstGeom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23" r="23189" b="13571"/>
          <a:stretch>
            <a:fillRect/>
          </a:stretch>
        </p:blipFill>
        <p:spPr bwMode="auto">
          <a:xfrm>
            <a:off x="6745790" y="5589240"/>
            <a:ext cx="619583" cy="9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2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3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4" name="AutoShape 73"/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5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6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64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numSld="2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324998" y="411801"/>
            <a:ext cx="7056463" cy="14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dirty="0" smtClean="0">
                <a:solidFill>
                  <a:srgbClr val="660066"/>
                </a:solidFill>
              </a:rPr>
              <a:t>Определите музыкальный инструмент по звучанию</a:t>
            </a:r>
            <a:endParaRPr lang="ru-RU" sz="3600" dirty="0">
              <a:solidFill>
                <a:srgbClr val="660066"/>
              </a:solidFill>
            </a:endParaRPr>
          </a:p>
        </p:txBody>
      </p:sp>
      <p:pic>
        <p:nvPicPr>
          <p:cNvPr id="3075" name="Picture 3" descr="C:\Users\Палецких Елена\Desktop\Новая папка\0090d730e599541fa4df090619881d7c--church-of-our-lady-organ-instrumen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70" y="2276872"/>
            <a:ext cx="2755307" cy="420034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68"/>
          <p:cNvSpPr>
            <a:spLocks noChangeArrowheads="1"/>
          </p:cNvSpPr>
          <p:nvPr/>
        </p:nvSpPr>
        <p:spPr bwMode="auto">
          <a:xfrm>
            <a:off x="7714822" y="4640360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1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7" name="AutoShape 71"/>
          <p:cNvSpPr>
            <a:spLocks noChangeArrowheads="1"/>
          </p:cNvSpPr>
          <p:nvPr/>
        </p:nvSpPr>
        <p:spPr bwMode="auto">
          <a:xfrm>
            <a:off x="7714822" y="411800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8" name="AutoShape 72"/>
          <p:cNvSpPr>
            <a:spLocks noChangeArrowheads="1"/>
          </p:cNvSpPr>
          <p:nvPr/>
        </p:nvSpPr>
        <p:spPr bwMode="auto">
          <a:xfrm>
            <a:off x="7714822" y="1250703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5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9" name="AutoShape 73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738615" y="2089099"/>
            <a:ext cx="1080000" cy="54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4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0" name="AutoShape 74"/>
          <p:cNvSpPr>
            <a:spLocks noChangeArrowheads="1"/>
          </p:cNvSpPr>
          <p:nvPr/>
        </p:nvSpPr>
        <p:spPr bwMode="auto">
          <a:xfrm>
            <a:off x="7714822" y="2952999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1" name="AutoShape 75"/>
          <p:cNvSpPr>
            <a:spLocks noChangeArrowheads="1"/>
          </p:cNvSpPr>
          <p:nvPr/>
        </p:nvSpPr>
        <p:spPr bwMode="auto">
          <a:xfrm>
            <a:off x="7714822" y="3768827"/>
            <a:ext cx="1080000" cy="540000"/>
          </a:xfrm>
          <a:prstGeom prst="roundRect">
            <a:avLst/>
          </a:prstGeom>
          <a:solidFill>
            <a:srgbClr val="9966FF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dirty="0" smtClean="0">
                <a:solidFill>
                  <a:srgbClr val="660066"/>
                </a:solidFill>
              </a:rPr>
              <a:t>2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3" name="AutoShape 7"/>
          <p:cNvSpPr>
            <a:spLocks noChangeArrowheads="1"/>
          </p:cNvSpPr>
          <p:nvPr/>
        </p:nvSpPr>
        <p:spPr bwMode="auto">
          <a:xfrm>
            <a:off x="4140231" y="3064418"/>
            <a:ext cx="3240000" cy="9000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dirty="0" smtClean="0">
                <a:solidFill>
                  <a:srgbClr val="660066"/>
                </a:solidFill>
              </a:rPr>
              <a:t>орган</a:t>
            </a:r>
            <a:endParaRPr lang="ru-RU" sz="36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769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3343</TotalTime>
  <Words>1823</Words>
  <Application>Microsoft Office PowerPoint</Application>
  <PresentationFormat>Экран (4:3)</PresentationFormat>
  <Paragraphs>803</Paragraphs>
  <Slides>76</Slides>
  <Notes>8</Notes>
  <HiddenSlides>0</HiddenSlides>
  <MMClips>12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76</vt:i4>
      </vt:variant>
    </vt:vector>
  </HeadingPairs>
  <TitlesOfParts>
    <vt:vector size="7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О, счастливчик!</dc:title>
  <dc:subject>Игра по музыке для учащихся 7 класса</dc:subject>
  <dc:creator>Палецких Елена</dc:creator>
  <cp:lastModifiedBy>Палецких Елена</cp:lastModifiedBy>
  <cp:revision>320</cp:revision>
  <dcterms:created xsi:type="dcterms:W3CDTF">2018-03-11T10:35:27Z</dcterms:created>
  <dcterms:modified xsi:type="dcterms:W3CDTF">2019-08-29T17:03:58Z</dcterms:modified>
</cp:coreProperties>
</file>