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347" r:id="rId3"/>
    <p:sldId id="349" r:id="rId4"/>
    <p:sldId id="345" r:id="rId5"/>
    <p:sldId id="352" r:id="rId6"/>
    <p:sldId id="354" r:id="rId7"/>
    <p:sldId id="307" r:id="rId8"/>
    <p:sldId id="356" r:id="rId9"/>
    <p:sldId id="358" r:id="rId10"/>
    <p:sldId id="323" r:id="rId11"/>
    <p:sldId id="319" r:id="rId12"/>
    <p:sldId id="322" r:id="rId13"/>
    <p:sldId id="308" r:id="rId14"/>
    <p:sldId id="315" r:id="rId15"/>
    <p:sldId id="305" r:id="rId16"/>
    <p:sldId id="306" r:id="rId17"/>
    <p:sldId id="318" r:id="rId18"/>
    <p:sldId id="320" r:id="rId19"/>
    <p:sldId id="321" r:id="rId20"/>
    <p:sldId id="361" r:id="rId21"/>
    <p:sldId id="304" r:id="rId22"/>
    <p:sldId id="369" r:id="rId23"/>
    <p:sldId id="342" r:id="rId24"/>
    <p:sldId id="365" r:id="rId25"/>
    <p:sldId id="360" r:id="rId26"/>
    <p:sldId id="372" r:id="rId27"/>
    <p:sldId id="346" r:id="rId28"/>
    <p:sldId id="336" r:id="rId29"/>
    <p:sldId id="335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91109"/>
    <a:srgbClr val="007A37"/>
    <a:srgbClr val="3BCCFF"/>
    <a:srgbClr val="9AFA26"/>
    <a:srgbClr val="00B050"/>
    <a:srgbClr val="FF0000"/>
    <a:srgbClr val="000099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9850" autoAdjust="0"/>
  </p:normalViewPr>
  <p:slideViewPr>
    <p:cSldViewPr>
      <p:cViewPr>
        <p:scale>
          <a:sx n="80" d="100"/>
          <a:sy n="80" d="100"/>
        </p:scale>
        <p:origin x="-2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243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Нажмите кнопку, чтобы изменить стили основного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157047E-4BAF-4C58-A060-1430370F68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9DBE74-B53A-4C32-A1DC-1DA462F7E64F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7578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207DB5-4F2E-434A-A832-4E15E1F7344E}" type="slidenum">
              <a:rPr lang="ru-RU" smtClean="0"/>
              <a:pPr/>
              <a:t>18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768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37C947-ABCB-408A-B98E-56F52F530E5B}" type="slidenum">
              <a:rPr lang="ru-RU" smtClean="0"/>
              <a:pPr/>
              <a:t>19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7987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75F3D0-766D-41CE-A7CE-213792D5C018}" type="slidenum">
              <a:rPr lang="ru-RU" smtClean="0"/>
              <a:pPr/>
              <a:t>21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6758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AF3C26-E9A1-43B5-BE33-1201ECAA094E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6861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A26921-270D-441F-A800-80A098B5A68A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6963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79790F-4BFC-4C86-B372-4811D868906A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706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981570-CCF2-47DE-A4FD-09563A1A8C5A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7168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4E6F4E-FA7C-4878-8437-D2E8281A0A98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7270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6CE877-D1AE-4785-8F6E-9B6F91018736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7373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71C591-AD8B-4F05-9766-142B804C27B4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7475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2C6A1C-5DBD-4CB1-B0E4-BB7444BABE94}" type="slidenum">
              <a:rPr lang="ru-RU" smtClean="0"/>
              <a:pPr/>
              <a:t>17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Нажмите кнопку, чтобы изменить стиль основного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Нажмите кнопку, чтобы изменить стиль основного подзаголовка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6C02F-AE95-43D6-BF2E-3C8E3871D5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6919A-46BB-4816-A664-919DCFA28B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AFD05-5351-4077-8B7C-BC511D3515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D0428-A548-4B3C-BCB6-41F73165C4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07C38-F6F4-48DC-8766-4DEF3F48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99B93-4CEB-4598-A9C8-F2F2798915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98874-55A9-4E6C-A33E-2C67D466A4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B9DC7-3252-4A3D-B2D6-2C87D824F7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5073A-66D2-45E7-9414-E01CEE25F8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72F4B-686E-43B7-B8EA-76DA5C0628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4E2E4-AA01-4C2C-B09B-F3D8D819D4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Нажмите кнопку, чтобы изменить стиль основного заголовка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Нажмите кнопку, чтобы изменить стили основного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BECCAEB0-8E32-44B1-BD84-3BB69CD797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_____Microsoft_Office_Excel2.xlsx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_____Microsoft_Office_Excel3.xlsx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_____Microsoft_Office_Excel4.xlsx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_____Microsoft_Office_Excel5.xlsx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package" Target="../embeddings/_____Microsoft_Office_Excel6.xlsx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package" Target="../embeddings/_____Microsoft_Office_Excel7.xlsx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package" Target="../embeddings/_____Microsoft_Office_Excel8.xlsx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package" Target="../embeddings/_____Microsoft_Office_Excel9.xlsx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package" Target="../embeddings/_____Microsoft_Office_Excel10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package" Target="../embeddings/_____Microsoft_Office_Excel11.xlsx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23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nsportal.ru/shkola/geometriya/library/prezentatsiya-uravnenie-pryamoy" TargetMode="External"/><Relationship Id="rId2" Type="http://schemas.openxmlformats.org/officeDocument/2006/relationships/hyperlink" Target="http://interneturok.ru/ru/school/geometry/9-klass/metod-koordinat/uravnenie-pryamoj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ath.msu.su/" TargetMode="External"/><Relationship Id="rId5" Type="http://schemas.openxmlformats.org/officeDocument/2006/relationships/hyperlink" Target="http://teacher.msu.ru/teacher/seminar/2013/math-olymp-ege" TargetMode="External"/><Relationship Id="rId4" Type="http://schemas.openxmlformats.org/officeDocument/2006/relationships/hyperlink" Target="http://www.cleverstudents.ru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_____Microsoft_Office_Excel1.xlsx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07526" y="562655"/>
            <a:ext cx="8328947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ru-RU" sz="5400" b="1" i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Обобщающее повторение.</a:t>
            </a:r>
          </a:p>
          <a:p>
            <a:pPr algn="ctr">
              <a:defRPr/>
            </a:pPr>
            <a:r>
              <a:rPr lang="ru-RU" sz="5400" b="1" i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Уравнение прямой.</a:t>
            </a:r>
            <a:endParaRPr lang="ru-RU" sz="54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585913" y="804863"/>
          <a:ext cx="5661025" cy="4133850"/>
        </p:xfrm>
        <a:graphic>
          <a:graphicData uri="http://schemas.openxmlformats.org/presentationml/2006/ole">
            <p:oleObj spid="_x0000_s7170" name="Лист" r:id="rId4" imgW="5829373" imgH="3952907" progId="Excel.Sheet.12">
              <p:embed/>
            </p:oleObj>
          </a:graphicData>
        </a:graphic>
      </p:graphicFrame>
      <p:sp>
        <p:nvSpPr>
          <p:cNvPr id="7171" name="TextBox 7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</a:rPr>
              <a:t> Назовите уравнение  прямой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711325" y="4011613"/>
            <a:ext cx="5372100" cy="1587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968375" y="2765425"/>
            <a:ext cx="3856038" cy="1588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4" name="TextBox 17"/>
          <p:cNvSpPr txBox="1">
            <a:spLocks noChangeArrowheads="1"/>
          </p:cNvSpPr>
          <p:nvPr/>
        </p:nvSpPr>
        <p:spPr bwMode="auto">
          <a:xfrm>
            <a:off x="6742113" y="3854450"/>
            <a:ext cx="441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7175" name="TextBox 18"/>
          <p:cNvSpPr txBox="1">
            <a:spLocks noChangeArrowheads="1"/>
          </p:cNvSpPr>
          <p:nvPr/>
        </p:nvSpPr>
        <p:spPr bwMode="auto">
          <a:xfrm>
            <a:off x="2455863" y="717550"/>
            <a:ext cx="412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4000" b="1" i="1">
              <a:solidFill>
                <a:srgbClr val="09110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6" name="TextBox 19"/>
          <p:cNvSpPr txBox="1">
            <a:spLocks noChangeArrowheads="1"/>
          </p:cNvSpPr>
          <p:nvPr/>
        </p:nvSpPr>
        <p:spPr bwMode="auto">
          <a:xfrm>
            <a:off x="2543175" y="3935413"/>
            <a:ext cx="35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91109"/>
                </a:solidFill>
              </a:rPr>
              <a:t>0</a:t>
            </a:r>
            <a:endParaRPr lang="ru-RU" sz="2400" b="1" i="1">
              <a:solidFill>
                <a:srgbClr val="091109"/>
              </a:solidFill>
            </a:endParaRPr>
          </a:p>
        </p:txBody>
      </p:sp>
      <p:sp>
        <p:nvSpPr>
          <p:cNvPr id="7177" name="TextBox 22"/>
          <p:cNvSpPr txBox="1">
            <a:spLocks noChangeArrowheads="1"/>
          </p:cNvSpPr>
          <p:nvPr/>
        </p:nvSpPr>
        <p:spPr bwMode="auto">
          <a:xfrm>
            <a:off x="3140075" y="3976688"/>
            <a:ext cx="338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78" name="TextBox 23"/>
          <p:cNvSpPr txBox="1">
            <a:spLocks noChangeArrowheads="1"/>
          </p:cNvSpPr>
          <p:nvPr/>
        </p:nvSpPr>
        <p:spPr bwMode="auto">
          <a:xfrm>
            <a:off x="2589213" y="3324225"/>
            <a:ext cx="338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79" name="TextBox 15"/>
          <p:cNvSpPr txBox="1">
            <a:spLocks noChangeArrowheads="1"/>
          </p:cNvSpPr>
          <p:nvPr/>
        </p:nvSpPr>
        <p:spPr bwMode="auto">
          <a:xfrm>
            <a:off x="5786438" y="857250"/>
            <a:ext cx="8143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4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000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grpSp>
        <p:nvGrpSpPr>
          <p:cNvPr id="7180" name="Группа 49"/>
          <p:cNvGrpSpPr>
            <a:grpSpLocks/>
          </p:cNvGrpSpPr>
          <p:nvPr/>
        </p:nvGrpSpPr>
        <p:grpSpPr bwMode="auto">
          <a:xfrm>
            <a:off x="2379663" y="1143000"/>
            <a:ext cx="3263900" cy="3394075"/>
            <a:chOff x="2379052" y="1142984"/>
            <a:chExt cx="3264518" cy="3393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5400000" flipH="1" flipV="1">
              <a:off x="2314509" y="1207526"/>
              <a:ext cx="3393602" cy="3264518"/>
            </a:xfrm>
            <a:prstGeom prst="line">
              <a:avLst/>
            </a:prstGeom>
            <a:ln w="19050">
              <a:solidFill>
                <a:srgbClr val="007A37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 rot="60000">
              <a:off x="2860155" y="3976277"/>
              <a:ext cx="71452" cy="71427"/>
            </a:xfrm>
            <a:prstGeom prst="ellipse">
              <a:avLst/>
            </a:prstGeom>
            <a:ln w="19050">
              <a:solidFill>
                <a:srgbClr val="007A37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5467324" y="1233459"/>
              <a:ext cx="71452" cy="71427"/>
            </a:xfrm>
            <a:prstGeom prst="ellipse">
              <a:avLst/>
            </a:prstGeom>
            <a:ln w="19050">
              <a:solidFill>
                <a:srgbClr val="007A37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46" name="Овал 45"/>
          <p:cNvSpPr/>
          <p:nvPr/>
        </p:nvSpPr>
        <p:spPr>
          <a:xfrm>
            <a:off x="2857500" y="3976688"/>
            <a:ext cx="71438" cy="71437"/>
          </a:xfrm>
          <a:prstGeom prst="ellipse">
            <a:avLst/>
          </a:prstGeom>
          <a:ln>
            <a:solidFill>
              <a:srgbClr val="091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1" name="Прямая соединительная линия 30"/>
          <p:cNvCxnSpPr/>
          <p:nvPr/>
        </p:nvCxnSpPr>
        <p:spPr bwMode="auto">
          <a:xfrm rot="5460000" flipH="1" flipV="1">
            <a:off x="2168525" y="2105026"/>
            <a:ext cx="2700337" cy="2519362"/>
          </a:xfrm>
          <a:prstGeom prst="line">
            <a:avLst/>
          </a:prstGeom>
          <a:ln w="762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011488" y="714375"/>
            <a:ext cx="14176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4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+2</a:t>
            </a:r>
            <a:endParaRPr lang="ru-RU" sz="40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98705E-6 L -0.00104 -0.1343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1585913" y="1311275"/>
          <a:ext cx="5661025" cy="4133850"/>
        </p:xfrm>
        <a:graphic>
          <a:graphicData uri="http://schemas.openxmlformats.org/presentationml/2006/ole">
            <p:oleObj spid="_x0000_s8194" name="Лист" r:id="rId4" imgW="5829373" imgH="3952907" progId="Excel.Sheet.12">
              <p:embed/>
            </p:oleObj>
          </a:graphicData>
        </a:graphic>
      </p:graphicFrame>
      <p:sp>
        <p:nvSpPr>
          <p:cNvPr id="8195" name="TextBox 22"/>
          <p:cNvSpPr txBox="1">
            <a:spLocks noChangeArrowheads="1"/>
          </p:cNvSpPr>
          <p:nvPr/>
        </p:nvSpPr>
        <p:spPr bwMode="auto">
          <a:xfrm>
            <a:off x="3113088" y="4551363"/>
            <a:ext cx="35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91109"/>
                </a:solidFill>
              </a:rPr>
              <a:t>1</a:t>
            </a:r>
          </a:p>
        </p:txBody>
      </p:sp>
      <p:cxnSp>
        <p:nvCxnSpPr>
          <p:cNvPr id="38" name="Прямая соединительная линия 37"/>
          <p:cNvCxnSpPr/>
          <p:nvPr/>
        </p:nvCxnSpPr>
        <p:spPr bwMode="auto">
          <a:xfrm rot="10800000" flipV="1">
            <a:off x="1681163" y="3721100"/>
            <a:ext cx="3857625" cy="1357313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7" name="TextBox 23"/>
          <p:cNvSpPr txBox="1">
            <a:spLocks noChangeArrowheads="1"/>
          </p:cNvSpPr>
          <p:nvPr/>
        </p:nvSpPr>
        <p:spPr bwMode="auto">
          <a:xfrm>
            <a:off x="2582863" y="3830638"/>
            <a:ext cx="357187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91109"/>
                </a:solidFill>
              </a:rPr>
              <a:t>1</a:t>
            </a:r>
          </a:p>
        </p:txBody>
      </p:sp>
      <p:cxnSp>
        <p:nvCxnSpPr>
          <p:cNvPr id="34" name="Прямая соединительная линия 33"/>
          <p:cNvCxnSpPr/>
          <p:nvPr/>
        </p:nvCxnSpPr>
        <p:spPr bwMode="auto">
          <a:xfrm rot="10800000" flipV="1">
            <a:off x="1714500" y="3706813"/>
            <a:ext cx="3857625" cy="1357312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9" name="TextBox 7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</a:rPr>
              <a:t> Укажите угловой коэффициент прямой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711325" y="4518025"/>
            <a:ext cx="5372100" cy="1588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968375" y="3271838"/>
            <a:ext cx="3856037" cy="1588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2" name="TextBox 17"/>
          <p:cNvSpPr txBox="1">
            <a:spLocks noChangeArrowheads="1"/>
          </p:cNvSpPr>
          <p:nvPr/>
        </p:nvSpPr>
        <p:spPr bwMode="auto">
          <a:xfrm>
            <a:off x="6742113" y="4429125"/>
            <a:ext cx="441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8203" name="TextBox 18"/>
          <p:cNvSpPr txBox="1">
            <a:spLocks noChangeArrowheads="1"/>
          </p:cNvSpPr>
          <p:nvPr/>
        </p:nvSpPr>
        <p:spPr bwMode="auto">
          <a:xfrm>
            <a:off x="2455863" y="1223963"/>
            <a:ext cx="412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4000" b="1" i="1">
              <a:solidFill>
                <a:srgbClr val="09110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4" name="TextBox 19"/>
          <p:cNvSpPr txBox="1">
            <a:spLocks noChangeArrowheads="1"/>
          </p:cNvSpPr>
          <p:nvPr/>
        </p:nvSpPr>
        <p:spPr bwMode="auto">
          <a:xfrm>
            <a:off x="2570163" y="4497388"/>
            <a:ext cx="35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91109"/>
                </a:solidFill>
              </a:rPr>
              <a:t>0</a:t>
            </a:r>
            <a:endParaRPr lang="ru-RU" sz="2400" b="1" i="1">
              <a:solidFill>
                <a:srgbClr val="091109"/>
              </a:solidFill>
            </a:endParaRPr>
          </a:p>
        </p:txBody>
      </p:sp>
      <p:sp>
        <p:nvSpPr>
          <p:cNvPr id="8205" name="TextBox 29"/>
          <p:cNvSpPr txBox="1">
            <a:spLocks noChangeArrowheads="1"/>
          </p:cNvSpPr>
          <p:nvPr/>
        </p:nvSpPr>
        <p:spPr bwMode="auto">
          <a:xfrm>
            <a:off x="4500563" y="3922713"/>
            <a:ext cx="116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3200" b="1" i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i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1/3</a:t>
            </a:r>
            <a:endParaRPr lang="ru-RU" sz="3200" b="1" i="1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51"/>
          <p:cNvGrpSpPr>
            <a:grpSpLocks/>
          </p:cNvGrpSpPr>
          <p:nvPr/>
        </p:nvGrpSpPr>
        <p:grpSpPr bwMode="auto">
          <a:xfrm>
            <a:off x="3214688" y="2292350"/>
            <a:ext cx="3857625" cy="1357313"/>
            <a:chOff x="1489687" y="3153706"/>
            <a:chExt cx="3857652" cy="1357322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 rot="10800000" flipV="1">
              <a:off x="1489687" y="3153706"/>
              <a:ext cx="3857652" cy="1357322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Овал 43"/>
            <p:cNvSpPr/>
            <p:nvPr/>
          </p:nvSpPr>
          <p:spPr>
            <a:xfrm>
              <a:off x="4161468" y="3523596"/>
              <a:ext cx="71439" cy="71437"/>
            </a:xfrm>
            <a:prstGeom prst="ellipse">
              <a:avLst/>
            </a:prstGeom>
            <a:ln>
              <a:solidFill>
                <a:srgbClr val="09110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46" name="Овал 45"/>
          <p:cNvSpPr/>
          <p:nvPr/>
        </p:nvSpPr>
        <p:spPr>
          <a:xfrm>
            <a:off x="2857500" y="4483100"/>
            <a:ext cx="71438" cy="71438"/>
          </a:xfrm>
          <a:prstGeom prst="ellipse">
            <a:avLst/>
          </a:prstGeom>
          <a:ln>
            <a:solidFill>
              <a:srgbClr val="091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Овал 35"/>
          <p:cNvSpPr/>
          <p:nvPr/>
        </p:nvSpPr>
        <p:spPr bwMode="auto">
          <a:xfrm>
            <a:off x="4595813" y="3108325"/>
            <a:ext cx="71437" cy="71438"/>
          </a:xfrm>
          <a:prstGeom prst="ellipse">
            <a:avLst/>
          </a:prstGeom>
          <a:ln>
            <a:solidFill>
              <a:srgbClr val="091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975350" y="2578100"/>
            <a:ext cx="116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1/3</a:t>
            </a:r>
            <a:endParaRPr lang="ru-RU" sz="32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716463" y="1628775"/>
            <a:ext cx="116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3200" b="1" i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i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1/3</a:t>
            </a:r>
            <a:endParaRPr lang="ru-RU" sz="3200" b="1" i="1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1585913" y="804863"/>
          <a:ext cx="5661025" cy="4133850"/>
        </p:xfrm>
        <a:graphic>
          <a:graphicData uri="http://schemas.openxmlformats.org/presentationml/2006/ole">
            <p:oleObj spid="_x0000_s9218" name="Лист" r:id="rId4" imgW="5829373" imgH="3952907" progId="Excel.Sheet.12">
              <p:embed/>
            </p:oleObj>
          </a:graphicData>
        </a:graphic>
      </p:graphicFrame>
      <p:sp>
        <p:nvSpPr>
          <p:cNvPr id="9219" name="TextBox 7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</a:rPr>
              <a:t> Назовите уравнение  прямой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711325" y="4011613"/>
            <a:ext cx="5372100" cy="1587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968375" y="2765425"/>
            <a:ext cx="3856038" cy="1588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2" name="TextBox 17"/>
          <p:cNvSpPr txBox="1">
            <a:spLocks noChangeArrowheads="1"/>
          </p:cNvSpPr>
          <p:nvPr/>
        </p:nvSpPr>
        <p:spPr bwMode="auto">
          <a:xfrm>
            <a:off x="6742113" y="3854450"/>
            <a:ext cx="441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9223" name="TextBox 18"/>
          <p:cNvSpPr txBox="1">
            <a:spLocks noChangeArrowheads="1"/>
          </p:cNvSpPr>
          <p:nvPr/>
        </p:nvSpPr>
        <p:spPr bwMode="auto">
          <a:xfrm>
            <a:off x="2455863" y="717550"/>
            <a:ext cx="412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4000" b="1" i="1">
              <a:solidFill>
                <a:srgbClr val="09110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4" name="TextBox 19"/>
          <p:cNvSpPr txBox="1">
            <a:spLocks noChangeArrowheads="1"/>
          </p:cNvSpPr>
          <p:nvPr/>
        </p:nvSpPr>
        <p:spPr bwMode="auto">
          <a:xfrm>
            <a:off x="2501900" y="3881438"/>
            <a:ext cx="35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91109"/>
                </a:solidFill>
              </a:rPr>
              <a:t>0</a:t>
            </a:r>
            <a:endParaRPr lang="ru-RU" sz="2400" b="1" i="1">
              <a:solidFill>
                <a:srgbClr val="091109"/>
              </a:solidFill>
            </a:endParaRPr>
          </a:p>
        </p:txBody>
      </p:sp>
      <p:sp>
        <p:nvSpPr>
          <p:cNvPr id="9225" name="TextBox 22"/>
          <p:cNvSpPr txBox="1">
            <a:spLocks noChangeArrowheads="1"/>
          </p:cNvSpPr>
          <p:nvPr/>
        </p:nvSpPr>
        <p:spPr bwMode="auto">
          <a:xfrm>
            <a:off x="3140075" y="3962400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9226" name="TextBox 23"/>
          <p:cNvSpPr txBox="1">
            <a:spLocks noChangeArrowheads="1"/>
          </p:cNvSpPr>
          <p:nvPr/>
        </p:nvSpPr>
        <p:spPr bwMode="auto">
          <a:xfrm>
            <a:off x="2508250" y="3324225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91109"/>
                </a:solidFill>
              </a:rPr>
              <a:t>1</a:t>
            </a:r>
          </a:p>
        </p:txBody>
      </p:sp>
      <p:sp>
        <p:nvSpPr>
          <p:cNvPr id="9227" name="TextBox 29"/>
          <p:cNvSpPr txBox="1">
            <a:spLocks noChangeArrowheads="1"/>
          </p:cNvSpPr>
          <p:nvPr/>
        </p:nvSpPr>
        <p:spPr bwMode="auto">
          <a:xfrm>
            <a:off x="4929188" y="2500313"/>
            <a:ext cx="10890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400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x/3</a:t>
            </a:r>
            <a:endParaRPr lang="ru-RU" sz="3200" i="1">
              <a:solidFill>
                <a:srgbClr val="09110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228" name="Группа 51"/>
          <p:cNvGrpSpPr>
            <a:grpSpLocks/>
          </p:cNvGrpSpPr>
          <p:nvPr/>
        </p:nvGrpSpPr>
        <p:grpSpPr bwMode="auto">
          <a:xfrm>
            <a:off x="1684338" y="3086100"/>
            <a:ext cx="3857625" cy="1357313"/>
            <a:chOff x="1683986" y="3085458"/>
            <a:chExt cx="3857652" cy="1357322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 rot="10800000" flipV="1">
              <a:off x="1683986" y="3085458"/>
              <a:ext cx="3857652" cy="1357322"/>
            </a:xfrm>
            <a:prstGeom prst="line">
              <a:avLst/>
            </a:prstGeom>
            <a:ln w="6350">
              <a:solidFill>
                <a:srgbClr val="091109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Овал 43"/>
            <p:cNvSpPr/>
            <p:nvPr/>
          </p:nvSpPr>
          <p:spPr>
            <a:xfrm>
              <a:off x="4162090" y="3523611"/>
              <a:ext cx="71439" cy="71438"/>
            </a:xfrm>
            <a:prstGeom prst="ellipse">
              <a:avLst/>
            </a:prstGeom>
            <a:ln w="6350">
              <a:solidFill>
                <a:srgbClr val="091109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46" name="Овал 45"/>
          <p:cNvSpPr/>
          <p:nvPr/>
        </p:nvSpPr>
        <p:spPr>
          <a:xfrm>
            <a:off x="2857500" y="3976688"/>
            <a:ext cx="71438" cy="71437"/>
          </a:xfrm>
          <a:prstGeom prst="ellipse">
            <a:avLst/>
          </a:prstGeom>
          <a:ln>
            <a:solidFill>
              <a:srgbClr val="091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1" name="Прямая соединительная линия 30"/>
          <p:cNvCxnSpPr/>
          <p:nvPr/>
        </p:nvCxnSpPr>
        <p:spPr bwMode="auto">
          <a:xfrm rot="10740000" flipV="1">
            <a:off x="1722438" y="3189288"/>
            <a:ext cx="3671887" cy="1187450"/>
          </a:xfrm>
          <a:prstGeom prst="line">
            <a:avLst/>
          </a:prstGeom>
          <a:ln w="762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4857750" y="4000500"/>
            <a:ext cx="14081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4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x/3-1</a:t>
            </a:r>
            <a:endParaRPr lang="ru-RU" sz="32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0.00069 L -2.5E-6 0.0645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585913" y="1317625"/>
          <a:ext cx="5661025" cy="4133850"/>
        </p:xfrm>
        <a:graphic>
          <a:graphicData uri="http://schemas.openxmlformats.org/presentationml/2006/ole">
            <p:oleObj spid="_x0000_s11266" name="Лист" r:id="rId4" imgW="5829373" imgH="3952907" progId="Excel.Sheet.12">
              <p:embed/>
            </p:oleObj>
          </a:graphicData>
        </a:graphic>
      </p:graphicFrame>
      <p:sp>
        <p:nvSpPr>
          <p:cNvPr id="56" name="Прямоугольник 55"/>
          <p:cNvSpPr/>
          <p:nvPr/>
        </p:nvSpPr>
        <p:spPr>
          <a:xfrm>
            <a:off x="1643063" y="1370013"/>
            <a:ext cx="5572125" cy="3143250"/>
          </a:xfrm>
          <a:prstGeom prst="rect">
            <a:avLst/>
          </a:prstGeom>
          <a:solidFill>
            <a:srgbClr val="F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268" name="TextBox 7"/>
          <p:cNvSpPr txBox="1">
            <a:spLocks noChangeArrowheads="1"/>
          </p:cNvSpPr>
          <p:nvPr/>
        </p:nvSpPr>
        <p:spPr bwMode="auto">
          <a:xfrm>
            <a:off x="0" y="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el-GR" sz="3600">
                <a:solidFill>
                  <a:schemeClr val="bg1"/>
                </a:solidFill>
              </a:rPr>
              <a:t>α</a:t>
            </a:r>
            <a:r>
              <a:rPr lang="en-US" sz="3600">
                <a:solidFill>
                  <a:schemeClr val="bg1"/>
                </a:solidFill>
              </a:rPr>
              <a:t>-</a:t>
            </a:r>
            <a:r>
              <a:rPr lang="ru-RU" sz="3600">
                <a:solidFill>
                  <a:schemeClr val="bg1"/>
                </a:solidFill>
              </a:rPr>
              <a:t> угол наклона прямой к положительному направлению оси Ох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711325" y="4524375"/>
            <a:ext cx="5372100" cy="1588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968375" y="3278188"/>
            <a:ext cx="3856037" cy="1588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1" name="TextBox 17"/>
          <p:cNvSpPr txBox="1">
            <a:spLocks noChangeArrowheads="1"/>
          </p:cNvSpPr>
          <p:nvPr/>
        </p:nvSpPr>
        <p:spPr bwMode="auto">
          <a:xfrm>
            <a:off x="6742113" y="4367213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91109"/>
                </a:solidFill>
              </a:rPr>
              <a:t>х</a:t>
            </a:r>
          </a:p>
        </p:txBody>
      </p:sp>
      <p:sp>
        <p:nvSpPr>
          <p:cNvPr id="11272" name="TextBox 18"/>
          <p:cNvSpPr txBox="1">
            <a:spLocks noChangeArrowheads="1"/>
          </p:cNvSpPr>
          <p:nvPr/>
        </p:nvSpPr>
        <p:spPr bwMode="auto">
          <a:xfrm>
            <a:off x="2455863" y="1230313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i="1">
                <a:solidFill>
                  <a:srgbClr val="091109"/>
                </a:solidFill>
              </a:rPr>
              <a:t>y</a:t>
            </a:r>
            <a:endParaRPr lang="ru-RU" sz="4000" b="1" i="1">
              <a:solidFill>
                <a:srgbClr val="091109"/>
              </a:solidFill>
            </a:endParaRPr>
          </a:p>
        </p:txBody>
      </p:sp>
      <p:sp>
        <p:nvSpPr>
          <p:cNvPr id="11273" name="TextBox 19"/>
          <p:cNvSpPr txBox="1">
            <a:spLocks noChangeArrowheads="1"/>
          </p:cNvSpPr>
          <p:nvPr/>
        </p:nvSpPr>
        <p:spPr bwMode="auto">
          <a:xfrm>
            <a:off x="2501900" y="4394200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i="1">
                <a:solidFill>
                  <a:srgbClr val="091109"/>
                </a:solidFill>
              </a:rPr>
              <a:t>0</a:t>
            </a:r>
            <a:endParaRPr lang="ru-RU" sz="4000" b="1" i="1">
              <a:solidFill>
                <a:srgbClr val="091109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340000" flipH="1" flipV="1">
            <a:off x="5179218" y="3263107"/>
            <a:ext cx="2214563" cy="142875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4250532" y="3477419"/>
            <a:ext cx="2501900" cy="1587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286125" y="3584575"/>
            <a:ext cx="2000250" cy="107156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836738" y="4027488"/>
            <a:ext cx="2232025" cy="574675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Овал 31"/>
          <p:cNvSpPr/>
          <p:nvPr/>
        </p:nvSpPr>
        <p:spPr>
          <a:xfrm>
            <a:off x="5910263" y="4489450"/>
            <a:ext cx="71437" cy="71438"/>
          </a:xfrm>
          <a:prstGeom prst="ellipse">
            <a:avLst/>
          </a:prstGeom>
          <a:solidFill>
            <a:srgbClr val="09110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5465763" y="4489450"/>
            <a:ext cx="71437" cy="71438"/>
          </a:xfrm>
          <a:prstGeom prst="ellipse">
            <a:avLst/>
          </a:prstGeom>
          <a:solidFill>
            <a:srgbClr val="09110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5032375" y="4491038"/>
            <a:ext cx="71438" cy="71437"/>
          </a:xfrm>
          <a:prstGeom prst="ellipse">
            <a:avLst/>
          </a:prstGeom>
          <a:solidFill>
            <a:srgbClr val="09110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3727450" y="4489450"/>
            <a:ext cx="71438" cy="71438"/>
          </a:xfrm>
          <a:prstGeom prst="ellipse">
            <a:avLst/>
          </a:prstGeom>
          <a:solidFill>
            <a:srgbClr val="09110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40" name="Прямая со стрелкой 39"/>
          <p:cNvCxnSpPr/>
          <p:nvPr/>
        </p:nvCxnSpPr>
        <p:spPr>
          <a:xfrm rot="16200000" flipH="1">
            <a:off x="6126957" y="4345781"/>
            <a:ext cx="0" cy="36036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rot="16200000" flipH="1">
            <a:off x="5680869" y="4345782"/>
            <a:ext cx="0" cy="36036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16200000" flipH="1">
            <a:off x="3948907" y="4345781"/>
            <a:ext cx="0" cy="36036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rot="16200000" flipH="1">
            <a:off x="5249069" y="4352132"/>
            <a:ext cx="0" cy="36036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rot="4980000" flipH="1" flipV="1">
            <a:off x="5908676" y="4264025"/>
            <a:ext cx="271462" cy="22383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Дуга 45"/>
          <p:cNvSpPr/>
          <p:nvPr/>
        </p:nvSpPr>
        <p:spPr>
          <a:xfrm>
            <a:off x="5975350" y="4379913"/>
            <a:ext cx="179388" cy="179387"/>
          </a:xfrm>
          <a:prstGeom prst="arc">
            <a:avLst>
              <a:gd name="adj1" fmla="val 15525218"/>
              <a:gd name="adj2" fmla="val 1748619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48" name="Прямая со стрелкой 47"/>
          <p:cNvCxnSpPr>
            <a:stCxn id="33" idx="0"/>
          </p:cNvCxnSpPr>
          <p:nvPr/>
        </p:nvCxnSpPr>
        <p:spPr>
          <a:xfrm rot="16200000" flipV="1">
            <a:off x="5369719" y="4358482"/>
            <a:ext cx="261937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rot="15900000" flipV="1">
            <a:off x="4829969" y="4309269"/>
            <a:ext cx="193675" cy="28098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rot="15900000" flipV="1">
            <a:off x="3511550" y="4295775"/>
            <a:ext cx="130175" cy="35877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Дуга 52"/>
          <p:cNvSpPr/>
          <p:nvPr/>
        </p:nvSpPr>
        <p:spPr>
          <a:xfrm>
            <a:off x="4986338" y="4392613"/>
            <a:ext cx="179387" cy="179387"/>
          </a:xfrm>
          <a:prstGeom prst="arc">
            <a:avLst>
              <a:gd name="adj1" fmla="val 10969043"/>
              <a:gd name="adj2" fmla="val 1748619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5500688" y="4418013"/>
            <a:ext cx="107950" cy="1079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5" name="Дуга 54"/>
          <p:cNvSpPr/>
          <p:nvPr/>
        </p:nvSpPr>
        <p:spPr>
          <a:xfrm>
            <a:off x="3640138" y="4365625"/>
            <a:ext cx="252412" cy="252413"/>
          </a:xfrm>
          <a:prstGeom prst="arc">
            <a:avLst>
              <a:gd name="adj1" fmla="val 10969043"/>
              <a:gd name="adj2" fmla="val 791405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773363" y="5589588"/>
            <a:ext cx="35972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0°≤</a:t>
            </a:r>
            <a:r>
              <a:rPr lang="el-GR" sz="6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6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6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6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0°</a:t>
            </a:r>
            <a:endParaRPr lang="ru-RU" sz="6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6" grpId="1" animBg="1"/>
      <p:bldP spid="32" grpId="0" animBg="1"/>
      <p:bldP spid="33" grpId="0" animBg="1"/>
      <p:bldP spid="34" grpId="0" animBg="1"/>
      <p:bldP spid="35" grpId="0" animBg="1"/>
      <p:bldP spid="54" grpId="0" animBg="1"/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Box 1"/>
          <p:cNvSpPr txBox="1">
            <a:spLocks noChangeArrowheads="1"/>
          </p:cNvSpPr>
          <p:nvPr/>
        </p:nvSpPr>
        <p:spPr bwMode="auto">
          <a:xfrm>
            <a:off x="0" y="428625"/>
            <a:ext cx="9144000" cy="430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y=kx+m</a:t>
            </a:r>
            <a:endParaRPr lang="ru-RU" sz="6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уравнение </a:t>
            </a:r>
            <a:r>
              <a:rPr lang="ru-RU" sz="5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невертикальной</a:t>
            </a:r>
            <a:r>
              <a:rPr lang="ru-RU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прямой, где</a:t>
            </a:r>
          </a:p>
          <a:p>
            <a:pPr algn="ctr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k-</a:t>
            </a:r>
            <a:r>
              <a:rPr lang="ru-RU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угловой коэффициент прямой,</a:t>
            </a:r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m-</a:t>
            </a:r>
            <a:r>
              <a:rPr lang="ru-RU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ордината точки пересечения прямой с осью Оу.</a:t>
            </a:r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1585913" y="804863"/>
          <a:ext cx="5661025" cy="4133850"/>
        </p:xfrm>
        <a:graphic>
          <a:graphicData uri="http://schemas.openxmlformats.org/presentationml/2006/ole">
            <p:oleObj spid="_x0000_s12290" name="Лист" r:id="rId4" imgW="5829373" imgH="3952907" progId="Excel.Sheet.12">
              <p:embed/>
            </p:oleObj>
          </a:graphicData>
        </a:graphic>
      </p:graphicFrame>
      <p:cxnSp>
        <p:nvCxnSpPr>
          <p:cNvPr id="12" name="Прямая со стрелкой 11"/>
          <p:cNvCxnSpPr/>
          <p:nvPr/>
        </p:nvCxnSpPr>
        <p:spPr>
          <a:xfrm rot="5400000" flipH="1" flipV="1">
            <a:off x="968375" y="2765425"/>
            <a:ext cx="3856038" cy="1588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2" name="TextBox 17"/>
          <p:cNvSpPr txBox="1">
            <a:spLocks noChangeArrowheads="1"/>
          </p:cNvSpPr>
          <p:nvPr/>
        </p:nvSpPr>
        <p:spPr bwMode="auto">
          <a:xfrm>
            <a:off x="6742113" y="3902075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91109"/>
                </a:solidFill>
              </a:rPr>
              <a:t>х</a:t>
            </a:r>
          </a:p>
        </p:txBody>
      </p:sp>
      <p:sp>
        <p:nvSpPr>
          <p:cNvPr id="12293" name="TextBox 18"/>
          <p:cNvSpPr txBox="1">
            <a:spLocks noChangeArrowheads="1"/>
          </p:cNvSpPr>
          <p:nvPr/>
        </p:nvSpPr>
        <p:spPr bwMode="auto">
          <a:xfrm>
            <a:off x="2376488" y="717550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i="1">
                <a:solidFill>
                  <a:srgbClr val="091109"/>
                </a:solidFill>
              </a:rPr>
              <a:t>y</a:t>
            </a:r>
            <a:endParaRPr lang="ru-RU" sz="4000" b="1" i="1">
              <a:solidFill>
                <a:srgbClr val="091109"/>
              </a:solidFill>
            </a:endParaRPr>
          </a:p>
        </p:txBody>
      </p:sp>
      <p:sp>
        <p:nvSpPr>
          <p:cNvPr id="12294" name="TextBox 19"/>
          <p:cNvSpPr txBox="1">
            <a:spLocks noChangeArrowheads="1"/>
          </p:cNvSpPr>
          <p:nvPr/>
        </p:nvSpPr>
        <p:spPr bwMode="auto">
          <a:xfrm>
            <a:off x="2470150" y="3881438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i="1">
                <a:solidFill>
                  <a:srgbClr val="091109"/>
                </a:solidFill>
              </a:rPr>
              <a:t>0</a:t>
            </a:r>
            <a:endParaRPr lang="ru-RU" sz="4000" b="1" i="1">
              <a:solidFill>
                <a:srgbClr val="091109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340000" flipH="1" flipV="1">
            <a:off x="5179219" y="2750344"/>
            <a:ext cx="2214562" cy="142875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286125" y="3071813"/>
            <a:ext cx="2000250" cy="107156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836738" y="3514725"/>
            <a:ext cx="2232025" cy="574675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Дуга 45"/>
          <p:cNvSpPr/>
          <p:nvPr/>
        </p:nvSpPr>
        <p:spPr>
          <a:xfrm>
            <a:off x="5975350" y="3867150"/>
            <a:ext cx="179388" cy="179388"/>
          </a:xfrm>
          <a:prstGeom prst="arc">
            <a:avLst>
              <a:gd name="adj1" fmla="val 15525218"/>
              <a:gd name="adj2" fmla="val 1748619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" name="Дуга 52"/>
          <p:cNvSpPr/>
          <p:nvPr/>
        </p:nvSpPr>
        <p:spPr>
          <a:xfrm>
            <a:off x="4986338" y="3879850"/>
            <a:ext cx="179387" cy="179388"/>
          </a:xfrm>
          <a:prstGeom prst="arc">
            <a:avLst>
              <a:gd name="adj1" fmla="val 10969043"/>
              <a:gd name="adj2" fmla="val 1748619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5500688" y="3905250"/>
            <a:ext cx="107950" cy="1079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5" name="Дуга 54"/>
          <p:cNvSpPr/>
          <p:nvPr/>
        </p:nvSpPr>
        <p:spPr>
          <a:xfrm>
            <a:off x="3640138" y="3852863"/>
            <a:ext cx="252412" cy="252412"/>
          </a:xfrm>
          <a:prstGeom prst="arc">
            <a:avLst>
              <a:gd name="adj1" fmla="val 10969043"/>
              <a:gd name="adj2" fmla="val 791405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3598863" y="3468688"/>
            <a:ext cx="35560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12303" name="TextBox 38"/>
          <p:cNvSpPr txBox="1">
            <a:spLocks noChangeArrowheads="1"/>
          </p:cNvSpPr>
          <p:nvPr/>
        </p:nvSpPr>
        <p:spPr bwMode="auto">
          <a:xfrm>
            <a:off x="4973638" y="3519488"/>
            <a:ext cx="3556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7A37"/>
                </a:solidFill>
              </a:rPr>
              <a:t>3</a:t>
            </a:r>
          </a:p>
        </p:txBody>
      </p:sp>
      <p:sp>
        <p:nvSpPr>
          <p:cNvPr id="12304" name="TextBox 43"/>
          <p:cNvSpPr txBox="1">
            <a:spLocks noChangeArrowheads="1"/>
          </p:cNvSpPr>
          <p:nvPr/>
        </p:nvSpPr>
        <p:spPr bwMode="auto">
          <a:xfrm>
            <a:off x="5518150" y="3563938"/>
            <a:ext cx="35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2305" name="TextBox 46"/>
          <p:cNvSpPr txBox="1">
            <a:spLocks noChangeArrowheads="1"/>
          </p:cNvSpPr>
          <p:nvPr/>
        </p:nvSpPr>
        <p:spPr bwMode="auto">
          <a:xfrm>
            <a:off x="6072188" y="3609975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78A2"/>
                </a:solidFill>
              </a:rPr>
              <a:t>1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6845300" y="4929188"/>
            <a:ext cx="2427288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8A2"/>
                </a:solidFill>
              </a:rPr>
              <a:t>1)</a:t>
            </a:r>
          </a:p>
          <a:p>
            <a:r>
              <a:rPr lang="en-US" sz="3600" b="1">
                <a:solidFill>
                  <a:srgbClr val="0078A2"/>
                </a:solidFill>
              </a:rPr>
              <a:t> 0°&lt;</a:t>
            </a:r>
            <a:r>
              <a:rPr lang="el-GR" sz="3600" b="1">
                <a:solidFill>
                  <a:srgbClr val="0078A2"/>
                </a:solidFill>
              </a:rPr>
              <a:t>α</a:t>
            </a:r>
            <a:r>
              <a:rPr lang="en-US" sz="3600" b="1">
                <a:solidFill>
                  <a:srgbClr val="0078A2"/>
                </a:solidFill>
              </a:rPr>
              <a:t>&lt;90°;</a:t>
            </a:r>
            <a:endParaRPr lang="ru-RU" sz="3600" b="1">
              <a:solidFill>
                <a:srgbClr val="0078A2"/>
              </a:solidFill>
            </a:endParaRPr>
          </a:p>
          <a:p>
            <a:r>
              <a:rPr lang="en-US" sz="3600" b="1">
                <a:solidFill>
                  <a:srgbClr val="0078A2"/>
                </a:solidFill>
              </a:rPr>
              <a:t>tg</a:t>
            </a:r>
            <a:r>
              <a:rPr lang="el-GR" sz="3600" b="1">
                <a:solidFill>
                  <a:srgbClr val="0078A2"/>
                </a:solidFill>
              </a:rPr>
              <a:t>α</a:t>
            </a:r>
            <a:r>
              <a:rPr lang="en-US" sz="3600" b="1">
                <a:solidFill>
                  <a:srgbClr val="0078A2"/>
                </a:solidFill>
              </a:rPr>
              <a:t>&gt;0;</a:t>
            </a:r>
          </a:p>
          <a:p>
            <a:r>
              <a:rPr lang="en-US" sz="3600" b="1">
                <a:solidFill>
                  <a:srgbClr val="0078A2"/>
                </a:solidFill>
              </a:rPr>
              <a:t>k&gt;0.</a:t>
            </a:r>
            <a:endParaRPr lang="ru-RU" sz="3600" b="1">
              <a:solidFill>
                <a:srgbClr val="0078A2"/>
              </a:solidFill>
            </a:endParaRPr>
          </a:p>
          <a:p>
            <a:endParaRPr lang="ru-RU" sz="2400" b="1">
              <a:solidFill>
                <a:srgbClr val="0078A2"/>
              </a:solidFill>
            </a:endParaRPr>
          </a:p>
          <a:p>
            <a:endParaRPr lang="en-US" sz="2400" b="1">
              <a:solidFill>
                <a:srgbClr val="0078A2"/>
              </a:solidFill>
            </a:endParaRPr>
          </a:p>
          <a:p>
            <a:endParaRPr lang="ru-RU" sz="2400" b="1">
              <a:solidFill>
                <a:srgbClr val="0078A2"/>
              </a:solidFill>
            </a:endParaRPr>
          </a:p>
          <a:p>
            <a:endParaRPr lang="ru-RU" sz="2400" b="1">
              <a:solidFill>
                <a:srgbClr val="0078A2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-144463" y="268288"/>
            <a:ext cx="9432926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solidFill>
                  <a:schemeClr val="bg1"/>
                </a:solidFill>
              </a:rPr>
              <a:t> </a:t>
            </a:r>
            <a:r>
              <a:rPr lang="el-GR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>
                <a:solidFill>
                  <a:schemeClr val="bg1"/>
                </a:solidFill>
              </a:rPr>
              <a:t>угол наклона прямой к положительному направлению оси Ох.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92163" y="-400050"/>
            <a:ext cx="7559675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>
                <a:solidFill>
                  <a:schemeClr val="bg1"/>
                </a:solidFill>
              </a:rPr>
              <a:t> </a:t>
            </a:r>
            <a:r>
              <a:rPr lang="en-US" sz="3200">
                <a:solidFill>
                  <a:schemeClr val="bg1"/>
                </a:solidFill>
              </a:rPr>
              <a:t>k</a:t>
            </a:r>
            <a:r>
              <a:rPr lang="en-US" sz="3600">
                <a:solidFill>
                  <a:schemeClr val="bg1"/>
                </a:solidFill>
              </a:rPr>
              <a:t>-</a:t>
            </a:r>
            <a:r>
              <a:rPr lang="ru-RU" sz="2400">
                <a:solidFill>
                  <a:schemeClr val="bg1"/>
                </a:solidFill>
              </a:rPr>
              <a:t>угловой коэффициент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невертикальной прямой;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3813" y="4908550"/>
            <a:ext cx="2808287" cy="19081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chemeClr val="accent5"/>
                </a:solidFill>
              </a:rPr>
              <a:t>4)</a:t>
            </a:r>
          </a:p>
          <a:p>
            <a:pPr>
              <a:defRPr/>
            </a:pPr>
            <a:r>
              <a:rPr lang="en-US" sz="3600" b="1" dirty="0">
                <a:solidFill>
                  <a:schemeClr val="accent5"/>
                </a:solidFill>
              </a:rPr>
              <a:t> 90°&lt;</a:t>
            </a:r>
            <a:r>
              <a:rPr lang="el-GR" sz="3600" b="1" dirty="0">
                <a:solidFill>
                  <a:schemeClr val="accent5"/>
                </a:solidFill>
              </a:rPr>
              <a:t>α</a:t>
            </a:r>
            <a:r>
              <a:rPr lang="en-US" sz="3600" b="1" dirty="0">
                <a:solidFill>
                  <a:schemeClr val="accent5"/>
                </a:solidFill>
              </a:rPr>
              <a:t>&lt;180°;</a:t>
            </a:r>
            <a:endParaRPr lang="ru-RU" sz="3600" b="1" dirty="0">
              <a:solidFill>
                <a:schemeClr val="accent5"/>
              </a:solidFill>
            </a:endParaRPr>
          </a:p>
          <a:p>
            <a:pPr>
              <a:defRPr/>
            </a:pPr>
            <a:r>
              <a:rPr lang="en-US" sz="3600" b="1" dirty="0" err="1">
                <a:solidFill>
                  <a:schemeClr val="accent5"/>
                </a:solidFill>
              </a:rPr>
              <a:t>tg</a:t>
            </a:r>
            <a:r>
              <a:rPr lang="el-GR" sz="3600" b="1" dirty="0">
                <a:solidFill>
                  <a:schemeClr val="accent5"/>
                </a:solidFill>
              </a:rPr>
              <a:t>α</a:t>
            </a:r>
            <a:r>
              <a:rPr lang="en-US" sz="3600" b="1" dirty="0">
                <a:solidFill>
                  <a:schemeClr val="accent5"/>
                </a:solidFill>
              </a:rPr>
              <a:t>&lt;0;</a:t>
            </a:r>
          </a:p>
          <a:p>
            <a:pPr>
              <a:defRPr/>
            </a:pPr>
            <a:r>
              <a:rPr lang="en-US" sz="3600" b="1" dirty="0">
                <a:solidFill>
                  <a:schemeClr val="accent5"/>
                </a:solidFill>
              </a:rPr>
              <a:t>k&lt;0.</a:t>
            </a:r>
            <a:endParaRPr lang="ru-RU" sz="3600" b="1" dirty="0">
              <a:solidFill>
                <a:schemeClr val="accent5"/>
              </a:solidFill>
            </a:endParaRPr>
          </a:p>
          <a:p>
            <a:pPr>
              <a:defRPr/>
            </a:pPr>
            <a:endParaRPr lang="ru-RU" sz="2400" b="1" dirty="0">
              <a:solidFill>
                <a:srgbClr val="0078A2"/>
              </a:solidFill>
            </a:endParaRPr>
          </a:p>
          <a:p>
            <a:pPr>
              <a:defRPr/>
            </a:pPr>
            <a:endParaRPr lang="en-US" sz="2400" b="1" dirty="0">
              <a:solidFill>
                <a:srgbClr val="0078A2"/>
              </a:solidFill>
            </a:endParaRPr>
          </a:p>
          <a:p>
            <a:pPr>
              <a:defRPr/>
            </a:pPr>
            <a:endParaRPr lang="ru-RU" sz="2400" b="1" dirty="0">
              <a:solidFill>
                <a:srgbClr val="0078A2"/>
              </a:solidFill>
            </a:endParaRPr>
          </a:p>
          <a:p>
            <a:pPr>
              <a:defRPr/>
            </a:pPr>
            <a:endParaRPr lang="ru-RU" sz="2400" b="1" dirty="0">
              <a:solidFill>
                <a:srgbClr val="0078A2"/>
              </a:solidFill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368675" y="4887913"/>
            <a:ext cx="294005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92D050"/>
                </a:solidFill>
              </a:rPr>
              <a:t>3)</a:t>
            </a:r>
          </a:p>
          <a:p>
            <a:r>
              <a:rPr lang="en-US" sz="3600" b="1">
                <a:solidFill>
                  <a:srgbClr val="92D050"/>
                </a:solidFill>
              </a:rPr>
              <a:t> 90°&lt;</a:t>
            </a:r>
            <a:r>
              <a:rPr lang="el-GR" sz="3600" b="1">
                <a:solidFill>
                  <a:srgbClr val="92D050"/>
                </a:solidFill>
              </a:rPr>
              <a:t>α</a:t>
            </a:r>
            <a:r>
              <a:rPr lang="en-US" sz="3600" b="1">
                <a:solidFill>
                  <a:srgbClr val="92D050"/>
                </a:solidFill>
              </a:rPr>
              <a:t>&lt;180°;</a:t>
            </a:r>
            <a:endParaRPr lang="ru-RU" sz="3600" b="1">
              <a:solidFill>
                <a:srgbClr val="92D050"/>
              </a:solidFill>
            </a:endParaRPr>
          </a:p>
          <a:p>
            <a:r>
              <a:rPr lang="en-US" sz="3600" b="1">
                <a:solidFill>
                  <a:srgbClr val="92D050"/>
                </a:solidFill>
              </a:rPr>
              <a:t>tg</a:t>
            </a:r>
            <a:r>
              <a:rPr lang="el-GR" sz="3600" b="1">
                <a:solidFill>
                  <a:srgbClr val="92D050"/>
                </a:solidFill>
              </a:rPr>
              <a:t>α</a:t>
            </a:r>
            <a:r>
              <a:rPr lang="en-US" sz="3600" b="1">
                <a:solidFill>
                  <a:srgbClr val="92D050"/>
                </a:solidFill>
              </a:rPr>
              <a:t>&lt;0;</a:t>
            </a:r>
          </a:p>
          <a:p>
            <a:r>
              <a:rPr lang="en-US" sz="3600" b="1">
                <a:solidFill>
                  <a:srgbClr val="92D050"/>
                </a:solidFill>
              </a:rPr>
              <a:t>k&lt;0.</a:t>
            </a:r>
            <a:endParaRPr lang="ru-RU" sz="3600" b="1">
              <a:solidFill>
                <a:srgbClr val="92D050"/>
              </a:solidFill>
            </a:endParaRPr>
          </a:p>
          <a:p>
            <a:endParaRPr lang="ru-RU" sz="2400" b="1">
              <a:solidFill>
                <a:srgbClr val="0078A2"/>
              </a:solidFill>
            </a:endParaRPr>
          </a:p>
          <a:p>
            <a:endParaRPr lang="en-US" sz="2400" b="1">
              <a:solidFill>
                <a:srgbClr val="0078A2"/>
              </a:solidFill>
            </a:endParaRPr>
          </a:p>
          <a:p>
            <a:endParaRPr lang="ru-RU" sz="2400" b="1">
              <a:solidFill>
                <a:srgbClr val="0078A2"/>
              </a:solidFill>
            </a:endParaRPr>
          </a:p>
          <a:p>
            <a:endParaRPr lang="ru-RU" sz="2400" b="1">
              <a:solidFill>
                <a:srgbClr val="0078A2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rot="5400000">
            <a:off x="4250532" y="2964656"/>
            <a:ext cx="2501900" cy="1587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711325" y="4011613"/>
            <a:ext cx="5372100" cy="1587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8" grpId="0"/>
      <p:bldP spid="23" grpId="0"/>
      <p:bldP spid="26" grpId="0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1585913" y="1181100"/>
          <a:ext cx="5661025" cy="4133850"/>
        </p:xfrm>
        <a:graphic>
          <a:graphicData uri="http://schemas.openxmlformats.org/presentationml/2006/ole">
            <p:oleObj spid="_x0000_s15362" name="Лист" r:id="rId4" imgW="5829373" imgH="3952907" progId="Excel.Sheet.12">
              <p:embed/>
            </p:oleObj>
          </a:graphicData>
        </a:graphic>
      </p:graphicFrame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</a:rPr>
              <a:t> Укажите угловой коэффициент прямой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711325" y="4387850"/>
            <a:ext cx="5372100" cy="1588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968375" y="3141663"/>
            <a:ext cx="3856037" cy="1588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6" name="TextBox 17"/>
          <p:cNvSpPr txBox="1">
            <a:spLocks noChangeArrowheads="1"/>
          </p:cNvSpPr>
          <p:nvPr/>
        </p:nvSpPr>
        <p:spPr bwMode="auto">
          <a:xfrm>
            <a:off x="6742113" y="4230688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91109"/>
                </a:solidFill>
              </a:rPr>
              <a:t>х</a:t>
            </a:r>
          </a:p>
        </p:txBody>
      </p:sp>
      <p:sp>
        <p:nvSpPr>
          <p:cNvPr id="15367" name="TextBox 18"/>
          <p:cNvSpPr txBox="1">
            <a:spLocks noChangeArrowheads="1"/>
          </p:cNvSpPr>
          <p:nvPr/>
        </p:nvSpPr>
        <p:spPr bwMode="auto">
          <a:xfrm>
            <a:off x="2455863" y="1093788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i="1">
                <a:solidFill>
                  <a:srgbClr val="091109"/>
                </a:solidFill>
              </a:rPr>
              <a:t>y</a:t>
            </a:r>
            <a:endParaRPr lang="ru-RU" sz="4000" b="1" i="1">
              <a:solidFill>
                <a:srgbClr val="091109"/>
              </a:solidFill>
            </a:endParaRPr>
          </a:p>
        </p:txBody>
      </p:sp>
      <p:sp>
        <p:nvSpPr>
          <p:cNvPr id="15368" name="TextBox 19"/>
          <p:cNvSpPr txBox="1">
            <a:spLocks noChangeArrowheads="1"/>
          </p:cNvSpPr>
          <p:nvPr/>
        </p:nvSpPr>
        <p:spPr bwMode="auto">
          <a:xfrm>
            <a:off x="2501900" y="4257675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i="1"/>
              <a:t>0</a:t>
            </a:r>
            <a:endParaRPr lang="ru-RU" sz="4000" b="1" i="1"/>
          </a:p>
        </p:txBody>
      </p:sp>
      <p:sp>
        <p:nvSpPr>
          <p:cNvPr id="15369" name="TextBox 22"/>
          <p:cNvSpPr txBox="1">
            <a:spLocks noChangeArrowheads="1"/>
          </p:cNvSpPr>
          <p:nvPr/>
        </p:nvSpPr>
        <p:spPr bwMode="auto">
          <a:xfrm>
            <a:off x="3071813" y="4448175"/>
            <a:ext cx="469900" cy="708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91109"/>
                </a:solidFill>
              </a:rPr>
              <a:t>1</a:t>
            </a:r>
          </a:p>
        </p:txBody>
      </p:sp>
      <p:sp>
        <p:nvSpPr>
          <p:cNvPr id="15370" name="TextBox 23"/>
          <p:cNvSpPr txBox="1">
            <a:spLocks noChangeArrowheads="1"/>
          </p:cNvSpPr>
          <p:nvPr/>
        </p:nvSpPr>
        <p:spPr bwMode="auto">
          <a:xfrm>
            <a:off x="2357438" y="3590925"/>
            <a:ext cx="469900" cy="708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91109"/>
                </a:solidFill>
              </a:rPr>
              <a:t>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43063" y="5221288"/>
            <a:ext cx="857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92D050"/>
                </a:solidFill>
              </a:rPr>
              <a:t>k=1</a:t>
            </a:r>
            <a:endParaRPr lang="ru-RU" sz="3200">
              <a:solidFill>
                <a:srgbClr val="92D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29000" y="5243513"/>
            <a:ext cx="4894263" cy="15700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>
                <a:solidFill>
                  <a:schemeClr val="accent5"/>
                </a:solidFill>
              </a:rPr>
              <a:t>У вертикальной прямой</a:t>
            </a:r>
          </a:p>
          <a:p>
            <a:pPr>
              <a:defRPr/>
            </a:pPr>
            <a:r>
              <a:rPr lang="ru-RU" sz="3200" dirty="0">
                <a:solidFill>
                  <a:schemeClr val="accent5"/>
                </a:solidFill>
              </a:rPr>
              <a:t> не существует</a:t>
            </a:r>
          </a:p>
          <a:p>
            <a:pPr>
              <a:defRPr/>
            </a:pPr>
            <a:r>
              <a:rPr lang="ru-RU" sz="3200" dirty="0">
                <a:solidFill>
                  <a:schemeClr val="accent5"/>
                </a:solidFill>
              </a:rPr>
              <a:t> углового коэффициента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57188" y="4591050"/>
            <a:ext cx="11985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B0F0"/>
                </a:solidFill>
              </a:rPr>
              <a:t>k</a:t>
            </a:r>
            <a:r>
              <a:rPr lang="ru-RU" sz="3200">
                <a:solidFill>
                  <a:srgbClr val="00B0F0"/>
                </a:solidFill>
              </a:rPr>
              <a:t>=</a:t>
            </a:r>
            <a:r>
              <a:rPr lang="en-US" sz="3200">
                <a:solidFill>
                  <a:srgbClr val="00B0F0"/>
                </a:solidFill>
              </a:rPr>
              <a:t>1/3</a:t>
            </a:r>
            <a:endParaRPr lang="ru-RU" sz="3200">
              <a:solidFill>
                <a:srgbClr val="00B0F0"/>
              </a:solidFill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14375" y="1793875"/>
            <a:ext cx="857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7030A0"/>
                </a:solidFill>
              </a:rPr>
              <a:t>k</a:t>
            </a:r>
            <a:r>
              <a:rPr lang="ru-RU" sz="3200">
                <a:solidFill>
                  <a:srgbClr val="7030A0"/>
                </a:solidFill>
              </a:rPr>
              <a:t>=</a:t>
            </a:r>
            <a:r>
              <a:rPr lang="en-US" sz="3200">
                <a:solidFill>
                  <a:srgbClr val="7030A0"/>
                </a:solidFill>
              </a:rPr>
              <a:t>0</a:t>
            </a:r>
            <a:endParaRPr lang="ru-RU" sz="3200">
              <a:solidFill>
                <a:srgbClr val="7030A0"/>
              </a:solidFill>
            </a:endParaRPr>
          </a:p>
        </p:txBody>
      </p:sp>
      <p:grpSp>
        <p:nvGrpSpPr>
          <p:cNvPr id="2" name="Группа 49"/>
          <p:cNvGrpSpPr>
            <a:grpSpLocks/>
          </p:cNvGrpSpPr>
          <p:nvPr/>
        </p:nvGrpSpPr>
        <p:grpSpPr bwMode="auto">
          <a:xfrm>
            <a:off x="2379663" y="1519238"/>
            <a:ext cx="3263900" cy="3394075"/>
            <a:chOff x="2379052" y="1142984"/>
            <a:chExt cx="3264518" cy="3393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5400000" flipH="1" flipV="1">
              <a:off x="2314509" y="1207526"/>
              <a:ext cx="3393602" cy="3264518"/>
            </a:xfrm>
            <a:prstGeom prst="line">
              <a:avLst/>
            </a:prstGeom>
            <a:ln w="76200">
              <a:solidFill>
                <a:srgbClr val="9AFA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 rot="60000">
              <a:off x="2860155" y="3976276"/>
              <a:ext cx="71452" cy="71428"/>
            </a:xfrm>
            <a:prstGeom prst="ellipse">
              <a:avLst/>
            </a:prstGeom>
            <a:ln>
              <a:solidFill>
                <a:srgbClr val="09110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5467324" y="1233458"/>
              <a:ext cx="71452" cy="71428"/>
            </a:xfrm>
            <a:prstGeom prst="ellipse">
              <a:avLst/>
            </a:prstGeom>
            <a:ln>
              <a:solidFill>
                <a:srgbClr val="09110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3" name="Группа 50"/>
          <p:cNvGrpSpPr>
            <a:grpSpLocks/>
          </p:cNvGrpSpPr>
          <p:nvPr/>
        </p:nvGrpSpPr>
        <p:grpSpPr bwMode="auto">
          <a:xfrm>
            <a:off x="4605338" y="1662113"/>
            <a:ext cx="71437" cy="3216275"/>
            <a:chOff x="4605342" y="1286654"/>
            <a:chExt cx="71438" cy="3214710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 rot="5400000">
              <a:off x="3035293" y="2893215"/>
              <a:ext cx="3214710" cy="1588"/>
            </a:xfrm>
            <a:prstGeom prst="line">
              <a:avLst/>
            </a:prstGeom>
            <a:ln w="762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Овал 42"/>
            <p:cNvSpPr/>
            <p:nvPr/>
          </p:nvSpPr>
          <p:spPr>
            <a:xfrm>
              <a:off x="4605342" y="3979330"/>
              <a:ext cx="71438" cy="71403"/>
            </a:xfrm>
            <a:prstGeom prst="ellipse">
              <a:avLst/>
            </a:prstGeom>
            <a:ln>
              <a:solidFill>
                <a:srgbClr val="09110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4" name="Группа 51"/>
          <p:cNvGrpSpPr>
            <a:grpSpLocks/>
          </p:cNvGrpSpPr>
          <p:nvPr/>
        </p:nvGrpSpPr>
        <p:grpSpPr bwMode="auto">
          <a:xfrm>
            <a:off x="1684338" y="3462338"/>
            <a:ext cx="3857625" cy="1357312"/>
            <a:chOff x="1683986" y="3085458"/>
            <a:chExt cx="3857652" cy="1357322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 rot="10800000" flipV="1">
              <a:off x="1683986" y="3085458"/>
              <a:ext cx="3857652" cy="1357322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Овал 43"/>
            <p:cNvSpPr/>
            <p:nvPr/>
          </p:nvSpPr>
          <p:spPr>
            <a:xfrm>
              <a:off x="4162090" y="3523611"/>
              <a:ext cx="71439" cy="71438"/>
            </a:xfrm>
            <a:prstGeom prst="ellipse">
              <a:avLst/>
            </a:prstGeom>
            <a:ln>
              <a:solidFill>
                <a:srgbClr val="09110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5" name="Группа 52"/>
          <p:cNvGrpSpPr>
            <a:grpSpLocks/>
          </p:cNvGrpSpPr>
          <p:nvPr/>
        </p:nvGrpSpPr>
        <p:grpSpPr bwMode="auto">
          <a:xfrm>
            <a:off x="2428875" y="2057400"/>
            <a:ext cx="3929063" cy="71438"/>
            <a:chOff x="2428860" y="1681154"/>
            <a:chExt cx="3929090" cy="71438"/>
          </a:xfrm>
        </p:grpSpPr>
        <p:cxnSp>
          <p:nvCxnSpPr>
            <p:cNvPr id="32" name="Прямая соединительная линия 31"/>
            <p:cNvCxnSpPr/>
            <p:nvPr/>
          </p:nvCxnSpPr>
          <p:spPr>
            <a:xfrm>
              <a:off x="2428860" y="1714492"/>
              <a:ext cx="3929090" cy="1587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Овал 44"/>
            <p:cNvSpPr/>
            <p:nvPr/>
          </p:nvSpPr>
          <p:spPr>
            <a:xfrm>
              <a:off x="2859076" y="1681154"/>
              <a:ext cx="71437" cy="71438"/>
            </a:xfrm>
            <a:prstGeom prst="ellipse">
              <a:avLst/>
            </a:prstGeom>
            <a:ln>
              <a:solidFill>
                <a:srgbClr val="09110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46" name="Овал 45"/>
          <p:cNvSpPr/>
          <p:nvPr/>
        </p:nvSpPr>
        <p:spPr>
          <a:xfrm>
            <a:off x="2857500" y="4352925"/>
            <a:ext cx="71438" cy="71438"/>
          </a:xfrm>
          <a:prstGeom prst="ellipse">
            <a:avLst/>
          </a:prstGeom>
          <a:ln>
            <a:solidFill>
              <a:srgbClr val="091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7" grpId="0"/>
      <p:bldP spid="30" grpId="0"/>
      <p:bldP spid="3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571625" y="1239838"/>
          <a:ext cx="5661025" cy="4133850"/>
        </p:xfrm>
        <a:graphic>
          <a:graphicData uri="http://schemas.openxmlformats.org/presentationml/2006/ole">
            <p:oleObj spid="_x0000_s16386" name="Лист" r:id="rId4" imgW="5829373" imgH="3952907" progId="Excel.Sheet.12">
              <p:embed/>
            </p:oleObj>
          </a:graphicData>
        </a:graphic>
      </p:graphicFrame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</a:rPr>
              <a:t> Укажите угловой коэффициент прямой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711325" y="4465638"/>
            <a:ext cx="5372100" cy="1587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968375" y="3219450"/>
            <a:ext cx="3856038" cy="1588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17"/>
          <p:cNvSpPr txBox="1">
            <a:spLocks noChangeArrowheads="1"/>
          </p:cNvSpPr>
          <p:nvPr/>
        </p:nvSpPr>
        <p:spPr bwMode="auto">
          <a:xfrm>
            <a:off x="6742113" y="4308475"/>
            <a:ext cx="441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16391" name="TextBox 18"/>
          <p:cNvSpPr txBox="1">
            <a:spLocks noChangeArrowheads="1"/>
          </p:cNvSpPr>
          <p:nvPr/>
        </p:nvSpPr>
        <p:spPr bwMode="auto">
          <a:xfrm>
            <a:off x="2455863" y="1171575"/>
            <a:ext cx="412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4000" b="1" i="1">
              <a:solidFill>
                <a:srgbClr val="09110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2" name="TextBox 19"/>
          <p:cNvSpPr txBox="1">
            <a:spLocks noChangeArrowheads="1"/>
          </p:cNvSpPr>
          <p:nvPr/>
        </p:nvSpPr>
        <p:spPr bwMode="auto">
          <a:xfrm>
            <a:off x="2555875" y="4403725"/>
            <a:ext cx="357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91109"/>
                </a:solidFill>
              </a:rPr>
              <a:t>0</a:t>
            </a:r>
            <a:endParaRPr lang="ru-RU" sz="2400" b="1" i="1">
              <a:solidFill>
                <a:srgbClr val="091109"/>
              </a:solidFill>
            </a:endParaRPr>
          </a:p>
        </p:txBody>
      </p:sp>
      <p:sp>
        <p:nvSpPr>
          <p:cNvPr id="16393" name="TextBox 22"/>
          <p:cNvSpPr txBox="1">
            <a:spLocks noChangeArrowheads="1"/>
          </p:cNvSpPr>
          <p:nvPr/>
        </p:nvSpPr>
        <p:spPr bwMode="auto">
          <a:xfrm>
            <a:off x="3113088" y="4525963"/>
            <a:ext cx="355600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91109"/>
                </a:solidFill>
              </a:rPr>
              <a:t>1</a:t>
            </a:r>
          </a:p>
        </p:txBody>
      </p:sp>
      <p:sp>
        <p:nvSpPr>
          <p:cNvPr id="16394" name="TextBox 23"/>
          <p:cNvSpPr txBox="1">
            <a:spLocks noChangeArrowheads="1"/>
          </p:cNvSpPr>
          <p:nvPr/>
        </p:nvSpPr>
        <p:spPr bwMode="auto">
          <a:xfrm>
            <a:off x="2500313" y="3778250"/>
            <a:ext cx="338137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072063" y="3097213"/>
            <a:ext cx="11477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k=</a:t>
            </a:r>
            <a:r>
              <a:rPr lang="ru-RU" sz="3200" b="1" i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3/4</a:t>
            </a:r>
          </a:p>
        </p:txBody>
      </p:sp>
      <p:grpSp>
        <p:nvGrpSpPr>
          <p:cNvPr id="16396" name="Группа 49"/>
          <p:cNvGrpSpPr>
            <a:grpSpLocks/>
          </p:cNvGrpSpPr>
          <p:nvPr/>
        </p:nvGrpSpPr>
        <p:grpSpPr bwMode="auto">
          <a:xfrm rot="540000">
            <a:off x="2805113" y="1216025"/>
            <a:ext cx="3263900" cy="3394075"/>
            <a:chOff x="2655963" y="671728"/>
            <a:chExt cx="3264518" cy="3393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5280000" flipH="1" flipV="1">
              <a:off x="2591421" y="736271"/>
              <a:ext cx="3393602" cy="3264518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 rot="60000">
              <a:off x="4046732" y="2551010"/>
              <a:ext cx="71451" cy="71428"/>
            </a:xfrm>
            <a:prstGeom prst="ellipse">
              <a:avLst/>
            </a:prstGeom>
            <a:solidFill>
              <a:srgbClr val="091109"/>
            </a:solidFill>
            <a:ln w="31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5542173" y="909659"/>
              <a:ext cx="71451" cy="71428"/>
            </a:xfrm>
            <a:prstGeom prst="ellipse">
              <a:avLst/>
            </a:prstGeom>
            <a:solidFill>
              <a:srgbClr val="091109"/>
            </a:solidFill>
            <a:ln w="31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46" name="Овал 45"/>
          <p:cNvSpPr/>
          <p:nvPr/>
        </p:nvSpPr>
        <p:spPr>
          <a:xfrm>
            <a:off x="2857500" y="4430713"/>
            <a:ext cx="71438" cy="71437"/>
          </a:xfrm>
          <a:prstGeom prst="ellipse">
            <a:avLst/>
          </a:prstGeom>
          <a:ln>
            <a:solidFill>
              <a:srgbClr val="091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571625" y="1166813"/>
          <a:ext cx="5661025" cy="4133850"/>
        </p:xfrm>
        <a:graphic>
          <a:graphicData uri="http://schemas.openxmlformats.org/presentationml/2006/ole">
            <p:oleObj spid="_x0000_s17410" name="Лист" r:id="rId4" imgW="5829373" imgH="3952907" progId="Excel.Sheet.12">
              <p:embed/>
            </p:oleObj>
          </a:graphicData>
        </a:graphic>
      </p:graphicFrame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</a:rPr>
              <a:t> Укажите угловой коэффициент прямой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711325" y="4392613"/>
            <a:ext cx="5372100" cy="1587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968375" y="3146425"/>
            <a:ext cx="3856038" cy="1588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4" name="TextBox 17"/>
          <p:cNvSpPr txBox="1">
            <a:spLocks noChangeArrowheads="1"/>
          </p:cNvSpPr>
          <p:nvPr/>
        </p:nvSpPr>
        <p:spPr bwMode="auto">
          <a:xfrm>
            <a:off x="6742113" y="4235450"/>
            <a:ext cx="441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17415" name="TextBox 18"/>
          <p:cNvSpPr txBox="1">
            <a:spLocks noChangeArrowheads="1"/>
          </p:cNvSpPr>
          <p:nvPr/>
        </p:nvSpPr>
        <p:spPr bwMode="auto">
          <a:xfrm>
            <a:off x="2455863" y="1098550"/>
            <a:ext cx="412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4000" b="1" i="1">
              <a:solidFill>
                <a:srgbClr val="09110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6" name="TextBox 19"/>
          <p:cNvSpPr txBox="1">
            <a:spLocks noChangeArrowheads="1"/>
          </p:cNvSpPr>
          <p:nvPr/>
        </p:nvSpPr>
        <p:spPr bwMode="auto">
          <a:xfrm>
            <a:off x="2555875" y="4330700"/>
            <a:ext cx="357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91109"/>
                </a:solidFill>
              </a:rPr>
              <a:t>0</a:t>
            </a:r>
            <a:endParaRPr lang="ru-RU" sz="2400" b="1" i="1">
              <a:solidFill>
                <a:srgbClr val="091109"/>
              </a:solidFill>
            </a:endParaRPr>
          </a:p>
        </p:txBody>
      </p:sp>
      <p:sp>
        <p:nvSpPr>
          <p:cNvPr id="17417" name="TextBox 22"/>
          <p:cNvSpPr txBox="1">
            <a:spLocks noChangeArrowheads="1"/>
          </p:cNvSpPr>
          <p:nvPr/>
        </p:nvSpPr>
        <p:spPr bwMode="auto">
          <a:xfrm>
            <a:off x="3113088" y="4452938"/>
            <a:ext cx="355600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91109"/>
                </a:solidFill>
              </a:rPr>
              <a:t>1</a:t>
            </a:r>
          </a:p>
        </p:txBody>
      </p:sp>
      <p:sp>
        <p:nvSpPr>
          <p:cNvPr id="17418" name="TextBox 23"/>
          <p:cNvSpPr txBox="1">
            <a:spLocks noChangeArrowheads="1"/>
          </p:cNvSpPr>
          <p:nvPr/>
        </p:nvSpPr>
        <p:spPr bwMode="auto">
          <a:xfrm>
            <a:off x="2500313" y="3705225"/>
            <a:ext cx="338137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357688" y="3667125"/>
            <a:ext cx="12842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k=</a:t>
            </a:r>
            <a:r>
              <a:rPr lang="ru-RU" sz="3200" b="1" i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-3/4</a:t>
            </a:r>
          </a:p>
        </p:txBody>
      </p:sp>
      <p:grpSp>
        <p:nvGrpSpPr>
          <p:cNvPr id="17420" name="Группа 49"/>
          <p:cNvGrpSpPr>
            <a:grpSpLocks/>
          </p:cNvGrpSpPr>
          <p:nvPr/>
        </p:nvGrpSpPr>
        <p:grpSpPr bwMode="auto">
          <a:xfrm rot="21000000" flipV="1">
            <a:off x="2790825" y="1047750"/>
            <a:ext cx="3263900" cy="3394075"/>
            <a:chOff x="2655963" y="671728"/>
            <a:chExt cx="3264518" cy="3393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5280000" flipH="1" flipV="1">
              <a:off x="2591420" y="736270"/>
              <a:ext cx="3393602" cy="3264518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 rot="60000">
              <a:off x="4043671" y="2570289"/>
              <a:ext cx="71452" cy="71428"/>
            </a:xfrm>
            <a:prstGeom prst="ellipse">
              <a:avLst/>
            </a:prstGeom>
            <a:solidFill>
              <a:srgbClr val="091109"/>
            </a:solidFill>
            <a:ln w="31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5513720" y="941164"/>
              <a:ext cx="71452" cy="71428"/>
            </a:xfrm>
            <a:prstGeom prst="ellipse">
              <a:avLst/>
            </a:prstGeom>
            <a:solidFill>
              <a:srgbClr val="091109"/>
            </a:solidFill>
            <a:ln w="31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46" name="Овал 45"/>
          <p:cNvSpPr/>
          <p:nvPr/>
        </p:nvSpPr>
        <p:spPr>
          <a:xfrm>
            <a:off x="2857500" y="4357688"/>
            <a:ext cx="71438" cy="71437"/>
          </a:xfrm>
          <a:prstGeom prst="ellipse">
            <a:avLst/>
          </a:prstGeom>
          <a:ln>
            <a:solidFill>
              <a:srgbClr val="091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1571625" y="1335088"/>
          <a:ext cx="5661025" cy="4133850"/>
        </p:xfrm>
        <a:graphic>
          <a:graphicData uri="http://schemas.openxmlformats.org/presentationml/2006/ole">
            <p:oleObj spid="_x0000_s18434" name="Лист" r:id="rId4" imgW="5829373" imgH="3952907" progId="Excel.Sheet.12">
              <p:embed/>
            </p:oleObj>
          </a:graphicData>
        </a:graphic>
      </p:graphicFrame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</a:rPr>
              <a:t> Укажите угловой коэффициент прямой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711325" y="4560888"/>
            <a:ext cx="5372100" cy="1587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968375" y="3314700"/>
            <a:ext cx="3856038" cy="1588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8" name="TextBox 17"/>
          <p:cNvSpPr txBox="1">
            <a:spLocks noChangeArrowheads="1"/>
          </p:cNvSpPr>
          <p:nvPr/>
        </p:nvSpPr>
        <p:spPr bwMode="auto">
          <a:xfrm>
            <a:off x="6742113" y="4403725"/>
            <a:ext cx="441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18439" name="TextBox 18"/>
          <p:cNvSpPr txBox="1">
            <a:spLocks noChangeArrowheads="1"/>
          </p:cNvSpPr>
          <p:nvPr/>
        </p:nvSpPr>
        <p:spPr bwMode="auto">
          <a:xfrm>
            <a:off x="2455863" y="1412875"/>
            <a:ext cx="412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4000" b="1" i="1">
              <a:solidFill>
                <a:srgbClr val="09110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0" name="TextBox 19"/>
          <p:cNvSpPr txBox="1">
            <a:spLocks noChangeArrowheads="1"/>
          </p:cNvSpPr>
          <p:nvPr/>
        </p:nvSpPr>
        <p:spPr bwMode="auto">
          <a:xfrm>
            <a:off x="2555875" y="4498975"/>
            <a:ext cx="357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91109"/>
                </a:solidFill>
              </a:rPr>
              <a:t>0</a:t>
            </a:r>
            <a:endParaRPr lang="ru-RU" sz="2400" b="1" i="1">
              <a:solidFill>
                <a:srgbClr val="091109"/>
              </a:solidFill>
            </a:endParaRPr>
          </a:p>
        </p:txBody>
      </p:sp>
      <p:sp>
        <p:nvSpPr>
          <p:cNvPr id="18441" name="TextBox 22"/>
          <p:cNvSpPr txBox="1">
            <a:spLocks noChangeArrowheads="1"/>
          </p:cNvSpPr>
          <p:nvPr/>
        </p:nvSpPr>
        <p:spPr bwMode="auto">
          <a:xfrm>
            <a:off x="3113088" y="4621213"/>
            <a:ext cx="355600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91109"/>
                </a:solidFill>
              </a:rPr>
              <a:t>1</a:t>
            </a:r>
          </a:p>
        </p:txBody>
      </p:sp>
      <p:sp>
        <p:nvSpPr>
          <p:cNvPr id="18442" name="TextBox 23"/>
          <p:cNvSpPr txBox="1">
            <a:spLocks noChangeArrowheads="1"/>
          </p:cNvSpPr>
          <p:nvPr/>
        </p:nvSpPr>
        <p:spPr bwMode="auto">
          <a:xfrm>
            <a:off x="2500313" y="3873500"/>
            <a:ext cx="338137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357688" y="3835400"/>
            <a:ext cx="12604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-2/7</a:t>
            </a:r>
          </a:p>
        </p:txBody>
      </p:sp>
      <p:grpSp>
        <p:nvGrpSpPr>
          <p:cNvPr id="18444" name="Группа 49"/>
          <p:cNvGrpSpPr>
            <a:grpSpLocks/>
          </p:cNvGrpSpPr>
          <p:nvPr/>
        </p:nvGrpSpPr>
        <p:grpSpPr bwMode="auto">
          <a:xfrm rot="19740000" flipV="1">
            <a:off x="2835275" y="1112838"/>
            <a:ext cx="3600450" cy="3744912"/>
            <a:chOff x="2914490" y="28221"/>
            <a:chExt cx="3600683" cy="3743478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5340000" flipH="1" flipV="1">
              <a:off x="2843093" y="99619"/>
              <a:ext cx="3743478" cy="3600683"/>
            </a:xfrm>
            <a:prstGeom prst="line">
              <a:avLst/>
            </a:prstGeom>
            <a:ln w="762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 rot="60000">
              <a:off x="4049389" y="2577550"/>
              <a:ext cx="71443" cy="71410"/>
            </a:xfrm>
            <a:prstGeom prst="ellipse">
              <a:avLst/>
            </a:prstGeom>
            <a:solidFill>
              <a:srgbClr val="091109"/>
            </a:solidFill>
            <a:ln w="31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6197776" y="254209"/>
              <a:ext cx="71443" cy="71410"/>
            </a:xfrm>
            <a:prstGeom prst="ellipse">
              <a:avLst/>
            </a:prstGeom>
            <a:solidFill>
              <a:srgbClr val="091109"/>
            </a:solidFill>
            <a:ln w="31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46" name="Овал 45"/>
          <p:cNvSpPr/>
          <p:nvPr/>
        </p:nvSpPr>
        <p:spPr>
          <a:xfrm>
            <a:off x="2857500" y="4525963"/>
            <a:ext cx="71438" cy="71437"/>
          </a:xfrm>
          <a:prstGeom prst="ellipse">
            <a:avLst/>
          </a:prstGeom>
          <a:ln>
            <a:solidFill>
              <a:srgbClr val="091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extBox 32"/>
          <p:cNvSpPr txBox="1">
            <a:spLocks noChangeArrowheads="1"/>
          </p:cNvSpPr>
          <p:nvPr/>
        </p:nvSpPr>
        <p:spPr bwMode="auto">
          <a:xfrm>
            <a:off x="250825" y="44450"/>
            <a:ext cx="8313738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Рассмотрим на координатной плоскости </a:t>
            </a:r>
          </a:p>
          <a:p>
            <a:r>
              <a:rPr lang="ru-RU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произвольную прямую </a:t>
            </a:r>
            <a:r>
              <a:rPr 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323850" y="692150"/>
          <a:ext cx="722313" cy="684213"/>
        </p:xfrm>
        <a:graphic>
          <a:graphicData uri="http://schemas.openxmlformats.org/presentationml/2006/ole">
            <p:oleObj spid="_x0000_s1026" name="Equation" r:id="rId3" imgW="241200" imgH="228600" progId="Equation.DSMT4">
              <p:embed/>
            </p:oleObj>
          </a:graphicData>
        </a:graphic>
      </p:graphicFrame>
      <p:cxnSp>
        <p:nvCxnSpPr>
          <p:cNvPr id="26" name="Прямая соединительная линия 25"/>
          <p:cNvCxnSpPr/>
          <p:nvPr/>
        </p:nvCxnSpPr>
        <p:spPr>
          <a:xfrm rot="-1620000" flipH="1" flipV="1">
            <a:off x="2001838" y="511175"/>
            <a:ext cx="0" cy="4714875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250825" y="3717925"/>
            <a:ext cx="2808288" cy="0"/>
          </a:xfrm>
          <a:prstGeom prst="straightConnector1">
            <a:avLst/>
          </a:prstGeom>
          <a:ln w="571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1465263" y="836613"/>
            <a:ext cx="0" cy="5616575"/>
          </a:xfrm>
          <a:prstGeom prst="straightConnector1">
            <a:avLst/>
          </a:prstGeom>
          <a:ln w="571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58763" y="558800"/>
          <a:ext cx="3151392" cy="589090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</a:tblGrid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81" name="TextBox 25"/>
          <p:cNvSpPr txBox="1">
            <a:spLocks noChangeArrowheads="1"/>
          </p:cNvSpPr>
          <p:nvPr/>
        </p:nvSpPr>
        <p:spPr bwMode="auto">
          <a:xfrm>
            <a:off x="1116013" y="5597525"/>
            <a:ext cx="396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-5</a:t>
            </a:r>
          </a:p>
        </p:txBody>
      </p:sp>
      <p:sp>
        <p:nvSpPr>
          <p:cNvPr id="1182" name="TextBox 28"/>
          <p:cNvSpPr txBox="1">
            <a:spLocks noChangeArrowheads="1"/>
          </p:cNvSpPr>
          <p:nvPr/>
        </p:nvSpPr>
        <p:spPr bwMode="auto">
          <a:xfrm>
            <a:off x="1177925" y="1628775"/>
            <a:ext cx="312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183" name="TextBox 29"/>
          <p:cNvSpPr txBox="1">
            <a:spLocks noChangeArrowheads="1"/>
          </p:cNvSpPr>
          <p:nvPr/>
        </p:nvSpPr>
        <p:spPr bwMode="auto">
          <a:xfrm>
            <a:off x="179388" y="3651250"/>
            <a:ext cx="3984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4" name="TextBox 30"/>
          <p:cNvSpPr txBox="1">
            <a:spLocks noChangeArrowheads="1"/>
          </p:cNvSpPr>
          <p:nvPr/>
        </p:nvSpPr>
        <p:spPr bwMode="auto">
          <a:xfrm>
            <a:off x="1187450" y="3644900"/>
            <a:ext cx="312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185" name="TextBox 31"/>
          <p:cNvSpPr txBox="1">
            <a:spLocks noChangeArrowheads="1"/>
          </p:cNvSpPr>
          <p:nvPr/>
        </p:nvSpPr>
        <p:spPr bwMode="auto">
          <a:xfrm>
            <a:off x="2987675" y="3141663"/>
            <a:ext cx="3683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15" name="Овал 14"/>
          <p:cNvSpPr/>
          <p:nvPr/>
        </p:nvSpPr>
        <p:spPr>
          <a:xfrm>
            <a:off x="1427163" y="3684588"/>
            <a:ext cx="71437" cy="73025"/>
          </a:xfrm>
          <a:prstGeom prst="ellipse">
            <a:avLst/>
          </a:prstGeom>
          <a:solidFill>
            <a:srgbClr val="091109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000"/>
          </a:p>
        </p:txBody>
      </p:sp>
      <p:sp>
        <p:nvSpPr>
          <p:cNvPr id="1187" name="TextBox 26"/>
          <p:cNvSpPr txBox="1">
            <a:spLocks noChangeArrowheads="1"/>
          </p:cNvSpPr>
          <p:nvPr/>
        </p:nvSpPr>
        <p:spPr bwMode="auto">
          <a:xfrm>
            <a:off x="1763713" y="3644900"/>
            <a:ext cx="3127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188" name="TextBox 27"/>
          <p:cNvSpPr txBox="1">
            <a:spLocks noChangeArrowheads="1"/>
          </p:cNvSpPr>
          <p:nvPr/>
        </p:nvSpPr>
        <p:spPr bwMode="auto">
          <a:xfrm>
            <a:off x="1541463" y="404813"/>
            <a:ext cx="3667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22" name="Овал 21"/>
          <p:cNvSpPr/>
          <p:nvPr/>
        </p:nvSpPr>
        <p:spPr>
          <a:xfrm>
            <a:off x="2781300" y="4446588"/>
            <a:ext cx="107950" cy="107950"/>
          </a:xfrm>
          <a:prstGeom prst="ellipse">
            <a:avLst/>
          </a:prstGeom>
          <a:solidFill>
            <a:schemeClr val="accent6"/>
          </a:solidFill>
          <a:ln>
            <a:solidFill>
              <a:srgbClr val="091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000"/>
          </a:p>
        </p:txBody>
      </p:sp>
      <p:grpSp>
        <p:nvGrpSpPr>
          <p:cNvPr id="2" name="Группа 37"/>
          <p:cNvGrpSpPr>
            <a:grpSpLocks/>
          </p:cNvGrpSpPr>
          <p:nvPr/>
        </p:nvGrpSpPr>
        <p:grpSpPr bwMode="auto">
          <a:xfrm>
            <a:off x="3492500" y="1606550"/>
            <a:ext cx="5543550" cy="3241675"/>
            <a:chOff x="3491880" y="1606148"/>
            <a:chExt cx="5544616" cy="3241746"/>
          </a:xfrm>
        </p:grpSpPr>
        <p:graphicFrame>
          <p:nvGraphicFramePr>
            <p:cNvPr id="1030" name="Object 4"/>
            <p:cNvGraphicFramePr>
              <a:graphicFrameLocks noChangeAspect="1"/>
            </p:cNvGraphicFramePr>
            <p:nvPr/>
          </p:nvGraphicFramePr>
          <p:xfrm>
            <a:off x="3579291" y="1644319"/>
            <a:ext cx="1928813" cy="3203575"/>
          </p:xfrm>
          <a:graphic>
            <a:graphicData uri="http://schemas.openxmlformats.org/presentationml/2006/ole">
              <p:oleObj spid="_x0000_s1030" name="Equation" r:id="rId4" imgW="711000" imgH="1180800" progId="Equation.DSMT4">
                <p:embed/>
              </p:oleObj>
            </a:graphicData>
          </a:graphic>
        </p:graphicFrame>
        <p:sp>
          <p:nvSpPr>
            <p:cNvPr id="4" name="TextBox 29"/>
            <p:cNvSpPr txBox="1">
              <a:spLocks noChangeArrowheads="1"/>
            </p:cNvSpPr>
            <p:nvPr/>
          </p:nvSpPr>
          <p:spPr bwMode="auto">
            <a:xfrm>
              <a:off x="3491880" y="1606148"/>
              <a:ext cx="5544616" cy="3108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-произвольная прямая;</a:t>
              </a:r>
            </a:p>
            <a:p>
              <a:pPr algn="r"/>
              <a:endParaRPr lang="ru-RU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r"/>
              <a:r>
                <a:rPr lang="ru-RU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              -«бегущая» по ней точка;</a:t>
              </a:r>
            </a:p>
            <a:p>
              <a:pPr algn="r"/>
              <a:endParaRPr lang="ru-RU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r"/>
              <a:r>
                <a:rPr lang="ru-RU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       -конкретная точка этой                                      прямой;</a:t>
              </a:r>
            </a:p>
            <a:p>
              <a:pPr algn="r"/>
              <a:r>
                <a:rPr lang="ru-RU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              -вектор нормали прямой.</a:t>
              </a:r>
            </a:p>
          </p:txBody>
        </p:sp>
      </p:grpSp>
      <p:graphicFrame>
        <p:nvGraphicFramePr>
          <p:cNvPr id="1027" name="Object 2"/>
          <p:cNvGraphicFramePr>
            <a:graphicFrameLocks noChangeAspect="1"/>
          </p:cNvGraphicFramePr>
          <p:nvPr/>
        </p:nvGraphicFramePr>
        <p:xfrm>
          <a:off x="2916238" y="4797425"/>
          <a:ext cx="539750" cy="1079500"/>
        </p:xfrm>
        <a:graphic>
          <a:graphicData uri="http://schemas.openxmlformats.org/presentationml/2006/ole">
            <p:oleObj spid="_x0000_s1027" name="Equation" r:id="rId5" imgW="88560" imgH="177480" progId="Equation.DSMT4">
              <p:embed/>
            </p:oleObj>
          </a:graphicData>
        </a:graphic>
      </p:graphicFrame>
      <p:grpSp>
        <p:nvGrpSpPr>
          <p:cNvPr id="3" name="Группа 36"/>
          <p:cNvGrpSpPr>
            <a:grpSpLocks/>
          </p:cNvGrpSpPr>
          <p:nvPr/>
        </p:nvGrpSpPr>
        <p:grpSpPr bwMode="auto">
          <a:xfrm>
            <a:off x="1835150" y="1566863"/>
            <a:ext cx="1573213" cy="1128712"/>
            <a:chOff x="1835696" y="1567425"/>
            <a:chExt cx="1573200" cy="1128583"/>
          </a:xfrm>
        </p:grpSpPr>
        <p:graphicFrame>
          <p:nvGraphicFramePr>
            <p:cNvPr id="1029" name="Object 3"/>
            <p:cNvGraphicFramePr>
              <a:graphicFrameLocks noChangeAspect="1"/>
            </p:cNvGraphicFramePr>
            <p:nvPr/>
          </p:nvGraphicFramePr>
          <p:xfrm>
            <a:off x="1835696" y="1567425"/>
            <a:ext cx="1573200" cy="828000"/>
          </p:xfrm>
          <a:graphic>
            <a:graphicData uri="http://schemas.openxmlformats.org/presentationml/2006/ole">
              <p:oleObj spid="_x0000_s1029" name="Equation" r:id="rId6" imgW="482400" imgH="253800" progId="Equation.DSMT4">
                <p:embed/>
              </p:oleObj>
            </a:graphicData>
          </a:graphic>
        </p:graphicFrame>
        <p:cxnSp>
          <p:nvCxnSpPr>
            <p:cNvPr id="25" name="Прямая со стрелкой 24"/>
            <p:cNvCxnSpPr/>
            <p:nvPr/>
          </p:nvCxnSpPr>
          <p:spPr>
            <a:xfrm flipV="1">
              <a:off x="2042069" y="2215051"/>
              <a:ext cx="946142" cy="480957"/>
            </a:xfrm>
            <a:prstGeom prst="straightConnector1">
              <a:avLst/>
            </a:prstGeom>
            <a:ln w="571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Овал 33"/>
          <p:cNvSpPr/>
          <p:nvPr/>
        </p:nvSpPr>
        <p:spPr>
          <a:xfrm>
            <a:off x="1011238" y="949325"/>
            <a:ext cx="107950" cy="107950"/>
          </a:xfrm>
          <a:prstGeom prst="ellipse">
            <a:avLst/>
          </a:prstGeom>
          <a:solidFill>
            <a:schemeClr val="accent6"/>
          </a:solidFill>
          <a:ln>
            <a:solidFill>
              <a:srgbClr val="091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000"/>
          </a:p>
        </p:txBody>
      </p:sp>
      <p:sp>
        <p:nvSpPr>
          <p:cNvPr id="1193" name="TextBox 34"/>
          <p:cNvSpPr txBox="1">
            <a:spLocks noChangeArrowheads="1"/>
          </p:cNvSpPr>
          <p:nvPr/>
        </p:nvSpPr>
        <p:spPr bwMode="auto">
          <a:xfrm>
            <a:off x="2124075" y="4149725"/>
            <a:ext cx="568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sz="3600" i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96" name="Object 7"/>
          <p:cNvGraphicFramePr>
            <a:graphicFrameLocks noChangeAspect="1"/>
          </p:cNvGraphicFramePr>
          <p:nvPr/>
        </p:nvGraphicFramePr>
        <p:xfrm>
          <a:off x="3659188" y="4941888"/>
          <a:ext cx="5067300" cy="1042987"/>
        </p:xfrm>
        <a:graphic>
          <a:graphicData uri="http://schemas.openxmlformats.org/presentationml/2006/ole">
            <p:oleObj spid="_x0000_s1028" name="Equation" r:id="rId7" imgW="1295280" imgH="266400" progId="Equation.DSMT4">
              <p:embed/>
            </p:oleObj>
          </a:graphicData>
        </a:graphic>
      </p:graphicFrame>
      <p:cxnSp>
        <p:nvCxnSpPr>
          <p:cNvPr id="31" name="Прямая со стрелкой 30"/>
          <p:cNvCxnSpPr/>
          <p:nvPr/>
        </p:nvCxnSpPr>
        <p:spPr>
          <a:xfrm>
            <a:off x="1074738" y="1041400"/>
            <a:ext cx="1731962" cy="3405188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Прямая соединительная линия 50"/>
          <p:cNvCxnSpPr/>
          <p:nvPr/>
        </p:nvCxnSpPr>
        <p:spPr>
          <a:xfrm flipH="1">
            <a:off x="1476375" y="1989138"/>
            <a:ext cx="5903913" cy="2519362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H="1">
            <a:off x="1477963" y="1990725"/>
            <a:ext cx="5903912" cy="252095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58763" y="1187450"/>
          <a:ext cx="8666330" cy="549817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5"/>
                <a:gridCol w="393925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</a:tblGrid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9263" name="TextBox 13"/>
          <p:cNvSpPr txBox="1">
            <a:spLocks noChangeArrowheads="1"/>
          </p:cNvSpPr>
          <p:nvPr/>
        </p:nvSpPr>
        <p:spPr bwMode="auto">
          <a:xfrm>
            <a:off x="17463" y="65088"/>
            <a:ext cx="90725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Определить коэффициенты </a:t>
            </a:r>
            <a:r>
              <a:rPr 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и </a:t>
            </a:r>
            <a:r>
              <a:rPr 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                             </a:t>
            </a:r>
            <a:r>
              <a:rPr lang="ru-RU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уравнении невертикальной </a:t>
            </a:r>
            <a:r>
              <a:rPr 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прямой </a:t>
            </a:r>
            <a:r>
              <a:rPr 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y=kx+m</a:t>
            </a:r>
            <a:endParaRPr lang="ru-RU" sz="32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9264" name="Группа 50"/>
          <p:cNvGrpSpPr>
            <a:grpSpLocks/>
          </p:cNvGrpSpPr>
          <p:nvPr/>
        </p:nvGrpSpPr>
        <p:grpSpPr bwMode="auto">
          <a:xfrm>
            <a:off x="250825" y="1019175"/>
            <a:ext cx="8680450" cy="5630863"/>
            <a:chOff x="250825" y="1019328"/>
            <a:chExt cx="8680979" cy="5630665"/>
          </a:xfrm>
        </p:grpSpPr>
        <p:cxnSp>
          <p:nvCxnSpPr>
            <p:cNvPr id="23" name="Прямая со стрелкой 22"/>
            <p:cNvCxnSpPr/>
            <p:nvPr/>
          </p:nvCxnSpPr>
          <p:spPr>
            <a:xfrm>
              <a:off x="250825" y="4333911"/>
              <a:ext cx="8425376" cy="0"/>
            </a:xfrm>
            <a:prstGeom prst="straightConnector1">
              <a:avLst/>
            </a:prstGeom>
            <a:ln w="571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 flipV="1">
              <a:off x="4596078" y="1465400"/>
              <a:ext cx="0" cy="5184593"/>
            </a:xfrm>
            <a:prstGeom prst="straightConnector1">
              <a:avLst/>
            </a:prstGeom>
            <a:ln w="571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267" name="TextBox 25"/>
            <p:cNvSpPr txBox="1">
              <a:spLocks noChangeArrowheads="1"/>
            </p:cNvSpPr>
            <p:nvPr/>
          </p:nvSpPr>
          <p:spPr bwMode="auto">
            <a:xfrm>
              <a:off x="4559300" y="6239605"/>
              <a:ext cx="3968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-5</a:t>
              </a:r>
            </a:p>
          </p:txBody>
        </p:sp>
        <p:sp>
          <p:nvSpPr>
            <p:cNvPr id="39268" name="TextBox 26"/>
            <p:cNvSpPr txBox="1">
              <a:spLocks noChangeArrowheads="1"/>
            </p:cNvSpPr>
            <p:nvPr/>
          </p:nvSpPr>
          <p:spPr bwMode="auto">
            <a:xfrm>
              <a:off x="6494463" y="4277455"/>
              <a:ext cx="31273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39269" name="TextBox 27"/>
            <p:cNvSpPr txBox="1">
              <a:spLocks noChangeArrowheads="1"/>
            </p:cNvSpPr>
            <p:nvPr/>
          </p:nvSpPr>
          <p:spPr bwMode="auto">
            <a:xfrm>
              <a:off x="4644008" y="1019328"/>
              <a:ext cx="366712" cy="504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у</a:t>
              </a:r>
            </a:p>
          </p:txBody>
        </p:sp>
        <p:sp>
          <p:nvSpPr>
            <p:cNvPr id="39270" name="TextBox 28"/>
            <p:cNvSpPr txBox="1">
              <a:spLocks noChangeArrowheads="1"/>
            </p:cNvSpPr>
            <p:nvPr/>
          </p:nvSpPr>
          <p:spPr bwMode="auto">
            <a:xfrm>
              <a:off x="4572000" y="2258155"/>
              <a:ext cx="31273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39271" name="TextBox 29"/>
            <p:cNvSpPr txBox="1">
              <a:spLocks noChangeArrowheads="1"/>
            </p:cNvSpPr>
            <p:nvPr/>
          </p:nvSpPr>
          <p:spPr bwMode="auto">
            <a:xfrm>
              <a:off x="2460625" y="4280630"/>
              <a:ext cx="398463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-5</a:t>
              </a:r>
            </a:p>
          </p:txBody>
        </p:sp>
        <p:sp>
          <p:nvSpPr>
            <p:cNvPr id="39272" name="TextBox 30"/>
            <p:cNvSpPr txBox="1">
              <a:spLocks noChangeArrowheads="1"/>
            </p:cNvSpPr>
            <p:nvPr/>
          </p:nvSpPr>
          <p:spPr bwMode="auto">
            <a:xfrm>
              <a:off x="4643438" y="4274280"/>
              <a:ext cx="31273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39273" name="TextBox 31"/>
            <p:cNvSpPr txBox="1">
              <a:spLocks noChangeArrowheads="1"/>
            </p:cNvSpPr>
            <p:nvPr/>
          </p:nvSpPr>
          <p:spPr bwMode="auto">
            <a:xfrm>
              <a:off x="8563504" y="3789040"/>
              <a:ext cx="368300" cy="585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х</a:t>
              </a:r>
            </a:p>
          </p:txBody>
        </p:sp>
        <p:sp>
          <p:nvSpPr>
            <p:cNvPr id="15" name="Овал 14"/>
            <p:cNvSpPr/>
            <p:nvPr/>
          </p:nvSpPr>
          <p:spPr>
            <a:xfrm>
              <a:off x="4556387" y="4294226"/>
              <a:ext cx="71442" cy="73022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9110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  <p:sp>
          <p:nvSpPr>
            <p:cNvPr id="39275" name="TextBox 26"/>
            <p:cNvSpPr txBox="1">
              <a:spLocks noChangeArrowheads="1"/>
            </p:cNvSpPr>
            <p:nvPr/>
          </p:nvSpPr>
          <p:spPr bwMode="auto">
            <a:xfrm>
              <a:off x="4932363" y="4274280"/>
              <a:ext cx="31273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4985038" y="4264064"/>
              <a:ext cx="0" cy="163507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flipH="1">
              <a:off x="5381938" y="4283113"/>
              <a:ext cx="0" cy="163507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flipH="1">
              <a:off x="6175736" y="4292638"/>
              <a:ext cx="0" cy="163507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flipH="1">
              <a:off x="5777250" y="4283113"/>
              <a:ext cx="0" cy="163507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flipH="1">
              <a:off x="4211879" y="4240253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flipH="1">
              <a:off x="3810217" y="4252952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flipH="1">
              <a:off x="3419668" y="4276763"/>
              <a:ext cx="0" cy="161919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>
              <a:off x="3022769" y="4252952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flipH="1">
              <a:off x="2627458" y="4252952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flipH="1">
              <a:off x="2238496" y="4259302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flipH="1">
              <a:off x="1835247" y="4256127"/>
              <a:ext cx="0" cy="161919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flipH="1">
              <a:off x="1447873" y="4264064"/>
              <a:ext cx="0" cy="163507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flipH="1">
              <a:off x="1052562" y="4270414"/>
              <a:ext cx="0" cy="161919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flipH="1">
              <a:off x="660425" y="4272002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flipH="1">
              <a:off x="6569460" y="4281526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6967947" y="4270414"/>
              <a:ext cx="0" cy="163507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flipH="1">
              <a:off x="7352146" y="4272002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H="1">
              <a:off x="7741106" y="4265652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8144356" y="4267239"/>
              <a:ext cx="0" cy="161919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rot="16200000" flipV="1">
              <a:off x="4590521" y="1897970"/>
              <a:ext cx="0" cy="163523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16200000" flipV="1">
              <a:off x="4585758" y="2301182"/>
              <a:ext cx="0" cy="163522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rot="16200000" flipV="1">
              <a:off x="4586552" y="3876720"/>
              <a:ext cx="0" cy="161935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rot="16200000" flipV="1">
              <a:off x="4585758" y="2690105"/>
              <a:ext cx="0" cy="163522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 rot="16200000" flipV="1">
              <a:off x="4580996" y="3079029"/>
              <a:ext cx="0" cy="163523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rot="16200000" flipV="1">
              <a:off x="4580996" y="3472715"/>
              <a:ext cx="0" cy="163523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 rot="16200000" flipV="1">
              <a:off x="4590521" y="4642661"/>
              <a:ext cx="0" cy="163523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 rot="16200000" flipV="1">
              <a:off x="4585758" y="5047460"/>
              <a:ext cx="0" cy="163522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 rot="16200000" flipV="1">
              <a:off x="4585758" y="5434797"/>
              <a:ext cx="0" cy="163522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 rot="16200000" flipV="1">
              <a:off x="4580996" y="5823719"/>
              <a:ext cx="0" cy="163523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rot="16200000" flipV="1">
              <a:off x="4580996" y="6217405"/>
              <a:ext cx="0" cy="163523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47734E-6 L -0.00017 0.2881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1585913" y="804863"/>
          <a:ext cx="5661025" cy="4133850"/>
        </p:xfrm>
        <a:graphic>
          <a:graphicData uri="http://schemas.openxmlformats.org/presentationml/2006/ole">
            <p:oleObj spid="_x0000_s20482" name="Лист" r:id="rId4" imgW="5829373" imgH="3952907" progId="Excel.Sheet.12">
              <p:embed/>
            </p:oleObj>
          </a:graphicData>
        </a:graphic>
      </p:graphicFrame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</a:rPr>
              <a:t> Укажите уравнение прямой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711325" y="4011613"/>
            <a:ext cx="5372100" cy="1587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968375" y="2765425"/>
            <a:ext cx="3856038" cy="1588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6" name="TextBox 17"/>
          <p:cNvSpPr txBox="1">
            <a:spLocks noChangeArrowheads="1"/>
          </p:cNvSpPr>
          <p:nvPr/>
        </p:nvSpPr>
        <p:spPr bwMode="auto">
          <a:xfrm>
            <a:off x="6742113" y="3854450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91109"/>
                </a:solidFill>
              </a:rPr>
              <a:t>х</a:t>
            </a:r>
          </a:p>
        </p:txBody>
      </p:sp>
      <p:sp>
        <p:nvSpPr>
          <p:cNvPr id="20487" name="TextBox 18"/>
          <p:cNvSpPr txBox="1">
            <a:spLocks noChangeArrowheads="1"/>
          </p:cNvSpPr>
          <p:nvPr/>
        </p:nvSpPr>
        <p:spPr bwMode="auto">
          <a:xfrm>
            <a:off x="2455863" y="717550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i="1">
                <a:solidFill>
                  <a:srgbClr val="091109"/>
                </a:solidFill>
              </a:rPr>
              <a:t>y</a:t>
            </a:r>
            <a:endParaRPr lang="ru-RU" sz="4000" b="1" i="1">
              <a:solidFill>
                <a:srgbClr val="091109"/>
              </a:solidFill>
            </a:endParaRPr>
          </a:p>
        </p:txBody>
      </p:sp>
      <p:sp>
        <p:nvSpPr>
          <p:cNvPr id="20488" name="TextBox 19"/>
          <p:cNvSpPr txBox="1">
            <a:spLocks noChangeArrowheads="1"/>
          </p:cNvSpPr>
          <p:nvPr/>
        </p:nvSpPr>
        <p:spPr bwMode="auto">
          <a:xfrm>
            <a:off x="2501900" y="3881438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i="1"/>
              <a:t>0</a:t>
            </a:r>
            <a:endParaRPr lang="ru-RU" sz="4000" b="1" i="1"/>
          </a:p>
        </p:txBody>
      </p:sp>
      <p:sp>
        <p:nvSpPr>
          <p:cNvPr id="20489" name="TextBox 22"/>
          <p:cNvSpPr txBox="1">
            <a:spLocks noChangeArrowheads="1"/>
          </p:cNvSpPr>
          <p:nvPr/>
        </p:nvSpPr>
        <p:spPr bwMode="auto">
          <a:xfrm>
            <a:off x="3071813" y="4071938"/>
            <a:ext cx="469900" cy="708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91109"/>
                </a:solidFill>
              </a:rPr>
              <a:t>1</a:t>
            </a:r>
          </a:p>
        </p:txBody>
      </p:sp>
      <p:sp>
        <p:nvSpPr>
          <p:cNvPr id="20490" name="TextBox 23"/>
          <p:cNvSpPr txBox="1">
            <a:spLocks noChangeArrowheads="1"/>
          </p:cNvSpPr>
          <p:nvPr/>
        </p:nvSpPr>
        <p:spPr bwMode="auto">
          <a:xfrm>
            <a:off x="2357438" y="3214688"/>
            <a:ext cx="469900" cy="708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91109"/>
                </a:solidFill>
              </a:rPr>
              <a:t>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571625" y="4962525"/>
            <a:ext cx="9969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rgbClr val="9AFA26"/>
                </a:solidFill>
              </a:rPr>
              <a:t>у=х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000375" y="5487988"/>
            <a:ext cx="927100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>
                <a:solidFill>
                  <a:schemeClr val="accent5"/>
                </a:solidFill>
              </a:rPr>
              <a:t>Х=4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500563" y="5273675"/>
            <a:ext cx="1301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B0F0"/>
                </a:solidFill>
              </a:rPr>
              <a:t>У=Х</a:t>
            </a:r>
            <a:r>
              <a:rPr lang="en-US" sz="3200">
                <a:solidFill>
                  <a:srgbClr val="00B0F0"/>
                </a:solidFill>
              </a:rPr>
              <a:t>/3</a:t>
            </a:r>
            <a:endParaRPr lang="ru-RU" sz="3200">
              <a:solidFill>
                <a:srgbClr val="00B0F0"/>
              </a:solidFill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357938" y="5086350"/>
            <a:ext cx="914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7030A0"/>
                </a:solidFill>
              </a:rPr>
              <a:t>У=5</a:t>
            </a:r>
          </a:p>
        </p:txBody>
      </p:sp>
      <p:grpSp>
        <p:nvGrpSpPr>
          <p:cNvPr id="2" name="Группа 49"/>
          <p:cNvGrpSpPr>
            <a:grpSpLocks/>
          </p:cNvGrpSpPr>
          <p:nvPr/>
        </p:nvGrpSpPr>
        <p:grpSpPr bwMode="auto">
          <a:xfrm>
            <a:off x="2379663" y="1143000"/>
            <a:ext cx="3263900" cy="3394075"/>
            <a:chOff x="2379052" y="1142984"/>
            <a:chExt cx="3264518" cy="3393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5400000" flipH="1" flipV="1">
              <a:off x="2314509" y="1207526"/>
              <a:ext cx="3393602" cy="3264518"/>
            </a:xfrm>
            <a:prstGeom prst="line">
              <a:avLst/>
            </a:prstGeom>
            <a:ln w="76200">
              <a:solidFill>
                <a:srgbClr val="9AFA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 rot="60000">
              <a:off x="2860155" y="3976277"/>
              <a:ext cx="71452" cy="71427"/>
            </a:xfrm>
            <a:prstGeom prst="ellipse">
              <a:avLst/>
            </a:prstGeom>
            <a:ln>
              <a:solidFill>
                <a:srgbClr val="09110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5467324" y="1233459"/>
              <a:ext cx="71452" cy="71427"/>
            </a:xfrm>
            <a:prstGeom prst="ellipse">
              <a:avLst/>
            </a:prstGeom>
            <a:ln>
              <a:solidFill>
                <a:srgbClr val="09110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3" name="Группа 50"/>
          <p:cNvGrpSpPr>
            <a:grpSpLocks/>
          </p:cNvGrpSpPr>
          <p:nvPr/>
        </p:nvGrpSpPr>
        <p:grpSpPr bwMode="auto">
          <a:xfrm>
            <a:off x="4605338" y="1285875"/>
            <a:ext cx="71437" cy="3216275"/>
            <a:chOff x="4605342" y="1286654"/>
            <a:chExt cx="71438" cy="3214710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 rot="5400000">
              <a:off x="3035293" y="2893215"/>
              <a:ext cx="3214710" cy="1588"/>
            </a:xfrm>
            <a:prstGeom prst="line">
              <a:avLst/>
            </a:prstGeom>
            <a:ln w="762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Овал 42"/>
            <p:cNvSpPr/>
            <p:nvPr/>
          </p:nvSpPr>
          <p:spPr>
            <a:xfrm>
              <a:off x="4605342" y="3979331"/>
              <a:ext cx="71438" cy="71402"/>
            </a:xfrm>
            <a:prstGeom prst="ellipse">
              <a:avLst/>
            </a:prstGeom>
            <a:ln>
              <a:solidFill>
                <a:srgbClr val="09110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4" name="Группа 51"/>
          <p:cNvGrpSpPr>
            <a:grpSpLocks/>
          </p:cNvGrpSpPr>
          <p:nvPr/>
        </p:nvGrpSpPr>
        <p:grpSpPr bwMode="auto">
          <a:xfrm>
            <a:off x="1684338" y="3086100"/>
            <a:ext cx="3857625" cy="1357313"/>
            <a:chOff x="1683986" y="3085458"/>
            <a:chExt cx="3857652" cy="1357322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 rot="10800000" flipV="1">
              <a:off x="1683986" y="3085458"/>
              <a:ext cx="3857652" cy="1357322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Овал 43"/>
            <p:cNvSpPr/>
            <p:nvPr/>
          </p:nvSpPr>
          <p:spPr>
            <a:xfrm>
              <a:off x="4162090" y="3523611"/>
              <a:ext cx="71439" cy="71438"/>
            </a:xfrm>
            <a:prstGeom prst="ellipse">
              <a:avLst/>
            </a:prstGeom>
            <a:ln>
              <a:solidFill>
                <a:srgbClr val="09110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5" name="Группа 52"/>
          <p:cNvGrpSpPr>
            <a:grpSpLocks/>
          </p:cNvGrpSpPr>
          <p:nvPr/>
        </p:nvGrpSpPr>
        <p:grpSpPr bwMode="auto">
          <a:xfrm>
            <a:off x="2428875" y="1681163"/>
            <a:ext cx="3929063" cy="71437"/>
            <a:chOff x="2428860" y="1681154"/>
            <a:chExt cx="3929090" cy="71438"/>
          </a:xfrm>
        </p:grpSpPr>
        <p:cxnSp>
          <p:nvCxnSpPr>
            <p:cNvPr id="32" name="Прямая соединительная линия 31"/>
            <p:cNvCxnSpPr/>
            <p:nvPr/>
          </p:nvCxnSpPr>
          <p:spPr>
            <a:xfrm>
              <a:off x="2428860" y="1714491"/>
              <a:ext cx="3929090" cy="1588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Овал 44"/>
            <p:cNvSpPr/>
            <p:nvPr/>
          </p:nvSpPr>
          <p:spPr>
            <a:xfrm>
              <a:off x="2859076" y="1681154"/>
              <a:ext cx="71437" cy="71438"/>
            </a:xfrm>
            <a:prstGeom prst="ellipse">
              <a:avLst/>
            </a:prstGeom>
            <a:ln>
              <a:solidFill>
                <a:srgbClr val="09110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46" name="Овал 45"/>
          <p:cNvSpPr/>
          <p:nvPr/>
        </p:nvSpPr>
        <p:spPr>
          <a:xfrm>
            <a:off x="2857500" y="3976688"/>
            <a:ext cx="71438" cy="71437"/>
          </a:xfrm>
          <a:prstGeom prst="ellipse">
            <a:avLst/>
          </a:prstGeom>
          <a:ln>
            <a:solidFill>
              <a:srgbClr val="091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7" grpId="0"/>
      <p:bldP spid="30" grpId="0"/>
      <p:bldP spid="3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Box 1"/>
          <p:cNvSpPr txBox="1">
            <a:spLocks noChangeArrowheads="1"/>
          </p:cNvSpPr>
          <p:nvPr/>
        </p:nvSpPr>
        <p:spPr bwMode="auto">
          <a:xfrm>
            <a:off x="468313" y="620713"/>
            <a:ext cx="65182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chemeClr val="bg1"/>
                </a:solidFill>
              </a:rPr>
              <a:t>Уравнение прямой с параметром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 стрелкой 18"/>
          <p:cNvCxnSpPr/>
          <p:nvPr/>
        </p:nvCxnSpPr>
        <p:spPr>
          <a:xfrm>
            <a:off x="250825" y="3717925"/>
            <a:ext cx="2808288" cy="0"/>
          </a:xfrm>
          <a:prstGeom prst="straightConnector1">
            <a:avLst/>
          </a:prstGeom>
          <a:ln w="571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1465263" y="836613"/>
            <a:ext cx="0" cy="5616575"/>
          </a:xfrm>
          <a:prstGeom prst="straightConnector1">
            <a:avLst/>
          </a:prstGeom>
          <a:ln w="571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58763" y="558800"/>
          <a:ext cx="3151392" cy="589090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</a:tblGrid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2614" name="TextBox 25"/>
          <p:cNvSpPr txBox="1">
            <a:spLocks noChangeArrowheads="1"/>
          </p:cNvSpPr>
          <p:nvPr/>
        </p:nvSpPr>
        <p:spPr bwMode="auto">
          <a:xfrm>
            <a:off x="1116013" y="5597525"/>
            <a:ext cx="396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-5</a:t>
            </a:r>
          </a:p>
        </p:txBody>
      </p:sp>
      <p:sp>
        <p:nvSpPr>
          <p:cNvPr id="62615" name="TextBox 28"/>
          <p:cNvSpPr txBox="1">
            <a:spLocks noChangeArrowheads="1"/>
          </p:cNvSpPr>
          <p:nvPr/>
        </p:nvSpPr>
        <p:spPr bwMode="auto">
          <a:xfrm>
            <a:off x="1177925" y="1628775"/>
            <a:ext cx="312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2616" name="TextBox 29"/>
          <p:cNvSpPr txBox="1">
            <a:spLocks noChangeArrowheads="1"/>
          </p:cNvSpPr>
          <p:nvPr/>
        </p:nvSpPr>
        <p:spPr bwMode="auto">
          <a:xfrm>
            <a:off x="179388" y="3651250"/>
            <a:ext cx="3984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617" name="TextBox 30"/>
          <p:cNvSpPr txBox="1">
            <a:spLocks noChangeArrowheads="1"/>
          </p:cNvSpPr>
          <p:nvPr/>
        </p:nvSpPr>
        <p:spPr bwMode="auto">
          <a:xfrm>
            <a:off x="1187450" y="3644900"/>
            <a:ext cx="312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62618" name="TextBox 31"/>
          <p:cNvSpPr txBox="1">
            <a:spLocks noChangeArrowheads="1"/>
          </p:cNvSpPr>
          <p:nvPr/>
        </p:nvSpPr>
        <p:spPr bwMode="auto">
          <a:xfrm>
            <a:off x="2987675" y="3141663"/>
            <a:ext cx="3683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15" name="Овал 14"/>
          <p:cNvSpPr/>
          <p:nvPr/>
        </p:nvSpPr>
        <p:spPr>
          <a:xfrm>
            <a:off x="1427163" y="3684588"/>
            <a:ext cx="71437" cy="73025"/>
          </a:xfrm>
          <a:prstGeom prst="ellipse">
            <a:avLst/>
          </a:prstGeom>
          <a:solidFill>
            <a:srgbClr val="091109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000"/>
          </a:p>
        </p:txBody>
      </p:sp>
      <p:sp>
        <p:nvSpPr>
          <p:cNvPr id="62620" name="TextBox 26"/>
          <p:cNvSpPr txBox="1">
            <a:spLocks noChangeArrowheads="1"/>
          </p:cNvSpPr>
          <p:nvPr/>
        </p:nvSpPr>
        <p:spPr bwMode="auto">
          <a:xfrm>
            <a:off x="1763713" y="3644900"/>
            <a:ext cx="3127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62621" name="TextBox 27"/>
          <p:cNvSpPr txBox="1">
            <a:spLocks noChangeArrowheads="1"/>
          </p:cNvSpPr>
          <p:nvPr/>
        </p:nvSpPr>
        <p:spPr bwMode="auto">
          <a:xfrm>
            <a:off x="1116013" y="404813"/>
            <a:ext cx="3667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grpSp>
        <p:nvGrpSpPr>
          <p:cNvPr id="2" name="Группа 17"/>
          <p:cNvGrpSpPr>
            <a:grpSpLocks/>
          </p:cNvGrpSpPr>
          <p:nvPr/>
        </p:nvGrpSpPr>
        <p:grpSpPr bwMode="auto">
          <a:xfrm>
            <a:off x="1116013" y="909638"/>
            <a:ext cx="1897062" cy="6056312"/>
            <a:chOff x="1115301" y="909039"/>
            <a:chExt cx="1898542" cy="6057064"/>
          </a:xfrm>
        </p:grpSpPr>
        <p:sp>
          <p:nvSpPr>
            <p:cNvPr id="28" name="TextBox 27"/>
            <p:cNvSpPr txBox="1"/>
            <p:nvPr/>
          </p:nvSpPr>
          <p:spPr>
            <a:xfrm>
              <a:off x="2051067" y="6381830"/>
              <a:ext cx="962776" cy="58427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chemeClr val="accent6"/>
                  </a:solidFill>
                  <a:latin typeface="Times New Roman" pitchFamily="18" charset="0"/>
                  <a:cs typeface="Times New Roman" pitchFamily="18" charset="0"/>
                </a:rPr>
                <a:t>k=-7</a:t>
              </a:r>
              <a:endParaRPr lang="ru-RU" sz="32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6" name="Прямая соединительная линия 25"/>
            <p:cNvCxnSpPr/>
            <p:nvPr/>
          </p:nvCxnSpPr>
          <p:spPr>
            <a:xfrm rot="-60000" flipH="1" flipV="1">
              <a:off x="1115301" y="909039"/>
              <a:ext cx="684746" cy="5652202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Овал 21"/>
            <p:cNvSpPr/>
            <p:nvPr/>
          </p:nvSpPr>
          <p:spPr>
            <a:xfrm>
              <a:off x="1804814" y="6415173"/>
              <a:ext cx="71493" cy="73034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3" name="Группа 22"/>
          <p:cNvGrpSpPr>
            <a:grpSpLocks/>
          </p:cNvGrpSpPr>
          <p:nvPr/>
        </p:nvGrpSpPr>
        <p:grpSpPr bwMode="auto">
          <a:xfrm>
            <a:off x="962025" y="517525"/>
            <a:ext cx="2038350" cy="6065838"/>
            <a:chOff x="974163" y="900603"/>
            <a:chExt cx="2039680" cy="6065500"/>
          </a:xfrm>
        </p:grpSpPr>
        <p:sp>
          <p:nvSpPr>
            <p:cNvPr id="62665" name="TextBox 23"/>
            <p:cNvSpPr txBox="1">
              <a:spLocks noChangeArrowheads="1"/>
            </p:cNvSpPr>
            <p:nvPr/>
          </p:nvSpPr>
          <p:spPr bwMode="auto">
            <a:xfrm>
              <a:off x="2051720" y="6381328"/>
              <a:ext cx="962123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k=-</a:t>
              </a:r>
              <a:r>
                <a:rPr lang="ru-RU" sz="3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cxnSp>
          <p:nvCxnSpPr>
            <p:cNvPr id="25" name="Прямая соединительная линия 24"/>
            <p:cNvCxnSpPr/>
            <p:nvPr/>
          </p:nvCxnSpPr>
          <p:spPr>
            <a:xfrm rot="60000" flipH="1" flipV="1">
              <a:off x="974163" y="900603"/>
              <a:ext cx="972184" cy="590358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Овал 26"/>
            <p:cNvSpPr/>
            <p:nvPr/>
          </p:nvSpPr>
          <p:spPr>
            <a:xfrm>
              <a:off x="1804968" y="6415271"/>
              <a:ext cx="71484" cy="7302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4" name="Группа 30"/>
          <p:cNvGrpSpPr>
            <a:grpSpLocks/>
          </p:cNvGrpSpPr>
          <p:nvPr/>
        </p:nvGrpSpPr>
        <p:grpSpPr bwMode="auto">
          <a:xfrm>
            <a:off x="974725" y="198438"/>
            <a:ext cx="2012950" cy="5967412"/>
            <a:chOff x="808724" y="306958"/>
            <a:chExt cx="2013503" cy="5966449"/>
          </a:xfrm>
        </p:grpSpPr>
        <p:sp>
          <p:nvSpPr>
            <p:cNvPr id="62662" name="TextBox 31"/>
            <p:cNvSpPr txBox="1">
              <a:spLocks noChangeArrowheads="1"/>
            </p:cNvSpPr>
            <p:nvPr/>
          </p:nvSpPr>
          <p:spPr bwMode="auto">
            <a:xfrm>
              <a:off x="1860104" y="5688632"/>
              <a:ext cx="962123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k=-</a:t>
              </a:r>
              <a:r>
                <a:rPr lang="ru-RU" sz="320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33" name="Прямая соединительная линия 32"/>
            <p:cNvCxnSpPr/>
            <p:nvPr/>
          </p:nvCxnSpPr>
          <p:spPr>
            <a:xfrm rot="21360000" flipH="1" flipV="1">
              <a:off x="808724" y="306958"/>
              <a:ext cx="684401" cy="5652175"/>
            </a:xfrm>
            <a:prstGeom prst="line">
              <a:avLst/>
            </a:prstGeom>
            <a:ln w="57150">
              <a:solidFill>
                <a:srgbClr val="3B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Овал 33"/>
            <p:cNvSpPr/>
            <p:nvPr/>
          </p:nvSpPr>
          <p:spPr>
            <a:xfrm>
              <a:off x="1629687" y="5748030"/>
              <a:ext cx="71457" cy="73013"/>
            </a:xfrm>
            <a:prstGeom prst="ellipse">
              <a:avLst/>
            </a:prstGeom>
            <a:solidFill>
              <a:srgbClr val="3BCCFF"/>
            </a:solidFill>
            <a:ln>
              <a:solidFill>
                <a:srgbClr val="3BCC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5" name="Группа 34"/>
          <p:cNvGrpSpPr>
            <a:grpSpLocks/>
          </p:cNvGrpSpPr>
          <p:nvPr/>
        </p:nvGrpSpPr>
        <p:grpSpPr bwMode="auto">
          <a:xfrm>
            <a:off x="704850" y="385763"/>
            <a:ext cx="2268538" cy="5356225"/>
            <a:chOff x="386113" y="341446"/>
            <a:chExt cx="2269624" cy="5356224"/>
          </a:xfrm>
        </p:grpSpPr>
        <p:cxnSp>
          <p:nvCxnSpPr>
            <p:cNvPr id="37" name="Прямая соединительная линия 36"/>
            <p:cNvCxnSpPr/>
            <p:nvPr/>
          </p:nvCxnSpPr>
          <p:spPr>
            <a:xfrm flipH="1" flipV="1">
              <a:off x="386113" y="341446"/>
              <a:ext cx="1159430" cy="5060949"/>
            </a:xfrm>
            <a:prstGeom prst="line">
              <a:avLst/>
            </a:prstGeom>
            <a:ln w="57150">
              <a:solidFill>
                <a:srgbClr val="9AFA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660" name="TextBox 35"/>
            <p:cNvSpPr txBox="1">
              <a:spLocks noChangeArrowheads="1"/>
            </p:cNvSpPr>
            <p:nvPr/>
          </p:nvSpPr>
          <p:spPr bwMode="auto">
            <a:xfrm>
              <a:off x="1693614" y="5112895"/>
              <a:ext cx="962123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9AFA26"/>
                  </a:solidFill>
                  <a:latin typeface="Times New Roman" pitchFamily="18" charset="0"/>
                  <a:cs typeface="Times New Roman" pitchFamily="18" charset="0"/>
                </a:rPr>
                <a:t>k=-</a:t>
              </a:r>
              <a:r>
                <a:rPr lang="ru-RU" sz="3200">
                  <a:solidFill>
                    <a:srgbClr val="9AFA26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38" name="Овал 37"/>
            <p:cNvSpPr/>
            <p:nvPr/>
          </p:nvSpPr>
          <p:spPr>
            <a:xfrm>
              <a:off x="1480425" y="5205545"/>
              <a:ext cx="71471" cy="73025"/>
            </a:xfrm>
            <a:prstGeom prst="ellipse">
              <a:avLst/>
            </a:prstGeom>
            <a:solidFill>
              <a:srgbClr val="9AFA26"/>
            </a:solidFill>
            <a:ln>
              <a:solidFill>
                <a:srgbClr val="9AFA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6" name="Группа 34"/>
          <p:cNvGrpSpPr>
            <a:grpSpLocks/>
          </p:cNvGrpSpPr>
          <p:nvPr/>
        </p:nvGrpSpPr>
        <p:grpSpPr bwMode="auto">
          <a:xfrm>
            <a:off x="401638" y="649288"/>
            <a:ext cx="2605087" cy="4714875"/>
            <a:chOff x="49523" y="981406"/>
            <a:chExt cx="2606453" cy="4716305"/>
          </a:xfrm>
        </p:grpSpPr>
        <p:sp>
          <p:nvSpPr>
            <p:cNvPr id="62656" name="TextBox 35"/>
            <p:cNvSpPr txBox="1">
              <a:spLocks noChangeArrowheads="1"/>
            </p:cNvSpPr>
            <p:nvPr/>
          </p:nvSpPr>
          <p:spPr bwMode="auto">
            <a:xfrm>
              <a:off x="1693614" y="5112894"/>
              <a:ext cx="962362" cy="584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007A37"/>
                  </a:solidFill>
                  <a:latin typeface="Times New Roman" pitchFamily="18" charset="0"/>
                  <a:cs typeface="Times New Roman" pitchFamily="18" charset="0"/>
                </a:rPr>
                <a:t>k=-</a:t>
              </a:r>
              <a:r>
                <a:rPr lang="ru-RU" sz="3200">
                  <a:solidFill>
                    <a:srgbClr val="007A37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31" name="Прямая соединительная линия 30"/>
            <p:cNvCxnSpPr/>
            <p:nvPr/>
          </p:nvCxnSpPr>
          <p:spPr>
            <a:xfrm flipH="1" flipV="1">
              <a:off x="49523" y="981406"/>
              <a:ext cx="1518446" cy="4432056"/>
            </a:xfrm>
            <a:prstGeom prst="line">
              <a:avLst/>
            </a:prstGeom>
            <a:ln w="57150">
              <a:solidFill>
                <a:srgbClr val="007A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Овал 31"/>
            <p:cNvSpPr/>
            <p:nvPr/>
          </p:nvSpPr>
          <p:spPr>
            <a:xfrm>
              <a:off x="1480610" y="5205437"/>
              <a:ext cx="71475" cy="73047"/>
            </a:xfrm>
            <a:prstGeom prst="ellipse">
              <a:avLst/>
            </a:prstGeom>
            <a:solidFill>
              <a:srgbClr val="007A37"/>
            </a:solidFill>
            <a:ln>
              <a:solidFill>
                <a:srgbClr val="007A3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7" name="Группа 34"/>
          <p:cNvGrpSpPr>
            <a:grpSpLocks/>
          </p:cNvGrpSpPr>
          <p:nvPr/>
        </p:nvGrpSpPr>
        <p:grpSpPr bwMode="auto">
          <a:xfrm>
            <a:off x="355600" y="1150938"/>
            <a:ext cx="2627313" cy="3806825"/>
            <a:chOff x="27995" y="1890331"/>
            <a:chExt cx="2627981" cy="3807381"/>
          </a:xfrm>
        </p:grpSpPr>
        <p:sp>
          <p:nvSpPr>
            <p:cNvPr id="62653" name="TextBox 35"/>
            <p:cNvSpPr txBox="1">
              <a:spLocks noChangeArrowheads="1"/>
            </p:cNvSpPr>
            <p:nvPr/>
          </p:nvSpPr>
          <p:spPr bwMode="auto">
            <a:xfrm>
              <a:off x="1693614" y="5112895"/>
              <a:ext cx="962362" cy="584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k=-</a:t>
              </a:r>
              <a:r>
                <a:rPr lang="ru-RU" sz="320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cxnSp>
          <p:nvCxnSpPr>
            <p:cNvPr id="39" name="Прямая соединительная линия 38"/>
            <p:cNvCxnSpPr/>
            <p:nvPr/>
          </p:nvCxnSpPr>
          <p:spPr>
            <a:xfrm flipH="1" flipV="1">
              <a:off x="27995" y="1890331"/>
              <a:ext cx="1535503" cy="346443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>
              <a:off x="1480927" y="5205515"/>
              <a:ext cx="71455" cy="73036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8" name="Группа 43"/>
          <p:cNvGrpSpPr>
            <a:grpSpLocks/>
          </p:cNvGrpSpPr>
          <p:nvPr/>
        </p:nvGrpSpPr>
        <p:grpSpPr bwMode="auto">
          <a:xfrm>
            <a:off x="395288" y="2454275"/>
            <a:ext cx="2587625" cy="2103438"/>
            <a:chOff x="68625" y="3595002"/>
            <a:chExt cx="2587348" cy="2102709"/>
          </a:xfrm>
        </p:grpSpPr>
        <p:sp>
          <p:nvSpPr>
            <p:cNvPr id="62650" name="TextBox 44"/>
            <p:cNvSpPr txBox="1">
              <a:spLocks noChangeArrowheads="1"/>
            </p:cNvSpPr>
            <p:nvPr/>
          </p:nvSpPr>
          <p:spPr bwMode="auto">
            <a:xfrm>
              <a:off x="1693614" y="5112895"/>
              <a:ext cx="962359" cy="584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k=-</a:t>
              </a:r>
              <a:r>
                <a:rPr lang="ru-RU" sz="320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cxnSp>
          <p:nvCxnSpPr>
            <p:cNvPr id="46" name="Прямая соединительная линия 45"/>
            <p:cNvCxnSpPr/>
            <p:nvPr/>
          </p:nvCxnSpPr>
          <p:spPr>
            <a:xfrm flipH="1" flipV="1">
              <a:off x="68625" y="3595002"/>
              <a:ext cx="1512725" cy="1728189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Овал 46"/>
            <p:cNvSpPr/>
            <p:nvPr/>
          </p:nvSpPr>
          <p:spPr>
            <a:xfrm>
              <a:off x="1481349" y="5205757"/>
              <a:ext cx="71429" cy="7300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9" name="Группа 52"/>
          <p:cNvGrpSpPr>
            <a:grpSpLocks/>
          </p:cNvGrpSpPr>
          <p:nvPr/>
        </p:nvGrpSpPr>
        <p:grpSpPr bwMode="auto">
          <a:xfrm>
            <a:off x="534988" y="2940050"/>
            <a:ext cx="2339975" cy="1547813"/>
            <a:chOff x="246397" y="4493626"/>
            <a:chExt cx="2273287" cy="1512261"/>
          </a:xfrm>
        </p:grpSpPr>
        <p:sp>
          <p:nvSpPr>
            <p:cNvPr id="62647" name="TextBox 53"/>
            <p:cNvSpPr txBox="1">
              <a:spLocks noChangeArrowheads="1"/>
            </p:cNvSpPr>
            <p:nvPr/>
          </p:nvSpPr>
          <p:spPr bwMode="auto">
            <a:xfrm>
              <a:off x="1693614" y="5112895"/>
              <a:ext cx="826070" cy="584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k=</a:t>
              </a:r>
              <a:r>
                <a:rPr lang="ru-RU" sz="320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cxnSp>
          <p:nvCxnSpPr>
            <p:cNvPr id="55" name="Прямая соединительная линия 54"/>
            <p:cNvCxnSpPr/>
            <p:nvPr/>
          </p:nvCxnSpPr>
          <p:spPr>
            <a:xfrm rot="18660000" flipH="1" flipV="1">
              <a:off x="354701" y="4385322"/>
              <a:ext cx="1512261" cy="1728870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Овал 55"/>
            <p:cNvSpPr/>
            <p:nvPr/>
          </p:nvSpPr>
          <p:spPr>
            <a:xfrm>
              <a:off x="1480203" y="5205552"/>
              <a:ext cx="72486" cy="7289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10" name="Группа 56"/>
          <p:cNvGrpSpPr>
            <a:grpSpLocks/>
          </p:cNvGrpSpPr>
          <p:nvPr/>
        </p:nvGrpSpPr>
        <p:grpSpPr bwMode="auto">
          <a:xfrm>
            <a:off x="395288" y="2060575"/>
            <a:ext cx="2663825" cy="2736850"/>
            <a:chOff x="78152" y="3993160"/>
            <a:chExt cx="2664951" cy="2736492"/>
          </a:xfrm>
        </p:grpSpPr>
        <p:sp>
          <p:nvSpPr>
            <p:cNvPr id="62644" name="TextBox 57"/>
            <p:cNvSpPr txBox="1">
              <a:spLocks noChangeArrowheads="1"/>
            </p:cNvSpPr>
            <p:nvPr/>
          </p:nvSpPr>
          <p:spPr bwMode="auto">
            <a:xfrm>
              <a:off x="1693614" y="5112895"/>
              <a:ext cx="826070" cy="584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FFC000"/>
                  </a:solidFill>
                  <a:latin typeface="Times New Roman" pitchFamily="18" charset="0"/>
                  <a:cs typeface="Times New Roman" pitchFamily="18" charset="0"/>
                </a:rPr>
                <a:t>k=</a:t>
              </a:r>
              <a:r>
                <a:rPr lang="ru-RU" sz="3200">
                  <a:solidFill>
                    <a:srgbClr val="FFC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cxnSp>
          <p:nvCxnSpPr>
            <p:cNvPr id="59" name="Прямая соединительная линия 58"/>
            <p:cNvCxnSpPr/>
            <p:nvPr/>
          </p:nvCxnSpPr>
          <p:spPr>
            <a:xfrm flipH="1">
              <a:off x="78152" y="3993160"/>
              <a:ext cx="2664951" cy="2736492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Овал 59"/>
            <p:cNvSpPr/>
            <p:nvPr/>
          </p:nvSpPr>
          <p:spPr>
            <a:xfrm>
              <a:off x="1480507" y="5205851"/>
              <a:ext cx="71468" cy="7301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11" name="Группа 63"/>
          <p:cNvGrpSpPr>
            <a:grpSpLocks/>
          </p:cNvGrpSpPr>
          <p:nvPr/>
        </p:nvGrpSpPr>
        <p:grpSpPr bwMode="auto">
          <a:xfrm>
            <a:off x="755650" y="1614488"/>
            <a:ext cx="2085975" cy="3527425"/>
            <a:chOff x="432951" y="3949726"/>
            <a:chExt cx="2086733" cy="3528635"/>
          </a:xfrm>
        </p:grpSpPr>
        <p:sp>
          <p:nvSpPr>
            <p:cNvPr id="62641" name="TextBox 64"/>
            <p:cNvSpPr txBox="1">
              <a:spLocks noChangeArrowheads="1"/>
            </p:cNvSpPr>
            <p:nvPr/>
          </p:nvSpPr>
          <p:spPr bwMode="auto">
            <a:xfrm>
              <a:off x="1693614" y="5112895"/>
              <a:ext cx="826070" cy="5848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k=</a:t>
              </a:r>
              <a:r>
                <a:rPr lang="ru-RU" sz="320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cxnSp>
          <p:nvCxnSpPr>
            <p:cNvPr id="66" name="Прямая соединительная линия 65"/>
            <p:cNvCxnSpPr/>
            <p:nvPr/>
          </p:nvCxnSpPr>
          <p:spPr>
            <a:xfrm flipH="1">
              <a:off x="432951" y="3949726"/>
              <a:ext cx="1727828" cy="3528635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Овал 66"/>
            <p:cNvSpPr/>
            <p:nvPr/>
          </p:nvSpPr>
          <p:spPr>
            <a:xfrm>
              <a:off x="1481082" y="5205869"/>
              <a:ext cx="71464" cy="7305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12" name="Группа 71"/>
          <p:cNvGrpSpPr>
            <a:grpSpLocks/>
          </p:cNvGrpSpPr>
          <p:nvPr/>
        </p:nvGrpSpPr>
        <p:grpSpPr bwMode="auto">
          <a:xfrm>
            <a:off x="717550" y="1196975"/>
            <a:ext cx="2124075" cy="4679950"/>
            <a:chOff x="394842" y="3904008"/>
            <a:chExt cx="2124841" cy="4680842"/>
          </a:xfrm>
        </p:grpSpPr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1693885" y="5112326"/>
              <a:ext cx="825798" cy="5858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k=</a:t>
              </a:r>
              <a:r>
                <a:rPr lang="ru-RU" sz="32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74" name="Прямая соединительная линия 73"/>
            <p:cNvCxnSpPr/>
            <p:nvPr/>
          </p:nvCxnSpPr>
          <p:spPr>
            <a:xfrm flipH="1">
              <a:off x="394842" y="3904008"/>
              <a:ext cx="1584896" cy="4680842"/>
            </a:xfrm>
            <a:prstGeom prst="line">
              <a:avLst/>
            </a:prstGeom>
            <a:ln w="571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Овал 74"/>
            <p:cNvSpPr/>
            <p:nvPr/>
          </p:nvSpPr>
          <p:spPr>
            <a:xfrm>
              <a:off x="1481084" y="5206006"/>
              <a:ext cx="71464" cy="73039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13" name="Группа 78"/>
          <p:cNvGrpSpPr>
            <a:grpSpLocks/>
          </p:cNvGrpSpPr>
          <p:nvPr/>
        </p:nvGrpSpPr>
        <p:grpSpPr bwMode="auto">
          <a:xfrm>
            <a:off x="890588" y="817563"/>
            <a:ext cx="1941512" cy="5203825"/>
            <a:chOff x="577005" y="3904008"/>
            <a:chExt cx="1942677" cy="5203984"/>
          </a:xfrm>
        </p:grpSpPr>
        <p:sp>
          <p:nvSpPr>
            <p:cNvPr id="80" name="TextBox 79"/>
            <p:cNvSpPr txBox="1">
              <a:spLocks noChangeArrowheads="1"/>
            </p:cNvSpPr>
            <p:nvPr/>
          </p:nvSpPr>
          <p:spPr bwMode="auto">
            <a:xfrm>
              <a:off x="1693687" y="5112132"/>
              <a:ext cx="825995" cy="5858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chemeClr val="accent5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k=</a:t>
              </a:r>
              <a:r>
                <a:rPr lang="ru-RU" sz="3200" dirty="0">
                  <a:solidFill>
                    <a:schemeClr val="accent5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81" name="Прямая соединительная линия 80"/>
            <p:cNvCxnSpPr/>
            <p:nvPr/>
          </p:nvCxnSpPr>
          <p:spPr>
            <a:xfrm flipH="1">
              <a:off x="577005" y="3904008"/>
              <a:ext cx="1278704" cy="5203984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Овал 81"/>
            <p:cNvSpPr/>
            <p:nvPr/>
          </p:nvSpPr>
          <p:spPr>
            <a:xfrm>
              <a:off x="1480834" y="5205798"/>
              <a:ext cx="71481" cy="73027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3851275" y="549275"/>
            <a:ext cx="512445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Графиком уравнения</a:t>
            </a:r>
          </a:p>
          <a:p>
            <a:pPr algn="ctr"/>
            <a:r>
              <a:rPr lang="en-US" sz="4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y=</a:t>
            </a:r>
            <a:r>
              <a:rPr lang="en-US" sz="40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kx</a:t>
            </a:r>
            <a:endParaRPr lang="ru-RU" sz="40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для каждого </a:t>
            </a:r>
            <a:r>
              <a:rPr lang="en-US" sz="4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4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является невертикальная прямая, проходящая через начало отсчета и точку (1;</a:t>
            </a:r>
            <a:r>
              <a:rPr lang="en-US" sz="4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4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7000"/>
                            </p:stCondLst>
                            <p:childTnLst>
                              <p:par>
                                <p:cTn id="3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7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9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9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1000"/>
                            </p:stCondLst>
                            <p:childTnLst>
                              <p:par>
                                <p:cTn id="4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10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3000"/>
                            </p:stCondLst>
                            <p:childTnLst>
                              <p:par>
                                <p:cTn id="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3000"/>
                            </p:stCondLst>
                            <p:childTnLst>
                              <p:par>
                                <p:cTn id="5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0"/>
                            </p:stCondLst>
                            <p:childTnLst>
                              <p:par>
                                <p:cTn id="6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0"/>
                            </p:stCondLst>
                            <p:childTnLst>
                              <p:par>
                                <p:cTn id="6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7000"/>
                            </p:stCondLst>
                            <p:childTnLst>
                              <p:par>
                                <p:cTn id="7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7000"/>
                            </p:stCondLst>
                            <p:childTnLst>
                              <p:par>
                                <p:cTn id="7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9000"/>
                            </p:stCondLst>
                            <p:childTnLst>
                              <p:par>
                                <p:cTn id="7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9000"/>
                            </p:stCondLst>
                            <p:childTnLst>
                              <p:par>
                                <p:cTn id="8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1000"/>
                            </p:stCondLst>
                            <p:childTnLst>
                              <p:par>
                                <p:cTn id="8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1000"/>
                            </p:stCondLst>
                            <p:childTnLst>
                              <p:par>
                                <p:cTn id="8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3000"/>
                            </p:stCondLst>
                            <p:childTnLst>
                              <p:par>
                                <p:cTn id="9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 стрелкой 18"/>
          <p:cNvCxnSpPr/>
          <p:nvPr/>
        </p:nvCxnSpPr>
        <p:spPr>
          <a:xfrm>
            <a:off x="250825" y="3717925"/>
            <a:ext cx="2808288" cy="0"/>
          </a:xfrm>
          <a:prstGeom prst="straightConnector1">
            <a:avLst/>
          </a:prstGeom>
          <a:ln w="571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1465263" y="836613"/>
            <a:ext cx="0" cy="5616575"/>
          </a:xfrm>
          <a:prstGeom prst="straightConnector1">
            <a:avLst/>
          </a:prstGeom>
          <a:ln w="571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58763" y="558800"/>
          <a:ext cx="3151392" cy="589090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</a:tblGrid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823" name="TextBox 25"/>
          <p:cNvSpPr txBox="1">
            <a:spLocks noChangeArrowheads="1"/>
          </p:cNvSpPr>
          <p:nvPr/>
        </p:nvSpPr>
        <p:spPr bwMode="auto">
          <a:xfrm>
            <a:off x="1116013" y="5597525"/>
            <a:ext cx="396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-5</a:t>
            </a:r>
          </a:p>
        </p:txBody>
      </p:sp>
      <p:sp>
        <p:nvSpPr>
          <p:cNvPr id="28824" name="TextBox 28"/>
          <p:cNvSpPr txBox="1">
            <a:spLocks noChangeArrowheads="1"/>
          </p:cNvSpPr>
          <p:nvPr/>
        </p:nvSpPr>
        <p:spPr bwMode="auto">
          <a:xfrm>
            <a:off x="1177925" y="1628775"/>
            <a:ext cx="312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8825" name="TextBox 29"/>
          <p:cNvSpPr txBox="1">
            <a:spLocks noChangeArrowheads="1"/>
          </p:cNvSpPr>
          <p:nvPr/>
        </p:nvSpPr>
        <p:spPr bwMode="auto">
          <a:xfrm>
            <a:off x="179388" y="3651250"/>
            <a:ext cx="3984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826" name="TextBox 30"/>
          <p:cNvSpPr txBox="1">
            <a:spLocks noChangeArrowheads="1"/>
          </p:cNvSpPr>
          <p:nvPr/>
        </p:nvSpPr>
        <p:spPr bwMode="auto">
          <a:xfrm>
            <a:off x="1187450" y="3644900"/>
            <a:ext cx="312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28827" name="TextBox 31"/>
          <p:cNvSpPr txBox="1">
            <a:spLocks noChangeArrowheads="1"/>
          </p:cNvSpPr>
          <p:nvPr/>
        </p:nvSpPr>
        <p:spPr bwMode="auto">
          <a:xfrm>
            <a:off x="2987675" y="3141663"/>
            <a:ext cx="3683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15" name="Овал 14"/>
          <p:cNvSpPr/>
          <p:nvPr/>
        </p:nvSpPr>
        <p:spPr>
          <a:xfrm>
            <a:off x="1427163" y="3684588"/>
            <a:ext cx="71437" cy="73025"/>
          </a:xfrm>
          <a:prstGeom prst="ellipse">
            <a:avLst/>
          </a:prstGeom>
          <a:solidFill>
            <a:srgbClr val="091109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000"/>
          </a:p>
        </p:txBody>
      </p:sp>
      <p:sp>
        <p:nvSpPr>
          <p:cNvPr id="28829" name="TextBox 26"/>
          <p:cNvSpPr txBox="1">
            <a:spLocks noChangeArrowheads="1"/>
          </p:cNvSpPr>
          <p:nvPr/>
        </p:nvSpPr>
        <p:spPr bwMode="auto">
          <a:xfrm>
            <a:off x="1763713" y="3644900"/>
            <a:ext cx="3127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8830" name="TextBox 27"/>
          <p:cNvSpPr txBox="1">
            <a:spLocks noChangeArrowheads="1"/>
          </p:cNvSpPr>
          <p:nvPr/>
        </p:nvSpPr>
        <p:spPr bwMode="auto">
          <a:xfrm>
            <a:off x="1116013" y="404813"/>
            <a:ext cx="3667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grpSp>
        <p:nvGrpSpPr>
          <p:cNvPr id="28831" name="Группа 17"/>
          <p:cNvGrpSpPr>
            <a:grpSpLocks/>
          </p:cNvGrpSpPr>
          <p:nvPr/>
        </p:nvGrpSpPr>
        <p:grpSpPr bwMode="auto">
          <a:xfrm>
            <a:off x="1116013" y="909638"/>
            <a:ext cx="1897062" cy="6056312"/>
            <a:chOff x="1115301" y="909039"/>
            <a:chExt cx="1898542" cy="6057064"/>
          </a:xfrm>
        </p:grpSpPr>
        <p:sp>
          <p:nvSpPr>
            <p:cNvPr id="28" name="TextBox 27"/>
            <p:cNvSpPr txBox="1"/>
            <p:nvPr/>
          </p:nvSpPr>
          <p:spPr>
            <a:xfrm>
              <a:off x="2051067" y="6381830"/>
              <a:ext cx="962776" cy="58427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chemeClr val="accent6"/>
                  </a:solidFill>
                  <a:latin typeface="Times New Roman" pitchFamily="18" charset="0"/>
                  <a:cs typeface="Times New Roman" pitchFamily="18" charset="0"/>
                </a:rPr>
                <a:t>k=-7</a:t>
              </a:r>
              <a:endParaRPr lang="ru-RU" sz="32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6" name="Прямая соединительная линия 25"/>
            <p:cNvCxnSpPr/>
            <p:nvPr/>
          </p:nvCxnSpPr>
          <p:spPr>
            <a:xfrm rot="-60000" flipH="1" flipV="1">
              <a:off x="1115301" y="909039"/>
              <a:ext cx="684746" cy="5652202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Овал 21"/>
            <p:cNvSpPr/>
            <p:nvPr/>
          </p:nvSpPr>
          <p:spPr>
            <a:xfrm>
              <a:off x="1804814" y="6415173"/>
              <a:ext cx="71493" cy="73034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28832" name="Группа 22"/>
          <p:cNvGrpSpPr>
            <a:grpSpLocks/>
          </p:cNvGrpSpPr>
          <p:nvPr/>
        </p:nvGrpSpPr>
        <p:grpSpPr bwMode="auto">
          <a:xfrm>
            <a:off x="1060450" y="476250"/>
            <a:ext cx="1939925" cy="6107113"/>
            <a:chOff x="1072769" y="859421"/>
            <a:chExt cx="1941074" cy="6106682"/>
          </a:xfrm>
        </p:grpSpPr>
        <p:sp>
          <p:nvSpPr>
            <p:cNvPr id="28876" name="TextBox 23"/>
            <p:cNvSpPr txBox="1">
              <a:spLocks noChangeArrowheads="1"/>
            </p:cNvSpPr>
            <p:nvPr/>
          </p:nvSpPr>
          <p:spPr bwMode="auto">
            <a:xfrm>
              <a:off x="2051720" y="6381328"/>
              <a:ext cx="962123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k=-</a:t>
              </a:r>
              <a:r>
                <a:rPr lang="ru-RU" sz="3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cxnSp>
          <p:nvCxnSpPr>
            <p:cNvPr id="25" name="Прямая соединительная линия 24"/>
            <p:cNvCxnSpPr/>
            <p:nvPr/>
          </p:nvCxnSpPr>
          <p:spPr>
            <a:xfrm rot="21480000" flipH="1" flipV="1">
              <a:off x="1072769" y="859421"/>
              <a:ext cx="684618" cy="5652689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Овал 26"/>
            <p:cNvSpPr/>
            <p:nvPr/>
          </p:nvSpPr>
          <p:spPr>
            <a:xfrm>
              <a:off x="1805040" y="6415279"/>
              <a:ext cx="71479" cy="7302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28833" name="Группа 30"/>
          <p:cNvGrpSpPr>
            <a:grpSpLocks/>
          </p:cNvGrpSpPr>
          <p:nvPr/>
        </p:nvGrpSpPr>
        <p:grpSpPr bwMode="auto">
          <a:xfrm>
            <a:off x="974725" y="198438"/>
            <a:ext cx="2012950" cy="5967412"/>
            <a:chOff x="808724" y="306958"/>
            <a:chExt cx="2013503" cy="5966449"/>
          </a:xfrm>
        </p:grpSpPr>
        <p:sp>
          <p:nvSpPr>
            <p:cNvPr id="28873" name="TextBox 31"/>
            <p:cNvSpPr txBox="1">
              <a:spLocks noChangeArrowheads="1"/>
            </p:cNvSpPr>
            <p:nvPr/>
          </p:nvSpPr>
          <p:spPr bwMode="auto">
            <a:xfrm>
              <a:off x="1860104" y="5688632"/>
              <a:ext cx="962123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k=-</a:t>
              </a:r>
              <a:r>
                <a:rPr lang="ru-RU" sz="320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33" name="Прямая соединительная линия 32"/>
            <p:cNvCxnSpPr/>
            <p:nvPr/>
          </p:nvCxnSpPr>
          <p:spPr>
            <a:xfrm rot="21360000" flipH="1" flipV="1">
              <a:off x="808724" y="306958"/>
              <a:ext cx="684401" cy="5652175"/>
            </a:xfrm>
            <a:prstGeom prst="line">
              <a:avLst/>
            </a:prstGeom>
            <a:ln w="57150">
              <a:solidFill>
                <a:srgbClr val="3B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Овал 33"/>
            <p:cNvSpPr/>
            <p:nvPr/>
          </p:nvSpPr>
          <p:spPr>
            <a:xfrm>
              <a:off x="1629687" y="5748030"/>
              <a:ext cx="71457" cy="73013"/>
            </a:xfrm>
            <a:prstGeom prst="ellipse">
              <a:avLst/>
            </a:prstGeom>
            <a:solidFill>
              <a:srgbClr val="3BCCFF"/>
            </a:solidFill>
            <a:ln>
              <a:solidFill>
                <a:srgbClr val="3BCC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28834" name="Группа 34"/>
          <p:cNvGrpSpPr>
            <a:grpSpLocks/>
          </p:cNvGrpSpPr>
          <p:nvPr/>
        </p:nvGrpSpPr>
        <p:grpSpPr bwMode="auto">
          <a:xfrm>
            <a:off x="704850" y="385763"/>
            <a:ext cx="2268538" cy="5356225"/>
            <a:chOff x="386113" y="341446"/>
            <a:chExt cx="2269624" cy="5356224"/>
          </a:xfrm>
        </p:grpSpPr>
        <p:cxnSp>
          <p:nvCxnSpPr>
            <p:cNvPr id="37" name="Прямая соединительная линия 36"/>
            <p:cNvCxnSpPr/>
            <p:nvPr/>
          </p:nvCxnSpPr>
          <p:spPr>
            <a:xfrm flipH="1" flipV="1">
              <a:off x="386113" y="341446"/>
              <a:ext cx="1159430" cy="5060949"/>
            </a:xfrm>
            <a:prstGeom prst="line">
              <a:avLst/>
            </a:prstGeom>
            <a:ln w="57150">
              <a:solidFill>
                <a:srgbClr val="9AFA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871" name="TextBox 35"/>
            <p:cNvSpPr txBox="1">
              <a:spLocks noChangeArrowheads="1"/>
            </p:cNvSpPr>
            <p:nvPr/>
          </p:nvSpPr>
          <p:spPr bwMode="auto">
            <a:xfrm>
              <a:off x="1693614" y="5112895"/>
              <a:ext cx="962123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9AFA26"/>
                  </a:solidFill>
                  <a:latin typeface="Times New Roman" pitchFamily="18" charset="0"/>
                  <a:cs typeface="Times New Roman" pitchFamily="18" charset="0"/>
                </a:rPr>
                <a:t>k=-</a:t>
              </a:r>
              <a:r>
                <a:rPr lang="ru-RU" sz="3200">
                  <a:solidFill>
                    <a:srgbClr val="9AFA26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38" name="Овал 37"/>
            <p:cNvSpPr/>
            <p:nvPr/>
          </p:nvSpPr>
          <p:spPr>
            <a:xfrm>
              <a:off x="1480425" y="5205545"/>
              <a:ext cx="71471" cy="73025"/>
            </a:xfrm>
            <a:prstGeom prst="ellipse">
              <a:avLst/>
            </a:prstGeom>
            <a:solidFill>
              <a:srgbClr val="9AFA26"/>
            </a:solidFill>
            <a:ln>
              <a:solidFill>
                <a:srgbClr val="9AFA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28835" name="Группа 34"/>
          <p:cNvGrpSpPr>
            <a:grpSpLocks/>
          </p:cNvGrpSpPr>
          <p:nvPr/>
        </p:nvGrpSpPr>
        <p:grpSpPr bwMode="auto">
          <a:xfrm>
            <a:off x="401638" y="649288"/>
            <a:ext cx="2605087" cy="4714875"/>
            <a:chOff x="49523" y="981406"/>
            <a:chExt cx="2606453" cy="4716305"/>
          </a:xfrm>
        </p:grpSpPr>
        <p:sp>
          <p:nvSpPr>
            <p:cNvPr id="28867" name="TextBox 35"/>
            <p:cNvSpPr txBox="1">
              <a:spLocks noChangeArrowheads="1"/>
            </p:cNvSpPr>
            <p:nvPr/>
          </p:nvSpPr>
          <p:spPr bwMode="auto">
            <a:xfrm>
              <a:off x="1693614" y="5112894"/>
              <a:ext cx="962362" cy="584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007A37"/>
                  </a:solidFill>
                  <a:latin typeface="Times New Roman" pitchFamily="18" charset="0"/>
                  <a:cs typeface="Times New Roman" pitchFamily="18" charset="0"/>
                </a:rPr>
                <a:t>k=-</a:t>
              </a:r>
              <a:r>
                <a:rPr lang="ru-RU" sz="3200">
                  <a:solidFill>
                    <a:srgbClr val="007A37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31" name="Прямая соединительная линия 30"/>
            <p:cNvCxnSpPr/>
            <p:nvPr/>
          </p:nvCxnSpPr>
          <p:spPr>
            <a:xfrm flipH="1" flipV="1">
              <a:off x="49523" y="981406"/>
              <a:ext cx="1518446" cy="4432056"/>
            </a:xfrm>
            <a:prstGeom prst="line">
              <a:avLst/>
            </a:prstGeom>
            <a:ln w="57150">
              <a:solidFill>
                <a:srgbClr val="007A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Овал 31"/>
            <p:cNvSpPr/>
            <p:nvPr/>
          </p:nvSpPr>
          <p:spPr>
            <a:xfrm>
              <a:off x="1480610" y="5205437"/>
              <a:ext cx="71475" cy="73047"/>
            </a:xfrm>
            <a:prstGeom prst="ellipse">
              <a:avLst/>
            </a:prstGeom>
            <a:solidFill>
              <a:srgbClr val="007A37"/>
            </a:solidFill>
            <a:ln>
              <a:solidFill>
                <a:srgbClr val="007A3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28836" name="Группа 34"/>
          <p:cNvGrpSpPr>
            <a:grpSpLocks/>
          </p:cNvGrpSpPr>
          <p:nvPr/>
        </p:nvGrpSpPr>
        <p:grpSpPr bwMode="auto">
          <a:xfrm>
            <a:off x="355600" y="1150938"/>
            <a:ext cx="2627313" cy="3806825"/>
            <a:chOff x="27995" y="1890331"/>
            <a:chExt cx="2627981" cy="3807381"/>
          </a:xfrm>
        </p:grpSpPr>
        <p:sp>
          <p:nvSpPr>
            <p:cNvPr id="28864" name="TextBox 35"/>
            <p:cNvSpPr txBox="1">
              <a:spLocks noChangeArrowheads="1"/>
            </p:cNvSpPr>
            <p:nvPr/>
          </p:nvSpPr>
          <p:spPr bwMode="auto">
            <a:xfrm>
              <a:off x="1693614" y="5112895"/>
              <a:ext cx="962362" cy="584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k=-</a:t>
              </a:r>
              <a:r>
                <a:rPr lang="ru-RU" sz="320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cxnSp>
          <p:nvCxnSpPr>
            <p:cNvPr id="39" name="Прямая соединительная линия 38"/>
            <p:cNvCxnSpPr/>
            <p:nvPr/>
          </p:nvCxnSpPr>
          <p:spPr>
            <a:xfrm flipH="1" flipV="1">
              <a:off x="27995" y="1890331"/>
              <a:ext cx="1535503" cy="346443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>
              <a:off x="1480927" y="5205515"/>
              <a:ext cx="71455" cy="73036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28837" name="Группа 43"/>
          <p:cNvGrpSpPr>
            <a:grpSpLocks/>
          </p:cNvGrpSpPr>
          <p:nvPr/>
        </p:nvGrpSpPr>
        <p:grpSpPr bwMode="auto">
          <a:xfrm>
            <a:off x="395288" y="2454275"/>
            <a:ext cx="2587625" cy="2103438"/>
            <a:chOff x="68625" y="3595002"/>
            <a:chExt cx="2587348" cy="2102709"/>
          </a:xfrm>
        </p:grpSpPr>
        <p:sp>
          <p:nvSpPr>
            <p:cNvPr id="28861" name="TextBox 44"/>
            <p:cNvSpPr txBox="1">
              <a:spLocks noChangeArrowheads="1"/>
            </p:cNvSpPr>
            <p:nvPr/>
          </p:nvSpPr>
          <p:spPr bwMode="auto">
            <a:xfrm>
              <a:off x="1693614" y="5112895"/>
              <a:ext cx="962359" cy="584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k=-</a:t>
              </a:r>
              <a:r>
                <a:rPr lang="ru-RU" sz="320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cxnSp>
          <p:nvCxnSpPr>
            <p:cNvPr id="46" name="Прямая соединительная линия 45"/>
            <p:cNvCxnSpPr/>
            <p:nvPr/>
          </p:nvCxnSpPr>
          <p:spPr>
            <a:xfrm flipH="1" flipV="1">
              <a:off x="68625" y="3595002"/>
              <a:ext cx="1512725" cy="1728189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Овал 46"/>
            <p:cNvSpPr/>
            <p:nvPr/>
          </p:nvSpPr>
          <p:spPr>
            <a:xfrm>
              <a:off x="1481349" y="5205757"/>
              <a:ext cx="71429" cy="7300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28838" name="Группа 52"/>
          <p:cNvGrpSpPr>
            <a:grpSpLocks/>
          </p:cNvGrpSpPr>
          <p:nvPr/>
        </p:nvGrpSpPr>
        <p:grpSpPr bwMode="auto">
          <a:xfrm>
            <a:off x="534988" y="2940050"/>
            <a:ext cx="2339975" cy="1547813"/>
            <a:chOff x="246397" y="4493626"/>
            <a:chExt cx="2273287" cy="1512261"/>
          </a:xfrm>
        </p:grpSpPr>
        <p:sp>
          <p:nvSpPr>
            <p:cNvPr id="28858" name="TextBox 53"/>
            <p:cNvSpPr txBox="1">
              <a:spLocks noChangeArrowheads="1"/>
            </p:cNvSpPr>
            <p:nvPr/>
          </p:nvSpPr>
          <p:spPr bwMode="auto">
            <a:xfrm>
              <a:off x="1693614" y="5112895"/>
              <a:ext cx="826070" cy="584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k=</a:t>
              </a:r>
              <a:r>
                <a:rPr lang="ru-RU" sz="320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cxnSp>
          <p:nvCxnSpPr>
            <p:cNvPr id="55" name="Прямая соединительная линия 54"/>
            <p:cNvCxnSpPr/>
            <p:nvPr/>
          </p:nvCxnSpPr>
          <p:spPr>
            <a:xfrm rot="18660000" flipH="1" flipV="1">
              <a:off x="354701" y="4385322"/>
              <a:ext cx="1512261" cy="1728870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Овал 55"/>
            <p:cNvSpPr/>
            <p:nvPr/>
          </p:nvSpPr>
          <p:spPr>
            <a:xfrm>
              <a:off x="1480203" y="5205552"/>
              <a:ext cx="72486" cy="7289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28839" name="Группа 56"/>
          <p:cNvGrpSpPr>
            <a:grpSpLocks/>
          </p:cNvGrpSpPr>
          <p:nvPr/>
        </p:nvGrpSpPr>
        <p:grpSpPr bwMode="auto">
          <a:xfrm>
            <a:off x="395288" y="2060575"/>
            <a:ext cx="2663825" cy="2736850"/>
            <a:chOff x="78152" y="3993160"/>
            <a:chExt cx="2664951" cy="2736492"/>
          </a:xfrm>
        </p:grpSpPr>
        <p:sp>
          <p:nvSpPr>
            <p:cNvPr id="28855" name="TextBox 57"/>
            <p:cNvSpPr txBox="1">
              <a:spLocks noChangeArrowheads="1"/>
            </p:cNvSpPr>
            <p:nvPr/>
          </p:nvSpPr>
          <p:spPr bwMode="auto">
            <a:xfrm>
              <a:off x="1693614" y="5112895"/>
              <a:ext cx="826070" cy="584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FFC000"/>
                  </a:solidFill>
                  <a:latin typeface="Times New Roman" pitchFamily="18" charset="0"/>
                  <a:cs typeface="Times New Roman" pitchFamily="18" charset="0"/>
                </a:rPr>
                <a:t>k=</a:t>
              </a:r>
              <a:r>
                <a:rPr lang="ru-RU" sz="3200">
                  <a:solidFill>
                    <a:srgbClr val="FFC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cxnSp>
          <p:nvCxnSpPr>
            <p:cNvPr id="59" name="Прямая соединительная линия 58"/>
            <p:cNvCxnSpPr/>
            <p:nvPr/>
          </p:nvCxnSpPr>
          <p:spPr>
            <a:xfrm flipH="1">
              <a:off x="78152" y="3993160"/>
              <a:ext cx="2664951" cy="2736492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Овал 59"/>
            <p:cNvSpPr/>
            <p:nvPr/>
          </p:nvSpPr>
          <p:spPr>
            <a:xfrm>
              <a:off x="1480507" y="5205851"/>
              <a:ext cx="71468" cy="7301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28840" name="Группа 63"/>
          <p:cNvGrpSpPr>
            <a:grpSpLocks/>
          </p:cNvGrpSpPr>
          <p:nvPr/>
        </p:nvGrpSpPr>
        <p:grpSpPr bwMode="auto">
          <a:xfrm>
            <a:off x="755650" y="1614488"/>
            <a:ext cx="2085975" cy="3527425"/>
            <a:chOff x="432951" y="3949726"/>
            <a:chExt cx="2086733" cy="3528635"/>
          </a:xfrm>
        </p:grpSpPr>
        <p:sp>
          <p:nvSpPr>
            <p:cNvPr id="28852" name="TextBox 64"/>
            <p:cNvSpPr txBox="1">
              <a:spLocks noChangeArrowheads="1"/>
            </p:cNvSpPr>
            <p:nvPr/>
          </p:nvSpPr>
          <p:spPr bwMode="auto">
            <a:xfrm>
              <a:off x="1693614" y="5112895"/>
              <a:ext cx="826070" cy="5848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k=</a:t>
              </a:r>
              <a:r>
                <a:rPr lang="ru-RU" sz="320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cxnSp>
          <p:nvCxnSpPr>
            <p:cNvPr id="66" name="Прямая соединительная линия 65"/>
            <p:cNvCxnSpPr/>
            <p:nvPr/>
          </p:nvCxnSpPr>
          <p:spPr>
            <a:xfrm flipH="1">
              <a:off x="432951" y="3949726"/>
              <a:ext cx="1727828" cy="3528635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Овал 66"/>
            <p:cNvSpPr/>
            <p:nvPr/>
          </p:nvSpPr>
          <p:spPr>
            <a:xfrm>
              <a:off x="1481082" y="5205869"/>
              <a:ext cx="71464" cy="7305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28841" name="Группа 71"/>
          <p:cNvGrpSpPr>
            <a:grpSpLocks/>
          </p:cNvGrpSpPr>
          <p:nvPr/>
        </p:nvGrpSpPr>
        <p:grpSpPr bwMode="auto">
          <a:xfrm>
            <a:off x="717550" y="1196975"/>
            <a:ext cx="2124075" cy="4679950"/>
            <a:chOff x="394842" y="3904008"/>
            <a:chExt cx="2124841" cy="4680842"/>
          </a:xfrm>
        </p:grpSpPr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1693885" y="5112326"/>
              <a:ext cx="825798" cy="5858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k=</a:t>
              </a:r>
              <a:r>
                <a:rPr lang="ru-RU" sz="32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74" name="Прямая соединительная линия 73"/>
            <p:cNvCxnSpPr/>
            <p:nvPr/>
          </p:nvCxnSpPr>
          <p:spPr>
            <a:xfrm flipH="1">
              <a:off x="394842" y="3904008"/>
              <a:ext cx="1584896" cy="4680842"/>
            </a:xfrm>
            <a:prstGeom prst="line">
              <a:avLst/>
            </a:prstGeom>
            <a:ln w="571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Овал 74"/>
            <p:cNvSpPr/>
            <p:nvPr/>
          </p:nvSpPr>
          <p:spPr>
            <a:xfrm>
              <a:off x="1481084" y="5206006"/>
              <a:ext cx="71464" cy="73039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grpSp>
        <p:nvGrpSpPr>
          <p:cNvPr id="28842" name="Группа 78"/>
          <p:cNvGrpSpPr>
            <a:grpSpLocks/>
          </p:cNvGrpSpPr>
          <p:nvPr/>
        </p:nvGrpSpPr>
        <p:grpSpPr bwMode="auto">
          <a:xfrm>
            <a:off x="890588" y="817563"/>
            <a:ext cx="1941512" cy="5203825"/>
            <a:chOff x="577005" y="3904008"/>
            <a:chExt cx="1942677" cy="5203984"/>
          </a:xfrm>
        </p:grpSpPr>
        <p:sp>
          <p:nvSpPr>
            <p:cNvPr id="80" name="TextBox 79"/>
            <p:cNvSpPr txBox="1">
              <a:spLocks noChangeArrowheads="1"/>
            </p:cNvSpPr>
            <p:nvPr/>
          </p:nvSpPr>
          <p:spPr bwMode="auto">
            <a:xfrm>
              <a:off x="1693687" y="5112132"/>
              <a:ext cx="825995" cy="5858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chemeClr val="accent5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k=</a:t>
              </a:r>
              <a:r>
                <a:rPr lang="ru-RU" sz="3200" dirty="0">
                  <a:solidFill>
                    <a:schemeClr val="accent5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81" name="Прямая соединительная линия 80"/>
            <p:cNvCxnSpPr/>
            <p:nvPr/>
          </p:nvCxnSpPr>
          <p:spPr>
            <a:xfrm flipH="1">
              <a:off x="577005" y="3904008"/>
              <a:ext cx="1278704" cy="5203984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Овал 81"/>
            <p:cNvSpPr/>
            <p:nvPr/>
          </p:nvSpPr>
          <p:spPr>
            <a:xfrm>
              <a:off x="1480834" y="5205798"/>
              <a:ext cx="71481" cy="73027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</p:grpSp>
      <p:sp>
        <p:nvSpPr>
          <p:cNvPr id="72" name="Круговая стрелка 71"/>
          <p:cNvSpPr/>
          <p:nvPr/>
        </p:nvSpPr>
        <p:spPr>
          <a:xfrm rot="5183731" flipH="1">
            <a:off x="1159670" y="2948781"/>
            <a:ext cx="1439862" cy="1584325"/>
          </a:xfrm>
          <a:prstGeom prst="circularArrow">
            <a:avLst/>
          </a:prstGeom>
          <a:solidFill>
            <a:schemeClr val="bg1"/>
          </a:solidFill>
          <a:ln w="57150">
            <a:solidFill>
              <a:srgbClr val="091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8844" name="TextBox 75"/>
          <p:cNvSpPr txBox="1">
            <a:spLocks noChangeArrowheads="1"/>
          </p:cNvSpPr>
          <p:nvPr/>
        </p:nvSpPr>
        <p:spPr bwMode="auto">
          <a:xfrm>
            <a:off x="4284663" y="12684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8845" name="TextBox 76"/>
          <p:cNvSpPr txBox="1">
            <a:spLocks noChangeArrowheads="1"/>
          </p:cNvSpPr>
          <p:nvPr/>
        </p:nvSpPr>
        <p:spPr bwMode="auto">
          <a:xfrm>
            <a:off x="3635375" y="2420938"/>
            <a:ext cx="528002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36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kx- </a:t>
            </a:r>
            <a:r>
              <a:rPr lang="ru-RU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множество всех </a:t>
            </a:r>
          </a:p>
          <a:p>
            <a:r>
              <a:rPr lang="ru-RU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невертикальных</a:t>
            </a:r>
          </a:p>
          <a:p>
            <a:r>
              <a:rPr lang="ru-RU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прямых , проходящих</a:t>
            </a:r>
          </a:p>
          <a:p>
            <a:r>
              <a:rPr lang="ru-RU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через начало отсчета</a:t>
            </a: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3563938" y="620713"/>
          <a:ext cx="5435600" cy="1338262"/>
        </p:xfrm>
        <a:graphic>
          <a:graphicData uri="http://schemas.openxmlformats.org/presentationml/2006/ole">
            <p:oleObj spid="_x0000_s28674" name="Equation" r:id="rId3" imgW="82548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Box 1"/>
          <p:cNvSpPr txBox="1">
            <a:spLocks noChangeArrowheads="1"/>
          </p:cNvSpPr>
          <p:nvPr/>
        </p:nvSpPr>
        <p:spPr bwMode="auto">
          <a:xfrm>
            <a:off x="539750" y="115888"/>
            <a:ext cx="7983538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Преобразование графика линейной функции</a:t>
            </a:r>
          </a:p>
          <a:p>
            <a:pPr algn="ctr"/>
            <a:r>
              <a:rPr 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y=kx+m</a:t>
            </a:r>
            <a:endParaRPr lang="ru-RU" sz="32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6"/>
          <p:cNvGrpSpPr>
            <a:grpSpLocks/>
          </p:cNvGrpSpPr>
          <p:nvPr/>
        </p:nvGrpSpPr>
        <p:grpSpPr bwMode="auto">
          <a:xfrm>
            <a:off x="141288" y="2060575"/>
            <a:ext cx="8869362" cy="2233613"/>
            <a:chOff x="141860" y="2060968"/>
            <a:chExt cx="8868928" cy="2232532"/>
          </a:xfrm>
        </p:grpSpPr>
        <p:graphicFrame>
          <p:nvGraphicFramePr>
            <p:cNvPr id="6146" name="Object 2"/>
            <p:cNvGraphicFramePr>
              <a:graphicFrameLocks noChangeAspect="1"/>
            </p:cNvGraphicFramePr>
            <p:nvPr/>
          </p:nvGraphicFramePr>
          <p:xfrm>
            <a:off x="141860" y="2349500"/>
            <a:ext cx="8868928" cy="1944000"/>
          </p:xfrm>
          <a:graphic>
            <a:graphicData uri="http://schemas.openxmlformats.org/presentationml/2006/ole">
              <p:oleObj spid="_x0000_s6146" name="Equation" r:id="rId3" imgW="1854000" imgH="406080" progId="Equation.DSMT4">
                <p:embed/>
              </p:oleObj>
            </a:graphicData>
          </a:graphic>
        </p:graphicFrame>
        <p:cxnSp>
          <p:nvCxnSpPr>
            <p:cNvPr id="5" name="Прямая со стрелкой 4"/>
            <p:cNvCxnSpPr/>
            <p:nvPr/>
          </p:nvCxnSpPr>
          <p:spPr>
            <a:xfrm>
              <a:off x="2138837" y="3284339"/>
              <a:ext cx="3419308" cy="0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6147" name="Object 3"/>
            <p:cNvGraphicFramePr>
              <a:graphicFrameLocks noChangeAspect="1"/>
            </p:cNvGraphicFramePr>
            <p:nvPr/>
          </p:nvGraphicFramePr>
          <p:xfrm>
            <a:off x="2945491" y="2060968"/>
            <a:ext cx="1914541" cy="1080000"/>
          </p:xfrm>
          <a:graphic>
            <a:graphicData uri="http://schemas.openxmlformats.org/presentationml/2006/ole">
              <p:oleObj spid="_x0000_s6147" name="Equation" r:id="rId4" imgW="495000" imgH="27936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9275" y="1014413"/>
            <a:ext cx="5505450" cy="482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5" name="Группа 12"/>
          <p:cNvGrpSpPr>
            <a:grpSpLocks/>
          </p:cNvGrpSpPr>
          <p:nvPr/>
        </p:nvGrpSpPr>
        <p:grpSpPr bwMode="auto">
          <a:xfrm>
            <a:off x="149225" y="188913"/>
            <a:ext cx="8855075" cy="6257925"/>
            <a:chOff x="148964" y="188640"/>
            <a:chExt cx="8856000" cy="6257974"/>
          </a:xfrm>
        </p:grpSpPr>
        <p:pic>
          <p:nvPicPr>
            <p:cNvPr id="10246" name="Picture 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5712" y="1046614"/>
              <a:ext cx="8224153" cy="540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4" name="Прямая со стрелкой 3"/>
            <p:cNvCxnSpPr/>
            <p:nvPr/>
          </p:nvCxnSpPr>
          <p:spPr>
            <a:xfrm flipV="1">
              <a:off x="1422272" y="1064947"/>
              <a:ext cx="0" cy="5372142"/>
            </a:xfrm>
            <a:prstGeom prst="straightConnector1">
              <a:avLst/>
            </a:prstGeom>
            <a:ln w="76200">
              <a:solidFill>
                <a:srgbClr val="09110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>
              <a:off x="499839" y="4976577"/>
              <a:ext cx="8136787" cy="0"/>
            </a:xfrm>
            <a:prstGeom prst="straightConnector1">
              <a:avLst/>
            </a:prstGeom>
            <a:ln w="76200">
              <a:solidFill>
                <a:srgbClr val="09110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Овал 6"/>
            <p:cNvSpPr/>
            <p:nvPr/>
          </p:nvSpPr>
          <p:spPr>
            <a:xfrm>
              <a:off x="4245142" y="3452566"/>
              <a:ext cx="104786" cy="107951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graphicFrame>
          <p:nvGraphicFramePr>
            <p:cNvPr id="10242" name="Object 2"/>
            <p:cNvGraphicFramePr>
              <a:graphicFrameLocks noChangeAspect="1"/>
            </p:cNvGraphicFramePr>
            <p:nvPr/>
          </p:nvGraphicFramePr>
          <p:xfrm>
            <a:off x="710161" y="944345"/>
            <a:ext cx="771465" cy="936000"/>
          </p:xfrm>
          <a:graphic>
            <a:graphicData uri="http://schemas.openxmlformats.org/presentationml/2006/ole">
              <p:oleObj spid="_x0000_s10242" name="Equation" r:id="rId4" imgW="139680" imgH="164880" progId="Equation.DSMT4">
                <p:embed/>
              </p:oleObj>
            </a:graphicData>
          </a:graphic>
        </p:graphicFrame>
        <p:graphicFrame>
          <p:nvGraphicFramePr>
            <p:cNvPr id="10243" name="Object 3"/>
            <p:cNvGraphicFramePr>
              <a:graphicFrameLocks noChangeAspect="1"/>
            </p:cNvGraphicFramePr>
            <p:nvPr/>
          </p:nvGraphicFramePr>
          <p:xfrm>
            <a:off x="8039276" y="4112077"/>
            <a:ext cx="702029" cy="792163"/>
          </p:xfrm>
          <a:graphic>
            <a:graphicData uri="http://schemas.openxmlformats.org/presentationml/2006/ole">
              <p:oleObj spid="_x0000_s10243" name="Equation" r:id="rId5" imgW="126720" imgH="139680" progId="Equation.DSMT4">
                <p:embed/>
              </p:oleObj>
            </a:graphicData>
          </a:graphic>
        </p:graphicFrame>
        <p:sp>
          <p:nvSpPr>
            <p:cNvPr id="10250" name="TextBox 9"/>
            <p:cNvSpPr txBox="1">
              <a:spLocks noChangeArrowheads="1"/>
            </p:cNvSpPr>
            <p:nvPr/>
          </p:nvSpPr>
          <p:spPr bwMode="auto">
            <a:xfrm>
              <a:off x="148964" y="205101"/>
              <a:ext cx="8856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Невертикальные прямые, проходящие через точку (          )</a:t>
              </a:r>
            </a:p>
          </p:txBody>
        </p:sp>
        <p:graphicFrame>
          <p:nvGraphicFramePr>
            <p:cNvPr id="10244" name="Object 4"/>
            <p:cNvGraphicFramePr>
              <a:graphicFrameLocks noChangeAspect="1"/>
            </p:cNvGraphicFramePr>
            <p:nvPr/>
          </p:nvGraphicFramePr>
          <p:xfrm>
            <a:off x="8037183" y="188640"/>
            <a:ext cx="927305" cy="612000"/>
          </p:xfrm>
          <a:graphic>
            <a:graphicData uri="http://schemas.openxmlformats.org/presentationml/2006/ole">
              <p:oleObj spid="_x0000_s10244" name="Equation" r:id="rId6" imgW="355320" imgH="22860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Box 1"/>
          <p:cNvSpPr txBox="1">
            <a:spLocks noChangeArrowheads="1"/>
          </p:cNvSpPr>
          <p:nvPr/>
        </p:nvSpPr>
        <p:spPr bwMode="auto">
          <a:xfrm>
            <a:off x="395288" y="908050"/>
            <a:ext cx="8526462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Уравнение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y=k</a:t>
            </a:r>
            <a:r>
              <a:rPr lang="ru-RU" sz="7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7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7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7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7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ₒ</a:t>
            </a:r>
            <a:r>
              <a:rPr lang="ru-RU" sz="7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)+</a:t>
            </a:r>
            <a:r>
              <a:rPr lang="en-US" sz="7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yₒ </a:t>
            </a:r>
          </a:p>
          <a:p>
            <a:pPr algn="ctr"/>
            <a:r>
              <a:rPr lang="ru-RU" sz="3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каждого</a:t>
            </a:r>
            <a:r>
              <a:rPr lang="ru-RU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ru-RU" sz="3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задает на координатной плоскости</a:t>
            </a:r>
          </a:p>
          <a:p>
            <a:pPr algn="ctr"/>
            <a:r>
              <a:rPr lang="ru-RU" sz="3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пучок невертикальных прямых с центром </a:t>
            </a:r>
          </a:p>
          <a:p>
            <a:pPr algn="ctr"/>
            <a:r>
              <a:rPr lang="ru-RU" sz="3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точке (</a:t>
            </a:r>
            <a:r>
              <a:rPr lang="en-US" sz="3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xₒ;yₒ</a:t>
            </a:r>
            <a:r>
              <a:rPr lang="ru-RU" sz="3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Прямоугольник 1"/>
          <p:cNvSpPr>
            <a:spLocks noChangeArrowheads="1"/>
          </p:cNvSpPr>
          <p:nvPr/>
        </p:nvSpPr>
        <p:spPr bwMode="auto">
          <a:xfrm>
            <a:off x="107950" y="3105150"/>
            <a:ext cx="653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festival.1september.ru/articles/601599/presentation/2/pril2.pp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64515" name="Прямоугольник 2"/>
          <p:cNvSpPr>
            <a:spLocks noChangeArrowheads="1"/>
          </p:cNvSpPr>
          <p:nvPr/>
        </p:nvSpPr>
        <p:spPr bwMode="auto">
          <a:xfrm>
            <a:off x="0" y="3502025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hlinkClick r:id="rId2"/>
              </a:rPr>
              <a:t>http://interneturok.ru/ru/school/geometry/9-klass/metod-koordinat/uravnenie-pryamoj</a:t>
            </a:r>
            <a:endParaRPr lang="ru-RU"/>
          </a:p>
        </p:txBody>
      </p:sp>
      <p:sp>
        <p:nvSpPr>
          <p:cNvPr id="64516" name="Прямоугольник 3"/>
          <p:cNvSpPr>
            <a:spLocks noChangeArrowheads="1"/>
          </p:cNvSpPr>
          <p:nvPr/>
        </p:nvSpPr>
        <p:spPr bwMode="auto">
          <a:xfrm>
            <a:off x="0" y="4151313"/>
            <a:ext cx="9144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hlinkClick r:id="rId3"/>
              </a:rPr>
              <a:t>http://nsportal.ru/shkola/geometriya/library/prezentatsiya-uravnenie-pryamoy</a:t>
            </a:r>
            <a:endParaRPr lang="ru-RU"/>
          </a:p>
        </p:txBody>
      </p:sp>
      <p:sp>
        <p:nvSpPr>
          <p:cNvPr id="64517" name="TextBox 4"/>
          <p:cNvSpPr txBox="1">
            <a:spLocks noChangeArrowheads="1"/>
          </p:cNvSpPr>
          <p:nvPr/>
        </p:nvSpPr>
        <p:spPr bwMode="auto">
          <a:xfrm>
            <a:off x="395288" y="2267024"/>
            <a:ext cx="35544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Просмотренные ресурсы по теме:</a:t>
            </a:r>
          </a:p>
        </p:txBody>
      </p:sp>
      <p:sp>
        <p:nvSpPr>
          <p:cNvPr id="64518" name="Прямоугольник 5"/>
          <p:cNvSpPr>
            <a:spLocks noChangeArrowheads="1"/>
          </p:cNvSpPr>
          <p:nvPr/>
        </p:nvSpPr>
        <p:spPr bwMode="auto">
          <a:xfrm>
            <a:off x="1243013" y="5364163"/>
            <a:ext cx="6858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Geometer's Sketchpad фирмы Key Curriculum Press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64519" name="TextBox 6"/>
          <p:cNvSpPr txBox="1">
            <a:spLocks noChangeArrowheads="1"/>
          </p:cNvSpPr>
          <p:nvPr/>
        </p:nvSpPr>
        <p:spPr bwMode="auto">
          <a:xfrm>
            <a:off x="468313" y="4868863"/>
            <a:ext cx="29384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chemeClr val="bg1"/>
                </a:solidFill>
              </a:rPr>
              <a:t>Использована программа</a:t>
            </a:r>
          </a:p>
        </p:txBody>
      </p:sp>
      <p:sp>
        <p:nvSpPr>
          <p:cNvPr id="64520" name="Прямоугольник 7"/>
          <p:cNvSpPr>
            <a:spLocks noChangeArrowheads="1"/>
          </p:cNvSpPr>
          <p:nvPr/>
        </p:nvSpPr>
        <p:spPr bwMode="auto">
          <a:xfrm>
            <a:off x="323850" y="2708275"/>
            <a:ext cx="3070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hlinkClick r:id="rId4"/>
              </a:rPr>
              <a:t>http://www.cleverstudents.ru</a:t>
            </a:r>
            <a:endParaRPr lang="ru-RU"/>
          </a:p>
        </p:txBody>
      </p:sp>
      <p:sp>
        <p:nvSpPr>
          <p:cNvPr id="10" name="Прямоугольник 1"/>
          <p:cNvSpPr>
            <a:spLocks noChangeArrowheads="1"/>
          </p:cNvSpPr>
          <p:nvPr/>
        </p:nvSpPr>
        <p:spPr bwMode="auto">
          <a:xfrm>
            <a:off x="251520" y="548680"/>
            <a:ext cx="849694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Источник вдохновения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Семинары </a:t>
            </a:r>
            <a:r>
              <a:rPr lang="ru-RU" b="1" dirty="0">
                <a:solidFill>
                  <a:schemeClr val="bg1"/>
                </a:solidFill>
              </a:rPr>
              <a:t>для учителей в 2013 году</a:t>
            </a:r>
          </a:p>
          <a:p>
            <a:r>
              <a:rPr lang="ru-RU" dirty="0">
                <a:hlinkClick r:id="rId5"/>
              </a:rPr>
              <a:t>От школы к вузу: олимпиады, ЕГЭ и дополнительные вступительные испытания по математике</a:t>
            </a:r>
            <a:r>
              <a:rPr lang="ru-RU" dirty="0"/>
              <a:t> </a:t>
            </a:r>
          </a:p>
          <a:p>
            <a:r>
              <a:rPr lang="ru-RU" dirty="0">
                <a:hlinkClick r:id="rId6"/>
              </a:rPr>
              <a:t>Механико-математический факультет</a:t>
            </a:r>
            <a:r>
              <a:rPr lang="ru-RU" dirty="0"/>
              <a:t> </a:t>
            </a:r>
          </a:p>
          <a:p>
            <a:r>
              <a:rPr lang="ru-RU" dirty="0">
                <a:solidFill>
                  <a:schemeClr val="bg1"/>
                </a:solidFill>
              </a:rPr>
              <a:t>26.10.2013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323850" y="692150"/>
          <a:ext cx="722313" cy="684213"/>
        </p:xfrm>
        <a:graphic>
          <a:graphicData uri="http://schemas.openxmlformats.org/presentationml/2006/ole">
            <p:oleObj spid="_x0000_s2050" name="Equation" r:id="rId3" imgW="241200" imgH="228600" progId="Equation.DSMT4">
              <p:embed/>
            </p:oleObj>
          </a:graphicData>
        </a:graphic>
      </p:graphicFrame>
      <p:cxnSp>
        <p:nvCxnSpPr>
          <p:cNvPr id="26" name="Прямая соединительная линия 25"/>
          <p:cNvCxnSpPr/>
          <p:nvPr/>
        </p:nvCxnSpPr>
        <p:spPr>
          <a:xfrm rot="-1620000" flipH="1" flipV="1">
            <a:off x="2001838" y="511175"/>
            <a:ext cx="0" cy="4714875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250825" y="3717925"/>
            <a:ext cx="2808288" cy="0"/>
          </a:xfrm>
          <a:prstGeom prst="straightConnector1">
            <a:avLst/>
          </a:prstGeom>
          <a:ln w="571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1465263" y="836613"/>
            <a:ext cx="0" cy="5616575"/>
          </a:xfrm>
          <a:prstGeom prst="straightConnector1">
            <a:avLst/>
          </a:prstGeom>
          <a:ln w="571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58763" y="558800"/>
          <a:ext cx="3151392" cy="589090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</a:tblGrid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07" name="TextBox 25"/>
          <p:cNvSpPr txBox="1">
            <a:spLocks noChangeArrowheads="1"/>
          </p:cNvSpPr>
          <p:nvPr/>
        </p:nvSpPr>
        <p:spPr bwMode="auto">
          <a:xfrm>
            <a:off x="1116013" y="5597525"/>
            <a:ext cx="396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-5</a:t>
            </a:r>
          </a:p>
        </p:txBody>
      </p:sp>
      <p:sp>
        <p:nvSpPr>
          <p:cNvPr id="2208" name="TextBox 28"/>
          <p:cNvSpPr txBox="1">
            <a:spLocks noChangeArrowheads="1"/>
          </p:cNvSpPr>
          <p:nvPr/>
        </p:nvSpPr>
        <p:spPr bwMode="auto">
          <a:xfrm>
            <a:off x="1177925" y="1628775"/>
            <a:ext cx="312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209" name="TextBox 29"/>
          <p:cNvSpPr txBox="1">
            <a:spLocks noChangeArrowheads="1"/>
          </p:cNvSpPr>
          <p:nvPr/>
        </p:nvSpPr>
        <p:spPr bwMode="auto">
          <a:xfrm>
            <a:off x="179388" y="3651250"/>
            <a:ext cx="3984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10" name="TextBox 30"/>
          <p:cNvSpPr txBox="1">
            <a:spLocks noChangeArrowheads="1"/>
          </p:cNvSpPr>
          <p:nvPr/>
        </p:nvSpPr>
        <p:spPr bwMode="auto">
          <a:xfrm>
            <a:off x="1187450" y="3644900"/>
            <a:ext cx="312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2211" name="TextBox 31"/>
          <p:cNvSpPr txBox="1">
            <a:spLocks noChangeArrowheads="1"/>
          </p:cNvSpPr>
          <p:nvPr/>
        </p:nvSpPr>
        <p:spPr bwMode="auto">
          <a:xfrm>
            <a:off x="2987675" y="3141663"/>
            <a:ext cx="3683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15" name="Овал 14"/>
          <p:cNvSpPr/>
          <p:nvPr/>
        </p:nvSpPr>
        <p:spPr>
          <a:xfrm>
            <a:off x="1427163" y="3684588"/>
            <a:ext cx="71437" cy="73025"/>
          </a:xfrm>
          <a:prstGeom prst="ellipse">
            <a:avLst/>
          </a:prstGeom>
          <a:solidFill>
            <a:srgbClr val="091109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000"/>
          </a:p>
        </p:txBody>
      </p:sp>
      <p:sp>
        <p:nvSpPr>
          <p:cNvPr id="2213" name="TextBox 26"/>
          <p:cNvSpPr txBox="1">
            <a:spLocks noChangeArrowheads="1"/>
          </p:cNvSpPr>
          <p:nvPr/>
        </p:nvSpPr>
        <p:spPr bwMode="auto">
          <a:xfrm>
            <a:off x="1763713" y="3644900"/>
            <a:ext cx="3127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214" name="TextBox 27"/>
          <p:cNvSpPr txBox="1">
            <a:spLocks noChangeArrowheads="1"/>
          </p:cNvSpPr>
          <p:nvPr/>
        </p:nvSpPr>
        <p:spPr bwMode="auto">
          <a:xfrm>
            <a:off x="1541463" y="404813"/>
            <a:ext cx="3667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22" name="Овал 21"/>
          <p:cNvSpPr/>
          <p:nvPr/>
        </p:nvSpPr>
        <p:spPr>
          <a:xfrm>
            <a:off x="2781300" y="4446588"/>
            <a:ext cx="107950" cy="107950"/>
          </a:xfrm>
          <a:prstGeom prst="ellipse">
            <a:avLst/>
          </a:prstGeom>
          <a:solidFill>
            <a:schemeClr val="accent6"/>
          </a:solidFill>
          <a:ln>
            <a:solidFill>
              <a:srgbClr val="091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000"/>
          </a:p>
        </p:txBody>
      </p:sp>
      <p:graphicFrame>
        <p:nvGraphicFramePr>
          <p:cNvPr id="2051" name="Object 2"/>
          <p:cNvGraphicFramePr>
            <a:graphicFrameLocks noChangeAspect="1"/>
          </p:cNvGraphicFramePr>
          <p:nvPr/>
        </p:nvGraphicFramePr>
        <p:xfrm>
          <a:off x="2916238" y="4797425"/>
          <a:ext cx="539750" cy="1079500"/>
        </p:xfrm>
        <a:graphic>
          <a:graphicData uri="http://schemas.openxmlformats.org/presentationml/2006/ole">
            <p:oleObj spid="_x0000_s2051" name="Equation" r:id="rId4" imgW="88560" imgH="177480" progId="Equation.DSMT4">
              <p:embed/>
            </p:oleObj>
          </a:graphicData>
        </a:graphic>
      </p:graphicFrame>
      <p:grpSp>
        <p:nvGrpSpPr>
          <p:cNvPr id="2216" name="Группа 36"/>
          <p:cNvGrpSpPr>
            <a:grpSpLocks/>
          </p:cNvGrpSpPr>
          <p:nvPr/>
        </p:nvGrpSpPr>
        <p:grpSpPr bwMode="auto">
          <a:xfrm>
            <a:off x="1835150" y="1566863"/>
            <a:ext cx="1573213" cy="1128712"/>
            <a:chOff x="1835696" y="1567425"/>
            <a:chExt cx="1573200" cy="1128583"/>
          </a:xfrm>
        </p:grpSpPr>
        <p:graphicFrame>
          <p:nvGraphicFramePr>
            <p:cNvPr id="2057" name="Object 3"/>
            <p:cNvGraphicFramePr>
              <a:graphicFrameLocks noChangeAspect="1"/>
            </p:cNvGraphicFramePr>
            <p:nvPr/>
          </p:nvGraphicFramePr>
          <p:xfrm>
            <a:off x="1835696" y="1567425"/>
            <a:ext cx="1573200" cy="828000"/>
          </p:xfrm>
          <a:graphic>
            <a:graphicData uri="http://schemas.openxmlformats.org/presentationml/2006/ole">
              <p:oleObj spid="_x0000_s2057" name="Equation" r:id="rId5" imgW="482400" imgH="253800" progId="Equation.DSMT4">
                <p:embed/>
              </p:oleObj>
            </a:graphicData>
          </a:graphic>
        </p:graphicFrame>
        <p:cxnSp>
          <p:nvCxnSpPr>
            <p:cNvPr id="25" name="Прямая со стрелкой 24"/>
            <p:cNvCxnSpPr/>
            <p:nvPr/>
          </p:nvCxnSpPr>
          <p:spPr>
            <a:xfrm flipV="1">
              <a:off x="2042069" y="2215051"/>
              <a:ext cx="946142" cy="480957"/>
            </a:xfrm>
            <a:prstGeom prst="straightConnector1">
              <a:avLst/>
            </a:prstGeom>
            <a:ln w="571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Овал 33"/>
          <p:cNvSpPr/>
          <p:nvPr/>
        </p:nvSpPr>
        <p:spPr>
          <a:xfrm>
            <a:off x="1011238" y="949325"/>
            <a:ext cx="107950" cy="107950"/>
          </a:xfrm>
          <a:prstGeom prst="ellipse">
            <a:avLst/>
          </a:prstGeom>
          <a:solidFill>
            <a:schemeClr val="accent6"/>
          </a:solidFill>
          <a:ln>
            <a:solidFill>
              <a:srgbClr val="091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000"/>
          </a:p>
        </p:txBody>
      </p:sp>
      <p:sp>
        <p:nvSpPr>
          <p:cNvPr id="2218" name="TextBox 34"/>
          <p:cNvSpPr txBox="1">
            <a:spLocks noChangeArrowheads="1"/>
          </p:cNvSpPr>
          <p:nvPr/>
        </p:nvSpPr>
        <p:spPr bwMode="auto">
          <a:xfrm>
            <a:off x="2124075" y="4149725"/>
            <a:ext cx="568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sz="3600" i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2" name="Object 6"/>
          <p:cNvGraphicFramePr>
            <a:graphicFrameLocks noChangeAspect="1"/>
          </p:cNvGraphicFramePr>
          <p:nvPr/>
        </p:nvGraphicFramePr>
        <p:xfrm>
          <a:off x="3614738" y="620713"/>
          <a:ext cx="5480050" cy="755650"/>
        </p:xfrm>
        <a:graphic>
          <a:graphicData uri="http://schemas.openxmlformats.org/presentationml/2006/ole">
            <p:oleObj spid="_x0000_s2052" name="Equation" r:id="rId6" imgW="1841400" imgH="253800" progId="Equation.DSMT4">
              <p:embed/>
            </p:oleObj>
          </a:graphicData>
        </a:graphic>
      </p:graphicFrame>
      <p:graphicFrame>
        <p:nvGraphicFramePr>
          <p:cNvPr id="2" name="Object 170"/>
          <p:cNvGraphicFramePr>
            <a:graphicFrameLocks noChangeAspect="1"/>
          </p:cNvGraphicFramePr>
          <p:nvPr/>
        </p:nvGraphicFramePr>
        <p:xfrm>
          <a:off x="3995738" y="620713"/>
          <a:ext cx="4724400" cy="1360487"/>
        </p:xfrm>
        <a:graphic>
          <a:graphicData uri="http://schemas.openxmlformats.org/presentationml/2006/ole">
            <p:oleObj spid="_x0000_s2053" name="Equation" r:id="rId7" imgW="1587240" imgH="457200" progId="Equation.DSMT4">
              <p:embed/>
            </p:oleObj>
          </a:graphicData>
        </a:graphic>
      </p:graphicFrame>
      <p:graphicFrame>
        <p:nvGraphicFramePr>
          <p:cNvPr id="2219" name="Object 171"/>
          <p:cNvGraphicFramePr>
            <a:graphicFrameLocks noChangeAspect="1"/>
          </p:cNvGraphicFramePr>
          <p:nvPr/>
        </p:nvGraphicFramePr>
        <p:xfrm>
          <a:off x="4087813" y="1268413"/>
          <a:ext cx="4535487" cy="679450"/>
        </p:xfrm>
        <a:graphic>
          <a:graphicData uri="http://schemas.openxmlformats.org/presentationml/2006/ole">
            <p:oleObj spid="_x0000_s2054" name="Equation" r:id="rId8" imgW="1523880" imgH="228600" progId="Equation.DSMT4">
              <p:embed/>
            </p:oleObj>
          </a:graphicData>
        </a:graphic>
      </p:graphicFrame>
      <p:cxnSp>
        <p:nvCxnSpPr>
          <p:cNvPr id="27" name="Прямая со стрелкой 26"/>
          <p:cNvCxnSpPr/>
          <p:nvPr/>
        </p:nvCxnSpPr>
        <p:spPr>
          <a:xfrm>
            <a:off x="1074738" y="1041400"/>
            <a:ext cx="1731962" cy="3405188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20" name="Object 172"/>
          <p:cNvGraphicFramePr>
            <a:graphicFrameLocks noChangeAspect="1"/>
          </p:cNvGraphicFramePr>
          <p:nvPr/>
        </p:nvGraphicFramePr>
        <p:xfrm>
          <a:off x="3954463" y="1268413"/>
          <a:ext cx="4800600" cy="679450"/>
        </p:xfrm>
        <a:graphic>
          <a:graphicData uri="http://schemas.openxmlformats.org/presentationml/2006/ole">
            <p:oleObj spid="_x0000_s2055" name="Equation" r:id="rId9" imgW="1612800" imgH="228600" progId="Equation.DSMT4">
              <p:embed/>
            </p:oleObj>
          </a:graphicData>
        </a:graphic>
      </p:graphicFrame>
      <p:graphicFrame>
        <p:nvGraphicFramePr>
          <p:cNvPr id="2221" name="Object 173"/>
          <p:cNvGraphicFramePr>
            <a:graphicFrameLocks noChangeAspect="1"/>
          </p:cNvGraphicFramePr>
          <p:nvPr/>
        </p:nvGraphicFramePr>
        <p:xfrm>
          <a:off x="4956175" y="1312863"/>
          <a:ext cx="2797175" cy="603250"/>
        </p:xfrm>
        <a:graphic>
          <a:graphicData uri="http://schemas.openxmlformats.org/presentationml/2006/ole">
            <p:oleObj spid="_x0000_s2056" name="Equation" r:id="rId10" imgW="93960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246188" y="71438"/>
            <a:ext cx="67659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chemeClr val="bg1"/>
                </a:solidFill>
              </a:rPr>
              <a:t>Уравнение  прямой в общем виде: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260350"/>
            <a:ext cx="9144000" cy="455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5400">
              <a:solidFill>
                <a:schemeClr val="bg1"/>
              </a:solidFill>
            </a:endParaRPr>
          </a:p>
          <a:p>
            <a:pPr algn="ctr"/>
            <a:r>
              <a:rPr lang="ru-RU" sz="5400">
                <a:solidFill>
                  <a:schemeClr val="bg1"/>
                </a:solidFill>
              </a:rPr>
              <a:t>ах +</a:t>
            </a:r>
            <a:r>
              <a:rPr lang="en-US" sz="5400">
                <a:solidFill>
                  <a:schemeClr val="bg1"/>
                </a:solidFill>
              </a:rPr>
              <a:t>b</a:t>
            </a:r>
            <a:r>
              <a:rPr lang="ru-RU" sz="5400">
                <a:solidFill>
                  <a:schemeClr val="bg1"/>
                </a:solidFill>
              </a:rPr>
              <a:t>у+с=0, </a:t>
            </a:r>
          </a:p>
          <a:p>
            <a:pPr algn="ctr"/>
            <a:endParaRPr lang="ru-RU" sz="5400">
              <a:solidFill>
                <a:schemeClr val="bg1"/>
              </a:solidFill>
            </a:endParaRPr>
          </a:p>
          <a:p>
            <a:pPr algn="ctr"/>
            <a:endParaRPr lang="ru-RU" sz="3200">
              <a:solidFill>
                <a:schemeClr val="bg1"/>
              </a:solidFill>
            </a:endParaRPr>
          </a:p>
          <a:p>
            <a:pPr algn="r"/>
            <a:r>
              <a:rPr lang="en-US" sz="3200">
                <a:solidFill>
                  <a:schemeClr val="bg1"/>
                </a:solidFill>
              </a:rPr>
              <a:t> </a:t>
            </a:r>
            <a:r>
              <a:rPr lang="ru-RU" sz="3200">
                <a:solidFill>
                  <a:schemeClr val="bg1"/>
                </a:solidFill>
              </a:rPr>
              <a:t>         </a:t>
            </a:r>
          </a:p>
          <a:p>
            <a:pPr algn="r"/>
            <a:r>
              <a:rPr lang="ru-RU" sz="3200">
                <a:solidFill>
                  <a:schemeClr val="bg1"/>
                </a:solidFill>
              </a:rPr>
              <a:t>.</a:t>
            </a:r>
          </a:p>
          <a:p>
            <a:pPr algn="ctr"/>
            <a:endParaRPr lang="ru-RU" sz="320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2708275"/>
            <a:ext cx="914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chemeClr val="bg1"/>
                </a:solidFill>
              </a:rPr>
              <a:t>где</a:t>
            </a:r>
            <a:r>
              <a:rPr lang="ru-RU" sz="3200">
                <a:solidFill>
                  <a:schemeClr val="bg1"/>
                </a:solidFill>
              </a:rPr>
              <a:t> (х;у)-</a:t>
            </a:r>
            <a:r>
              <a:rPr lang="ru-RU" sz="2800">
                <a:solidFill>
                  <a:schemeClr val="bg1"/>
                </a:solidFill>
              </a:rPr>
              <a:t>координаты</a:t>
            </a:r>
            <a:r>
              <a:rPr lang="ru-RU" sz="3200">
                <a:solidFill>
                  <a:schemeClr val="bg1"/>
                </a:solidFill>
              </a:rPr>
              <a:t> «бегущей» </a:t>
            </a:r>
            <a:r>
              <a:rPr lang="ru-RU" sz="2800">
                <a:solidFill>
                  <a:schemeClr val="bg1"/>
                </a:solidFill>
              </a:rPr>
              <a:t>по прямой</a:t>
            </a:r>
            <a:r>
              <a:rPr lang="en-US" sz="2800">
                <a:solidFill>
                  <a:schemeClr val="bg1"/>
                </a:solidFill>
              </a:rPr>
              <a:t> </a:t>
            </a:r>
            <a:r>
              <a:rPr lang="ru-RU" sz="2800">
                <a:solidFill>
                  <a:schemeClr val="bg1"/>
                </a:solidFill>
              </a:rPr>
              <a:t>точки,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0" y="3357563"/>
            <a:ext cx="914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bg1"/>
                </a:solidFill>
              </a:rPr>
              <a:t>a,b,c-</a:t>
            </a:r>
            <a:r>
              <a:rPr lang="ru-RU" sz="3200">
                <a:solidFill>
                  <a:schemeClr val="bg1"/>
                </a:solidFill>
              </a:rPr>
              <a:t> конкретные числа, такие, что  а²+в²</a:t>
            </a:r>
            <a:r>
              <a:rPr lang="en-US" sz="3200">
                <a:solidFill>
                  <a:schemeClr val="bg1"/>
                </a:solidFill>
              </a:rPr>
              <a:t>ǂ</a:t>
            </a:r>
            <a:r>
              <a:rPr lang="ru-RU" sz="3200">
                <a:solidFill>
                  <a:schemeClr val="bg1"/>
                </a:solidFill>
              </a:rPr>
              <a:t>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Box 3"/>
          <p:cNvSpPr txBox="1">
            <a:spLocks noChangeArrowheads="1"/>
          </p:cNvSpPr>
          <p:nvPr/>
        </p:nvSpPr>
        <p:spPr bwMode="auto">
          <a:xfrm>
            <a:off x="0" y="260350"/>
            <a:ext cx="914400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5400">
                <a:solidFill>
                  <a:schemeClr val="bg1"/>
                </a:solidFill>
              </a:rPr>
              <a:t>ах +</a:t>
            </a:r>
            <a:r>
              <a:rPr lang="en-US" sz="5400">
                <a:solidFill>
                  <a:schemeClr val="bg1"/>
                </a:solidFill>
              </a:rPr>
              <a:t>b</a:t>
            </a:r>
            <a:r>
              <a:rPr lang="ru-RU" sz="5400">
                <a:solidFill>
                  <a:schemeClr val="bg1"/>
                </a:solidFill>
              </a:rPr>
              <a:t>у+с=0 </a:t>
            </a:r>
          </a:p>
          <a:p>
            <a:pPr algn="ctr"/>
            <a:endParaRPr lang="ru-RU" sz="5400">
              <a:solidFill>
                <a:schemeClr val="bg1"/>
              </a:solidFill>
            </a:endParaRPr>
          </a:p>
          <a:p>
            <a:pPr algn="ctr"/>
            <a:endParaRPr lang="ru-RU" sz="3200">
              <a:solidFill>
                <a:schemeClr val="bg1"/>
              </a:solidFill>
            </a:endParaRPr>
          </a:p>
          <a:p>
            <a:pPr algn="r"/>
            <a:r>
              <a:rPr lang="en-US" sz="3200">
                <a:solidFill>
                  <a:schemeClr val="bg1"/>
                </a:solidFill>
              </a:rPr>
              <a:t> </a:t>
            </a:r>
            <a:r>
              <a:rPr lang="ru-RU" sz="3200">
                <a:solidFill>
                  <a:schemeClr val="bg1"/>
                </a:solidFill>
              </a:rPr>
              <a:t>         </a:t>
            </a:r>
          </a:p>
          <a:p>
            <a:pPr algn="r"/>
            <a:endParaRPr lang="ru-RU" sz="3200">
              <a:solidFill>
                <a:schemeClr val="bg1"/>
              </a:solidFill>
            </a:endParaRPr>
          </a:p>
          <a:p>
            <a:pPr algn="ctr"/>
            <a:endParaRPr lang="ru-RU" sz="3200">
              <a:solidFill>
                <a:schemeClr val="bg1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1403350" y="1349375"/>
            <a:ext cx="2771775" cy="1116013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427538" y="1349375"/>
            <a:ext cx="2771775" cy="1116013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1" name="TextBox 11"/>
          <p:cNvSpPr txBox="1">
            <a:spLocks noChangeArrowheads="1"/>
          </p:cNvSpPr>
          <p:nvPr/>
        </p:nvSpPr>
        <p:spPr bwMode="auto">
          <a:xfrm>
            <a:off x="1966913" y="1316038"/>
            <a:ext cx="9572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6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=0</a:t>
            </a:r>
            <a:endParaRPr lang="ru-RU" sz="36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2" name="TextBox 12"/>
          <p:cNvSpPr txBox="1">
            <a:spLocks noChangeArrowheads="1"/>
          </p:cNvSpPr>
          <p:nvPr/>
        </p:nvSpPr>
        <p:spPr bwMode="auto">
          <a:xfrm>
            <a:off x="5688013" y="1268413"/>
            <a:ext cx="8985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6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≠0</a:t>
            </a:r>
            <a:endParaRPr lang="ru-RU" sz="3600" i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323850" y="2284413"/>
          <a:ext cx="2030413" cy="1657350"/>
        </p:xfrm>
        <a:graphic>
          <a:graphicData uri="http://schemas.openxmlformats.org/presentationml/2006/ole">
            <p:oleObj spid="_x0000_s3074" name="Equation" r:id="rId3" imgW="482400" imgH="393480" progId="Equation.DSMT4">
              <p:embed/>
            </p:oleObj>
          </a:graphicData>
        </a:graphic>
      </p:graphicFrame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3941763"/>
            <a:ext cx="2917825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6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уравнение</a:t>
            </a:r>
          </a:p>
          <a:p>
            <a:pPr algn="ctr"/>
            <a:r>
              <a:rPr lang="ru-RU" sz="36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вертикальной</a:t>
            </a:r>
          </a:p>
          <a:p>
            <a:pPr algn="ctr"/>
            <a:r>
              <a:rPr lang="ru-RU" sz="36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прямой</a:t>
            </a:r>
            <a:endParaRPr lang="ru-RU" sz="3600" i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Object 3"/>
          <p:cNvGraphicFramePr>
            <a:graphicFrameLocks noChangeAspect="1"/>
          </p:cNvGraphicFramePr>
          <p:nvPr/>
        </p:nvGraphicFramePr>
        <p:xfrm>
          <a:off x="4475163" y="2287588"/>
          <a:ext cx="3471862" cy="1655762"/>
        </p:xfrm>
        <a:graphic>
          <a:graphicData uri="http://schemas.openxmlformats.org/presentationml/2006/ole">
            <p:oleObj spid="_x0000_s3075" name="Equation" r:id="rId4" imgW="825480" imgH="393480" progId="Equation.DSMT4">
              <p:embed/>
            </p:oleObj>
          </a:graphicData>
        </a:graphic>
      </p:graphicFrame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570538" y="3943350"/>
            <a:ext cx="3352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6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уравнение</a:t>
            </a:r>
          </a:p>
          <a:p>
            <a:pPr algn="ctr"/>
            <a:r>
              <a:rPr lang="ru-RU" sz="36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невертикальной</a:t>
            </a:r>
          </a:p>
          <a:p>
            <a:pPr algn="ctr"/>
            <a:r>
              <a:rPr lang="ru-RU" sz="36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прямой</a:t>
            </a:r>
            <a:endParaRPr lang="ru-RU" sz="3600" i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71450" y="2420938"/>
          <a:ext cx="2479675" cy="1439862"/>
        </p:xfrm>
        <a:graphic>
          <a:graphicData uri="http://schemas.openxmlformats.org/presentationml/2006/ole">
            <p:oleObj spid="_x0000_s3076" name="Equation" r:id="rId5" imgW="393480" imgH="228600" progId="Equation.DSMT4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386263" y="2433638"/>
          <a:ext cx="4649787" cy="1403350"/>
        </p:xfrm>
        <a:graphic>
          <a:graphicData uri="http://schemas.openxmlformats.org/presentationml/2006/ole">
            <p:oleObj spid="_x0000_s3077" name="Equation" r:id="rId6" imgW="67284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Box 1"/>
          <p:cNvSpPr txBox="1">
            <a:spLocks noChangeArrowheads="1"/>
          </p:cNvSpPr>
          <p:nvPr/>
        </p:nvSpPr>
        <p:spPr bwMode="auto">
          <a:xfrm>
            <a:off x="879475" y="549275"/>
            <a:ext cx="73850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Частные случаи невертикальных прямых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081338" y="981075"/>
          <a:ext cx="2981325" cy="900113"/>
        </p:xfrm>
        <a:graphic>
          <a:graphicData uri="http://schemas.openxmlformats.org/presentationml/2006/ole">
            <p:oleObj spid="_x0000_s4098" name="Equation" r:id="rId3" imgW="672840" imgH="203040" progId="Equation.DSMT4">
              <p:embed/>
            </p:oleObj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flipH="1">
            <a:off x="1692275" y="2062163"/>
            <a:ext cx="2159000" cy="720725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292725" y="2062163"/>
            <a:ext cx="2159000" cy="720725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323850" y="2976563"/>
          <a:ext cx="2868613" cy="2484437"/>
        </p:xfrm>
        <a:graphic>
          <a:graphicData uri="http://schemas.openxmlformats.org/presentationml/2006/ole">
            <p:oleObj spid="_x0000_s4099" name="Equation" r:id="rId4" imgW="761760" imgH="660240" progId="Equation.DSMT4">
              <p:embed/>
            </p:oleObj>
          </a:graphicData>
        </a:graphic>
      </p:graphicFrame>
      <p:graphicFrame>
        <p:nvGraphicFramePr>
          <p:cNvPr id="89093" name="Object 5"/>
          <p:cNvGraphicFramePr>
            <a:graphicFrameLocks noChangeAspect="1"/>
          </p:cNvGraphicFramePr>
          <p:nvPr/>
        </p:nvGraphicFramePr>
        <p:xfrm>
          <a:off x="4795838" y="2695575"/>
          <a:ext cx="4252912" cy="4067175"/>
        </p:xfrm>
        <a:graphic>
          <a:graphicData uri="http://schemas.openxmlformats.org/presentationml/2006/ole">
            <p:oleObj spid="_x0000_s4100" name="Equation" r:id="rId5" imgW="888840" imgH="850680" progId="Equation.DSMT4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691680" y="1988840"/>
            <a:ext cx="1553237" cy="584775"/>
          </a:xfrm>
          <a:prstGeom prst="rect">
            <a:avLst/>
          </a:prstGeom>
          <a:noFill/>
        </p:spPr>
        <p:txBody>
          <a:bodyPr wrap="none" lIns="72000">
            <a:spAutoFit/>
            <a:scene3d>
              <a:camera prst="orthographicFront">
                <a:rot lat="0" lon="0" rev="1200000"/>
              </a:camera>
              <a:lightRig rig="threePt" dir="t"/>
            </a:scene3d>
          </a:bodyPr>
          <a:lstStyle/>
          <a:p>
            <a:pPr>
              <a:defRPr/>
            </a:pPr>
            <a:r>
              <a:rPr lang="ru-RU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k=0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23844" y="1974232"/>
            <a:ext cx="1667050" cy="584775"/>
          </a:xfrm>
          <a:prstGeom prst="rect">
            <a:avLst/>
          </a:prstGeom>
          <a:noFill/>
        </p:spPr>
        <p:txBody>
          <a:bodyPr wrap="none" lIns="72000">
            <a:spAutoFit/>
            <a:scene3d>
              <a:camera prst="orthographicFront">
                <a:rot lat="0" lon="0" rev="20400000"/>
              </a:camera>
              <a:lightRig rig="threePt" dir="t"/>
            </a:scene3d>
          </a:bodyPr>
          <a:lstStyle/>
          <a:p>
            <a:pPr>
              <a:defRPr/>
            </a:pPr>
            <a:r>
              <a:rPr lang="ru-RU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m=0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585913" y="804863"/>
          <a:ext cx="5661025" cy="4133850"/>
        </p:xfrm>
        <a:graphic>
          <a:graphicData uri="http://schemas.openxmlformats.org/presentationml/2006/ole">
            <p:oleObj spid="_x0000_s5122" name="Лист" r:id="rId4" imgW="5829373" imgH="3952907" progId="Excel.Sheet.12">
              <p:embed/>
            </p:oleObj>
          </a:graphicData>
        </a:graphic>
      </p:graphicFrame>
      <p:sp>
        <p:nvSpPr>
          <p:cNvPr id="5123" name="TextBox 7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</a:rPr>
              <a:t> Назовите уравнение  прямой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711325" y="4011613"/>
            <a:ext cx="5372100" cy="1587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968375" y="2765425"/>
            <a:ext cx="3856038" cy="1588"/>
          </a:xfrm>
          <a:prstGeom prst="straightConnector1">
            <a:avLst/>
          </a:prstGeom>
          <a:ln w="57150">
            <a:solidFill>
              <a:srgbClr val="09110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6" name="TextBox 17"/>
          <p:cNvSpPr txBox="1">
            <a:spLocks noChangeArrowheads="1"/>
          </p:cNvSpPr>
          <p:nvPr/>
        </p:nvSpPr>
        <p:spPr bwMode="auto">
          <a:xfrm>
            <a:off x="6742113" y="3854450"/>
            <a:ext cx="441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5127" name="TextBox 18"/>
          <p:cNvSpPr txBox="1">
            <a:spLocks noChangeArrowheads="1"/>
          </p:cNvSpPr>
          <p:nvPr/>
        </p:nvSpPr>
        <p:spPr bwMode="auto">
          <a:xfrm>
            <a:off x="2455863" y="717550"/>
            <a:ext cx="412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i="1">
                <a:solidFill>
                  <a:srgbClr val="091109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4000" b="1" i="1">
              <a:solidFill>
                <a:srgbClr val="09110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8" name="TextBox 19"/>
          <p:cNvSpPr txBox="1">
            <a:spLocks noChangeArrowheads="1"/>
          </p:cNvSpPr>
          <p:nvPr/>
        </p:nvSpPr>
        <p:spPr bwMode="auto">
          <a:xfrm>
            <a:off x="2501900" y="3881438"/>
            <a:ext cx="35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91109"/>
                </a:solidFill>
              </a:rPr>
              <a:t>0</a:t>
            </a:r>
            <a:endParaRPr lang="ru-RU" sz="2400" b="1" i="1">
              <a:solidFill>
                <a:srgbClr val="091109"/>
              </a:solidFill>
            </a:endParaRPr>
          </a:p>
        </p:txBody>
      </p:sp>
      <p:sp>
        <p:nvSpPr>
          <p:cNvPr id="5129" name="TextBox 22"/>
          <p:cNvSpPr txBox="1">
            <a:spLocks noChangeArrowheads="1"/>
          </p:cNvSpPr>
          <p:nvPr/>
        </p:nvSpPr>
        <p:spPr bwMode="auto">
          <a:xfrm>
            <a:off x="3071813" y="4071938"/>
            <a:ext cx="469900" cy="708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91109"/>
                </a:solidFill>
              </a:rPr>
              <a:t>1</a:t>
            </a:r>
          </a:p>
        </p:txBody>
      </p:sp>
      <p:sp>
        <p:nvSpPr>
          <p:cNvPr id="5130" name="TextBox 23"/>
          <p:cNvSpPr txBox="1">
            <a:spLocks noChangeArrowheads="1"/>
          </p:cNvSpPr>
          <p:nvPr/>
        </p:nvSpPr>
        <p:spPr bwMode="auto">
          <a:xfrm>
            <a:off x="2357438" y="3214688"/>
            <a:ext cx="469900" cy="708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91109"/>
                </a:solidFill>
              </a:rPr>
              <a:t>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786438" y="857250"/>
            <a:ext cx="8429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i="1">
                <a:solidFill>
                  <a:srgbClr val="007A37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400" b="1" i="1">
                <a:solidFill>
                  <a:srgbClr val="007A37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000" b="1" i="1">
                <a:solidFill>
                  <a:srgbClr val="007A37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714875" y="4214813"/>
            <a:ext cx="1000125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i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i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 i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i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5643563" y="2857500"/>
            <a:ext cx="1066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4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x/3</a:t>
            </a:r>
            <a:endParaRPr lang="ru-RU" sz="3200" b="1" i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072188" y="1857375"/>
            <a:ext cx="7477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400" b="1" i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i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grpSp>
        <p:nvGrpSpPr>
          <p:cNvPr id="2" name="Группа 49"/>
          <p:cNvGrpSpPr>
            <a:grpSpLocks/>
          </p:cNvGrpSpPr>
          <p:nvPr/>
        </p:nvGrpSpPr>
        <p:grpSpPr bwMode="auto">
          <a:xfrm>
            <a:off x="2379663" y="1143000"/>
            <a:ext cx="3263900" cy="3394075"/>
            <a:chOff x="2379052" y="1142984"/>
            <a:chExt cx="3264518" cy="3393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5400000" flipH="1" flipV="1">
              <a:off x="2314509" y="1207526"/>
              <a:ext cx="3393602" cy="3264518"/>
            </a:xfrm>
            <a:prstGeom prst="line">
              <a:avLst/>
            </a:prstGeom>
            <a:ln w="76200">
              <a:solidFill>
                <a:srgbClr val="007A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 rot="60000">
              <a:off x="2860155" y="3976277"/>
              <a:ext cx="71452" cy="71427"/>
            </a:xfrm>
            <a:prstGeom prst="ellipse">
              <a:avLst/>
            </a:prstGeom>
            <a:ln>
              <a:solidFill>
                <a:srgbClr val="007A3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5467324" y="1233459"/>
              <a:ext cx="71452" cy="71427"/>
            </a:xfrm>
            <a:prstGeom prst="ellipse">
              <a:avLst/>
            </a:prstGeom>
            <a:ln>
              <a:solidFill>
                <a:srgbClr val="007A3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3" name="Группа 50"/>
          <p:cNvGrpSpPr>
            <a:grpSpLocks/>
          </p:cNvGrpSpPr>
          <p:nvPr/>
        </p:nvGrpSpPr>
        <p:grpSpPr bwMode="auto">
          <a:xfrm>
            <a:off x="4605338" y="1285875"/>
            <a:ext cx="71437" cy="3216275"/>
            <a:chOff x="4605342" y="1286654"/>
            <a:chExt cx="71438" cy="3214710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 rot="5400000">
              <a:off x="3035293" y="2893215"/>
              <a:ext cx="3214710" cy="1588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Овал 42"/>
            <p:cNvSpPr/>
            <p:nvPr/>
          </p:nvSpPr>
          <p:spPr>
            <a:xfrm>
              <a:off x="4605342" y="3979331"/>
              <a:ext cx="71438" cy="71402"/>
            </a:xfrm>
            <a:prstGeom prst="ellips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4" name="Группа 51"/>
          <p:cNvGrpSpPr>
            <a:grpSpLocks/>
          </p:cNvGrpSpPr>
          <p:nvPr/>
        </p:nvGrpSpPr>
        <p:grpSpPr bwMode="auto">
          <a:xfrm>
            <a:off x="1684338" y="3086100"/>
            <a:ext cx="3857625" cy="1357313"/>
            <a:chOff x="1683986" y="3085458"/>
            <a:chExt cx="3857652" cy="1357322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 rot="10800000" flipV="1">
              <a:off x="1683986" y="3085458"/>
              <a:ext cx="3857652" cy="1357322"/>
            </a:xfrm>
            <a:prstGeom prst="line">
              <a:avLst/>
            </a:prstGeom>
            <a:ln w="7620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Овал 43"/>
            <p:cNvSpPr/>
            <p:nvPr/>
          </p:nvSpPr>
          <p:spPr>
            <a:xfrm>
              <a:off x="4162090" y="3523611"/>
              <a:ext cx="71439" cy="71438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5" name="Группа 52"/>
          <p:cNvGrpSpPr>
            <a:grpSpLocks/>
          </p:cNvGrpSpPr>
          <p:nvPr/>
        </p:nvGrpSpPr>
        <p:grpSpPr bwMode="auto">
          <a:xfrm>
            <a:off x="2428875" y="1681163"/>
            <a:ext cx="3929063" cy="71437"/>
            <a:chOff x="2428860" y="1681154"/>
            <a:chExt cx="3929090" cy="71438"/>
          </a:xfrm>
        </p:grpSpPr>
        <p:cxnSp>
          <p:nvCxnSpPr>
            <p:cNvPr id="32" name="Прямая соединительная линия 31"/>
            <p:cNvCxnSpPr/>
            <p:nvPr/>
          </p:nvCxnSpPr>
          <p:spPr>
            <a:xfrm>
              <a:off x="2428860" y="1714491"/>
              <a:ext cx="3929090" cy="1588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Овал 44"/>
            <p:cNvSpPr/>
            <p:nvPr/>
          </p:nvSpPr>
          <p:spPr>
            <a:xfrm>
              <a:off x="2859076" y="1681154"/>
              <a:ext cx="71437" cy="71438"/>
            </a:xfrm>
            <a:prstGeom prst="ellipse">
              <a:avLst/>
            </a:prstGeom>
            <a:ln>
              <a:solidFill>
                <a:srgbClr val="09110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46" name="Овал 45"/>
          <p:cNvSpPr/>
          <p:nvPr/>
        </p:nvSpPr>
        <p:spPr>
          <a:xfrm>
            <a:off x="2857500" y="3976688"/>
            <a:ext cx="71438" cy="71437"/>
          </a:xfrm>
          <a:prstGeom prst="ellipse">
            <a:avLst/>
          </a:prstGeom>
          <a:ln>
            <a:solidFill>
              <a:srgbClr val="091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7" grpId="0"/>
      <p:bldP spid="30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0" y="428625"/>
            <a:ext cx="91440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y=kx+m</a:t>
            </a:r>
            <a:endParaRPr lang="ru-RU" sz="6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х=0</a:t>
            </a:r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у=</a:t>
            </a:r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m-</a:t>
            </a:r>
            <a:r>
              <a:rPr lang="ru-RU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ордината точки пересечения прямой с осью Оу.</a:t>
            </a:r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58763" y="1187450"/>
          <a:ext cx="8666330" cy="549817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5"/>
                <a:gridCol w="393925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  <a:gridCol w="393924"/>
              </a:tblGrid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7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6189" name="TextBox 13"/>
          <p:cNvSpPr txBox="1">
            <a:spLocks noChangeArrowheads="1"/>
          </p:cNvSpPr>
          <p:nvPr/>
        </p:nvSpPr>
        <p:spPr bwMode="auto">
          <a:xfrm>
            <a:off x="17463" y="65088"/>
            <a:ext cx="90725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Определить коэффициент </a:t>
            </a:r>
            <a:r>
              <a:rPr 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уравнении</a:t>
            </a:r>
            <a:endParaRPr lang="en-US" sz="32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невертикальной прямой </a:t>
            </a:r>
            <a:r>
              <a:rPr 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y=kx+m</a:t>
            </a:r>
            <a:endParaRPr lang="ru-RU" sz="32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6190" name="Группа 50"/>
          <p:cNvGrpSpPr>
            <a:grpSpLocks/>
          </p:cNvGrpSpPr>
          <p:nvPr/>
        </p:nvGrpSpPr>
        <p:grpSpPr bwMode="auto">
          <a:xfrm>
            <a:off x="250825" y="1019175"/>
            <a:ext cx="8680450" cy="5630863"/>
            <a:chOff x="250825" y="1019328"/>
            <a:chExt cx="8680979" cy="5630665"/>
          </a:xfrm>
        </p:grpSpPr>
        <p:cxnSp>
          <p:nvCxnSpPr>
            <p:cNvPr id="23" name="Прямая со стрелкой 22"/>
            <p:cNvCxnSpPr/>
            <p:nvPr/>
          </p:nvCxnSpPr>
          <p:spPr>
            <a:xfrm>
              <a:off x="250825" y="4333911"/>
              <a:ext cx="8425376" cy="0"/>
            </a:xfrm>
            <a:prstGeom prst="straightConnector1">
              <a:avLst/>
            </a:prstGeom>
            <a:ln w="571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 flipV="1">
              <a:off x="4596078" y="1465400"/>
              <a:ext cx="0" cy="5184593"/>
            </a:xfrm>
            <a:prstGeom prst="straightConnector1">
              <a:avLst/>
            </a:prstGeom>
            <a:ln w="571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197" name="TextBox 25"/>
            <p:cNvSpPr txBox="1">
              <a:spLocks noChangeArrowheads="1"/>
            </p:cNvSpPr>
            <p:nvPr/>
          </p:nvSpPr>
          <p:spPr bwMode="auto">
            <a:xfrm>
              <a:off x="4559300" y="6239605"/>
              <a:ext cx="3968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-5</a:t>
              </a:r>
            </a:p>
          </p:txBody>
        </p:sp>
        <p:sp>
          <p:nvSpPr>
            <p:cNvPr id="36198" name="TextBox 26"/>
            <p:cNvSpPr txBox="1">
              <a:spLocks noChangeArrowheads="1"/>
            </p:cNvSpPr>
            <p:nvPr/>
          </p:nvSpPr>
          <p:spPr bwMode="auto">
            <a:xfrm>
              <a:off x="6494463" y="4277455"/>
              <a:ext cx="31273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36199" name="TextBox 27"/>
            <p:cNvSpPr txBox="1">
              <a:spLocks noChangeArrowheads="1"/>
            </p:cNvSpPr>
            <p:nvPr/>
          </p:nvSpPr>
          <p:spPr bwMode="auto">
            <a:xfrm>
              <a:off x="4644008" y="1019328"/>
              <a:ext cx="366712" cy="504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у</a:t>
              </a:r>
            </a:p>
          </p:txBody>
        </p:sp>
        <p:sp>
          <p:nvSpPr>
            <p:cNvPr id="36200" name="TextBox 28"/>
            <p:cNvSpPr txBox="1">
              <a:spLocks noChangeArrowheads="1"/>
            </p:cNvSpPr>
            <p:nvPr/>
          </p:nvSpPr>
          <p:spPr bwMode="auto">
            <a:xfrm>
              <a:off x="4572000" y="2258155"/>
              <a:ext cx="31273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36201" name="TextBox 29"/>
            <p:cNvSpPr txBox="1">
              <a:spLocks noChangeArrowheads="1"/>
            </p:cNvSpPr>
            <p:nvPr/>
          </p:nvSpPr>
          <p:spPr bwMode="auto">
            <a:xfrm>
              <a:off x="2460625" y="4280630"/>
              <a:ext cx="398463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-5</a:t>
              </a:r>
            </a:p>
          </p:txBody>
        </p:sp>
        <p:sp>
          <p:nvSpPr>
            <p:cNvPr id="36202" name="TextBox 30"/>
            <p:cNvSpPr txBox="1">
              <a:spLocks noChangeArrowheads="1"/>
            </p:cNvSpPr>
            <p:nvPr/>
          </p:nvSpPr>
          <p:spPr bwMode="auto">
            <a:xfrm>
              <a:off x="4643438" y="4274280"/>
              <a:ext cx="31273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36203" name="TextBox 31"/>
            <p:cNvSpPr txBox="1">
              <a:spLocks noChangeArrowheads="1"/>
            </p:cNvSpPr>
            <p:nvPr/>
          </p:nvSpPr>
          <p:spPr bwMode="auto">
            <a:xfrm>
              <a:off x="8563504" y="3789040"/>
              <a:ext cx="368300" cy="585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х</a:t>
              </a:r>
            </a:p>
          </p:txBody>
        </p:sp>
        <p:sp>
          <p:nvSpPr>
            <p:cNvPr id="15" name="Овал 14"/>
            <p:cNvSpPr/>
            <p:nvPr/>
          </p:nvSpPr>
          <p:spPr>
            <a:xfrm>
              <a:off x="4556387" y="4294226"/>
              <a:ext cx="71442" cy="73022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9110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/>
            </a:p>
          </p:txBody>
        </p:sp>
        <p:sp>
          <p:nvSpPr>
            <p:cNvPr id="36205" name="TextBox 26"/>
            <p:cNvSpPr txBox="1">
              <a:spLocks noChangeArrowheads="1"/>
            </p:cNvSpPr>
            <p:nvPr/>
          </p:nvSpPr>
          <p:spPr bwMode="auto">
            <a:xfrm>
              <a:off x="4932363" y="4274280"/>
              <a:ext cx="31273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4985038" y="4264064"/>
              <a:ext cx="0" cy="163507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flipH="1">
              <a:off x="5381938" y="4283113"/>
              <a:ext cx="0" cy="163507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flipH="1">
              <a:off x="6175736" y="4292638"/>
              <a:ext cx="0" cy="163507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flipH="1">
              <a:off x="5777250" y="4283113"/>
              <a:ext cx="0" cy="163507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flipH="1">
              <a:off x="4211879" y="4240253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flipH="1">
              <a:off x="3810217" y="4252952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flipH="1">
              <a:off x="3419668" y="4276763"/>
              <a:ext cx="0" cy="161919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>
              <a:off x="3022769" y="4252952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flipH="1">
              <a:off x="2627458" y="4252952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flipH="1">
              <a:off x="2238496" y="4259302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flipH="1">
              <a:off x="1835247" y="4256127"/>
              <a:ext cx="0" cy="161919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flipH="1">
              <a:off x="1447873" y="4264064"/>
              <a:ext cx="0" cy="163507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flipH="1">
              <a:off x="1052562" y="4270414"/>
              <a:ext cx="0" cy="161919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flipH="1">
              <a:off x="660425" y="4272002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flipH="1">
              <a:off x="6569460" y="4281526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6967947" y="4270414"/>
              <a:ext cx="0" cy="163507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flipH="1">
              <a:off x="7352146" y="4272002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H="1">
              <a:off x="7741106" y="4265652"/>
              <a:ext cx="0" cy="163506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8144356" y="4267239"/>
              <a:ext cx="0" cy="161919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rot="16200000" flipV="1">
              <a:off x="4590521" y="1897970"/>
              <a:ext cx="0" cy="163523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16200000" flipV="1">
              <a:off x="4585758" y="2301182"/>
              <a:ext cx="0" cy="163522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rot="16200000" flipV="1">
              <a:off x="4586552" y="3876720"/>
              <a:ext cx="0" cy="161935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rot="16200000" flipV="1">
              <a:off x="4585758" y="2690105"/>
              <a:ext cx="0" cy="163522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 rot="16200000" flipV="1">
              <a:off x="4580996" y="3079029"/>
              <a:ext cx="0" cy="163523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rot="16200000" flipV="1">
              <a:off x="4580996" y="3472715"/>
              <a:ext cx="0" cy="163523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 rot="16200000" flipV="1">
              <a:off x="4590521" y="4642661"/>
              <a:ext cx="0" cy="163523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 rot="16200000" flipV="1">
              <a:off x="4585758" y="5047460"/>
              <a:ext cx="0" cy="163522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 rot="16200000" flipV="1">
              <a:off x="4585758" y="5434797"/>
              <a:ext cx="0" cy="163522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 rot="16200000" flipV="1">
              <a:off x="4580996" y="5823719"/>
              <a:ext cx="0" cy="163523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rot="16200000" flipV="1">
              <a:off x="4580996" y="6217405"/>
              <a:ext cx="0" cy="163523"/>
            </a:xfrm>
            <a:prstGeom prst="line">
              <a:avLst/>
            </a:prstGeom>
            <a:ln w="38100">
              <a:solidFill>
                <a:srgbClr val="091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3" name="Прямая соединительная линия 52"/>
          <p:cNvCxnSpPr/>
          <p:nvPr/>
        </p:nvCxnSpPr>
        <p:spPr>
          <a:xfrm flipH="1">
            <a:off x="1979613" y="1196975"/>
            <a:ext cx="3816350" cy="3744913"/>
          </a:xfrm>
          <a:prstGeom prst="line">
            <a:avLst/>
          </a:prstGeom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3059113" y="1557338"/>
            <a:ext cx="3673475" cy="3743325"/>
          </a:xfrm>
          <a:prstGeom prst="line">
            <a:avLst/>
          </a:prstGeom>
          <a:ln w="57150">
            <a:solidFill>
              <a:srgbClr val="9AFA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2051050" y="2781300"/>
            <a:ext cx="4897438" cy="3240088"/>
          </a:xfrm>
          <a:prstGeom prst="line">
            <a:avLst/>
          </a:prstGeom>
          <a:ln w="57150">
            <a:solidFill>
              <a:srgbClr val="3B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2987675" y="2781300"/>
            <a:ext cx="1871663" cy="3671888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Шаблон схемы книгохранилища">
  <a:themeElements>
    <a:clrScheme name="Другая 13">
      <a:dk1>
        <a:srgbClr val="324435"/>
      </a:dk1>
      <a:lt1>
        <a:sysClr val="window" lastClr="FFFFFF"/>
      </a:lt1>
      <a:dk2>
        <a:srgbClr val="314334"/>
      </a:dk2>
      <a:lt2>
        <a:srgbClr val="BBCFBA"/>
      </a:lt2>
      <a:accent1>
        <a:srgbClr val="314630"/>
      </a:accent1>
      <a:accent2>
        <a:srgbClr val="FFFFFF"/>
      </a:accent2>
      <a:accent3>
        <a:srgbClr val="D1DFD0"/>
      </a:accent3>
      <a:accent4>
        <a:srgbClr val="709472"/>
      </a:accent4>
      <a:accent5>
        <a:srgbClr val="FE840A"/>
      </a:accent5>
      <a:accent6>
        <a:srgbClr val="FFFF00"/>
      </a:accent6>
      <a:hlink>
        <a:srgbClr val="FFFF99"/>
      </a:hlink>
      <a:folHlink>
        <a:srgbClr val="81A680"/>
      </a:folHlink>
    </a:clrScheme>
    <a:fontScheme name="Шаблон схемы книгохранилища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блон схемы книгохранилища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схемы книгохранилища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схемы книгохранилища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схемы книгохранилища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схемы книгохранилища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схемы книгохранилища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5142</TotalTime>
  <Words>651</Words>
  <Application>Microsoft Office PowerPoint</Application>
  <PresentationFormat>Экран (4:3)</PresentationFormat>
  <Paragraphs>268</Paragraphs>
  <Slides>29</Slides>
  <Notes>12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29</vt:i4>
      </vt:variant>
    </vt:vector>
  </HeadingPairs>
  <TitlesOfParts>
    <vt:vector size="32" baseType="lpstr">
      <vt:lpstr>Шаблон схемы книгохранилища</vt:lpstr>
      <vt:lpstr>Equation</vt:lpstr>
      <vt:lpstr>Лист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Company>МОУ ШИЛИ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666</dc:creator>
  <cp:lastModifiedBy>1</cp:lastModifiedBy>
  <cp:revision>321</cp:revision>
  <dcterms:created xsi:type="dcterms:W3CDTF">2008-10-30T12:58:45Z</dcterms:created>
  <dcterms:modified xsi:type="dcterms:W3CDTF">2019-04-28T09:12:50Z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TC011594401049</vt:lpwstr>
  </property>
</Properties>
</file>