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1" r:id="rId7"/>
    <p:sldId id="264" r:id="rId8"/>
    <p:sldId id="263" r:id="rId9"/>
    <p:sldId id="260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82;&#1080;&#1101;&#1089;&#1101;\Desktop\&#1044;&#1086;&#1082;%20&#1042;&#1072;&#1088;&#1080;\&#1086;&#1090;&#1082;&#1088;&#1099;&#1090;%20&#1091;&#1088;&#1086;&#1082;%20&#1089;&#1086;&#1076;&#1072;\EA7%20-%20Beach%20girls%20(Original%20Mix)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1.bp.blogspot.com/-JRAfleujv80/UhQey0r1QXI/AAAAAAAAIAg/muPpHCqWgAY/s1600/cute+powerpoint+background+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Региональный конкурс открытых уроков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«Хрустальная ветвь»</a:t>
            </a:r>
            <a:endParaRPr lang="sah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572008"/>
            <a:ext cx="7858180" cy="1752600"/>
          </a:xfrm>
        </p:spPr>
        <p:txBody>
          <a:bodyPr>
            <a:normAutofit fontScale="70000" lnSpcReduction="20000"/>
          </a:bodyPr>
          <a:lstStyle/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Разработчик урока: Алексеева Варвара Илларионовна, учитель химии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Верхневилюйской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СОШ №4 им. Д.С. Спиридонова»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Вилюйск, 15 февраля 2019 год</a:t>
            </a:r>
            <a:endParaRPr lang="sah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930"/>
            <a:ext cx="9144000" cy="684907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Выставление оценок:</a:t>
            </a:r>
            <a:endParaRPr lang="sah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Отметка «5» - 6-7 баллов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Отметка «4» - 4-5 баллов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Отметка «3» – 3 балла</a:t>
            </a:r>
            <a:endParaRPr lang="sah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ah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 algn="ctr">
              <a:buNone/>
            </a:pPr>
            <a:endParaRPr lang="ru-RU" sz="5400" b="1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5400" b="1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5919" cy="6857999"/>
          </a:xfrm>
          <a:prstGeom prst="rect">
            <a:avLst/>
          </a:prstGeom>
          <a:noFill/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643182"/>
          <a:ext cx="8229600" cy="35194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47147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группа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группа</a:t>
                      </a:r>
                      <a:endParaRPr lang="sah-RU" dirty="0"/>
                    </a:p>
                  </a:txBody>
                  <a:tcPr/>
                </a:tc>
              </a:tr>
              <a:tr h="28146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 err="1" smtClean="0"/>
                        <a:t>CaO</a:t>
                      </a:r>
                      <a:r>
                        <a:rPr lang="en-US" sz="4400" kern="1200" dirty="0" smtClean="0"/>
                        <a:t>, BaCl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, Mg(OH)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, HNO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, SO, Al(OH)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, H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CO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, Fe(NO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)</a:t>
                      </a:r>
                      <a:r>
                        <a:rPr lang="en-US" sz="4400" kern="1200" baseline="-25000" dirty="0" smtClean="0"/>
                        <a:t>3</a:t>
                      </a:r>
                      <a:endParaRPr lang="sah-RU" sz="4400" kern="1200" dirty="0" smtClean="0"/>
                    </a:p>
                    <a:p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 err="1" smtClean="0"/>
                        <a:t>NaOH</a:t>
                      </a:r>
                      <a:r>
                        <a:rPr lang="en-US" sz="4400" kern="1200" dirty="0" smtClean="0"/>
                        <a:t>, H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SO</a:t>
                      </a:r>
                      <a:r>
                        <a:rPr lang="en-US" sz="4400" kern="1200" baseline="-25000" dirty="0" smtClean="0"/>
                        <a:t>4</a:t>
                      </a:r>
                      <a:r>
                        <a:rPr lang="en-US" sz="4400" kern="1200" dirty="0" smtClean="0"/>
                        <a:t>, Al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O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, K</a:t>
                      </a:r>
                      <a:r>
                        <a:rPr lang="en-US" sz="4400" kern="1200" baseline="-25000" dirty="0" smtClean="0"/>
                        <a:t>3</a:t>
                      </a:r>
                      <a:r>
                        <a:rPr lang="en-US" sz="4400" kern="1200" dirty="0" smtClean="0"/>
                        <a:t>PO</a:t>
                      </a:r>
                      <a:r>
                        <a:rPr lang="en-US" sz="4400" kern="1200" baseline="-25000" dirty="0" smtClean="0"/>
                        <a:t>4</a:t>
                      </a:r>
                      <a:r>
                        <a:rPr lang="en-US" sz="4400" kern="1200" dirty="0" smtClean="0"/>
                        <a:t>, CO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, </a:t>
                      </a:r>
                      <a:r>
                        <a:rPr lang="en-US" sz="4400" kern="1200" dirty="0" err="1" smtClean="0"/>
                        <a:t>HCl</a:t>
                      </a:r>
                      <a:r>
                        <a:rPr lang="en-US" sz="4400" kern="1200" dirty="0" smtClean="0"/>
                        <a:t>, MgBr</a:t>
                      </a:r>
                      <a:r>
                        <a:rPr lang="en-US" sz="4400" kern="1200" baseline="-25000" dirty="0" smtClean="0"/>
                        <a:t>2</a:t>
                      </a:r>
                      <a:r>
                        <a:rPr lang="en-US" sz="4400" kern="1200" dirty="0" smtClean="0"/>
                        <a:t>, Ca(OH)</a:t>
                      </a:r>
                      <a:r>
                        <a:rPr lang="en-US" sz="4400" kern="1200" baseline="-25000" dirty="0" smtClean="0"/>
                        <a:t>2 </a:t>
                      </a:r>
                      <a:endParaRPr lang="sah-RU" sz="4400" kern="1200" dirty="0" smtClean="0"/>
                    </a:p>
                    <a:p>
                      <a:endParaRPr lang="sah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429684" cy="1417638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Распределите вещества к определенной группе веществ: оксиды, основания, кислоты, соли. Дайте названия этим веществам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ah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AutoShape 6" descr="https://www.planwallpaper.com/static/images/simple-notebook-on-black-ppt-backgrounds-powerpoin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ah-RU"/>
          </a:p>
        </p:txBody>
      </p:sp>
      <p:sp>
        <p:nvSpPr>
          <p:cNvPr id="7176" name="AutoShape 8" descr="https://www.planwallpaper.com/static/images/simple-notebook-on-black-ppt-backgrounds-powerpoin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ah-RU"/>
          </a:p>
        </p:txBody>
      </p:sp>
      <p:sp>
        <p:nvSpPr>
          <p:cNvPr id="7178" name="AutoShape 10" descr="https://www.planwallpaper.com/static/images/simple-notebook-on-black-ppt-backgrounds-powerpoin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ah-RU"/>
          </a:p>
        </p:txBody>
      </p:sp>
      <p:sp>
        <p:nvSpPr>
          <p:cNvPr id="7180" name="AutoShape 12" descr="https://www.planwallpaper.com/static/images/simple-notebook-on-black-ppt-backgrounds-powerpoin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ah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ah-RU"/>
          </a:p>
        </p:txBody>
      </p:sp>
      <p:pic>
        <p:nvPicPr>
          <p:cNvPr id="1026" name="Picture 2" descr="C:\Users\киэсэ\Desktop\Док Вари\Булк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4941" t="35347" r="3330" b="22465"/>
          <a:stretch>
            <a:fillRect/>
          </a:stretch>
        </p:blipFill>
        <p:spPr bwMode="auto">
          <a:xfrm>
            <a:off x="928662" y="4000504"/>
            <a:ext cx="2865458" cy="2143140"/>
          </a:xfrm>
          <a:prstGeom prst="rect">
            <a:avLst/>
          </a:prstGeom>
          <a:noFill/>
        </p:spPr>
      </p:pic>
      <p:pic>
        <p:nvPicPr>
          <p:cNvPr id="6146" name="Picture 2" descr="https://ne-skuchno.ru/wp-content/uploads/2018/06/134c584931b02dcdc17b7f16143c0a45.png"/>
          <p:cNvPicPr>
            <a:picLocks noChangeAspect="1" noChangeArrowheads="1"/>
          </p:cNvPicPr>
          <p:nvPr/>
        </p:nvPicPr>
        <p:blipFill>
          <a:blip r:embed="rId3"/>
          <a:srcRect l="24784" t="7489"/>
          <a:stretch>
            <a:fillRect/>
          </a:stretch>
        </p:blipFill>
        <p:spPr bwMode="auto">
          <a:xfrm>
            <a:off x="4357686" y="714356"/>
            <a:ext cx="4119538" cy="2647345"/>
          </a:xfrm>
          <a:prstGeom prst="rect">
            <a:avLst/>
          </a:prstGeom>
          <a:noFill/>
        </p:spPr>
      </p:pic>
      <p:pic>
        <p:nvPicPr>
          <p:cNvPr id="6150" name="Picture 6" descr="https://lifehelper.one/wp-content/uploads/2018/11/2-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642918"/>
            <a:ext cx="4786346" cy="3200870"/>
          </a:xfrm>
          <a:prstGeom prst="rect">
            <a:avLst/>
          </a:prstGeom>
          <a:noFill/>
        </p:spPr>
      </p:pic>
      <p:pic>
        <p:nvPicPr>
          <p:cNvPr id="6152" name="Picture 8" descr="https://obrazizni.ru/wp-content/uploads/2016/10/32um.jpg"/>
          <p:cNvPicPr>
            <a:picLocks noChangeAspect="1" noChangeArrowheads="1"/>
          </p:cNvPicPr>
          <p:nvPr/>
        </p:nvPicPr>
        <p:blipFill>
          <a:blip r:embed="rId5"/>
          <a:srcRect r="20125"/>
          <a:stretch>
            <a:fillRect/>
          </a:stretch>
        </p:blipFill>
        <p:spPr bwMode="auto">
          <a:xfrm>
            <a:off x="4000496" y="3929066"/>
            <a:ext cx="4286280" cy="2062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урока: Сода – что это за вещество?</a:t>
            </a:r>
            <a:endParaRPr lang="sah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формировать у обучающихся: 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знания о соде, как о химическом веществе,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формулы соды,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качественные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реакции на соду; </a:t>
            </a:r>
            <a:endParaRPr lang="sah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умения анализировать, сравнивать и рассуждать;</a:t>
            </a:r>
            <a:endParaRPr lang="sah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умение оценивать свою деятельность;</a:t>
            </a:r>
            <a:endParaRPr lang="sah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коммуникативные навыки, слушать друг друга, работать в коллективе, высказывать свою точку зрения и аргументировать ее.</a:t>
            </a:r>
            <a:endParaRPr lang="sah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ah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5592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ТБ при работе в кабинете химии:</a:t>
            </a:r>
            <a:r>
              <a:rPr lang="sah-RU" dirty="0" smtClean="0"/>
              <a:t/>
            </a:r>
            <a:br>
              <a:rPr lang="sah-RU" dirty="0" smtClean="0"/>
            </a:br>
            <a:endParaRPr lang="sah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521497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проведению эксперимента приступать только с разрешения учителя.</a:t>
            </a:r>
          </a:p>
          <a:p>
            <a:pPr algn="just">
              <a:buNone/>
            </a:pP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Внимательно читать этикетку на емкости с веществом.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Брать только то количество, которое требуется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sah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Не направлять к лицу отверстие пробки во время нагревания жидкости.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Нюхать химические вещества, не наклоняясь над пробиркой, а направляя к себе воздух рукой.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Никакие вещества нельзя пробовать на вкус</a:t>
            </a:r>
            <a:r>
              <a:rPr lang="sah-RU" dirty="0" smtClean="0">
                <a:solidFill>
                  <a:srgbClr val="002060"/>
                </a:solidFill>
              </a:rPr>
              <a:t>. </a:t>
            </a:r>
            <a:endParaRPr lang="sah-RU" dirty="0">
              <a:solidFill>
                <a:srgbClr val="002060"/>
              </a:solidFill>
            </a:endParaRPr>
          </a:p>
        </p:txBody>
      </p:sp>
      <p:pic>
        <p:nvPicPr>
          <p:cNvPr id="9" name="EA7 - Beach girls (Original Mix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43900" y="5643578"/>
            <a:ext cx="428628" cy="428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52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592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 задачи на установление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молекулярной формулы соды</a:t>
            </a:r>
            <a:endParaRPr lang="sah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Найдите химическую формулу вещества, в состав которого входит 27,4 % натрия, 1,2 % водорода, 14,3 % углерода и 57,1 % кислорода.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Дайте название неизвестному веществу.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какому классу соединений относится это вещество?</a:t>
            </a:r>
            <a:endParaRPr lang="sah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931"/>
            <a:ext cx="9144000" cy="684907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Что такое сода пищевая</a:t>
            </a:r>
            <a:r>
              <a:rPr lang="ru-RU" dirty="0" smtClean="0"/>
              <a:t/>
            </a:r>
            <a:br>
              <a:rPr lang="ru-RU" dirty="0" smtClean="0"/>
            </a:br>
            <a:endParaRPr lang="sah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Из энциклопедии по химии: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Пищевая сода – это химическое вещество в виде щелочи. На языке химии пищевая сода записывается так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NaHCO3 (гидрокарбонат натрия).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Другое её название – бикарбонат натрия, кислая соль угольной кислоты.</a:t>
            </a:r>
          </a:p>
          <a:p>
            <a:pPr algn="just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Из толкового словаря Ожегова С.И.: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Сода - белое щелочное кристаллическое вещество. От слова «сода» образуются прилагательные: содовый, содовая, содовое.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содовая вода (газированная вода с раствором питьевой соды).</a:t>
            </a:r>
          </a:p>
          <a:p>
            <a:endParaRPr lang="sah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sah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Уровень 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Поиск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«Методы получение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соды»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Уровень Б: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 информации: «Химические свойства соды»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Уровень В: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Написать уравнения реакции соды с: 1. с металлами;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 кислотами;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термического разложения соды.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ah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f.ppt-online.org/files/slide/h/HjoyVp6OhS0vexJC3zDALIfY59Et1c7XKui8wR/slide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929"/>
            <a:ext cx="9144000" cy="684907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sah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7"/>
            <a:ext cx="8229600" cy="400052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понял на уроке, что…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научился на уроке…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Больше всего мне понравилось то, что….</a:t>
            </a:r>
            <a:endParaRPr lang="sah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461</Words>
  <PresentationFormat>Экран (4:3)</PresentationFormat>
  <Paragraphs>50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Региональный конкурс открытых уроков «Хрустальная ветвь»</vt:lpstr>
      <vt:lpstr>Распределите вещества к определенной группе веществ: оксиды, основания, кислоты, соли. Дайте названия этим веществам.</vt:lpstr>
      <vt:lpstr>Слайд 3</vt:lpstr>
      <vt:lpstr>Тема урока: Сода – что это за вещество?</vt:lpstr>
      <vt:lpstr>Правила ТБ при работе в кабинете химии: </vt:lpstr>
      <vt:lpstr>Решение задачи на установление молекулярной формулы соды</vt:lpstr>
      <vt:lpstr> Что такое сода пищевая </vt:lpstr>
      <vt:lpstr>Домашнее задание</vt:lpstr>
      <vt:lpstr>Рефлексия</vt:lpstr>
      <vt:lpstr>Выставление оценок: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открытых уроков «Хрустальная ветвь»</dc:title>
  <dc:creator>киэсэ</dc:creator>
  <cp:lastModifiedBy>киэсэ</cp:lastModifiedBy>
  <cp:revision>75</cp:revision>
  <dcterms:created xsi:type="dcterms:W3CDTF">2019-02-13T12:16:20Z</dcterms:created>
  <dcterms:modified xsi:type="dcterms:W3CDTF">2019-02-14T13:56:55Z</dcterms:modified>
</cp:coreProperties>
</file>