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314" r:id="rId3"/>
    <p:sldId id="273" r:id="rId4"/>
    <p:sldId id="330" r:id="rId5"/>
    <p:sldId id="331" r:id="rId6"/>
    <p:sldId id="332" r:id="rId7"/>
    <p:sldId id="334" r:id="rId8"/>
    <p:sldId id="333" r:id="rId9"/>
    <p:sldId id="326" r:id="rId10"/>
    <p:sldId id="327" r:id="rId11"/>
    <p:sldId id="328" r:id="rId12"/>
    <p:sldId id="300" r:id="rId13"/>
    <p:sldId id="329" r:id="rId14"/>
    <p:sldId id="31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40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F01268-9E12-430B-A78D-B9694B04AD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9AA6DD-AA12-4165-AAE7-FCFFAAC16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F02C1B-FE82-461C-92BE-E16CF6C89DF7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BB8E27A-A4EC-4DD2-8DCF-8278C83593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3B191A4-5C9A-452F-9213-7AB16663C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66F52-F18D-40F4-B851-5E47DC415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04AF4-1652-434F-BFA0-74385C187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1760F7-FB50-4CA4-984C-A65D0F95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F0BC3-FDA9-459E-B718-7D83F0A72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C134-A6BF-475C-A626-598CD5937289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53DE2-1EDF-4816-AC22-7BC4B424E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D1B54-FD0A-4EB7-A864-AE4E3ADA0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6A69-042F-4235-8A28-F4D76BF76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FE971-AD99-482C-BB6F-E000CD443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6C20-9CBE-496F-8889-5773FFEF7788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C416F-6A56-484E-B5D0-8EAFD6AE8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9DD8EC-E6AD-43B4-9568-661D26B16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1D9A-CBCF-42AE-8FE5-9973FB486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865F97-3E96-4691-89E3-2487A930A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5F4B-0253-4E41-B24D-27E38F8007ED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647C22-D50C-447C-B6B7-9E226665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73035-9D2F-4C15-A59D-5A12AFD7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1E297-977D-42D8-952C-F683098E6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F12268-A195-41B6-9DB9-30E7628EE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CED7-8260-4E0E-AFD7-55FECB29AE4D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6EB24F-32AC-41DB-9EDF-FCBF16102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550679-DDF9-4172-AE16-EDE35F05E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520A-C820-4C8F-8A66-BAD291B0C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6DAB1-0C48-416E-BB57-4F972603E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D11C-8A4E-4F56-9E14-01E9CF66B903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2FCDD-C1E5-4B59-811A-74B4D83C1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5D134-6714-4B5C-A915-19F6A7BD0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3B47-B664-47C5-985F-A6AB40A1B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0FA-5C22-4E35-9B9D-7FB886B7E25A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51B1-BCF5-4BFE-92DF-45B0B0FC3252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DF2A-230F-4F69-9CF7-F4ED25AB4B65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F8E2-64C3-45E0-A17D-E267A08D90F9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D21F-807F-4837-814C-AAF847AE0812}" type="datetime1">
              <a:rPr lang="ru-RU" smtClean="0"/>
              <a:t>29.04.2019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0B1B-C97B-4871-B689-345904F2E79A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8BBA9-29EB-4F1D-8339-B9A4506FF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440C-4DC9-4FF3-A05F-5152ECD2244D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70E856-7AA6-4396-B0B8-BEB9C090B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CCD07-89B9-4324-9692-3E796CE90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7EE42-E674-40BF-AB13-495AB8CF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D0F4-45E1-4A4C-BEE4-99EE4C552B8D}" type="datetime1">
              <a:rPr lang="ru-RU" smtClean="0"/>
              <a:t>29.04.2019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FB04-4925-4D26-B520-872D50096C9D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6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469-AC3E-4CCB-B5CF-677119E9FE59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28BB-C3CA-473D-9A04-1CDED5A55091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65B-E729-453F-8AE9-F4E8BC618F85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147889-E84F-462B-94C9-594B25742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04B3-51DD-44AB-94FE-69AF3FCF8847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4D469-CA3D-416F-997F-1AD1FAB96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E4C95-445B-4F80-8F6E-E9550FEB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D071-DB0A-44AD-855C-F20C843FA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44BC2-321A-49E4-A4B6-EFECA28D3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AA6B1-84C9-4401-88B9-6A9A01523696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E1BF5-8976-4D1A-A583-F646B0E78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0CD6A-8152-4FD0-BD1A-5F568886B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3199-ACC0-40F9-9FBE-3262CB14D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513468-F70F-4927-841F-DED5F750C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E15D-3AF5-4250-B013-F1B8322E839F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61CD0C-C83A-4DD2-AFEC-FCF0C0F8C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2E40F2-3F86-41DA-ACEA-F00D97B55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78B7-3370-4006-9F88-98BFA389D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F3684A-DE93-4B59-942D-11729A21A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44AE-4ADC-4386-8483-4C4A22B39ACC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268A04-00A4-4C95-8384-E14D31691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9258DD-2444-4811-99C7-1808DC6B9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7E34-FCD8-47E7-9761-88ABB70D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A796E7-F5ED-41BD-84B4-42C0A8155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7F7A-107A-4848-B622-2AE88B83D291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F47D15-2B5A-40E4-88B2-B5B751A41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76652A-47BB-4C5C-B027-9A94DB686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A50B-BA26-4493-B7C1-35CAFCB46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24E65-FB59-4D4A-9CCA-AA5A0CC28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55A0-7EFD-483E-8B91-BB0C81D387D3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D44C3-4039-4775-8577-062E2263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8DAD3-5B2E-4AFC-B724-9FB70470F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EE91-35FA-4873-A066-9DB78624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63488-EB80-4E9E-98D2-C4AB89085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7BBA-B76E-494B-AFF9-3F79AB1B6B0E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DC4E2-6A24-4208-A0D8-11FA3B92E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6F972-C6CE-467A-93A2-81B3B00FC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992F-6240-461F-B0D6-0FD9A9FD8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A28C13-6726-4BE3-BDA6-6EE4B90D6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BC2D7F-9CAF-4250-B003-623C3B3C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C3E59D-CF98-4F91-B631-3536D92DFC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4641E2-45AD-47F5-96C3-DFF7A2E9917E}" type="datetime1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417AC7A-84E5-405C-8941-448C3CACD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53536C2-CE98-4882-90DF-2843780B9D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10B364-EFAC-4620-944E-F492CEA37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5D1-89BB-4DEC-9AAD-2B9A7D85C524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8D5D-02D7-45AA-9B03-E4C44D1AE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>
            <a:extLst>
              <a:ext uri="{FF2B5EF4-FFF2-40B4-BE49-F238E27FC236}">
                <a16:creationId xmlns:a16="http://schemas.microsoft.com/office/drawing/2014/main" id="{B81E4FBF-C274-4C1F-81FE-7A090601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487" y="317161"/>
            <a:ext cx="9324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6600" dirty="0">
                <a:solidFill>
                  <a:srgbClr val="0070C0"/>
                </a:solidFill>
                <a:latin typeface="Monotype Corsiva" panose="03010101010201010101" pitchFamily="66" charset="0"/>
              </a:rPr>
              <a:t>Расследуют …</a:t>
            </a:r>
          </a:p>
        </p:txBody>
      </p:sp>
      <p:sp>
        <p:nvSpPr>
          <p:cNvPr id="14339" name="Text Box 8">
            <a:extLst>
              <a:ext uri="{FF2B5EF4-FFF2-40B4-BE49-F238E27FC236}">
                <a16:creationId xmlns:a16="http://schemas.microsoft.com/office/drawing/2014/main" id="{60D0A7E1-D3BD-4C4E-B27E-D974DFAC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375620"/>
            <a:ext cx="79208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6600" dirty="0">
                <a:solidFill>
                  <a:srgbClr val="0070C0"/>
                </a:solidFill>
                <a:latin typeface="Monotype Corsiva" panose="03010101010201010101" pitchFamily="66" charset="0"/>
              </a:rPr>
              <a:t>химики</a:t>
            </a:r>
          </a:p>
        </p:txBody>
      </p:sp>
      <p:pic>
        <p:nvPicPr>
          <p:cNvPr id="14340" name="Рисунок 6" descr="http://дерзание.рф/uf/images/slider/1400x465/19578566494.jpg">
            <a:extLst>
              <a:ext uri="{FF2B5EF4-FFF2-40B4-BE49-F238E27FC236}">
                <a16:creationId xmlns:a16="http://schemas.microsoft.com/office/drawing/2014/main" id="{7B22411E-1DC9-4B6F-AEF8-BCE9B5CB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3451579"/>
            <a:ext cx="64135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7" descr="http://дерзание.рф/uf/images/slider/1400x465/19578876539.jpg">
            <a:extLst>
              <a:ext uri="{FF2B5EF4-FFF2-40B4-BE49-F238E27FC236}">
                <a16:creationId xmlns:a16="http://schemas.microsoft.com/office/drawing/2014/main" id="{A7F162A5-E02E-44BF-A341-64D3321D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1220"/>
          <a:stretch>
            <a:fillRect/>
          </a:stretch>
        </p:blipFill>
        <p:spPr bwMode="auto">
          <a:xfrm>
            <a:off x="4499992" y="1343819"/>
            <a:ext cx="25209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8" descr="http://дерзание.рф/uf/images/slider/1400x465/19578876539.jpg">
            <a:extLst>
              <a:ext uri="{FF2B5EF4-FFF2-40B4-BE49-F238E27FC236}">
                <a16:creationId xmlns:a16="http://schemas.microsoft.com/office/drawing/2014/main" id="{84B82414-0FE3-42FE-8E1B-F8FC6C5F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0" r="55598"/>
          <a:stretch>
            <a:fillRect/>
          </a:stretch>
        </p:blipFill>
        <p:spPr bwMode="auto">
          <a:xfrm>
            <a:off x="2320326" y="1351536"/>
            <a:ext cx="13684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C14D4F-2915-4A66-9399-0FA8EC61C2EB}"/>
              </a:ext>
            </a:extLst>
          </p:cNvPr>
          <p:cNvSpPr/>
          <p:nvPr/>
        </p:nvSpPr>
        <p:spPr>
          <a:xfrm>
            <a:off x="522623" y="1259175"/>
            <a:ext cx="8098754" cy="489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1) было много проблемных ситуаций, </a:t>
            </a: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решали их с трудом</a:t>
            </a: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 проблемы  возникали,  </a:t>
            </a: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пытались их решать, </a:t>
            </a: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иногда успешно</a:t>
            </a: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3) все сложные вопросы были решены </a:t>
            </a: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без проблем, получили позитивный опыт</a:t>
            </a:r>
          </a:p>
          <a:p>
            <a:pPr marL="36000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преодоления трудностей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Picture 2" descr="C:\Users\user\Desktop\КАРТИНКИ\hello_html_740ab700.png">
            <a:extLst>
              <a:ext uri="{FF2B5EF4-FFF2-40B4-BE49-F238E27FC236}">
                <a16:creationId xmlns:a16="http://schemas.microsoft.com/office/drawing/2014/main" id="{0D7E1D36-C778-4932-8E67-B0F81C7D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16859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7D3231-96B3-4772-AF91-E2A49A6A2DAE}"/>
              </a:ext>
            </a:extLst>
          </p:cNvPr>
          <p:cNvSpPr/>
          <p:nvPr/>
        </p:nvSpPr>
        <p:spPr>
          <a:xfrm>
            <a:off x="1444990" y="506171"/>
            <a:ext cx="6254021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проблемных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11274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>
            <a:extLst>
              <a:ext uri="{FF2B5EF4-FFF2-40B4-BE49-F238E27FC236}">
                <a16:creationId xmlns:a16="http://schemas.microsoft.com/office/drawing/2014/main" id="{4BC761B8-6B19-410A-9711-95AEA243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4" y="348974"/>
            <a:ext cx="8964612" cy="61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Настроение после выполнения всех заданий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Прямоугольник 3">
            <a:extLst>
              <a:ext uri="{FF2B5EF4-FFF2-40B4-BE49-F238E27FC236}">
                <a16:creationId xmlns:a16="http://schemas.microsoft.com/office/drawing/2014/main" id="{2C141879-55FE-4EC4-BD10-97DE66D41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31" y="1425639"/>
            <a:ext cx="8064500" cy="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выполняли задания для получения отметки</a:t>
            </a:r>
          </a:p>
        </p:txBody>
      </p:sp>
      <p:sp>
        <p:nvSpPr>
          <p:cNvPr id="25604" name="Прямоугольник 4">
            <a:extLst>
              <a:ext uri="{FF2B5EF4-FFF2-40B4-BE49-F238E27FC236}">
                <a16:creationId xmlns:a16="http://schemas.microsoft.com/office/drawing/2014/main" id="{45E32512-1ED6-416F-874D-79A36B16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831" y="2318458"/>
            <a:ext cx="7778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задания были интересные, но скорее всего изученный материал не пригодится  в жизни</a:t>
            </a:r>
          </a:p>
        </p:txBody>
      </p:sp>
      <p:sp>
        <p:nvSpPr>
          <p:cNvPr id="25605" name="Прямоугольник 5">
            <a:extLst>
              <a:ext uri="{FF2B5EF4-FFF2-40B4-BE49-F238E27FC236}">
                <a16:creationId xmlns:a16="http://schemas.microsoft.com/office/drawing/2014/main" id="{1AEB746E-F7B6-4160-8382-A580C9B9A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" y="3866250"/>
            <a:ext cx="8440738" cy="20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полезный материал, хочется продолжить изучение химии, возможно,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связать полученные знания с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будущей профессией </a:t>
            </a:r>
          </a:p>
        </p:txBody>
      </p:sp>
      <p:pic>
        <p:nvPicPr>
          <p:cNvPr id="25606" name="Рисунок 16">
            <a:extLst>
              <a:ext uri="{FF2B5EF4-FFF2-40B4-BE49-F238E27FC236}">
                <a16:creationId xmlns:a16="http://schemas.microsoft.com/office/drawing/2014/main" id="{70D4E07A-D807-4932-92BF-70A7117CE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44652"/>
            <a:ext cx="14081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FE481DD-A669-47C2-A56B-7EF90543E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29520"/>
              </p:ext>
            </p:extLst>
          </p:nvPr>
        </p:nvGraphicFramePr>
        <p:xfrm>
          <a:off x="287524" y="1556792"/>
          <a:ext cx="8568952" cy="336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806">
                  <a:extLst>
                    <a:ext uri="{9D8B030D-6E8A-4147-A177-3AD203B41FA5}">
                      <a16:colId xmlns:a16="http://schemas.microsoft.com/office/drawing/2014/main" val="246018412"/>
                    </a:ext>
                  </a:extLst>
                </a:gridCol>
                <a:gridCol w="2160211">
                  <a:extLst>
                    <a:ext uri="{9D8B030D-6E8A-4147-A177-3AD203B41FA5}">
                      <a16:colId xmlns:a16="http://schemas.microsoft.com/office/drawing/2014/main" val="3854934034"/>
                    </a:ext>
                  </a:extLst>
                </a:gridCol>
                <a:gridCol w="2296817">
                  <a:extLst>
                    <a:ext uri="{9D8B030D-6E8A-4147-A177-3AD203B41FA5}">
                      <a16:colId xmlns:a16="http://schemas.microsoft.com/office/drawing/2014/main" val="3497036420"/>
                    </a:ext>
                  </a:extLst>
                </a:gridCol>
                <a:gridCol w="2275118">
                  <a:extLst>
                    <a:ext uri="{9D8B030D-6E8A-4147-A177-3AD203B41FA5}">
                      <a16:colId xmlns:a16="http://schemas.microsoft.com/office/drawing/2014/main" val="202179214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Самый знающий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Самый находчивый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Самый </a:t>
                      </a:r>
                      <a:br>
                        <a:rPr lang="ru-RU" sz="2000" b="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0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практичный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54203"/>
                  </a:ext>
                </a:extLst>
              </a:tr>
              <a:tr h="784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1306260"/>
                  </a:ext>
                </a:extLst>
              </a:tr>
              <a:tr h="784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4843411"/>
                  </a:ext>
                </a:extLst>
              </a:tr>
              <a:tr h="784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место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66389"/>
                  </a:ext>
                </a:extLst>
              </a:tr>
            </a:tbl>
          </a:graphicData>
        </a:graphic>
      </p:graphicFrame>
      <p:sp>
        <p:nvSpPr>
          <p:cNvPr id="26653" name="TextBox 4">
            <a:extLst>
              <a:ext uri="{FF2B5EF4-FFF2-40B4-BE49-F238E27FC236}">
                <a16:creationId xmlns:a16="http://schemas.microsoft.com/office/drawing/2014/main" id="{672C31D3-7ECD-401D-B435-1486698E7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48680"/>
            <a:ext cx="4464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Рейтинг участников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573F7-234F-4670-8340-117BC7330B09}"/>
              </a:ext>
            </a:extLst>
          </p:cNvPr>
          <p:cNvSpPr/>
          <p:nvPr/>
        </p:nvSpPr>
        <p:spPr>
          <a:xfrm>
            <a:off x="521550" y="5335468"/>
            <a:ext cx="810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считаете, что 1 место никто из  вашей группы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может занять, укажите причины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4680AC57-2E19-4744-9A9E-DB1BE4A7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28722"/>
            <a:ext cx="6265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70C0"/>
                </a:solidFill>
                <a:latin typeface="Monotype Corsiva" panose="03010101010201010101" pitchFamily="66" charset="0"/>
              </a:rPr>
              <a:t>Источники информации</a:t>
            </a:r>
          </a:p>
        </p:txBody>
      </p:sp>
      <p:sp>
        <p:nvSpPr>
          <p:cNvPr id="29699" name="Прямоугольник 2">
            <a:extLst>
              <a:ext uri="{FF2B5EF4-FFF2-40B4-BE49-F238E27FC236}">
                <a16:creationId xmlns:a16="http://schemas.microsoft.com/office/drawing/2014/main" id="{1B815EBD-AE63-4E44-B10A-3926440A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3704729"/>
            <a:ext cx="4535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http://uniqart.ru/wp-content/uploads/2012/02/32_weathervanes.jpg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0" name="Прямоугольник 3">
            <a:extLst>
              <a:ext uri="{FF2B5EF4-FFF2-40B4-BE49-F238E27FC236}">
                <a16:creationId xmlns:a16="http://schemas.microsoft.com/office/drawing/2014/main" id="{2A4AE3B6-185F-43EA-B43F-CEF60E642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3130886"/>
            <a:ext cx="5429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http://podsobka.com/uploads/posts/2014-03/1396186970_5.jpg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1" name="Прямоугольник 4">
            <a:extLst>
              <a:ext uri="{FF2B5EF4-FFF2-40B4-BE49-F238E27FC236}">
                <a16:creationId xmlns:a16="http://schemas.microsoft.com/office/drawing/2014/main" id="{C0BEC710-065C-4FAF-A05F-4DA72339E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3404853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http://prizvanie.com/wp-content/uploads/2011/09/Almaz.jpg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3" name="Прямоугольник 6">
            <a:extLst>
              <a:ext uri="{FF2B5EF4-FFF2-40B4-BE49-F238E27FC236}">
                <a16:creationId xmlns:a16="http://schemas.microsoft.com/office/drawing/2014/main" id="{90DFE899-8C76-4713-8131-9FF9B4CEE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2870104"/>
            <a:ext cx="8212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https://encrypted-tbn0.gstatic.com/images?q=tbn:ANd9GcQk_Od53vBikj9T3D6RL4RuDZ5x0SY3BS37K3q6ehZgcjUNT9mhtu-LNVN9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5" name="Прямоугольник 9">
            <a:extLst>
              <a:ext uri="{FF2B5EF4-FFF2-40B4-BE49-F238E27FC236}">
                <a16:creationId xmlns:a16="http://schemas.microsoft.com/office/drawing/2014/main" id="{7CFB5788-9421-44A7-B920-F92FFF4E4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2564691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https://ido.tsu.ru/schools/chem/data/res/chemfor/uchpos/text/img/g1_5_9_4.gif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6" name="Прямоугольник 10">
            <a:extLst>
              <a:ext uri="{FF2B5EF4-FFF2-40B4-BE49-F238E27FC236}">
                <a16:creationId xmlns:a16="http://schemas.microsoft.com/office/drawing/2014/main" id="{FE5E92AA-2992-414C-AEA4-E0E027C6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2281237"/>
            <a:ext cx="3138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https://cdn.vectorstock.com/i/thumb-large/64/33/4416433.jpg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7" name="Прямоугольник 11">
            <a:extLst>
              <a:ext uri="{FF2B5EF4-FFF2-40B4-BE49-F238E27FC236}">
                <a16:creationId xmlns:a16="http://schemas.microsoft.com/office/drawing/2014/main" id="{1370824F-4BE8-48A9-9D74-81E2A80B3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1985962"/>
            <a:ext cx="7127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https://upload.wikimedia.org/wikipedia/commons/thumb/0/0e/Rembrandt-Belsazar.jpg/300px-Rembrandt-Belsazar.jpg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8" name="Прямоугольник 12">
            <a:extLst>
              <a:ext uri="{FF2B5EF4-FFF2-40B4-BE49-F238E27FC236}">
                <a16:creationId xmlns:a16="http://schemas.microsoft.com/office/drawing/2014/main" id="{A2304E9C-7F36-4E70-862B-3EB0A7F94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1682991"/>
            <a:ext cx="665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https://coberu.ru/files/coins/165008/gallery/gallery_big_963e6b507e3e07374763c788f0e7000fb33c99d3faa0506e4b89970d346a1571.jpg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09" name="Прямоугольник 13">
            <a:extLst>
              <a:ext uri="{FF2B5EF4-FFF2-40B4-BE49-F238E27FC236}">
                <a16:creationId xmlns:a16="http://schemas.microsoft.com/office/drawing/2014/main" id="{E2DD19EF-EF95-49DA-953D-F9F8883E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1387716"/>
            <a:ext cx="7070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https://encrypted-tbn0.gstatic.com/images?q=tbn:ANd9GcQBaT2FDHcK3go6-X_V2Y1Naix_lO37gdTrUpdcvzqp-HEb19fmhlIAsw4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10" name="Прямоугольник 14">
            <a:extLst>
              <a:ext uri="{FF2B5EF4-FFF2-40B4-BE49-F238E27FC236}">
                <a16:creationId xmlns:a16="http://schemas.microsoft.com/office/drawing/2014/main" id="{4A096C44-98C4-43A7-83A0-FAC50060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1116088"/>
            <a:ext cx="66119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https://lh3.googleusercontent.com/aaOPEghVNGIbt2zf2cYGG7oDduMKqgtkzOwZnwTpyDgKd_yNa04vUM8p7nm--G6nfLGWuyU=s115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29711" name="Прямоугольник 15">
            <a:extLst>
              <a:ext uri="{FF2B5EF4-FFF2-40B4-BE49-F238E27FC236}">
                <a16:creationId xmlns:a16="http://schemas.microsoft.com/office/drawing/2014/main" id="{BB950430-DF62-420C-9928-5556AAAF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" y="819945"/>
            <a:ext cx="655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 dirty="0">
                <a:solidFill>
                  <a:srgbClr val="0070C0"/>
                </a:solidFill>
              </a:rPr>
              <a:t>https://encrypted-tbn0.gstatic.com/images?q=tbn:ANd9GcTd6XyO5NraZ7qO0Gq5HBtRz6piJSwqU3ecx62VUycLaqVuQGF_vw</a:t>
            </a:r>
            <a:endParaRPr lang="ru-RU" altLang="ru-RU" sz="8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57AD81-34A6-4BDE-BFD7-3A4E25175B42}"/>
              </a:ext>
            </a:extLst>
          </p:cNvPr>
          <p:cNvSpPr/>
          <p:nvPr/>
        </p:nvSpPr>
        <p:spPr>
          <a:xfrm>
            <a:off x="353218" y="3967372"/>
            <a:ext cx="6650037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70C0"/>
                </a:solidFill>
              </a:rPr>
              <a:t>http://bpic.588ku.com/element_origin_min_pic/17/06/10/f48080ea072bd4ae9eb74af5f211f9e4.jpg</a:t>
            </a:r>
            <a:endParaRPr lang="ru-RU" sz="800" dirty="0">
              <a:solidFill>
                <a:srgbClr val="0070C0"/>
              </a:solidFill>
            </a:endParaRP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70C0"/>
                </a:solidFill>
              </a:rPr>
              <a:t>https://encrypted-tbn0.gstatic.com/images?q=tbn:ANd9GcSrWrn8lbZ1YquQKxbXeLupype_hTGCDQo77Y8Xg56H-VoPcX6j</a:t>
            </a:r>
            <a:endParaRPr lang="ru-RU" sz="800" dirty="0">
              <a:solidFill>
                <a:srgbClr val="0070C0"/>
              </a:solidFill>
            </a:endParaRP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70C0"/>
                </a:solidFill>
              </a:rPr>
              <a:t>http://s4.pic4you.ru/y2014/08-13/12216/4543891.png</a:t>
            </a:r>
            <a:r>
              <a:rPr lang="ru-RU" sz="800" dirty="0">
                <a:solidFill>
                  <a:srgbClr val="0070C0"/>
                </a:solidFill>
              </a:rPr>
              <a:t>             </a:t>
            </a:r>
          </a:p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srgbClr val="0070C0"/>
                </a:solidFill>
              </a:rPr>
              <a:t> Раевская М.В. «Особенности достижения и оценивания результатов освоения основной образовательной программы в условиях реализации ФГОС ОО», сборник, ОГАОУ ДПО «</a:t>
            </a:r>
            <a:r>
              <a:rPr lang="ru-RU" sz="800" dirty="0" err="1">
                <a:solidFill>
                  <a:srgbClr val="0070C0"/>
                </a:solidFill>
              </a:rPr>
              <a:t>БелИРО</a:t>
            </a:r>
            <a:r>
              <a:rPr lang="ru-RU" sz="800" dirty="0">
                <a:solidFill>
                  <a:srgbClr val="0070C0"/>
                </a:solidFill>
              </a:rPr>
              <a:t>», 2015.-С.7.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C4B7199-18C2-40DB-9CBB-F685AD10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9716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Дело №1</a:t>
            </a:r>
          </a:p>
        </p:txBody>
      </p:sp>
      <p:pic>
        <p:nvPicPr>
          <p:cNvPr id="15363" name="Picture 2" descr="http://www.originalam.net/img/pages/vred-tonera-1.jpg">
            <a:extLst>
              <a:ext uri="{FF2B5EF4-FFF2-40B4-BE49-F238E27FC236}">
                <a16:creationId xmlns:a16="http://schemas.microsoft.com/office/drawing/2014/main" id="{7BD55926-A209-4E50-A563-D1F822A5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8" y="1779638"/>
            <a:ext cx="40068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medicinskiesovety.ru/images/polza-i-vred/ozon-polza-i-vred-dlja-organizma_3_1.jpg">
            <a:extLst>
              <a:ext uri="{FF2B5EF4-FFF2-40B4-BE49-F238E27FC236}">
                <a16:creationId xmlns:a16="http://schemas.microsoft.com/office/drawing/2014/main" id="{9AA452B2-DB9C-4480-B8AB-16DDC561D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95537"/>
            <a:ext cx="2592139" cy="194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EEAB1E78-DF52-4CE3-9E8B-E329FF41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301" y="841826"/>
            <a:ext cx="67693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Принтер-убийца</a:t>
            </a:r>
          </a:p>
        </p:txBody>
      </p:sp>
      <p:pic>
        <p:nvPicPr>
          <p:cNvPr id="15366" name="Рисунок 5" descr="https://ozon-st.cdn.ngenix.net/multimedia/spare_covers/1012958685.jpg">
            <a:extLst>
              <a:ext uri="{FF2B5EF4-FFF2-40B4-BE49-F238E27FC236}">
                <a16:creationId xmlns:a16="http://schemas.microsoft.com/office/drawing/2014/main" id="{BE65CEFB-2FB6-42B3-948A-9D8A56F5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11" y="4914651"/>
            <a:ext cx="23685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C4B7199-18C2-40DB-9CBB-F685AD10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9716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Дело №2</a:t>
            </a:r>
          </a:p>
        </p:txBody>
      </p:sp>
      <p:pic>
        <p:nvPicPr>
          <p:cNvPr id="8" name="Picture 6" descr="Картинки по запросу фосфорные бусы">
            <a:extLst>
              <a:ext uri="{FF2B5EF4-FFF2-40B4-BE49-F238E27FC236}">
                <a16:creationId xmlns:a16="http://schemas.microsoft.com/office/drawing/2014/main" id="{CBF74BC3-3A9D-4D36-B111-AC7E794F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812470" cy="26687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5224FB-EBB0-47E1-8E3F-0749CC4D33E9}"/>
              </a:ext>
            </a:extLst>
          </p:cNvPr>
          <p:cNvSpPr/>
          <p:nvPr/>
        </p:nvSpPr>
        <p:spPr bwMode="auto">
          <a:xfrm>
            <a:off x="2987824" y="314096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509BBF-D656-4533-947B-C193449B3344}"/>
              </a:ext>
            </a:extLst>
          </p:cNvPr>
          <p:cNvSpPr/>
          <p:nvPr/>
        </p:nvSpPr>
        <p:spPr bwMode="auto">
          <a:xfrm>
            <a:off x="6732240" y="508518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BE949-3CD3-4DDC-B3F9-9B0B4018AD74}"/>
              </a:ext>
            </a:extLst>
          </p:cNvPr>
          <p:cNvSpPr/>
          <p:nvPr/>
        </p:nvSpPr>
        <p:spPr bwMode="auto">
          <a:xfrm>
            <a:off x="7308304" y="4055368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EEAB1E78-DF52-4CE3-9E8B-E329FF41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57" y="764704"/>
            <a:ext cx="79346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Необычные бусы</a:t>
            </a:r>
          </a:p>
        </p:txBody>
      </p:sp>
      <p:pic>
        <p:nvPicPr>
          <p:cNvPr id="7" name="Picture 4" descr="Картинки по запросу фосфорные бусы">
            <a:extLst>
              <a:ext uri="{FF2B5EF4-FFF2-40B4-BE49-F238E27FC236}">
                <a16:creationId xmlns:a16="http://schemas.microsoft.com/office/drawing/2014/main" id="{1E100C40-C8FA-43FF-82DC-F36F121F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8" y="2166643"/>
            <a:ext cx="3558305" cy="266872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C4B7199-18C2-40DB-9CBB-F685AD10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9716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Дело №3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EEAB1E78-DF52-4CE3-9E8B-E329FF41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57" y="764704"/>
            <a:ext cx="79346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Библейское чудо</a:t>
            </a:r>
          </a:p>
        </p:txBody>
      </p:sp>
      <p:pic>
        <p:nvPicPr>
          <p:cNvPr id="6" name="Picture 2" descr="http://s51.radikal.ru/i134/1111/d4/52d34fd80711.jpg">
            <a:extLst>
              <a:ext uri="{FF2B5EF4-FFF2-40B4-BE49-F238E27FC236}">
                <a16:creationId xmlns:a16="http://schemas.microsoft.com/office/drawing/2014/main" id="{FA167058-4011-4CC3-BBA2-173CD424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73" y="1628800"/>
            <a:ext cx="5536054" cy="4381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4BC256C8-3D08-4B89-BBB3-426200C6C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6120074"/>
            <a:ext cx="6264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i="1" dirty="0">
                <a:solidFill>
                  <a:srgbClr val="0070C0"/>
                </a:solidFill>
              </a:rPr>
              <a:t>«Пир Валтасара» Рембрандт</a:t>
            </a:r>
          </a:p>
        </p:txBody>
      </p:sp>
    </p:spTree>
    <p:extLst>
      <p:ext uri="{BB962C8B-B14F-4D97-AF65-F5344CB8AC3E}">
        <p14:creationId xmlns:p14="http://schemas.microsoft.com/office/powerpoint/2010/main" val="31510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C4B7199-18C2-40DB-9CBB-F685AD10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9716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Дело №4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EEAB1E78-DF52-4CE3-9E8B-E329FF41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794971"/>
            <a:ext cx="76328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B050"/>
                </a:solidFill>
                <a:latin typeface="Monotype Corsiva" panose="03010101010201010101" pitchFamily="66" charset="0"/>
              </a:rPr>
              <a:t>    </a:t>
            </a: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Почему пишет карандаш?</a:t>
            </a:r>
          </a:p>
        </p:txBody>
      </p:sp>
      <p:pic>
        <p:nvPicPr>
          <p:cNvPr id="7" name="Рисунок 6" descr="http://ido.tsu.ru/schools/chem/data/res/neorg/uchpos/text/img/g3_8_2_3.gif">
            <a:extLst>
              <a:ext uri="{FF2B5EF4-FFF2-40B4-BE49-F238E27FC236}">
                <a16:creationId xmlns:a16="http://schemas.microsoft.com/office/drawing/2014/main" id="{97612FD8-549E-4215-B751-4229691A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57" y="2605925"/>
            <a:ext cx="2000964" cy="258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Картинки по запросу как пишет карандаш">
            <a:extLst>
              <a:ext uri="{FF2B5EF4-FFF2-40B4-BE49-F238E27FC236}">
                <a16:creationId xmlns:a16="http://schemas.microsoft.com/office/drawing/2014/main" id="{DA17D311-C366-4B45-A8F8-30FE6072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5"/>
          <a:stretch/>
        </p:blipFill>
        <p:spPr bwMode="auto">
          <a:xfrm>
            <a:off x="4572000" y="2336864"/>
            <a:ext cx="3353903" cy="3264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C4B7199-18C2-40DB-9CBB-F685AD10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9716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Дело №5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EEAB1E78-DF52-4CE3-9E8B-E329FF41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301" y="832215"/>
            <a:ext cx="67693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Хитрый школьник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CAE612A-BA9F-40AE-ACB5-C7592A7F2788}"/>
              </a:ext>
            </a:extLst>
          </p:cNvPr>
          <p:cNvGrpSpPr>
            <a:grpSpLocks/>
          </p:cNvGrpSpPr>
          <p:nvPr/>
        </p:nvGrpSpPr>
        <p:grpSpPr bwMode="auto">
          <a:xfrm>
            <a:off x="1691680" y="3789039"/>
            <a:ext cx="2388610" cy="1944216"/>
            <a:chOff x="1979712" y="3789040"/>
            <a:chExt cx="3735288" cy="2490192"/>
          </a:xfrm>
        </p:grpSpPr>
        <p:pic>
          <p:nvPicPr>
            <p:cNvPr id="8" name="Picture 2" descr="Картинки по запросу адсорбция марганцовки углём">
              <a:extLst>
                <a:ext uri="{FF2B5EF4-FFF2-40B4-BE49-F238E27FC236}">
                  <a16:creationId xmlns:a16="http://schemas.microsoft.com/office/drawing/2014/main" id="{FBC965D3-9D2B-451C-89D9-22EFE26DD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789040"/>
              <a:ext cx="3735288" cy="249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Картинки по запросу адсорбция уголь и марганцовка">
              <a:extLst>
                <a:ext uri="{FF2B5EF4-FFF2-40B4-BE49-F238E27FC236}">
                  <a16:creationId xmlns:a16="http://schemas.microsoft.com/office/drawing/2014/main" id="{5D19D52D-E7A8-45DB-B4F2-144816EA7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359" y="5278210"/>
              <a:ext cx="428034" cy="27764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https://image.shutterstock.com/image-vector/little-nerd-boy-having-stomach-260nw-705285190.jpg">
            <a:extLst>
              <a:ext uri="{FF2B5EF4-FFF2-40B4-BE49-F238E27FC236}">
                <a16:creationId xmlns:a16="http://schemas.microsoft.com/office/drawing/2014/main" id="{948EAAA2-9536-435F-88FB-14125A73F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1"/>
          <a:stretch/>
        </p:blipFill>
        <p:spPr bwMode="auto">
          <a:xfrm>
            <a:off x="5229329" y="2276872"/>
            <a:ext cx="3116258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C4B7199-18C2-40DB-9CBB-F685AD10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9716"/>
            <a:ext cx="37444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Дело №5</a:t>
            </a: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EEAB1E78-DF52-4CE3-9E8B-E329FF41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301" y="832215"/>
            <a:ext cx="67693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Коварный неметалл</a:t>
            </a:r>
          </a:p>
        </p:txBody>
      </p:sp>
      <p:pic>
        <p:nvPicPr>
          <p:cNvPr id="11" name="Picture 6" descr="Картинки по запросу алмаз">
            <a:extLst>
              <a:ext uri="{FF2B5EF4-FFF2-40B4-BE49-F238E27FC236}">
                <a16:creationId xmlns:a16="http://schemas.microsoft.com/office/drawing/2014/main" id="{28CC1300-DC4C-413B-8C94-2F65EBAE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998663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Картинки по запросу сажа">
            <a:extLst>
              <a:ext uri="{FF2B5EF4-FFF2-40B4-BE49-F238E27FC236}">
                <a16:creationId xmlns:a16="http://schemas.microsoft.com/office/drawing/2014/main" id="{5DF55689-DC6B-4DB3-8B7C-BAB69A08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494213"/>
            <a:ext cx="3095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E8425-D3E1-481D-80E8-58ABCF3F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4244975"/>
            <a:ext cx="130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Segoe Print" panose="02000600000000000000" pitchFamily="2" charset="0"/>
              </a:rPr>
              <a:t>алмаз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B1508D-F6E2-47F5-BFE1-815688F8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5876925"/>
            <a:ext cx="100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Segoe Print" panose="02000600000000000000" pitchFamily="2" charset="0"/>
              </a:rPr>
              <a:t>сажа</a:t>
            </a:r>
          </a:p>
        </p:txBody>
      </p:sp>
      <p:pic>
        <p:nvPicPr>
          <p:cNvPr id="15" name="Picture 16" descr="Картинки по запросу трубочист рисунок">
            <a:extLst>
              <a:ext uri="{FF2B5EF4-FFF2-40B4-BE49-F238E27FC236}">
                <a16:creationId xmlns:a16="http://schemas.microsoft.com/office/drawing/2014/main" id="{D2ABCC46-008C-44C5-AFBF-FC3C6D00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3542" r="4678" b="7973"/>
          <a:stretch>
            <a:fillRect/>
          </a:stretch>
        </p:blipFill>
        <p:spPr bwMode="auto">
          <a:xfrm>
            <a:off x="5611121" y="2036763"/>
            <a:ext cx="29591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104BDF-7075-43ED-A6B1-BEB0E4B8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530725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Segoe Print" panose="02000600000000000000" pitchFamily="2" charset="0"/>
              </a:rPr>
              <a:t>трубочист</a:t>
            </a:r>
          </a:p>
        </p:txBody>
      </p:sp>
    </p:spTree>
    <p:extLst>
      <p:ext uri="{BB962C8B-B14F-4D97-AF65-F5344CB8AC3E}">
        <p14:creationId xmlns:p14="http://schemas.microsoft.com/office/powerpoint/2010/main" val="4033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170A8F-1116-4F9A-B364-EC730AD05D94}"/>
              </a:ext>
            </a:extLst>
          </p:cNvPr>
          <p:cNvSpPr/>
          <p:nvPr/>
        </p:nvSpPr>
        <p:spPr>
          <a:xfrm>
            <a:off x="377825" y="1484784"/>
            <a:ext cx="8388350" cy="33886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Активность  работы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0" indent="-9144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низкая</a:t>
            </a:r>
          </a:p>
          <a:p>
            <a:pPr marL="914400" marR="0" lvl="0" indent="-9144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0" indent="-9144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средняя</a:t>
            </a:r>
          </a:p>
          <a:p>
            <a:pPr marL="914400" marR="0" lvl="0" indent="-9144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0" indent="-9144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высокая</a:t>
            </a:r>
          </a:p>
        </p:txBody>
      </p:sp>
      <p:pic>
        <p:nvPicPr>
          <p:cNvPr id="22531" name="Рисунок 9">
            <a:extLst>
              <a:ext uri="{FF2B5EF4-FFF2-40B4-BE49-F238E27FC236}">
                <a16:creationId xmlns:a16="http://schemas.microsoft.com/office/drawing/2014/main" id="{C6CA0D8F-5EB7-41D6-870C-FA3562145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8738">
            <a:off x="6272429" y="4315953"/>
            <a:ext cx="21240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AD02B0-2900-45F4-9AB9-6EE88F60F761}"/>
              </a:ext>
            </a:extLst>
          </p:cNvPr>
          <p:cNvSpPr/>
          <p:nvPr/>
        </p:nvSpPr>
        <p:spPr>
          <a:xfrm>
            <a:off x="2448470" y="447378"/>
            <a:ext cx="4247061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Оценка работы групп</a:t>
            </a:r>
          </a:p>
        </p:txBody>
      </p:sp>
    </p:spTree>
    <p:extLst>
      <p:ext uri="{BB962C8B-B14F-4D97-AF65-F5344CB8AC3E}">
        <p14:creationId xmlns:p14="http://schemas.microsoft.com/office/powerpoint/2010/main" val="102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45FD9A-21CA-48E9-B621-5A968FE044C1}"/>
              </a:ext>
            </a:extLst>
          </p:cNvPr>
          <p:cNvSpPr/>
          <p:nvPr/>
        </p:nvSpPr>
        <p:spPr>
          <a:xfrm>
            <a:off x="899592" y="1340768"/>
            <a:ext cx="7344816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98400" marR="0" lvl="2" indent="-5143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541250" marR="0" lvl="2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практически не достигнут</a:t>
            </a:r>
          </a:p>
          <a:p>
            <a:pPr marL="1541250" marR="0" lvl="2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541250" marR="0" lvl="2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частично достигнут</a:t>
            </a:r>
          </a:p>
          <a:p>
            <a:pPr marL="1541250" marR="0" lvl="2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541250" marR="0" lvl="2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полностью достигнут</a:t>
            </a:r>
          </a:p>
          <a:p>
            <a:pPr marL="6840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555" name="Рисунок 1">
            <a:extLst>
              <a:ext uri="{FF2B5EF4-FFF2-40B4-BE49-F238E27FC236}">
                <a16:creationId xmlns:a16="http://schemas.microsoft.com/office/drawing/2014/main" id="{C17F7E76-855A-46C2-A7E8-08848C01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738">
            <a:off x="6302840" y="3958047"/>
            <a:ext cx="21463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9F769B-BCAC-424F-8454-5CE4D6019035}"/>
              </a:ext>
            </a:extLst>
          </p:cNvPr>
          <p:cNvSpPr/>
          <p:nvPr/>
        </p:nvSpPr>
        <p:spPr>
          <a:xfrm>
            <a:off x="2236008" y="649466"/>
            <a:ext cx="4671985" cy="610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Достижение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8181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Химия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9900"/>
      </a:folHlink>
    </a:clrScheme>
    <a:fontScheme name="Хим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Хим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2201</TotalTime>
  <Words>487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Monotype Corsiva</vt:lpstr>
      <vt:lpstr>Segoe Print</vt:lpstr>
      <vt:lpstr>Times New Roman</vt:lpstr>
      <vt:lpstr>Тема1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</cp:lastModifiedBy>
  <cp:revision>170</cp:revision>
  <dcterms:created xsi:type="dcterms:W3CDTF">2010-09-09T14:37:44Z</dcterms:created>
  <dcterms:modified xsi:type="dcterms:W3CDTF">2019-04-29T17:12:49Z</dcterms:modified>
</cp:coreProperties>
</file>