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80" r:id="rId7"/>
    <p:sldId id="284" r:id="rId8"/>
    <p:sldId id="264" r:id="rId9"/>
    <p:sldId id="260" r:id="rId10"/>
    <p:sldId id="291" r:id="rId11"/>
    <p:sldId id="261" r:id="rId12"/>
    <p:sldId id="262" r:id="rId13"/>
    <p:sldId id="263" r:id="rId14"/>
    <p:sldId id="288" r:id="rId15"/>
    <p:sldId id="289" r:id="rId16"/>
    <p:sldId id="290" r:id="rId17"/>
    <p:sldId id="265" r:id="rId18"/>
    <p:sldId id="266" r:id="rId19"/>
    <p:sldId id="268" r:id="rId20"/>
    <p:sldId id="285" r:id="rId21"/>
    <p:sldId id="286" r:id="rId22"/>
    <p:sldId id="287" r:id="rId23"/>
    <p:sldId id="267" r:id="rId24"/>
    <p:sldId id="292" r:id="rId25"/>
  </p:sldIdLst>
  <p:sldSz cx="12192000" cy="6858000"/>
  <p:notesSz cx="6858000" cy="9144000"/>
  <p:defaultTextStyle>
    <a:defPPr>
      <a:defRPr lang="sma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-917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258868-CFA2-48F7-B983-81CFC96F6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9C64490-AA7B-4B9D-AE99-7021057339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sma-NO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94BA9FF-6360-4805-BE8B-AABCEA9A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A2F0755-2F9B-490B-A2C0-BABC60193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8D92DC0-E9A0-41EF-87EF-0DD5BC998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524438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860137F-316A-409B-A3E5-EB1C0AE0E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8A21653-B9CA-42FB-9103-63DBF8A3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B1852B2-D33B-4A2B-B2BE-E16551CDD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30D84CC-05AA-4531-B810-9A773C5D7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9645CE0-DDAF-4BF1-AA9B-272AB6B46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18995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DF7F192F-84F4-469C-AE43-5BAC54960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B611322-AE3E-4665-ABB1-C8AD1ED28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8C3A672-5731-45DB-934C-D1C7A259A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767D656-A266-4E2D-9666-81CB08E76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943EA40-C160-44D9-AD1A-3E725DB7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40925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F87593-312C-4F96-8DE3-02D0B37B7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290C8CC-A0DB-4604-A8BC-FEF261104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0836482-56A5-4B1D-BC94-1FD571D61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D03AE41-795D-494E-966A-DF4D643F7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E3F6025-C558-4750-B97A-D553DF92D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741772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E96C5E-C880-4B26-BB5A-50C052E35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6A2E048-7CE3-480B-82DB-126FFFC93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AE87873-2AE8-4DC8-9A15-89F924C9A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097D56A-67C4-49F6-81D8-AA9F73F9C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226A687-B54F-4417-868B-A4C7BE714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23175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C12914-70E8-4D5C-B995-71F17727F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808E86-2909-47D9-BF72-68EA7026A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742BF4B-1D9D-4E7D-9434-6159E093B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AA161EB-A861-4651-ADC8-A3887048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A5B6AF0-04E5-4958-91E7-B7D7F7328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6C3F400-6E85-42AD-9B84-BCABB6DA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29122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3F42BA8-244C-4410-BD19-71965C149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0710EC8-F3E9-407F-B728-FC1E50D43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206D6CE-1D12-4EDF-8A89-0F2678746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CE131A4-A56A-4C98-BA0A-524D2E50EF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3F86555-63A6-4813-ABBA-B05F644700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4A44A71-EABA-4099-AFFF-352F46199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11304EB-CBD8-4739-B6F9-10A87C186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5F195BA-1335-4287-9BE4-3A0311AD5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575406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51B53A-BCBB-4BCD-B962-483523507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BC7923F-4659-44EA-B02C-4B809C451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5A3CDB7-10F8-4187-8B8F-F4ABF6E1E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179B6BD-9A30-4F7C-BB2F-D0AE1C7D6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22371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AC222EA-548F-4192-B2A6-065EB4AED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AE18B9C-A1FF-4D33-9705-72A8C6A3E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C78DE42-8761-4C3E-8ED4-0D309DD6A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90449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891D82-0603-41D8-9AA1-CBF0272DE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5DE3AB9-A2BD-4E17-B24D-2CF6D1C4D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5785280-31E7-474C-87A8-7E7422B60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778E75F-B804-461B-B11D-4AFEED213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A583AB6-160B-4845-945A-29E4A5C06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B1430F8-7D67-426D-A534-062D8BDA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68289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8F6BE0-1FC8-4E2E-BFC8-FF1F712A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707B00B-3959-4817-90B0-81BCB47A88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ma-NO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FA34029-53C3-4D4C-A6D8-3442F2B7C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A23A0A3-A6A5-44A4-A302-D321ACC8F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6041317-113D-41F2-8932-18EB18C70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DB67CA6-5129-4C43-BDB3-A14A7F2F5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73635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40BE69-F5DE-4DD0-A0E9-A3B4240BF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74E42A9-16B3-44AA-8A0A-4B042272E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F65B67B-C0A3-448A-A410-1C06A8CC41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5693D-2009-4A41-BA1A-9D208948A0CE}" type="datetimeFigureOut">
              <a:rPr lang="sma-NO" smtClean="0"/>
              <a:t>18.04.2019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304DD7-D758-4B1C-A330-807B13C19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B9C2B2A-2313-4CC9-BC5D-E53391BBB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03233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ma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students.uni-vologda.ac.ru/pages/pm11/erv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2BCA64-57FF-43CF-A74D-E7C184080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489" y="1852838"/>
            <a:ext cx="11732456" cy="23876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алгебраических и трансцендентных уравнений в среде </a:t>
            </a:r>
            <a:r>
              <a:rPr lang="sma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ma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4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30B21B-4649-46B3-A6F3-E14C5A720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97657"/>
            <a:ext cx="11353800" cy="13255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Графический метод: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2AD0C12-F2F2-48D1-BB8D-BF53B2628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042" y="232895"/>
            <a:ext cx="7222958" cy="7752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корень уравнения : Х=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-1,1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на отрезке  а=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в=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sma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90D4DF9-9770-4E54-9482-1C55025D7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102" y="711063"/>
            <a:ext cx="8017795" cy="579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25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8EE3D9-F5C1-479E-9149-54ECDA16C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половинного деления: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3067CCB-75E9-4A09-B678-823B71C35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041009"/>
            <a:ext cx="12192000" cy="5798736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задачи: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Пусть дано уравнение  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 = 0, (a, b)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интервал, на котором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единственный корень. Нужно приближенно вычислить этот корень с заданной точностью.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Примечание: Заметим, что если  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имеет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k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корней, то нужно выделить соответственно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k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интервалов.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половинного деления или дихотомии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(дихотомия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сопоставленность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противопоставленность двух частей целого): Метод основан на той идее, что корень лежит либо на середине интервала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(a, b)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либо справа от середины, либо - слева, что следует из существования единственного корня на интервале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(a, b)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для программной реализации: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а:=левая граница b:= правая граница  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m:=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)/2    середина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определяем f(a) и f(m)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f(a)*f(m)&lt;0  то b:=m иначе a:=m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(a-b)/2&gt;e повторяем , начиная с пункта2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искомый корень.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B5BC5AB-9E76-40FC-83FE-BB13D52112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1" y="3694259"/>
            <a:ext cx="4404360" cy="3007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95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4C0143-0284-49B2-B72E-48C62D520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09"/>
            <a:ext cx="10515600" cy="13255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Таблица. Расчет уравнения по методу половинного деления: 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0AF1EA3B-6129-42C4-A5D8-F9CA3B6653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4878" y="1474115"/>
            <a:ext cx="9522243" cy="5061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99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E530A3-D6E3-4BCA-8853-7F38A3B91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305" y="365126"/>
            <a:ext cx="6443004" cy="886900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расчета:</a:t>
            </a:r>
            <a:endParaRPr lang="sma-N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109505E-1938-4817-AD96-06DFA32BC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31" y="1266092"/>
            <a:ext cx="10931769" cy="49108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Приближенное значение корня  уравнения методом половинного деления 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х=  </a:t>
            </a:r>
            <a:r>
              <a:rPr lang="en-U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-1,08862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заданной точностью 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е=0,001</a:t>
            </a:r>
            <a:endParaRPr lang="ru-RU" dirty="0"/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  <a:endParaRPr 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Достоинства метода: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простота 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заранее определить число шагов 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универсальность(наложение минимальных ограничений).</a:t>
            </a:r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метода: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медленная сходимость результата к заданной точности;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невозможность обобщения метода(нельзя перенести на случай системы).</a:t>
            </a:r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355538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46A4DC-04DC-4B88-BFA2-D8B58ACEE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4337" y="136960"/>
            <a:ext cx="6693568" cy="65510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простой итерации: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819F6EA9-A135-4ABB-BADA-A1D22F9A485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4352" y="693068"/>
                <a:ext cx="11923295" cy="3301416"/>
              </a:xfrm>
            </p:spPr>
            <p:txBody>
              <a:bodyPr>
                <a:normAutofit/>
              </a:bodyPr>
              <a:lstStyle/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sma-NO" altLang="sma-N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Смысл метода простой итерации состоит в том, что мы представляем уравнение </a:t>
                </a:r>
                <a:r>
                  <a:rPr lang="sma-NO" altLang="sma-NO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f(x)</a:t>
                </a:r>
                <a:r>
                  <a:rPr lang="sma-NO" altLang="sma-N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виде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ma-NO" altLang="sma-NO" sz="20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sma-NO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sma-NO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sma-NO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sma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𝜑</m:t>
                    </m:r>
                    <m:r>
                      <a:rPr lang="en-US" altLang="sma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sma-NO" sz="2000" b="0" i="1" smtClean="0">
                            <a:latin typeface="Cambria Math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sma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sma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sma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sma-NO" altLang="sma-N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и по формуле </a:t>
                </a:r>
                <a14:m>
                  <m:oMath xmlns:m="http://schemas.openxmlformats.org/officeDocument/2006/math">
                    <m:r>
                      <a:rPr lang="en-US" altLang="sma-NO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sma-NO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r>
                      <a:rPr lang="en-US" altLang="sma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𝜑</m:t>
                    </m:r>
                    <m:r>
                      <a:rPr lang="en-US" altLang="sma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sma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sma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sma-NO" altLang="sma-N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будем строить итерации, которые сходятся к искомому корню с интересующей степенью точности, но тут есть проблемы: возможно </a:t>
                </a:r>
                <a:r>
                  <a:rPr lang="sma-NO" altLang="sma-NO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f(x)</a:t>
                </a:r>
                <a:r>
                  <a:rPr lang="sma-NO" altLang="sma-N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очень сложно представить в таком виде, да и не факт, что любая </a:t>
                </a:r>
                <a14:m>
                  <m:oMath xmlns:m="http://schemas.openxmlformats.org/officeDocument/2006/math">
                    <m:r>
                      <a:rPr lang="en-US" altLang="sma-NO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𝜑</m:t>
                    </m:r>
                    <m:r>
                      <a:rPr lang="en-US" altLang="sma-NO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sma-NO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sma-NO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sma-NO" altLang="sma-N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будет строить сходящиеся итерации, поэтому алгорим сводится к тому, чтобы оптимально найти </a:t>
                </a:r>
                <a14:m>
                  <m:oMath xmlns:m="http://schemas.openxmlformats.org/officeDocument/2006/math">
                    <m:r>
                      <a:rPr lang="en-US" altLang="sma-NO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𝜑</m:t>
                    </m:r>
                    <m:r>
                      <a:rPr lang="en-US" altLang="sma-NO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sma-NO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sma-NO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sma-NO" altLang="sma-N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sma-NO" altLang="sma-NO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Подготовка:</a:t>
                </a:r>
                <a:endParaRPr lang="sma-NO" altLang="sma-NO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AutoNum type="arabicPeriod"/>
                </a:pPr>
                <a:r>
                  <a:rPr lang="sma-NO" altLang="sma-NO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Ищем числа </a:t>
                </a:r>
                <a:r>
                  <a:rPr lang="sma-NO" altLang="sma-NO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sma-NO" altLang="sma-NO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:r>
                  <a:rPr lang="sma-NO" altLang="sma-NO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sma-NO" altLang="sma-NO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такие, что</a:t>
                </a:r>
                <a:r>
                  <a:rPr lang="sma-NO" altLang="sma-NO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 </a:t>
                </a:r>
                <a14:m>
                  <m:oMath xmlns:m="http://schemas.openxmlformats.org/officeDocument/2006/math">
                    <m:r>
                      <a:rPr lang="en-US" altLang="sma-NO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0&lt;</m:t>
                    </m:r>
                    <m:r>
                      <a:rPr lang="en-US" altLang="sma-NO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en-US" altLang="sma-NO" sz="2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≤|</m:t>
                    </m:r>
                    <m:sSup>
                      <m:sSupPr>
                        <m:ctrlPr>
                          <a:rPr lang="en-US" altLang="sma-NO" sz="2600" b="0" i="1" smtClean="0">
                            <a:latin typeface="Cambria Math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ma-NO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p>
                        <m:d>
                          <m:dPr>
                            <m:ctrlPr>
                              <a:rPr lang="en-US" altLang="sma-NO" sz="2600" b="0" i="1" smtClean="0">
                                <a:latin typeface="Cambria Math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ma-NO" sz="2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e>
                        </m:d>
                      </m:sup>
                    </m:sSup>
                    <m:r>
                      <a:rPr lang="en-US" altLang="sma-NO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sma-NO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sma-NO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)|≤</m:t>
                    </m:r>
                    <m:r>
                      <a:rPr lang="en-US" altLang="sma-NO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𝑀</m:t>
                    </m:r>
                  </m:oMath>
                </a14:m>
                <a:r>
                  <a:rPr lang="sma-NO" altLang="sma-NO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sma-NO" altLang="sma-NO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</a:t>
                </a:r>
                <a:r>
                  <a:rPr lang="sma-NO" altLang="sma-NO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(a, b)</a:t>
                </a:r>
                <a:r>
                  <a:rPr lang="sma-NO" altLang="sma-NO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</a:p>
              <a:p>
                <a:pPr marL="0" lvl="0" indent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AutoNum type="arabicPeriod" startAt="2"/>
                </a:pPr>
                <a:r>
                  <a:rPr lang="sma-NO" altLang="sma-NO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Представляем</a:t>
                </a:r>
                <a:r>
                  <a:rPr lang="en-US" altLang="sma-NO" sz="32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sma-NO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𝜑</m:t>
                    </m:r>
                    <m:d>
                      <m:dPr>
                        <m:ctrlPr>
                          <a:rPr lang="en-US" altLang="sma-NO" sz="2400" i="1">
                            <a:latin typeface="Cambria Math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ma-NO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sma-NO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sma-NO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sma-NO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sma-NO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sma-NO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∗</m:t>
                    </m:r>
                    <m:r>
                      <a:rPr lang="en-US" altLang="sma-NO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sma-NO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sma-NO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sma-NO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 </m:t>
                    </m:r>
                  </m:oMath>
                </a14:m>
                <a:r>
                  <a:rPr lang="sma-NO" altLang="sma-NO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sma-NO" altLang="sma-NO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где </a:t>
                </a:r>
                <a14:m>
                  <m:oMath xmlns:m="http://schemas.openxmlformats.org/officeDocument/2006/math">
                    <m:r>
                      <a:rPr lang="en-US" altLang="sma-NO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sma-NO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sma-NO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sma-NO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sma-NO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  <m:r>
                          <a:rPr lang="en-US" altLang="sma-NO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sma-NO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sma-NO" altLang="sma-NO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endParaRPr lang="ru-RU" altLang="sma-NO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19F6EA9-A135-4ABB-BADA-A1D22F9A48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4352" y="693068"/>
                <a:ext cx="11923295" cy="3301416"/>
              </a:xfrm>
              <a:blipFill>
                <a:blip r:embed="rId2"/>
                <a:stretch>
                  <a:fillRect l="-1022" t="-1109" r="-51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70">
                <a:extLst>
                  <a:ext uri="{FF2B5EF4-FFF2-40B4-BE49-F238E27FC236}">
                    <a16:creationId xmlns:a16="http://schemas.microsoft.com/office/drawing/2014/main" xmlns="" id="{E016A382-5D83-40E5-914B-500835909E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52" y="3545058"/>
                <a:ext cx="9531817" cy="30712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ma-NO" altLang="sma-NO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Алгоритм: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sma-NO" altLang="sma-NO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kumimoji="0" lang="ru-RU" altLang="sma-NO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1.</a:t>
                </a:r>
                <a:r>
                  <a:rPr kumimoji="0" lang="sma-NO" altLang="sma-NO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Выбираем </a:t>
                </a:r>
                <a:r>
                  <a:rPr kumimoji="0" lang="ru-RU" altLang="sma-NO" sz="2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х0 </a:t>
                </a:r>
                <a:r>
                  <a:rPr lang="sma-NO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из </a:t>
                </a:r>
                <a:r>
                  <a:rPr lang="sma-NO" altLang="sma-NO" sz="20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(a, b)</a:t>
                </a:r>
                <a:r>
                  <a:rPr lang="sma-NO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endParaRPr lang="ru-RU" altLang="sma-NO" sz="2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2.Вычисляем</a:t>
                </a:r>
                <a:r>
                  <a:rPr lang="en-US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sma-NO" sz="2000" i="1" smtClean="0">
                            <a:latin typeface="Cambria Math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sma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sma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sma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sma-NO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𝜑</m:t>
                    </m:r>
                    <m:r>
                      <a:rPr lang="en-US" altLang="sma-NO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sma-NO" sz="2000" i="1" smtClean="0">
                            <a:latin typeface="Cambria Math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sma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sma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altLang="sma-NO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ru-RU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r>
                  <a:rPr lang="ru-RU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3.Проверяем условие</a:t>
                </a:r>
                <a:r>
                  <a:rPr lang="en-US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sma-NO" sz="200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sma-NO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𝑞</m:t>
                        </m:r>
                      </m:num>
                      <m:den>
                        <m:r>
                          <a:rPr lang="en-US" altLang="sma-NO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en-US" altLang="sma-NO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𝑞</m:t>
                        </m:r>
                      </m:den>
                    </m:f>
                    <m:r>
                      <a:rPr lang="en-US" altLang="sma-NO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  <m:sSub>
                      <m:sSubPr>
                        <m:ctrlPr>
                          <a:rPr lang="en-US" altLang="sma-NO" sz="2000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sma-NO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sma-NO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sma-NO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sma-NO" sz="2000" b="0" i="1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sma-NO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sma-NO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altLang="sma-NO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|</m:t>
                    </m:r>
                    <m:r>
                      <a:rPr lang="en-US" altLang="sma-NO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altLang="sma-NO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𝜀</m:t>
                    </m:r>
                  </m:oMath>
                </a14:m>
                <a:r>
                  <a:rPr lang="ru-RU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где  </a:t>
                </a:r>
                <a:r>
                  <a:rPr lang="en-US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q=(M-m)/(</a:t>
                </a:r>
                <a:r>
                  <a:rPr lang="en-US" altLang="sma-NO" sz="2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M+m</a:t>
                </a:r>
                <a:r>
                  <a:rPr lang="en-US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</a:t>
                </a:r>
              </a:p>
              <a:p>
                <a:r>
                  <a:rPr lang="ru-RU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4.Если оно ложно, то переходим к пункту 7;</a:t>
                </a:r>
              </a:p>
              <a:p>
                <a:r>
                  <a:rPr lang="ru-RU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х0=х1;</a:t>
                </a:r>
              </a:p>
              <a:p>
                <a:r>
                  <a:rPr lang="ru-RU" altLang="sma-NO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6.Переходим к пункту 2;</a:t>
                </a:r>
                <a:endParaRPr lang="ru-RU" altLang="sma-N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altLang="sma-NO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7. х1–искомый корень.</a:t>
                </a:r>
                <a:endParaRPr lang="sma-NO" altLang="sma-NO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Rectangle 70">
                <a:extLst>
                  <a:ext uri="{FF2B5EF4-FFF2-40B4-BE49-F238E27FC236}">
                    <a16:creationId xmlns:a16="http://schemas.microsoft.com/office/drawing/2014/main" id="{E016A382-5D83-40E5-914B-500835909E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4352" y="3545058"/>
                <a:ext cx="9531817" cy="3071275"/>
              </a:xfrm>
              <a:prstGeom prst="rect">
                <a:avLst/>
              </a:prstGeom>
              <a:blipFill>
                <a:blip r:embed="rId3"/>
                <a:stretch>
                  <a:fillRect l="-639" b="-21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6BB891C-666F-44F8-B605-38D9B73CC1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199" y="3278776"/>
            <a:ext cx="3819939" cy="333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15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4C0143-0284-49B2-B72E-48C62D520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Таблица. Расчет уравнения по методу простой итерации : </a:t>
            </a:r>
            <a:endParaRPr lang="sma-NO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F391DCAF-7FAB-4328-AA7D-51242A98E4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5363" y="1969478"/>
            <a:ext cx="10818001" cy="3967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40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E530A3-D6E3-4BCA-8853-7F38A3B91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170" y="-183515"/>
            <a:ext cx="10515600" cy="1325563"/>
          </a:xfrm>
        </p:spPr>
        <p:txBody>
          <a:bodyPr/>
          <a:lstStyle/>
          <a:p>
            <a:r>
              <a:rPr lang="ru-RU" dirty="0"/>
              <a:t>Результаты расчета:</a:t>
            </a:r>
            <a:endParaRPr lang="sma-NO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109505E-1938-4817-AD96-06DFA32BC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45" y="956603"/>
            <a:ext cx="11901267" cy="5753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Приближенное значение корня  уравнения методом простой итерации</a:t>
            </a:r>
          </a:p>
          <a:p>
            <a:pPr marL="0" indent="0">
              <a:buNone/>
            </a:pPr>
            <a:r>
              <a:rPr lang="ru-RU" dirty="0"/>
              <a:t>  х= -1,08914     , с заданной точностью е=0,001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  <a:endParaRPr 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Достоинства метода: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Простота 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Быстрая сходимость</a:t>
            </a:r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метода: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Самостоятельное нахождение производной;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879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20ACB7-CD6E-4662-BB44-BFFC01356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908"/>
            <a:ext cx="10515600" cy="648129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хорд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DB9A05F0-1CE4-40BD-8457-0E312F9F4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681036"/>
                <a:ext cx="12192000" cy="614405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ma-NO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Метод хорд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заключается в замене кривой 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отрезком прямой, проходящей через точки (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)) и (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)) . Абсцисса точки пересечения прямой с осью 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ОХ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принимается за очередное приближение.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Чтобы получить расчетную формулу метода хорд, за­пишем уравнение прямой, проходящей через точки (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)) и (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)) и, приравнивая 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 нулю, найдем </a:t>
                </a:r>
                <a:r>
                  <a:rPr lang="sma-NO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lang="sma-NO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dirty="0">
                    <a:cs typeface="Times New Roman" panose="02020603050405020304" pitchFamily="18" charset="0"/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sma-NO" dirty="0"/>
                  <a:t>  				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sma-NO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B9A05F0-1CE4-40BD-8457-0E312F9F4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681036"/>
                <a:ext cx="12192000" cy="6144055"/>
              </a:xfrm>
              <a:blipFill>
                <a:blip r:embed="rId2"/>
                <a:stretch>
                  <a:fillRect l="-750" t="-1389" r="-1100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A7686C2B-B9C2-4CF2-AE2D-516ABB63DE4E}"/>
              </a:ext>
            </a:extLst>
          </p:cNvPr>
          <p:cNvSpPr/>
          <p:nvPr/>
        </p:nvSpPr>
        <p:spPr>
          <a:xfrm>
            <a:off x="1" y="3263705"/>
            <a:ext cx="8215532" cy="3209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145" marR="144145">
              <a:lnSpc>
                <a:spcPct val="107000"/>
              </a:lnSpc>
              <a:spcAft>
                <a:spcPts val="0"/>
              </a:spcAft>
            </a:pPr>
            <a:r>
              <a:rPr lang="sma-NO" b="1" u="sng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b="1" u="sng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ma-NO" b="1" u="sng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метода </a:t>
            </a:r>
            <a:r>
              <a:rPr lang="ru-RU" b="1" u="sng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ma-NO" b="1" u="sng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хорд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rgbClr val="42424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4145" marR="144145">
              <a:lnSpc>
                <a:spcPct val="107000"/>
              </a:lnSpc>
              <a:spcAft>
                <a:spcPts val="0"/>
              </a:spcAft>
            </a:pPr>
            <a:endParaRPr lang="sma-NO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145" marR="144145">
              <a:lnSpc>
                <a:spcPct val="107000"/>
              </a:lnSpc>
              <a:spcAft>
                <a:spcPts val="0"/>
              </a:spcAft>
            </a:pP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усть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  <a:endParaRPr lang="sma-NO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145" marR="144145">
              <a:lnSpc>
                <a:spcPct val="107000"/>
              </a:lnSpc>
              <a:spcAft>
                <a:spcPts val="0"/>
              </a:spcAft>
            </a:pP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ычислим следующий номер итерации: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+ 1.</a:t>
            </a:r>
            <a:endParaRPr lang="ru-RU" dirty="0">
              <a:solidFill>
                <a:srgbClr val="42424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4145" marR="144145">
              <a:lnSpc>
                <a:spcPct val="107000"/>
              </a:lnSpc>
              <a:spcAft>
                <a:spcPts val="0"/>
              </a:spcAft>
            </a:pP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Найдем очередное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 приближение по формуле: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ma-NO" i="1" baseline="-250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)/(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)). </a:t>
            </a:r>
            <a:r>
              <a:rPr lang="ru-RU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Вычислим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ma-NO" i="1" baseline="-250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sma-NO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145" marR="144145">
              <a:lnSpc>
                <a:spcPct val="107000"/>
              </a:lnSpc>
              <a:spcAft>
                <a:spcPts val="0"/>
              </a:spcAft>
            </a:pP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сли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ma-NO" i="1" baseline="-250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)= 0 (корень найден), то переходим к п. 5.</a:t>
            </a:r>
            <a:endParaRPr lang="sma-NO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145" marR="144145">
              <a:lnSpc>
                <a:spcPct val="107000"/>
              </a:lnSpc>
              <a:spcAft>
                <a:spcPts val="0"/>
              </a:spcAft>
            </a:pP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ma-NO" i="1" baseline="-250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×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)&gt;0, то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ma-NO" i="1" baseline="-250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иначе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ma-NO" i="1" baseline="-250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sma-NO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145" marR="144145">
              <a:lnSpc>
                <a:spcPct val="107000"/>
              </a:lnSpc>
              <a:spcAft>
                <a:spcPts val="0"/>
              </a:spcAft>
            </a:pP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сли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|x</a:t>
            </a:r>
            <a:r>
              <a:rPr lang="sma-NO" i="1" baseline="-250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x</a:t>
            </a:r>
            <a:r>
              <a:rPr lang="sma-NO" i="1" baseline="-250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baseline="-250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| &gt;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переходим к п. 2;</a:t>
            </a:r>
            <a:endParaRPr lang="sma-NO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145" marR="144145">
              <a:lnSpc>
                <a:spcPct val="107000"/>
              </a:lnSpc>
              <a:spcAft>
                <a:spcPts val="0"/>
              </a:spcAft>
            </a:pP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ыводим значение корня 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ma-NO" i="1" baseline="-250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ma-NO" i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sma-NO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6) </a:t>
            </a:r>
            <a:r>
              <a:rPr lang="ru-RU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sma-NO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онец.</a:t>
            </a:r>
            <a:endParaRPr lang="sma-NO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F1C64A0-9013-4B55-B63E-7FBA66F633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048" y="3419706"/>
            <a:ext cx="4096322" cy="322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76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D5023F-9B5B-4B47-8092-CF0A51C33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Таблица. Расчет уравнения по методу хорд: </a:t>
            </a:r>
            <a:endParaRPr lang="sma-NO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F255CA5D-A7A8-41AD-A9AF-FE82616C7B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273" y="2220848"/>
            <a:ext cx="11803454" cy="209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82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E530A3-D6E3-4BCA-8853-7F38A3B91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7238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расчета:</a:t>
            </a:r>
            <a:endParaRPr lang="sma-N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109505E-1938-4817-AD96-06DFA32BC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09" y="1333255"/>
            <a:ext cx="11830929" cy="51238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Приближенное значение корня уравнения методом хорд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х=  </a:t>
            </a:r>
            <a:r>
              <a:rPr lang="en-U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-1,08862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>, с заданной точностью </a:t>
            </a:r>
            <a:r>
              <a:rPr lang="ru-RU" b="1" i="1" u="sng" dirty="0"/>
              <a:t>е=0,001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  <a:endParaRPr 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Достоинства метода: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высокая скорость сходимости, чем в методе половинного деления;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заранее определить число шагов 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универсальность(наложение минимальных ограничений).</a:t>
            </a:r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метода: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Невозможность оценить количество шагов;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большие требования к функции( в сравнении с методом половинного деления);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невозможность обобщения метода(нельзя использовать для систем).</a:t>
            </a:r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307914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F4CD1B-AE89-4A4F-B3B0-97CD998B6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025" y="154110"/>
            <a:ext cx="2706858" cy="1325563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Введение: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AC08E24-53EE-46D6-B858-3238C38C7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209822"/>
            <a:ext cx="12192000" cy="56481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В общем случае процесс решения задачи с использованием ЭВМ состоит  из следующих этапов:</a:t>
            </a:r>
          </a:p>
          <a:p>
            <a:pPr marL="0" indent="0">
              <a:buNone/>
            </a:pP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1.Постановка задачи и построение математической модели (этап моделирования);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2.Выбор метода и разработка алгоритма (этап алгоритмизации);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3.Запись алгоритма на языке, понятном ЭВМ (этап программирования);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4.Отладка и использования программы на ЭВМ (этап реализации);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5.Анализ полученных результатов (этап интерпретации).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368646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20ACB7-CD6E-4662-BB44-BFFC01356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412" y="0"/>
            <a:ext cx="10515600" cy="838033"/>
          </a:xfrm>
        </p:spPr>
        <p:txBody>
          <a:bodyPr/>
          <a:lstStyle/>
          <a:p>
            <a:r>
              <a:rPr lang="ru-RU" dirty="0"/>
              <a:t>Метод касательных</a:t>
            </a:r>
            <a:endParaRPr lang="sma-NO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DB9A05F0-1CE4-40BD-8457-0E312F9F4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6412" y="838033"/>
                <a:ext cx="8073188" cy="5739062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ru-RU" dirty="0"/>
                  <a:t>В точке пересечения касательной с осью </a:t>
                </a:r>
                <a:r>
                  <a:rPr lang="ru-RU" dirty="0" err="1"/>
                  <a:t>Оx</a:t>
                </a:r>
                <a:r>
                  <a:rPr lang="ru-RU" dirty="0"/>
                  <a:t> переменная у = 0. Приравнивая у к нулю, выразим х и получим формулу метода касательных:</a:t>
                </a:r>
              </a:p>
              <a:p>
                <a:pPr marL="0" indent="0" algn="ctr">
                  <a:buNone/>
                </a:pPr>
                <a:r>
                  <a:rPr lang="ru-RU" dirty="0"/>
                  <a:t> </a:t>
                </a:r>
                <a14:m>
                  <m:oMath xmlns:m="http://schemas.openxmlformats.org/officeDocument/2006/math">
                    <m:r>
                      <a:rPr lang="en-US" sz="39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39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9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9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39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+1</m:t>
                        </m:r>
                      </m:sub>
                    </m:sSub>
                    <m:r>
                      <a:rPr lang="en-US" sz="39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39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9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9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en-US" sz="39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39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9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en-US" sz="39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3900" b="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9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9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39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9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en-US" sz="39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′(</m:t>
                        </m:r>
                        <m:sSub>
                          <m:sSubPr>
                            <m:ctrlPr>
                              <a:rPr lang="en-US" sz="3900" b="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9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39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39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ru-RU" dirty="0"/>
              </a:p>
              <a:p>
                <a:pPr marL="0" indent="0">
                  <a:buNone/>
                </a:pPr>
                <a:r>
                  <a:rPr lang="ru-RU" dirty="0"/>
                  <a:t>Теорема. Пусть на отрезке [а, b]выполняются условия:</a:t>
                </a:r>
              </a:p>
              <a:p>
                <a:pPr marL="0" indent="0">
                  <a:buNone/>
                </a:pPr>
                <a:r>
                  <a:rPr lang="ru-RU" dirty="0"/>
                  <a:t>1) функция f(x)и ее производные f '(х)и f ''(x)непрерывны;</a:t>
                </a:r>
              </a:p>
              <a:p>
                <a:pPr marL="0" indent="0">
                  <a:buNone/>
                </a:pPr>
                <a:r>
                  <a:rPr lang="ru-RU" dirty="0"/>
                  <a:t>2) производные f '(x)и f ''(x)отличны от нуля и сохраняют определенные постоянные знаки;</a:t>
                </a:r>
              </a:p>
              <a:p>
                <a:pPr marL="0" indent="0">
                  <a:buNone/>
                </a:pPr>
                <a:r>
                  <a:rPr lang="ru-RU" dirty="0"/>
                  <a:t>3) f(a)× f(b) &lt; 0 (функция f(x)меняет знак на отрезке).</a:t>
                </a:r>
              </a:p>
              <a:p>
                <a:pPr marL="0" indent="0">
                  <a:buNone/>
                </a:pPr>
                <a:r>
                  <a:rPr lang="ru-RU" dirty="0"/>
                  <a:t>Тогда существует отрезок [α, β], содержащий искомый корень уравнения f(x) = 0, на котором итерационная последовательность  сходится. Если в качестве нулевого приближения х0 выбрать ту граничную точку [α, β], в которой знак функции совпадает со знаком второй производной,</a:t>
                </a:r>
              </a:p>
              <a:p>
                <a:pPr marL="0" indent="0">
                  <a:buNone/>
                </a:pPr>
                <a:r>
                  <a:rPr lang="ru-RU" dirty="0"/>
                  <a:t>т.е. f(x0)× f"(x0)&gt;0, то итерационная последовательность сходится монотонно</a:t>
                </a:r>
              </a:p>
              <a:p>
                <a:pPr marL="0" indent="0">
                  <a:buNone/>
                </a:pPr>
                <a:endParaRPr lang="sma-NO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B9A05F0-1CE4-40BD-8457-0E312F9F4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6412" y="838033"/>
                <a:ext cx="8073188" cy="5739062"/>
              </a:xfrm>
              <a:blipFill>
                <a:blip r:embed="rId2"/>
                <a:stretch>
                  <a:fillRect l="-1208" t="-2442" r="-529" b="-849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96989A5-A7E6-4D92-A088-949D1EC5F4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0386" y="1999333"/>
            <a:ext cx="4195202" cy="354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10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D5023F-9B5B-4B47-8092-CF0A51C33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Таблица. Расчет уравнения по методу касательных: </a:t>
            </a:r>
            <a:endParaRPr lang="sma-NO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13E00A4D-D642-43A2-8EBD-DD041A3A43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091" y="2320110"/>
            <a:ext cx="11613818" cy="221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16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E530A3-D6E3-4BCA-8853-7F38A3B91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5373"/>
          </a:xfrm>
        </p:spPr>
        <p:txBody>
          <a:bodyPr>
            <a:norm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расчета:</a:t>
            </a:r>
            <a:endParaRPr lang="sma-N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109505E-1938-4817-AD96-06DFA32BC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45" y="1195754"/>
            <a:ext cx="11718387" cy="4981209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dirty="0"/>
              <a:t>Приближенное значение корня уравнения методом касательных  </a:t>
            </a:r>
          </a:p>
          <a:p>
            <a:pPr marL="0" indent="0">
              <a:buNone/>
            </a:pPr>
            <a:r>
              <a:rPr lang="ru-RU" dirty="0"/>
              <a:t>х=  -1,08874    , с заданной точностью е=0,001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Вывод: </a:t>
            </a:r>
            <a:endParaRPr 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Достоинства метода: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высокая скорость сходимости, чем в методе половинного деления и хорд;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перенесения на более общий случай.</a:t>
            </a:r>
          </a:p>
          <a:p>
            <a:pPr marL="0" indent="0">
              <a:buNone/>
            </a:pP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метода: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невозможность заранее оценить количество шагов;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Повышенные требования к функции( в сравнении с методом половинного деления и хорд);</a:t>
            </a:r>
          </a:p>
        </p:txBody>
      </p:sp>
    </p:spTree>
    <p:extLst>
      <p:ext uri="{BB962C8B-B14F-4D97-AF65-F5344CB8AC3E}">
        <p14:creationId xmlns:p14="http://schemas.microsoft.com/office/powerpoint/2010/main" val="177880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FB71F7-AE3D-425A-96F4-7675FC86D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42" y="239152"/>
            <a:ext cx="12079458" cy="2264897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1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  <a:r>
              <a:rPr lang="ru-RU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данной работе показано решение алгебраических и трансцендентных уравнений в среде </a:t>
            </a:r>
            <a:r>
              <a:rPr lang="sma-NO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sma-NO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ma-NO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1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Уточнения корня  производилось различными методами:</a:t>
            </a:r>
            <a:br>
              <a:rPr lang="ru-RU" altLang="ru-RU" sz="31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1)методом бисекции;2)методом итераций;3)методом секущих;4)методом Ньютона;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sma-NO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4753B8E-34B5-44DB-9C43-2A85C0394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53884"/>
            <a:ext cx="12192000" cy="4804116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Самый простейший из методов уточнения корня является метод половинного деления и используется во многих стандартных программных средствах.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хорд в отличие от метода дихотомии , обращающего внимание лишь на знаки значений функции, но не на сами значения . Он требует , чтобы один конец отрезка, на котором ищется корень был не подвижен. Берется один из концов отрезка. Метод является двухточечным, его сходимость монотонная и односторонняя. Метод хорд использует пропорциональное деление интервала.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методе касательных в отличие от методов дихотомии и хорд задается не начальный интервал местонахождения корня, а его начальное приближение 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метода хорд и у метода Ньютона имеется общий недостаток: на каждом шаге проверяется точность значения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8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students.uni-vologda.ac.ru/pages/pm11/erv/index.html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660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FEB8F4-9293-4F79-AB6C-CAE1E6B92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692" y="365125"/>
            <a:ext cx="11549576" cy="13255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Задание: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D4DB12E3-7ACE-4886-B130-64D8575BE7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2096085"/>
                <a:ext cx="12192000" cy="4080877"/>
              </a:xfrm>
            </p:spPr>
            <p:txBody>
              <a:bodyPr/>
              <a:lstStyle/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Найдите приближенное значение уравнения заданного функцией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dirty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 dirty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i="1" dirty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+8</m:t>
                      </m:r>
                      <m:r>
                        <a:rPr lang="en-US" i="1" dirty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i="1" dirty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+10=0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 точностью е=0,001</a:t>
                </a:r>
              </a:p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Представьте графически поставленную задачу;</a:t>
                </a:r>
                <a:endParaRPr lang="sma-NO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4DB12E3-7ACE-4886-B130-64D8575BE7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2096085"/>
                <a:ext cx="12192000" cy="4080877"/>
              </a:xfrm>
              <a:blipFill>
                <a:blip r:embed="rId2"/>
                <a:stretch>
                  <a:fillRect l="-1000" t="-2691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68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9631D06-EFA9-481A-B839-146AFC0EF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задания: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F4BF96D-EA65-429E-934C-2E48DBA90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Ознакомиться с теоретической частью задания;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расчет для своего варианта индивидуального задания в </a:t>
            </a:r>
            <a:r>
              <a:rPr lang="sma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ma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Оформить презентацию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включающую: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постановку задачи;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алгоритм расчета;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таблицу с расчетом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график исходной функции;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расчета и его анализ.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53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2D7436-57F5-49BC-ADF5-886428DB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74" y="112542"/>
            <a:ext cx="12093526" cy="6745458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dirty="0"/>
              <a:t>                       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задачи: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Пусть дано уравнение  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 = 0, (a, b)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интервал, на котором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единственный корень. Нужно приближенно вычислить этот корень с заданной точностью.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Примечание: Заметим, что если  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имеет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k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корней, то нужно выделить соответственно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k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интервалов.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57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xmlns="" id="{23E03512-33D5-4AD1-9369-FE844A802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422" y="96838"/>
            <a:ext cx="11896578" cy="661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1524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1524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152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152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152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52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52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52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52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b="1" i="1" dirty="0">
                <a:sym typeface="Wingdings" panose="05000000000000000000" pitchFamily="2" charset="2"/>
              </a:rPr>
              <a:t>Общая постановка задачи.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b="1" i="1" dirty="0">
              <a:sym typeface="Wingdings" panose="05000000000000000000" pitchFamily="2" charset="2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/>
              <a:t>Найти действительные корни уравнения </a:t>
            </a:r>
            <a:r>
              <a:rPr lang="en-US" altLang="ru-RU" sz="2400" dirty="0">
                <a:cs typeface="Times New Roman" panose="02020603050405020304" pitchFamily="18" charset="0"/>
              </a:rPr>
              <a:t>f</a:t>
            </a:r>
            <a:r>
              <a:rPr lang="ru-RU" altLang="ru-RU" sz="2400" dirty="0">
                <a:cs typeface="Times New Roman" panose="02020603050405020304" pitchFamily="18" charset="0"/>
              </a:rPr>
              <a:t>(</a:t>
            </a:r>
            <a:r>
              <a:rPr lang="en-US" altLang="ru-RU" sz="2400" dirty="0"/>
              <a:t>x</a:t>
            </a:r>
            <a:r>
              <a:rPr lang="ru-RU" altLang="ru-RU" sz="2400" dirty="0"/>
              <a:t>) =0 </a:t>
            </a:r>
            <a:r>
              <a:rPr lang="en-US" altLang="ru-RU" sz="2400" dirty="0"/>
              <a:t>,</a:t>
            </a:r>
            <a:endParaRPr lang="ru-RU" altLang="ru-RU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/>
              <a:t>где   </a:t>
            </a:r>
            <a:r>
              <a:rPr lang="en-US" altLang="ru-RU" sz="2400" dirty="0">
                <a:cs typeface="Times New Roman" panose="02020603050405020304" pitchFamily="18" charset="0"/>
              </a:rPr>
              <a:t>f</a:t>
            </a:r>
            <a:r>
              <a:rPr lang="ru-RU" altLang="ru-RU" sz="2400" dirty="0">
                <a:cs typeface="Times New Roman" panose="02020603050405020304" pitchFamily="18" charset="0"/>
              </a:rPr>
              <a:t>(</a:t>
            </a:r>
            <a:r>
              <a:rPr lang="en-US" altLang="ru-RU" sz="2400" dirty="0"/>
              <a:t>x</a:t>
            </a:r>
            <a:r>
              <a:rPr lang="ru-RU" altLang="ru-RU" sz="2400" dirty="0"/>
              <a:t>) –алгебраическая или  трансцендентная функция.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/>
              <a:t>Точные методы решения уравнений подходят только к узкому классу уравнений ( квадратные, биквадратные,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/>
              <a:t>некоторые тригонометрические, показательные, логарифмические)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4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400" i="1" u="sng" dirty="0"/>
              <a:t>Задача численного нахождения корней уравнения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400" i="1" u="sng" dirty="0"/>
              <a:t>состоит из двух этапов: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400" i="1" u="sng" dirty="0">
              <a:sym typeface="Wingdings" panose="05000000000000000000" pitchFamily="2" charset="2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ym typeface="Wingdings" panose="05000000000000000000" pitchFamily="2" charset="2"/>
              </a:rPr>
              <a:t>1.Отделение(локализация) корня;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400" dirty="0">
              <a:sym typeface="Wingdings" panose="05000000000000000000" pitchFamily="2" charset="2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ym typeface="Wingdings" panose="05000000000000000000" pitchFamily="2" charset="2"/>
              </a:rPr>
              <a:t>2.Приближенное вычисление корня до заданной точности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ym typeface="Wingdings" panose="05000000000000000000" pitchFamily="2" charset="2"/>
              </a:rPr>
              <a:t>(уточнение корней)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400" dirty="0"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3">
            <a:extLst>
              <a:ext uri="{FF2B5EF4-FFF2-40B4-BE49-F238E27FC236}">
                <a16:creationId xmlns:a16="http://schemas.microsoft.com/office/drawing/2014/main" xmlns="" id="{D6A66160-24BB-4066-936E-6B3BFB078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8BB1F71-08AB-4CDA-854E-A14D350F7320}" type="slidenum">
              <a:rPr lang="ru-RU" altLang="ru-RU" sz="140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400"/>
          </a:p>
        </p:txBody>
      </p:sp>
      <p:sp>
        <p:nvSpPr>
          <p:cNvPr id="21507" name="Прямоугольник 4">
            <a:extLst>
              <a:ext uri="{FF2B5EF4-FFF2-40B4-BE49-F238E27FC236}">
                <a16:creationId xmlns:a16="http://schemas.microsoft.com/office/drawing/2014/main" xmlns="" id="{B3541171-4C7C-434B-AF95-CDC8705BA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0289" y="620714"/>
            <a:ext cx="426642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/>
              <a:t>Уточнение корня</a:t>
            </a:r>
            <a:r>
              <a:rPr lang="ru-RU" altLang="ru-RU" sz="2400" b="1" i="1" dirty="0"/>
              <a:t>.</a:t>
            </a:r>
            <a:endParaRPr lang="en-US" altLang="ru-RU" sz="2400" b="1" i="1" dirty="0"/>
          </a:p>
        </p:txBody>
      </p:sp>
      <p:sp>
        <p:nvSpPr>
          <p:cNvPr id="21508" name="Прямоугольник 5">
            <a:extLst>
              <a:ext uri="{FF2B5EF4-FFF2-40B4-BE49-F238E27FC236}">
                <a16:creationId xmlns:a16="http://schemas.microsoft.com/office/drawing/2014/main" xmlns="" id="{C2ABEE18-ADA6-490F-8767-F761D8899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13" y="1609725"/>
            <a:ext cx="9144001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cs typeface="Times New Roman" panose="02020603050405020304" pitchFamily="18" charset="0"/>
              </a:rPr>
              <a:t>Если искомый корень уравнения </a:t>
            </a:r>
            <a:r>
              <a:rPr lang="en-US" altLang="ru-RU" sz="2400" dirty="0"/>
              <a:t>f(x)=0</a:t>
            </a:r>
            <a:r>
              <a:rPr lang="ru-RU" altLang="ru-RU" sz="2400" dirty="0"/>
              <a:t>, отделен, т.е. определен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/>
              <a:t>отрезок </a:t>
            </a:r>
            <a:r>
              <a:rPr lang="ru-RU" altLang="ru-RU" sz="2400" i="1" dirty="0">
                <a:solidFill>
                  <a:srgbClr val="000000"/>
                </a:solidFill>
              </a:rPr>
              <a:t>[</a:t>
            </a:r>
            <a:r>
              <a:rPr lang="en-US" altLang="ru-RU" sz="2400" i="1" dirty="0">
                <a:solidFill>
                  <a:srgbClr val="000000"/>
                </a:solidFill>
              </a:rPr>
              <a:t>a</a:t>
            </a:r>
            <a:r>
              <a:rPr lang="ru-RU" altLang="ru-RU" sz="2400" i="1" dirty="0">
                <a:solidFill>
                  <a:srgbClr val="000000"/>
                </a:solidFill>
              </a:rPr>
              <a:t>,</a:t>
            </a:r>
            <a:r>
              <a:rPr lang="en-US" altLang="ru-RU" sz="2400" i="1" dirty="0">
                <a:solidFill>
                  <a:srgbClr val="000000"/>
                </a:solidFill>
              </a:rPr>
              <a:t>b</a:t>
            </a:r>
            <a:r>
              <a:rPr lang="ru-RU" altLang="ru-RU" sz="2400" i="1" dirty="0">
                <a:solidFill>
                  <a:srgbClr val="000000"/>
                </a:solidFill>
              </a:rPr>
              <a:t>],</a:t>
            </a:r>
            <a:r>
              <a:rPr lang="ru-RU" altLang="ru-RU" sz="2400" dirty="0">
                <a:solidFill>
                  <a:srgbClr val="000000"/>
                </a:solidFill>
              </a:rPr>
              <a:t>  на котором существует только один действительный корень  уравнения, то далее необходимо найти приближенное значение коня с   заданной точностью.</a:t>
            </a:r>
            <a:endParaRPr lang="ru-RU" altLang="ru-RU" sz="2400" dirty="0"/>
          </a:p>
        </p:txBody>
      </p:sp>
      <p:sp>
        <p:nvSpPr>
          <p:cNvPr id="21509" name="Прямоугольник 6">
            <a:extLst>
              <a:ext uri="{FF2B5EF4-FFF2-40B4-BE49-F238E27FC236}">
                <a16:creationId xmlns:a16="http://schemas.microsoft.com/office/drawing/2014/main" xmlns="" id="{525A4DA3-B9C2-43B5-96F0-950198630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864" y="3384551"/>
            <a:ext cx="58753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i="1">
                <a:solidFill>
                  <a:srgbClr val="000000"/>
                </a:solidFill>
              </a:rPr>
              <a:t>Такая задача называется уточнения корня.</a:t>
            </a:r>
            <a:endParaRPr lang="ru-RU" altLang="ru-RU" sz="2400"/>
          </a:p>
        </p:txBody>
      </p:sp>
      <p:sp>
        <p:nvSpPr>
          <p:cNvPr id="21510" name="Прямоугольник 7">
            <a:extLst>
              <a:ext uri="{FF2B5EF4-FFF2-40B4-BE49-F238E27FC236}">
                <a16:creationId xmlns:a16="http://schemas.microsoft.com/office/drawing/2014/main" xmlns="" id="{DE0FB708-259C-4F9B-85CD-9691E4A10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114" y="3860801"/>
            <a:ext cx="822483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</a:rPr>
              <a:t>Уточнения корня можно производить различными методами: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</a:rPr>
              <a:t>1)Метод половинного деления(</a:t>
            </a:r>
            <a:r>
              <a:rPr lang="ru-RU" altLang="ru-RU" sz="2400" dirty="0" err="1">
                <a:solidFill>
                  <a:srgbClr val="000000"/>
                </a:solidFill>
              </a:rPr>
              <a:t>бисекции</a:t>
            </a:r>
            <a:r>
              <a:rPr lang="ru-RU" altLang="ru-RU" sz="2400" dirty="0">
                <a:solidFill>
                  <a:srgbClr val="000000"/>
                </a:solidFill>
              </a:rPr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</a:rPr>
              <a:t>2)Метод итераций;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</a:rPr>
              <a:t>3)Метод хорд(секущих);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</a:rPr>
              <a:t>4)Метод касательных(Ньютона);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</a:rPr>
              <a:t>5)Комбинированные методы.</a:t>
            </a:r>
            <a:endParaRPr lang="ru-RU" alt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EF1FBF5-A6D3-4A5A-8B67-DE2F35AEF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индивидуальное  расчетное задание</a:t>
            </a:r>
            <a:endParaRPr lang="sma-NO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xmlns="" id="{7CBCB7B9-EC4C-4D59-8ECC-234C7CDFB9B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/>
              <a:lstStyle/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Дано: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+8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+10=0</m:t>
                    </m:r>
                  </m:oMath>
                </a14:m>
                <a:endParaRPr lang="ru-RU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 Отделить корень заданного уравнения, пользуясь графическим методом, и по методам вычислите один корень с точностью  0,001 при помощи программы на ПК</a:t>
                </a:r>
                <a:endParaRPr lang="sma-NO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id="{7CBCB7B9-EC4C-4D59-8ECC-234C7CDFB9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65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B20330-AA58-40D3-A7A0-607FB09D5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979" y="160589"/>
            <a:ext cx="10515600" cy="862096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Графический метод:</a:t>
            </a: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84B22DE-D142-4999-A162-63CDD66F9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53" y="938463"/>
            <a:ext cx="11983451" cy="591953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отделения корней уравнения естественно приме­нять графический метод. График функции </a:t>
            </a:r>
            <a:r>
              <a:rPr lang="sma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sma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ma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 уче­том свойств функции дает много информации для опре­деления числа корней уравнения </a:t>
            </a:r>
            <a:r>
              <a:rPr lang="sma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ma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0.</a:t>
            </a:r>
          </a:p>
          <a:p>
            <a:pPr marL="0" indent="0">
              <a:buNone/>
            </a:pP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настоящего времени графический метод предлага­лось применять для нахождения грубого значения корня или интервала, содержащего корень, затем применять итерационные методы, т. е. методы последовательных приближений для уточнения значения корня. С появле­нием математических пакетов и электронных таблиц ста­ло возможным вычислять таблицы значений функции с любым шагом и строить графики с высокой точностью.</a:t>
            </a:r>
          </a:p>
          <a:p>
            <a:pPr marL="0" indent="0">
              <a:buNone/>
            </a:pP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позволяет уточнять очередной знак в приближенном значении корня при помощи следующего алгоритма:</a:t>
            </a:r>
          </a:p>
          <a:p>
            <a:pPr marL="0" indent="0">
              <a:buNone/>
            </a:pP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если функция </a:t>
            </a:r>
            <a:r>
              <a:rPr lang="sma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ma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концах отрезка [</a:t>
            </a:r>
            <a:r>
              <a:rPr lang="sma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ma-N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значения разных принимает значения разных знаков то делим отрезок на 10 равных частей и находим ту часть, которая содержит корень (таким способом мы можем уменьшить длину отрезка, содержащего корень, в 10 раз);</a:t>
            </a:r>
          </a:p>
          <a:p>
            <a:pPr marL="0" indent="0">
              <a:buNone/>
            </a:pP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повторим действия предыдущего пункта для полу­ченного отрезка.</a:t>
            </a:r>
          </a:p>
          <a:p>
            <a:pPr marL="0" indent="0">
              <a:buNone/>
            </a:pP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процесс можно продолжать до тех пор, пока длина отрезка не станет меньше заданной погрешности.</a:t>
            </a:r>
          </a:p>
          <a:p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334751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1414</Words>
  <Application>Microsoft Office PowerPoint</Application>
  <PresentationFormat>Произвольный</PresentationFormat>
  <Paragraphs>169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 Решение алгебраических и трансцендентных уравнений в среде Microsoft Excel</vt:lpstr>
      <vt:lpstr>Введение:</vt:lpstr>
      <vt:lpstr>Задание:</vt:lpstr>
      <vt:lpstr>                     Состав задания:</vt:lpstr>
      <vt:lpstr>                         Постановка задачи:   Пусть дано уравнение   f(x) = 0, (a, b) - интервал, на котором f(x) имеет единственный корень. Нужно приближенно вычислить этот корень с заданной точностью. Примечание: Заметим, что если   f(x) имеет k корней, то нужно выделить соответственно k интервалов. </vt:lpstr>
      <vt:lpstr>Презентация PowerPoint</vt:lpstr>
      <vt:lpstr>Презентация PowerPoint</vt:lpstr>
      <vt:lpstr>индивидуальное  расчетное задание</vt:lpstr>
      <vt:lpstr>Графический метод:</vt:lpstr>
      <vt:lpstr>Графический метод:</vt:lpstr>
      <vt:lpstr>Метод половинного деления:</vt:lpstr>
      <vt:lpstr>Таблица. Расчет уравнения по методу половинного деления: </vt:lpstr>
      <vt:lpstr>Результаты расчета:</vt:lpstr>
      <vt:lpstr>Метод простой итерации:</vt:lpstr>
      <vt:lpstr>Таблица. Расчет уравнения по методу простой итерации : </vt:lpstr>
      <vt:lpstr>Результаты расчета:</vt:lpstr>
      <vt:lpstr>Метод хорд</vt:lpstr>
      <vt:lpstr>Таблица. Расчет уравнения по методу хорд: </vt:lpstr>
      <vt:lpstr>Результаты расчета:</vt:lpstr>
      <vt:lpstr>Метод касательных</vt:lpstr>
      <vt:lpstr>Таблица. Расчет уравнения по методу касательных: </vt:lpstr>
      <vt:lpstr>Результаты расчета:</vt:lpstr>
      <vt:lpstr>        Вывод:В данной работе показано решение алгебраических и трансцендентных уравнений в среде Microsoft Excel. Уточнения корня  производилось различными методами: 1)методом бисекции;2)методом итераций;3)методом секущих;4)методом Ньютона;         </vt:lpstr>
      <vt:lpstr>Интернет-ресурсы: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Лабораторная работа: Решение алгебраических и трансцентдентных уравнений в среде Microsoft Excel</dc:title>
  <dc:creator>Марина</dc:creator>
  <cp:lastModifiedBy>Марина</cp:lastModifiedBy>
  <cp:revision>46</cp:revision>
  <dcterms:created xsi:type="dcterms:W3CDTF">2019-03-04T08:12:42Z</dcterms:created>
  <dcterms:modified xsi:type="dcterms:W3CDTF">2019-04-18T17:26:19Z</dcterms:modified>
</cp:coreProperties>
</file>