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314" r:id="rId2"/>
    <p:sldId id="258" r:id="rId3"/>
    <p:sldId id="279" r:id="rId4"/>
    <p:sldId id="280" r:id="rId5"/>
    <p:sldId id="259" r:id="rId6"/>
    <p:sldId id="285" r:id="rId7"/>
    <p:sldId id="282" r:id="rId8"/>
    <p:sldId id="283" r:id="rId9"/>
    <p:sldId id="284" r:id="rId10"/>
    <p:sldId id="286" r:id="rId11"/>
    <p:sldId id="265" r:id="rId12"/>
    <p:sldId id="287" r:id="rId13"/>
    <p:sldId id="289" r:id="rId14"/>
    <p:sldId id="274" r:id="rId15"/>
    <p:sldId id="275" r:id="rId16"/>
    <p:sldId id="272" r:id="rId17"/>
    <p:sldId id="310" r:id="rId18"/>
    <p:sldId id="291" r:id="rId19"/>
    <p:sldId id="277" r:id="rId20"/>
    <p:sldId id="305" r:id="rId21"/>
    <p:sldId id="294" r:id="rId22"/>
    <p:sldId id="293" r:id="rId23"/>
    <p:sldId id="297" r:id="rId24"/>
    <p:sldId id="298" r:id="rId25"/>
    <p:sldId id="304" r:id="rId26"/>
    <p:sldId id="299" r:id="rId27"/>
    <p:sldId id="306" r:id="rId28"/>
    <p:sldId id="307" r:id="rId29"/>
    <p:sldId id="263" r:id="rId30"/>
    <p:sldId id="308" r:id="rId31"/>
    <p:sldId id="290" r:id="rId32"/>
    <p:sldId id="313" r:id="rId33"/>
    <p:sldId id="311" r:id="rId34"/>
    <p:sldId id="278" r:id="rId35"/>
  </p:sldIdLst>
  <p:sldSz cx="9144000" cy="6858000" type="screen4x3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26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BDABCD-67FF-4AB4-8CB3-FC996920B346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7A5B6C-4C63-4597-A21C-E1C4C37055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2616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FDA84-79C3-4855-B775-8F93746EC163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9A7FF0-853F-4F0D-9368-94FE4122EE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486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FC10-C4F4-4D7C-8550-ACE6099E02CA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31A18-4110-4780-B961-774EBC3BB6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964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FC10-C4F4-4D7C-8550-ACE6099E02CA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31A18-4110-4780-B961-774EBC3BB6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893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FC10-C4F4-4D7C-8550-ACE6099E02CA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31A18-4110-4780-B961-774EBC3BB6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522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FC10-C4F4-4D7C-8550-ACE6099E02CA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31A18-4110-4780-B961-774EBC3BB6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087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FC10-C4F4-4D7C-8550-ACE6099E02CA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31A18-4110-4780-B961-774EBC3BB6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922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FC10-C4F4-4D7C-8550-ACE6099E02CA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31A18-4110-4780-B961-774EBC3BB6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957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FC10-C4F4-4D7C-8550-ACE6099E02CA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31A18-4110-4780-B961-774EBC3BB6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870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FC10-C4F4-4D7C-8550-ACE6099E02CA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31A18-4110-4780-B961-774EBC3BB6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74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FC10-C4F4-4D7C-8550-ACE6099E02CA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31A18-4110-4780-B961-774EBC3BB6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465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FC10-C4F4-4D7C-8550-ACE6099E02CA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31A18-4110-4780-B961-774EBC3BB6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626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FC10-C4F4-4D7C-8550-ACE6099E02CA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31A18-4110-4780-B961-774EBC3BB6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918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5FC10-C4F4-4D7C-8550-ACE6099E02CA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31A18-4110-4780-B961-774EBC3BB6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834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TextBox 3"/>
          <p:cNvSpPr txBox="1"/>
          <p:nvPr/>
        </p:nvSpPr>
        <p:spPr>
          <a:xfrm>
            <a:off x="179512" y="1556792"/>
            <a:ext cx="87129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Разработка интегрированного (история, технология и изо) занятия</a:t>
            </a:r>
            <a:endParaRPr lang="ru-RU" sz="4000" dirty="0"/>
          </a:p>
          <a:p>
            <a:pPr algn="ctr"/>
            <a:r>
              <a:rPr lang="ru-RU" sz="4000" b="1" dirty="0"/>
              <a:t>«Быт и занятия древних греков</a:t>
            </a:r>
            <a:r>
              <a:rPr lang="ru-RU" sz="4000" b="1" dirty="0" smtClean="0"/>
              <a:t>»</a:t>
            </a:r>
            <a:endParaRPr lang="ru-RU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4771931" y="3789039"/>
            <a:ext cx="43204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Авторы – учителя МАОУ «Школа №44 с углубленным изучением отдельных предметов» города Нижнего Новгорода:</a:t>
            </a:r>
          </a:p>
          <a:p>
            <a:endParaRPr lang="ru-RU" dirty="0" smtClean="0"/>
          </a:p>
          <a:p>
            <a:r>
              <a:rPr lang="ru-RU" dirty="0" smtClean="0"/>
              <a:t>истории  </a:t>
            </a:r>
            <a:r>
              <a:rPr lang="ru-RU" dirty="0" err="1" smtClean="0"/>
              <a:t>Трифилова</a:t>
            </a:r>
            <a:r>
              <a:rPr lang="ru-RU" dirty="0" smtClean="0"/>
              <a:t> Наталия Андреевна</a:t>
            </a:r>
          </a:p>
          <a:p>
            <a:r>
              <a:rPr lang="ru-RU" dirty="0" smtClean="0"/>
              <a:t>технологии  </a:t>
            </a:r>
            <a:r>
              <a:rPr lang="ru-RU" dirty="0" err="1" smtClean="0"/>
              <a:t>Турчина</a:t>
            </a:r>
            <a:r>
              <a:rPr lang="ru-RU" dirty="0" smtClean="0"/>
              <a:t> Елена Юрьевна</a:t>
            </a:r>
          </a:p>
          <a:p>
            <a:r>
              <a:rPr lang="ru-RU" dirty="0"/>
              <a:t>и</a:t>
            </a:r>
            <a:r>
              <a:rPr lang="ru-RU" dirty="0" smtClean="0"/>
              <a:t>зо  Козлова Елена Владимировна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101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TextBox 3"/>
          <p:cNvSpPr txBox="1"/>
          <p:nvPr/>
        </p:nvSpPr>
        <p:spPr>
          <a:xfrm>
            <a:off x="3066517" y="884567"/>
            <a:ext cx="2446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Одежда</a:t>
            </a:r>
            <a:endParaRPr lang="ru-RU" sz="4400" b="1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90"/>
          <a:stretch/>
        </p:blipFill>
        <p:spPr bwMode="auto">
          <a:xfrm>
            <a:off x="395536" y="2018956"/>
            <a:ext cx="2670981" cy="393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79" r="1"/>
          <a:stretch/>
        </p:blipFill>
        <p:spPr bwMode="auto">
          <a:xfrm>
            <a:off x="5366327" y="2018956"/>
            <a:ext cx="3310130" cy="3930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654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4513" name="Rectangle 1"/>
          <p:cNvSpPr>
            <a:spLocks noChangeArrowheads="1"/>
          </p:cNvSpPr>
          <p:nvPr/>
        </p:nvSpPr>
        <p:spPr bwMode="auto">
          <a:xfrm flipH="1">
            <a:off x="5220072" y="3147938"/>
            <a:ext cx="37444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Ничего лишнего - главный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принцип искусства и жизни Древней Греции.</a:t>
            </a:r>
            <a:endParaRPr kumimoji="0" lang="ru-RU" sz="32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55776" y="908720"/>
            <a:ext cx="3456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Архитектура</a:t>
            </a:r>
            <a:endParaRPr lang="ru-RU" sz="4400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72" y="1700808"/>
            <a:ext cx="4876800" cy="408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013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TextBox 3"/>
          <p:cNvSpPr txBox="1"/>
          <p:nvPr/>
        </p:nvSpPr>
        <p:spPr>
          <a:xfrm>
            <a:off x="2699792" y="980728"/>
            <a:ext cx="30855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Скульптура</a:t>
            </a:r>
            <a:endParaRPr lang="ru-RU" sz="4400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" t="3514" r="1989" b="2502"/>
          <a:stretch/>
        </p:blipFill>
        <p:spPr bwMode="auto">
          <a:xfrm>
            <a:off x="393614" y="1916832"/>
            <a:ext cx="2484582" cy="3915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7" r="18565" b="45869"/>
          <a:stretch/>
        </p:blipFill>
        <p:spPr bwMode="auto">
          <a:xfrm>
            <a:off x="5436096" y="1916832"/>
            <a:ext cx="3168352" cy="39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329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TextBox 3"/>
          <p:cNvSpPr txBox="1"/>
          <p:nvPr/>
        </p:nvSpPr>
        <p:spPr>
          <a:xfrm>
            <a:off x="2843808" y="908720"/>
            <a:ext cx="2160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Посуда</a:t>
            </a:r>
            <a:endParaRPr lang="ru-RU" sz="4400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35861"/>
            <a:ext cx="3852863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893" y="1262663"/>
            <a:ext cx="2736304" cy="439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06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0660" name="Прямоугольник 15"/>
          <p:cNvSpPr>
            <a:spLocks noChangeArrowheads="1"/>
          </p:cNvSpPr>
          <p:nvPr/>
        </p:nvSpPr>
        <p:spPr bwMode="auto">
          <a:xfrm>
            <a:off x="214313" y="785813"/>
            <a:ext cx="864393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 dirty="0">
                <a:latin typeface="Arial" charset="0"/>
                <a:cs typeface="Times New Roman" pitchFamily="18" charset="0"/>
              </a:rPr>
              <a:t>Сосуды лепили из глины, а затем расписывали специальным составом – его называли «черным лаком» .</a:t>
            </a:r>
          </a:p>
          <a:p>
            <a:pPr algn="just"/>
            <a:r>
              <a:rPr lang="ru-RU" sz="2000" b="1" dirty="0">
                <a:solidFill>
                  <a:srgbClr val="C00000"/>
                </a:solidFill>
                <a:latin typeface="Arial" charset="0"/>
              </a:rPr>
              <a:t>Чернофигурной</a:t>
            </a:r>
            <a:r>
              <a:rPr lang="ru-RU" sz="2000" b="1" dirty="0">
                <a:solidFill>
                  <a:srgbClr val="661900"/>
                </a:solidFill>
                <a:latin typeface="Arial" charset="0"/>
              </a:rPr>
              <a:t> </a:t>
            </a:r>
            <a:r>
              <a:rPr lang="ru-RU" sz="2000" b="1" dirty="0">
                <a:latin typeface="Arial" charset="0"/>
              </a:rPr>
              <a:t>называли роспись, для которой фоном служил естественный цвет обожженной глины. </a:t>
            </a:r>
            <a:endParaRPr lang="ru-RU" sz="2000" b="1" dirty="0">
              <a:latin typeface="Verdana" pitchFamily="34" charset="0"/>
            </a:endParaRPr>
          </a:p>
        </p:txBody>
      </p:sp>
      <p:pic>
        <p:nvPicPr>
          <p:cNvPr id="6146" name="Picture 2" descr="D:\ШКОЛА\КОНКУРС ИТ 2011 от 10 января\греция\Греция\х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t="2593" b="14749"/>
          <a:stretch>
            <a:fillRect/>
          </a:stretch>
        </p:blipFill>
        <p:spPr bwMode="auto">
          <a:xfrm>
            <a:off x="285720" y="2071678"/>
            <a:ext cx="2935241" cy="3929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6147" name="Picture 3" descr="D:\ШКОЛА\КОНКУРС ИТ 2011 от 10 января\греция\Греция\8.JPG"/>
          <p:cNvPicPr>
            <a:picLocks noChangeAspect="1" noChangeArrowheads="1"/>
          </p:cNvPicPr>
          <p:nvPr/>
        </p:nvPicPr>
        <p:blipFill>
          <a:blip r:embed="rId4" cstate="print"/>
          <a:srcRect t="2427" b="13834"/>
          <a:stretch>
            <a:fillRect/>
          </a:stretch>
        </p:blipFill>
        <p:spPr bwMode="auto">
          <a:xfrm>
            <a:off x="5786446" y="2000240"/>
            <a:ext cx="3017721" cy="3983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19" name="Picture 26" descr="гонки на колесницах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2428868"/>
            <a:ext cx="1942857" cy="3286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9688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1684" name="Прямоугольник 11"/>
          <p:cNvSpPr>
            <a:spLocks noChangeArrowheads="1"/>
          </p:cNvSpPr>
          <p:nvPr/>
        </p:nvSpPr>
        <p:spPr bwMode="auto">
          <a:xfrm>
            <a:off x="285750" y="857250"/>
            <a:ext cx="85010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 dirty="0">
                <a:solidFill>
                  <a:srgbClr val="C00000"/>
                </a:solidFill>
                <a:latin typeface="Arial" charset="0"/>
              </a:rPr>
              <a:t>Краснофигурной</a:t>
            </a:r>
            <a:r>
              <a:rPr lang="ru-RU" sz="2000" b="1" dirty="0">
                <a:solidFill>
                  <a:srgbClr val="661900"/>
                </a:solidFill>
                <a:latin typeface="Arial" charset="0"/>
              </a:rPr>
              <a:t> </a:t>
            </a:r>
            <a:r>
              <a:rPr lang="ru-RU" sz="2000" b="1" dirty="0">
                <a:latin typeface="Arial" charset="0"/>
              </a:rPr>
              <a:t>называли роспись, для которой фоном служил черный цвет, а изображения имели цвет обожженной глины</a:t>
            </a:r>
            <a:r>
              <a:rPr lang="ru-RU" sz="2000" b="1" dirty="0">
                <a:solidFill>
                  <a:srgbClr val="661900"/>
                </a:solidFill>
                <a:latin typeface="Arial" charset="0"/>
              </a:rPr>
              <a:t>. </a:t>
            </a:r>
            <a:endParaRPr lang="ru-RU" sz="2000" b="1" dirty="0">
              <a:solidFill>
                <a:srgbClr val="661900"/>
              </a:solidFill>
              <a:latin typeface="Verdana" pitchFamily="34" charset="0"/>
            </a:endParaRPr>
          </a:p>
        </p:txBody>
      </p:sp>
      <p:pic>
        <p:nvPicPr>
          <p:cNvPr id="14" name="Picture 4" descr="D:\ШКОЛА\КОНКУРС ИТ 2011 от 10 января\греция\КАРТИНКИ ГРЕЦИЯ\170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86446" y="1412776"/>
            <a:ext cx="3094694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D:\ШКОЛА\КОНКУРС ИТ 2011 от 10 января\греция\КАРТИНКИ ГРЕЦИЯ\{2303B927-E50F-4C44-ACCD-FBE2084480BB}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911" y="1493776"/>
            <a:ext cx="4167606" cy="3990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687" name="Picture 3" descr="D:\ШКОЛА\КОНКУРС ИТ 2011 от 10 января\греция\КАРТИНКИ ГРЕЦИЯ\{45647440-981C-4632-AE7F-A8395EA1A11F}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>
            <a:off x="3857625" y="2492896"/>
            <a:ext cx="2446338" cy="368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5191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" name="Прямоугольник 23"/>
          <p:cNvSpPr/>
          <p:nvPr/>
        </p:nvSpPr>
        <p:spPr>
          <a:xfrm>
            <a:off x="428596" y="714356"/>
            <a:ext cx="8143932" cy="769441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/>
              <a:t>Виды греческих ваз</a:t>
            </a:r>
          </a:p>
        </p:txBody>
      </p:sp>
      <p:grpSp>
        <p:nvGrpSpPr>
          <p:cNvPr id="68613" name="Группа 36"/>
          <p:cNvGrpSpPr>
            <a:grpSpLocks/>
          </p:cNvGrpSpPr>
          <p:nvPr/>
        </p:nvGrpSpPr>
        <p:grpSpPr bwMode="auto">
          <a:xfrm>
            <a:off x="357188" y="3071813"/>
            <a:ext cx="1571625" cy="2971800"/>
            <a:chOff x="357158" y="1285860"/>
            <a:chExt cx="1571636" cy="2971878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t="5300" r="5660" b="7243"/>
            <a:stretch>
              <a:fillRect/>
            </a:stretch>
          </p:blipFill>
          <p:spPr bwMode="auto">
            <a:xfrm>
              <a:off x="357158" y="1285860"/>
              <a:ext cx="1571636" cy="259319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68637" name="TextBox 29"/>
            <p:cNvSpPr txBox="1">
              <a:spLocks noChangeArrowheads="1"/>
            </p:cNvSpPr>
            <p:nvPr/>
          </p:nvSpPr>
          <p:spPr bwMode="auto">
            <a:xfrm>
              <a:off x="428596" y="3857628"/>
              <a:ext cx="135732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000" dirty="0" err="1">
                  <a:solidFill>
                    <a:srgbClr val="A80000"/>
                  </a:solidFill>
                  <a:latin typeface="Verdana" pitchFamily="34" charset="0"/>
                </a:rPr>
                <a:t>Пелика</a:t>
              </a:r>
              <a:endParaRPr lang="ru-RU" sz="2000" dirty="0">
                <a:solidFill>
                  <a:srgbClr val="A80000"/>
                </a:solidFill>
                <a:latin typeface="Verdana" pitchFamily="34" charset="0"/>
              </a:endParaRPr>
            </a:p>
          </p:txBody>
        </p:sp>
      </p:grpSp>
      <p:grpSp>
        <p:nvGrpSpPr>
          <p:cNvPr id="68614" name="Группа 32"/>
          <p:cNvGrpSpPr>
            <a:grpSpLocks/>
          </p:cNvGrpSpPr>
          <p:nvPr/>
        </p:nvGrpSpPr>
        <p:grpSpPr bwMode="auto">
          <a:xfrm>
            <a:off x="2357438" y="3429000"/>
            <a:ext cx="4500562" cy="2538413"/>
            <a:chOff x="2285984" y="1285860"/>
            <a:chExt cx="4500594" cy="2538411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t="2737"/>
            <a:stretch>
              <a:fillRect/>
            </a:stretch>
          </p:blipFill>
          <p:spPr bwMode="auto">
            <a:xfrm>
              <a:off x="2285984" y="1319242"/>
              <a:ext cx="2143140" cy="25050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t="2799" r="2597"/>
            <a:stretch>
              <a:fillRect/>
            </a:stretch>
          </p:blipFill>
          <p:spPr bwMode="auto">
            <a:xfrm>
              <a:off x="4643438" y="1285860"/>
              <a:ext cx="2143140" cy="24812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68635" name="TextBox 31"/>
            <p:cNvSpPr txBox="1">
              <a:spLocks noChangeArrowheads="1"/>
            </p:cNvSpPr>
            <p:nvPr/>
          </p:nvSpPr>
          <p:spPr bwMode="auto">
            <a:xfrm>
              <a:off x="3857620" y="3143248"/>
              <a:ext cx="135732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000" dirty="0">
                  <a:solidFill>
                    <a:srgbClr val="A80000"/>
                  </a:solidFill>
                  <a:latin typeface="Verdana" pitchFamily="34" charset="0"/>
                </a:rPr>
                <a:t>Кратер</a:t>
              </a:r>
            </a:p>
          </p:txBody>
        </p:sp>
      </p:grpSp>
      <p:grpSp>
        <p:nvGrpSpPr>
          <p:cNvPr id="68615" name="Группа 35"/>
          <p:cNvGrpSpPr>
            <a:grpSpLocks/>
          </p:cNvGrpSpPr>
          <p:nvPr/>
        </p:nvGrpSpPr>
        <p:grpSpPr bwMode="auto">
          <a:xfrm>
            <a:off x="7215188" y="3143250"/>
            <a:ext cx="1500187" cy="2757488"/>
            <a:chOff x="7215206" y="1357298"/>
            <a:chExt cx="1500198" cy="2757564"/>
          </a:xfrm>
        </p:grpSpPr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 r="5688"/>
            <a:stretch>
              <a:fillRect/>
            </a:stretch>
          </p:blipFill>
          <p:spPr bwMode="auto">
            <a:xfrm>
              <a:off x="7215206" y="1357298"/>
              <a:ext cx="1500198" cy="22955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68632" name="TextBox 33"/>
            <p:cNvSpPr txBox="1">
              <a:spLocks noChangeArrowheads="1"/>
            </p:cNvSpPr>
            <p:nvPr/>
          </p:nvSpPr>
          <p:spPr bwMode="auto">
            <a:xfrm>
              <a:off x="7286644" y="3714752"/>
              <a:ext cx="142876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000" dirty="0">
                  <a:solidFill>
                    <a:srgbClr val="A80000"/>
                  </a:solidFill>
                  <a:latin typeface="Verdana" pitchFamily="34" charset="0"/>
                </a:rPr>
                <a:t>Амфора</a:t>
              </a:r>
            </a:p>
          </p:txBody>
        </p:sp>
      </p:grpSp>
      <p:grpSp>
        <p:nvGrpSpPr>
          <p:cNvPr id="68616" name="Группа 43"/>
          <p:cNvGrpSpPr>
            <a:grpSpLocks/>
          </p:cNvGrpSpPr>
          <p:nvPr/>
        </p:nvGrpSpPr>
        <p:grpSpPr bwMode="auto">
          <a:xfrm>
            <a:off x="5500688" y="1785938"/>
            <a:ext cx="1500187" cy="1328737"/>
            <a:chOff x="5786446" y="4000504"/>
            <a:chExt cx="1500198" cy="1328804"/>
          </a:xfrm>
        </p:grpSpPr>
        <p:pic>
          <p:nvPicPr>
            <p:cNvPr id="5130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 r="9395"/>
            <a:stretch>
              <a:fillRect/>
            </a:stretch>
          </p:blipFill>
          <p:spPr bwMode="auto">
            <a:xfrm>
              <a:off x="5786446" y="4000504"/>
              <a:ext cx="1285884" cy="9810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68630" name="TextBox 34"/>
            <p:cNvSpPr txBox="1">
              <a:spLocks noChangeArrowheads="1"/>
            </p:cNvSpPr>
            <p:nvPr/>
          </p:nvSpPr>
          <p:spPr bwMode="auto">
            <a:xfrm>
              <a:off x="5857884" y="4929198"/>
              <a:ext cx="142876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000" dirty="0" err="1">
                  <a:solidFill>
                    <a:srgbClr val="A80000"/>
                  </a:solidFill>
                  <a:latin typeface="Verdana" pitchFamily="34" charset="0"/>
                </a:rPr>
                <a:t>Скифос</a:t>
              </a:r>
              <a:endParaRPr lang="ru-RU" sz="2000" dirty="0">
                <a:solidFill>
                  <a:srgbClr val="A80000"/>
                </a:solidFill>
                <a:latin typeface="Verdana" pitchFamily="34" charset="0"/>
              </a:endParaRPr>
            </a:p>
          </p:txBody>
        </p:sp>
      </p:grpSp>
      <p:grpSp>
        <p:nvGrpSpPr>
          <p:cNvPr id="68617" name="Группа 38"/>
          <p:cNvGrpSpPr>
            <a:grpSpLocks/>
          </p:cNvGrpSpPr>
          <p:nvPr/>
        </p:nvGrpSpPr>
        <p:grpSpPr bwMode="auto">
          <a:xfrm>
            <a:off x="357188" y="1500188"/>
            <a:ext cx="1714500" cy="1400175"/>
            <a:chOff x="285720" y="4572008"/>
            <a:chExt cx="1714512" cy="1400242"/>
          </a:xfrm>
        </p:grpSpPr>
        <p:pic>
          <p:nvPicPr>
            <p:cNvPr id="5129" name="Picture 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85720" y="4572008"/>
              <a:ext cx="1666875" cy="10382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68628" name="TextBox 37"/>
            <p:cNvSpPr txBox="1">
              <a:spLocks noChangeArrowheads="1"/>
            </p:cNvSpPr>
            <p:nvPr/>
          </p:nvSpPr>
          <p:spPr bwMode="auto">
            <a:xfrm>
              <a:off x="428596" y="5572140"/>
              <a:ext cx="157163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000" dirty="0" err="1">
                  <a:solidFill>
                    <a:srgbClr val="A80000"/>
                  </a:solidFill>
                  <a:latin typeface="Verdana" pitchFamily="34" charset="0"/>
                </a:rPr>
                <a:t>Пиксида</a:t>
              </a:r>
              <a:endParaRPr lang="ru-RU" sz="2000" dirty="0">
                <a:solidFill>
                  <a:srgbClr val="A80000"/>
                </a:solidFill>
                <a:latin typeface="Verdana" pitchFamily="34" charset="0"/>
              </a:endParaRPr>
            </a:p>
          </p:txBody>
        </p:sp>
      </p:grpSp>
      <p:grpSp>
        <p:nvGrpSpPr>
          <p:cNvPr id="68618" name="Группа 40"/>
          <p:cNvGrpSpPr>
            <a:grpSpLocks/>
          </p:cNvGrpSpPr>
          <p:nvPr/>
        </p:nvGrpSpPr>
        <p:grpSpPr bwMode="auto">
          <a:xfrm>
            <a:off x="2214563" y="1468482"/>
            <a:ext cx="1357312" cy="1993900"/>
            <a:chOff x="2428860" y="4000504"/>
            <a:chExt cx="1357322" cy="1993770"/>
          </a:xfrm>
        </p:grpSpPr>
        <p:pic>
          <p:nvPicPr>
            <p:cNvPr id="5127" name="Picture 7"/>
            <p:cNvPicPr>
              <a:picLocks noChangeAspect="1" noChangeArrowheads="1"/>
            </p:cNvPicPr>
            <p:nvPr/>
          </p:nvPicPr>
          <p:blipFill>
            <a:blip r:embed="rId9" cstate="print"/>
            <a:srcRect l="5906"/>
            <a:stretch>
              <a:fillRect/>
            </a:stretch>
          </p:blipFill>
          <p:spPr bwMode="auto">
            <a:xfrm>
              <a:off x="2428860" y="4000504"/>
              <a:ext cx="1138237" cy="13906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68626" name="TextBox 39"/>
            <p:cNvSpPr txBox="1">
              <a:spLocks noChangeArrowheads="1"/>
            </p:cNvSpPr>
            <p:nvPr/>
          </p:nvSpPr>
          <p:spPr bwMode="auto">
            <a:xfrm>
              <a:off x="2428860" y="5286388"/>
              <a:ext cx="1357322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2000" dirty="0" err="1">
                  <a:solidFill>
                    <a:srgbClr val="A80000"/>
                  </a:solidFill>
                  <a:latin typeface="Verdana" pitchFamily="34" charset="0"/>
                </a:rPr>
                <a:t>Киаф</a:t>
              </a:r>
              <a:r>
                <a:rPr lang="ru-RU" sz="2000" dirty="0">
                  <a:solidFill>
                    <a:srgbClr val="A80000"/>
                  </a:solidFill>
                  <a:latin typeface="Verdana" pitchFamily="34" charset="0"/>
                </a:rPr>
                <a:t>, черпак</a:t>
              </a:r>
            </a:p>
          </p:txBody>
        </p:sp>
      </p:grpSp>
      <p:grpSp>
        <p:nvGrpSpPr>
          <p:cNvPr id="68619" name="Группа 42"/>
          <p:cNvGrpSpPr>
            <a:grpSpLocks/>
          </p:cNvGrpSpPr>
          <p:nvPr/>
        </p:nvGrpSpPr>
        <p:grpSpPr bwMode="auto">
          <a:xfrm>
            <a:off x="3643313" y="1500188"/>
            <a:ext cx="1643062" cy="1428750"/>
            <a:chOff x="4000496" y="4429132"/>
            <a:chExt cx="1643074" cy="1428760"/>
          </a:xfrm>
        </p:grpSpPr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10" cstate="print"/>
            <a:srcRect l="11194" r="2984" b="10256"/>
            <a:stretch>
              <a:fillRect/>
            </a:stretch>
          </p:blipFill>
          <p:spPr bwMode="auto">
            <a:xfrm>
              <a:off x="4000496" y="4857760"/>
              <a:ext cx="1643074" cy="100013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68624" name="TextBox 41"/>
            <p:cNvSpPr txBox="1">
              <a:spLocks noChangeArrowheads="1"/>
            </p:cNvSpPr>
            <p:nvPr/>
          </p:nvSpPr>
          <p:spPr bwMode="auto">
            <a:xfrm>
              <a:off x="4214810" y="4429132"/>
              <a:ext cx="114300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000" dirty="0" err="1">
                  <a:solidFill>
                    <a:srgbClr val="A80000"/>
                  </a:solidFill>
                  <a:latin typeface="Verdana" pitchFamily="34" charset="0"/>
                </a:rPr>
                <a:t>Килик</a:t>
              </a:r>
              <a:endParaRPr lang="ru-RU" sz="2000" dirty="0">
                <a:solidFill>
                  <a:srgbClr val="A80000"/>
                </a:solidFill>
                <a:latin typeface="Verdana" pitchFamily="34" charset="0"/>
              </a:endParaRPr>
            </a:p>
          </p:txBody>
        </p:sp>
      </p:grpSp>
      <p:grpSp>
        <p:nvGrpSpPr>
          <p:cNvPr id="68620" name="Группа 45"/>
          <p:cNvGrpSpPr>
            <a:grpSpLocks/>
          </p:cNvGrpSpPr>
          <p:nvPr/>
        </p:nvGrpSpPr>
        <p:grpSpPr bwMode="auto">
          <a:xfrm>
            <a:off x="7072313" y="1285875"/>
            <a:ext cx="2071687" cy="1797050"/>
            <a:chOff x="7072330" y="4143380"/>
            <a:chExt cx="2071670" cy="1796375"/>
          </a:xfrm>
        </p:grpSpPr>
        <p:pic>
          <p:nvPicPr>
            <p:cNvPr id="5128" name="Picture 8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072330" y="4143380"/>
              <a:ext cx="714348" cy="17963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68622" name="TextBox 44"/>
            <p:cNvSpPr txBox="1">
              <a:spLocks noChangeArrowheads="1"/>
            </p:cNvSpPr>
            <p:nvPr/>
          </p:nvSpPr>
          <p:spPr bwMode="auto">
            <a:xfrm>
              <a:off x="7786678" y="5500702"/>
              <a:ext cx="135732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000" dirty="0" err="1">
                  <a:solidFill>
                    <a:srgbClr val="A80000"/>
                  </a:solidFill>
                  <a:latin typeface="Verdana" pitchFamily="34" charset="0"/>
                </a:rPr>
                <a:t>Лекиф</a:t>
              </a:r>
              <a:endParaRPr lang="ru-RU" sz="2000" dirty="0">
                <a:solidFill>
                  <a:srgbClr val="A80000"/>
                </a:solidFill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893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" name="Прямоугольник 23"/>
          <p:cNvSpPr/>
          <p:nvPr/>
        </p:nvSpPr>
        <p:spPr>
          <a:xfrm>
            <a:off x="428596" y="785794"/>
            <a:ext cx="8143932" cy="769441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 smtClean="0"/>
              <a:t>Орнаменты</a:t>
            </a:r>
            <a:endParaRPr lang="ru-RU" sz="44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2" b="24940"/>
          <a:stretch/>
        </p:blipFill>
        <p:spPr bwMode="auto">
          <a:xfrm>
            <a:off x="4500562" y="1632435"/>
            <a:ext cx="4215840" cy="431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1" t="3457" r="51537" b="27354"/>
          <a:stretch/>
        </p:blipFill>
        <p:spPr bwMode="auto">
          <a:xfrm>
            <a:off x="755576" y="1556792"/>
            <a:ext cx="3274627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881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92" y="785794"/>
            <a:ext cx="3384376" cy="536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442" y="1040507"/>
            <a:ext cx="4700587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022" y="3140968"/>
            <a:ext cx="2791425" cy="1011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9" t="4847" r="726" b="-4847"/>
          <a:stretch/>
        </p:blipFill>
        <p:spPr bwMode="auto">
          <a:xfrm>
            <a:off x="5651620" y="4290927"/>
            <a:ext cx="1622230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58208" y="2223828"/>
            <a:ext cx="30963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Требования:</a:t>
            </a:r>
            <a:endParaRPr lang="ru-RU" b="1" dirty="0"/>
          </a:p>
          <a:p>
            <a:pPr algn="ctr"/>
            <a:r>
              <a:rPr lang="ru-RU" dirty="0" smtClean="0"/>
              <a:t>- Аккуратность</a:t>
            </a:r>
            <a:r>
              <a:rPr lang="ru-RU" dirty="0"/>
              <a:t>,</a:t>
            </a:r>
          </a:p>
          <a:p>
            <a:pPr algn="ctr"/>
            <a:r>
              <a:rPr lang="ru-RU" dirty="0" smtClean="0"/>
              <a:t>- правильность </a:t>
            </a:r>
            <a:r>
              <a:rPr lang="ru-RU" dirty="0"/>
              <a:t>выбора сюжета в соответствии с определенным видом деятельности </a:t>
            </a:r>
            <a:endParaRPr lang="ru-RU" dirty="0" smtClean="0"/>
          </a:p>
          <a:p>
            <a:pPr algn="ctr"/>
            <a:r>
              <a:rPr lang="ru-RU" dirty="0" smtClean="0"/>
              <a:t>- выбор цвета</a:t>
            </a:r>
            <a:endParaRPr lang="ru-RU" dirty="0"/>
          </a:p>
          <a:p>
            <a:pPr algn="ctr"/>
            <a:r>
              <a:rPr lang="ru-RU" dirty="0" smtClean="0"/>
              <a:t>- использование </a:t>
            </a:r>
            <a:r>
              <a:rPr lang="ru-RU" dirty="0"/>
              <a:t>правил ТБ при работе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57429" y="1694418"/>
            <a:ext cx="43924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/>
              <a:t>Практическая работа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275546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8852" name="Picture 2" descr="D:\ШКОЛА\КОНКУРС ИТ 2011 от 10 января\греция\КАРТИНКИ ГРЕЦИЯ\arhit5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7188" y="0"/>
            <a:ext cx="9858376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076705" y="1916832"/>
            <a:ext cx="5000625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FF0000"/>
                </a:solidFill>
                <a:cs typeface="Arial" pitchFamily="34" charset="0"/>
              </a:rPr>
              <a:t>Элементы быта древних греков используются в наше время</a:t>
            </a:r>
          </a:p>
        </p:txBody>
      </p:sp>
    </p:spTree>
    <p:extLst>
      <p:ext uri="{BB962C8B-B14F-4D97-AF65-F5344CB8AC3E}">
        <p14:creationId xmlns:p14="http://schemas.microsoft.com/office/powerpoint/2010/main" val="411042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06" y="0"/>
            <a:ext cx="918930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91880" y="188640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i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Доброе утро!</a:t>
            </a:r>
            <a:endParaRPr lang="ru-RU" sz="5400" i="1" dirty="0">
              <a:solidFill>
                <a:schemeClr val="accent1">
                  <a:lumMod val="50000"/>
                </a:scheme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61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Одежда (стиль)</a:t>
            </a:r>
            <a:endParaRPr lang="ru-RU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" y="1268761"/>
            <a:ext cx="912915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325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664" y="53752"/>
            <a:ext cx="8229600" cy="1143000"/>
          </a:xfrm>
        </p:spPr>
        <p:txBody>
          <a:bodyPr/>
          <a:lstStyle/>
          <a:p>
            <a:r>
              <a:rPr lang="ru-RU" b="1" dirty="0" smtClean="0"/>
              <a:t>Одежда (орнамент)</a:t>
            </a:r>
            <a:endParaRPr lang="ru-RU" b="1" dirty="0"/>
          </a:p>
        </p:txBody>
      </p:sp>
      <p:pic>
        <p:nvPicPr>
          <p:cNvPr id="2050" name="Picture 2" descr="E:\Греки\1476433464_meander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96752"/>
            <a:ext cx="4809473" cy="530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94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962672" cy="1143000"/>
          </a:xfrm>
        </p:spPr>
        <p:txBody>
          <a:bodyPr/>
          <a:lstStyle/>
          <a:p>
            <a:r>
              <a:rPr lang="ru-RU" b="1" dirty="0" smtClean="0"/>
              <a:t>Посуда</a:t>
            </a:r>
            <a:endParaRPr lang="ru-RU" b="1" dirty="0"/>
          </a:p>
        </p:txBody>
      </p:sp>
      <p:pic>
        <p:nvPicPr>
          <p:cNvPr id="1027" name="Picture 3" descr="E:\Греки\20650_0_190913-1229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1" t="11025" r="6967" b="7589"/>
          <a:stretch/>
        </p:blipFill>
        <p:spPr bwMode="auto">
          <a:xfrm>
            <a:off x="107504" y="3284984"/>
            <a:ext cx="5334001" cy="338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Греки\0483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" t="7294" r="3873" b="9851"/>
          <a:stretch/>
        </p:blipFill>
        <p:spPr bwMode="auto">
          <a:xfrm>
            <a:off x="3131840" y="332656"/>
            <a:ext cx="5805055" cy="387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28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E:\Греки\Greek-Key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730"/>
            <a:ext cx="88900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05671" y="683425"/>
            <a:ext cx="27723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+mj-lt"/>
              </a:rPr>
              <a:t>Элементы интерьера</a:t>
            </a:r>
          </a:p>
        </p:txBody>
      </p:sp>
    </p:spTree>
    <p:extLst>
      <p:ext uri="{BB962C8B-B14F-4D97-AF65-F5344CB8AC3E}">
        <p14:creationId xmlns:p14="http://schemas.microsoft.com/office/powerpoint/2010/main" val="408109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Греки\vaughan-chandelier-cla55-bz-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1" b="16158"/>
          <a:stretch/>
        </p:blipFill>
        <p:spPr bwMode="auto">
          <a:xfrm>
            <a:off x="-31813" y="247437"/>
            <a:ext cx="9149273" cy="635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35696" y="314330"/>
            <a:ext cx="5688632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+mj-lt"/>
              </a:rPr>
              <a:t>Элементы  интерьера</a:t>
            </a:r>
            <a:endParaRPr lang="ru-RU" sz="4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9697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087" y="116632"/>
            <a:ext cx="5685074" cy="1143000"/>
          </a:xfrm>
        </p:spPr>
        <p:txBody>
          <a:bodyPr/>
          <a:lstStyle/>
          <a:p>
            <a:r>
              <a:rPr lang="ru-RU" b="1" dirty="0" smtClean="0"/>
              <a:t>Оформление сада</a:t>
            </a:r>
            <a:endParaRPr lang="ru-RU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87" y="1213578"/>
            <a:ext cx="5937250" cy="445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48928"/>
            <a:ext cx="2880320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725802"/>
            <a:ext cx="3057128" cy="188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55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Греки\0_11aaaf_312a08c3_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50" y="254000"/>
            <a:ext cx="5727700" cy="634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254000"/>
            <a:ext cx="3250704" cy="1143000"/>
          </a:xfrm>
        </p:spPr>
        <p:txBody>
          <a:bodyPr/>
          <a:lstStyle/>
          <a:p>
            <a:r>
              <a:rPr lang="ru-RU" b="1" dirty="0" smtClean="0"/>
              <a:t>Мебель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26410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2656"/>
            <a:ext cx="6632072" cy="400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4536015"/>
            <a:ext cx="91085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/>
              <a:t>Автоматические раздвижные двери </a:t>
            </a:r>
            <a:r>
              <a:rPr lang="ru-RU" sz="3200" dirty="0" smtClean="0"/>
              <a:t>работали с помощью сжатого воздуха или воды,  использовались в храмах.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92366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762500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75290" y="1124744"/>
            <a:ext cx="348464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В Греции впервые в мире появился </a:t>
            </a:r>
            <a:r>
              <a:rPr lang="ru-RU" sz="4400" b="1" dirty="0" smtClean="0"/>
              <a:t>душ</a:t>
            </a:r>
            <a:r>
              <a:rPr lang="ru-RU" sz="3200" dirty="0" smtClean="0"/>
              <a:t>.</a:t>
            </a:r>
          </a:p>
          <a:p>
            <a:pPr algn="ctr"/>
            <a:r>
              <a:rPr lang="ru-RU" sz="3200" dirty="0" smtClean="0"/>
              <a:t> Душевые были общественными – ими могли пользоваться и знать и простые граждане</a:t>
            </a:r>
            <a:r>
              <a:rPr lang="ru-RU" sz="2800" dirty="0" smtClean="0"/>
              <a:t>.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030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6734" y="548680"/>
            <a:ext cx="8229600" cy="1143000"/>
          </a:xfrm>
        </p:spPr>
        <p:txBody>
          <a:bodyPr>
            <a:noAutofit/>
          </a:bodyPr>
          <a:lstStyle/>
          <a:p>
            <a:r>
              <a:rPr lang="ru-RU" b="1" dirty="0"/>
              <a:t>О</a:t>
            </a:r>
            <a:r>
              <a:rPr lang="ru-RU" b="1" dirty="0" smtClean="0"/>
              <a:t>дометр</a:t>
            </a:r>
            <a:r>
              <a:rPr lang="ru-RU" sz="3200" dirty="0" smtClean="0"/>
              <a:t> </a:t>
            </a:r>
            <a:br>
              <a:rPr lang="ru-RU" sz="3200" dirty="0" smtClean="0"/>
            </a:br>
            <a:r>
              <a:rPr lang="ru-RU" sz="3200" dirty="0" smtClean="0"/>
              <a:t>инструмент, измеряющий пройденное автомобилем расстояние был изобретен в древней Греции.</a:t>
            </a:r>
            <a:endParaRPr lang="ru-RU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45024"/>
            <a:ext cx="2304256" cy="2929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477" y="4725144"/>
            <a:ext cx="230505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1" t="21862" r="15866"/>
          <a:stretch/>
        </p:blipFill>
        <p:spPr bwMode="auto">
          <a:xfrm>
            <a:off x="7236296" y="1585011"/>
            <a:ext cx="1788599" cy="3362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306513"/>
            <a:ext cx="4015532" cy="2677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593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9763" y="-243408"/>
            <a:ext cx="10425113" cy="7272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835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8852" name="Picture 2" descr="D:\ШКОЛА\КОНКУРС ИТ 2011 от 10 января\греция\КАРТИНКИ ГРЕЦИЯ\arhit5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7188" y="0"/>
            <a:ext cx="9858376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076705" y="1844824"/>
            <a:ext cx="5000625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atin typeface="+mj-lt"/>
                <a:cs typeface="Arial" pitchFamily="34" charset="0"/>
              </a:rPr>
              <a:t>Элементы быта древних греков используются в наше время</a:t>
            </a:r>
          </a:p>
        </p:txBody>
      </p:sp>
    </p:spTree>
    <p:extLst>
      <p:ext uri="{BB962C8B-B14F-4D97-AF65-F5344CB8AC3E}">
        <p14:creationId xmlns:p14="http://schemas.microsoft.com/office/powerpoint/2010/main" val="399814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Box 6"/>
          <p:cNvSpPr txBox="1"/>
          <p:nvPr/>
        </p:nvSpPr>
        <p:spPr>
          <a:xfrm>
            <a:off x="827584" y="1124744"/>
            <a:ext cx="723506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Домашнее задание</a:t>
            </a:r>
            <a:r>
              <a:rPr lang="ru-RU" sz="4400" dirty="0" smtClean="0"/>
              <a:t>: </a:t>
            </a:r>
          </a:p>
          <a:p>
            <a:endParaRPr lang="ru-RU" sz="3200" dirty="0" smtClean="0"/>
          </a:p>
          <a:p>
            <a:r>
              <a:rPr lang="ru-RU" sz="3200" dirty="0" err="1" smtClean="0"/>
              <a:t>Синквейн</a:t>
            </a:r>
            <a:r>
              <a:rPr lang="ru-RU" sz="3200" dirty="0" smtClean="0"/>
              <a:t> с точки зрения желтой шляпы на тему (по выбору): </a:t>
            </a:r>
          </a:p>
          <a:p>
            <a:pPr algn="ctr"/>
            <a:r>
              <a:rPr lang="ru-RU" sz="3200" dirty="0" smtClean="0"/>
              <a:t>«Ремесло», «Древняя Греция»</a:t>
            </a:r>
          </a:p>
          <a:p>
            <a:r>
              <a:rPr lang="ru-RU" sz="6000" dirty="0" smtClean="0"/>
              <a:t>*</a:t>
            </a:r>
            <a:r>
              <a:rPr lang="ru-RU" sz="3200" dirty="0" smtClean="0"/>
              <a:t>5-10 предложений на тему: </a:t>
            </a:r>
          </a:p>
          <a:p>
            <a:pPr algn="ctr"/>
            <a:r>
              <a:rPr lang="ru-RU" sz="3200" dirty="0" smtClean="0"/>
              <a:t>«Один день из жизни гражданина Древней Греции»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75507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412776"/>
            <a:ext cx="2220052" cy="2655168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Выбери и отметь то, что относится к Древней </a:t>
            </a:r>
            <a:r>
              <a:rPr lang="ru-RU" sz="3200" b="1" dirty="0" smtClean="0"/>
              <a:t>Греции</a:t>
            </a:r>
            <a:br>
              <a:rPr lang="ru-RU" sz="3200" b="1" dirty="0" smtClean="0"/>
            </a:br>
            <a:r>
              <a:rPr lang="ru-RU" sz="3200" b="1" dirty="0" smtClean="0"/>
              <a:t>(проверь себя)</a:t>
            </a:r>
            <a:endParaRPr lang="ru-RU" sz="3200" b="1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6" t="16879" r="20612" b="5865"/>
          <a:stretch/>
        </p:blipFill>
        <p:spPr bwMode="auto">
          <a:xfrm>
            <a:off x="2740891" y="55337"/>
            <a:ext cx="6184473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515" y="1412776"/>
            <a:ext cx="336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4869160"/>
            <a:ext cx="341313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3233737"/>
            <a:ext cx="341313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309320"/>
            <a:ext cx="341313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853" y="5733256"/>
            <a:ext cx="341313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6294238"/>
            <a:ext cx="341313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2791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Box 6"/>
          <p:cNvSpPr txBox="1"/>
          <p:nvPr/>
        </p:nvSpPr>
        <p:spPr>
          <a:xfrm>
            <a:off x="1533672" y="1052736"/>
            <a:ext cx="761032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	</a:t>
            </a:r>
            <a:r>
              <a:rPr lang="ru-RU" sz="4400" b="1" dirty="0" smtClean="0"/>
              <a:t>Продолжи фразу</a:t>
            </a:r>
            <a:r>
              <a:rPr lang="ru-RU" sz="3200" dirty="0" smtClean="0"/>
              <a:t>: </a:t>
            </a:r>
          </a:p>
          <a:p>
            <a:endParaRPr lang="ru-RU" sz="3200" dirty="0" smtClean="0"/>
          </a:p>
          <a:p>
            <a:r>
              <a:rPr lang="ru-RU" sz="3200" dirty="0" smtClean="0"/>
              <a:t>На уроке было необычно…</a:t>
            </a:r>
          </a:p>
          <a:p>
            <a:endParaRPr lang="ru-RU" sz="3200" dirty="0" smtClean="0"/>
          </a:p>
          <a:p>
            <a:r>
              <a:rPr lang="ru-RU" sz="3200" dirty="0" smtClean="0"/>
              <a:t>	</a:t>
            </a:r>
            <a:r>
              <a:rPr lang="ru-RU" sz="3200" dirty="0"/>
              <a:t>На уроке мне было интересно</a:t>
            </a:r>
            <a:r>
              <a:rPr lang="ru-RU" sz="3200" dirty="0" smtClean="0"/>
              <a:t>…</a:t>
            </a:r>
          </a:p>
          <a:p>
            <a:r>
              <a:rPr lang="ru-RU" sz="3200" dirty="0"/>
              <a:t>	</a:t>
            </a:r>
          </a:p>
          <a:p>
            <a:r>
              <a:rPr lang="ru-RU" sz="3200" dirty="0" smtClean="0"/>
              <a:t>		    На уроке меня удивило...</a:t>
            </a:r>
          </a:p>
          <a:p>
            <a:endParaRPr lang="ru-RU" sz="3200" dirty="0" smtClean="0"/>
          </a:p>
          <a:p>
            <a:r>
              <a:rPr lang="ru-RU" sz="3200" dirty="0" smtClean="0"/>
              <a:t>		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5" t="2705" r="1803" b="53770"/>
          <a:stretch/>
        </p:blipFill>
        <p:spPr bwMode="auto">
          <a:xfrm>
            <a:off x="416429" y="3717032"/>
            <a:ext cx="2797479" cy="1954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971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77500" cy="698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1720" y="606859"/>
            <a:ext cx="6696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 smtClean="0">
                <a:solidFill>
                  <a:schemeClr val="bg1"/>
                </a:solidFill>
                <a:latin typeface="Cambria" pitchFamily="18" charset="0"/>
              </a:rPr>
              <a:t>Спасибо за урок</a:t>
            </a:r>
            <a:endParaRPr lang="ru-RU" sz="54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35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9763" y="-243408"/>
            <a:ext cx="10425113" cy="7272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3" r="4655"/>
          <a:stretch/>
        </p:blipFill>
        <p:spPr bwMode="auto">
          <a:xfrm>
            <a:off x="0" y="1052736"/>
            <a:ext cx="3478491" cy="5215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954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5" t="3310" r="6302" b="2616"/>
          <a:stretch/>
        </p:blipFill>
        <p:spPr bwMode="auto">
          <a:xfrm>
            <a:off x="1403648" y="868217"/>
            <a:ext cx="5948218" cy="498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67944" y="980728"/>
            <a:ext cx="4968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Служанка-</a:t>
            </a:r>
            <a:r>
              <a:rPr lang="ru-RU" sz="4000" dirty="0" err="1" smtClean="0"/>
              <a:t>автоматон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425738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5259"/>
            <a:ext cx="9144000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309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" y="785794"/>
            <a:ext cx="7048549" cy="528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79991" y="2348880"/>
            <a:ext cx="1872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Афина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292774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Прямоугольник 3"/>
          <p:cNvSpPr/>
          <p:nvPr/>
        </p:nvSpPr>
        <p:spPr>
          <a:xfrm>
            <a:off x="323528" y="692696"/>
            <a:ext cx="8136904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effectLst/>
                <a:latin typeface="+mj-lt"/>
                <a:ea typeface="Calibri"/>
                <a:cs typeface="Times New Roman"/>
              </a:rPr>
              <a:t>	Афина – дочь Зевса, богиня мудрости и справедливой войны. Покровительствует героям Греции, хранит города, крепости и их стены.</a:t>
            </a:r>
            <a:endParaRPr lang="ru-RU" sz="2800" b="1" dirty="0">
              <a:latin typeface="+mj-lt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effectLst/>
                <a:latin typeface="+mj-lt"/>
                <a:ea typeface="Calibri"/>
                <a:cs typeface="Times New Roman"/>
              </a:rPr>
              <a:t>	Силой своего разума Афина многое привнесла в мир людей: учит искусствам, ремеслам и рукоделию. Олива считается даром Афины людям. Возникновение земледелия тоже относят к ее дарам. Она научила людей использовать животных в сельскохозяйственных нуждах, и  первой приручила лошадей.</a:t>
            </a:r>
            <a:endParaRPr lang="ru-RU" sz="2800" b="1" dirty="0">
              <a:latin typeface="+mj-lt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5458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0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0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7"/>
          <p:cNvGrpSpPr/>
          <p:nvPr/>
        </p:nvGrpSpPr>
        <p:grpSpPr>
          <a:xfrm>
            <a:off x="0" y="6072206"/>
            <a:ext cx="9144000" cy="785794"/>
            <a:chOff x="0" y="0"/>
            <a:chExt cx="11560204" cy="911225"/>
          </a:xfrm>
          <a:solidFill>
            <a:schemeClr val="accent3">
              <a:lumMod val="75000"/>
            </a:schemeClr>
          </a:solidFill>
        </p:grpSpPr>
        <p:pic>
          <p:nvPicPr>
            <p:cNvPr id="25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581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 descr="c132_l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3966" y="0"/>
              <a:ext cx="2916238" cy="9112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TextBox 3"/>
          <p:cNvSpPr txBox="1"/>
          <p:nvPr/>
        </p:nvSpPr>
        <p:spPr>
          <a:xfrm>
            <a:off x="179512" y="1556792"/>
            <a:ext cx="871296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Тема урока:   </a:t>
            </a:r>
          </a:p>
          <a:p>
            <a:r>
              <a:rPr lang="ru-RU" sz="4000" b="1" dirty="0"/>
              <a:t>	</a:t>
            </a:r>
            <a:r>
              <a:rPr lang="ru-RU" sz="4000" b="1" dirty="0" smtClean="0"/>
              <a:t>	</a:t>
            </a:r>
          </a:p>
          <a:p>
            <a:r>
              <a:rPr lang="ru-RU" sz="4000" b="1" dirty="0"/>
              <a:t>	</a:t>
            </a:r>
            <a:r>
              <a:rPr lang="ru-RU" sz="4400" b="1" dirty="0" smtClean="0"/>
              <a:t>Быт и занятия древних греков 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344224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1224</TotalTime>
  <Words>279</Words>
  <Application>Microsoft Office PowerPoint</Application>
  <PresentationFormat>Экран (4:3)</PresentationFormat>
  <Paragraphs>69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Одежда (стиль)</vt:lpstr>
      <vt:lpstr>Одежда (орнамент)</vt:lpstr>
      <vt:lpstr>Посуда</vt:lpstr>
      <vt:lpstr>Презентация PowerPoint</vt:lpstr>
      <vt:lpstr>Презентация PowerPoint</vt:lpstr>
      <vt:lpstr>Оформление сада</vt:lpstr>
      <vt:lpstr>Мебель</vt:lpstr>
      <vt:lpstr>Презентация PowerPoint</vt:lpstr>
      <vt:lpstr>Презентация PowerPoint</vt:lpstr>
      <vt:lpstr>Одометр  инструмент, измеряющий пройденное автомобилем расстояние был изобретен в древней Греции.</vt:lpstr>
      <vt:lpstr>Презентация PowerPoint</vt:lpstr>
      <vt:lpstr>Презентация PowerPoint</vt:lpstr>
      <vt:lpstr>Выбери и отметь то, что относится к Древней Греции (проверь себя)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Трифилова</cp:lastModifiedBy>
  <cp:revision>50</cp:revision>
  <cp:lastPrinted>2018-01-27T14:30:54Z</cp:lastPrinted>
  <dcterms:created xsi:type="dcterms:W3CDTF">2018-01-26T09:42:14Z</dcterms:created>
  <dcterms:modified xsi:type="dcterms:W3CDTF">2019-04-16T12:35:29Z</dcterms:modified>
</cp:coreProperties>
</file>