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7" r:id="rId3"/>
    <p:sldId id="275" r:id="rId4"/>
    <p:sldId id="262" r:id="rId5"/>
    <p:sldId id="273" r:id="rId6"/>
    <p:sldId id="279" r:id="rId7"/>
    <p:sldId id="280" r:id="rId8"/>
    <p:sldId id="281" r:id="rId9"/>
    <p:sldId id="282" r:id="rId10"/>
    <p:sldId id="260" r:id="rId11"/>
    <p:sldId id="283" r:id="rId12"/>
    <p:sldId id="261" r:id="rId13"/>
    <p:sldId id="284" r:id="rId14"/>
    <p:sldId id="287" r:id="rId15"/>
    <p:sldId id="286" r:id="rId16"/>
    <p:sldId id="285" r:id="rId17"/>
    <p:sldId id="263" r:id="rId18"/>
    <p:sldId id="264" r:id="rId19"/>
    <p:sldId id="306" r:id="rId20"/>
    <p:sldId id="265" r:id="rId21"/>
    <p:sldId id="288" r:id="rId22"/>
    <p:sldId id="266" r:id="rId23"/>
    <p:sldId id="267" r:id="rId24"/>
    <p:sldId id="308" r:id="rId25"/>
    <p:sldId id="268" r:id="rId26"/>
    <p:sldId id="289" r:id="rId27"/>
    <p:sldId id="269" r:id="rId28"/>
    <p:sldId id="290" r:id="rId29"/>
    <p:sldId id="291" r:id="rId30"/>
    <p:sldId id="292" r:id="rId31"/>
    <p:sldId id="295" r:id="rId32"/>
    <p:sldId id="294" r:id="rId33"/>
    <p:sldId id="293" r:id="rId34"/>
    <p:sldId id="270" r:id="rId35"/>
    <p:sldId id="271" r:id="rId36"/>
    <p:sldId id="272" r:id="rId37"/>
    <p:sldId id="296" r:id="rId38"/>
    <p:sldId id="297" r:id="rId39"/>
    <p:sldId id="298" r:id="rId40"/>
    <p:sldId id="274" r:id="rId41"/>
    <p:sldId id="277" r:id="rId42"/>
    <p:sldId id="302" r:id="rId43"/>
    <p:sldId id="299" r:id="rId44"/>
    <p:sldId id="303" r:id="rId45"/>
    <p:sldId id="276" r:id="rId46"/>
    <p:sldId id="300" r:id="rId47"/>
    <p:sldId id="301" r:id="rId48"/>
    <p:sldId id="304" r:id="rId49"/>
    <p:sldId id="305" r:id="rId50"/>
    <p:sldId id="27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2322"/>
    <a:srgbClr val="CD379B"/>
    <a:srgbClr val="FF00FF"/>
    <a:srgbClr val="BC59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7" autoAdjust="0"/>
  </p:normalViewPr>
  <p:slideViewPr>
    <p:cSldViewPr>
      <p:cViewPr varScale="1">
        <p:scale>
          <a:sx n="77" d="100"/>
          <a:sy n="77" d="100"/>
        </p:scale>
        <p:origin x="124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:\ProPowerPoint\Шаблоны\Абстрактные\Orang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943"/>
            <a:ext cx="9162589" cy="687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7002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none"/>
        </p:style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0893" y="3573016"/>
            <a:ext cx="6400800" cy="72008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none"/>
        </p:style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81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9251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5856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E1DB9-8DC6-4D54-8705-7FE9BED87B63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D30D44-A068-4F93-8D58-C2757FC4E4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ProPowerPoint\Шаблоны\Абстрактные\OrangSlai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" y="15582"/>
            <a:ext cx="9143803" cy="684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7718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microsoft.com/office/2007/relationships/hdphoto" Target="../media/hdphoto1.wdp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11" Type="http://schemas.openxmlformats.org/officeDocument/2006/relationships/image" Target="../media/image73.gif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11" Type="http://schemas.openxmlformats.org/officeDocument/2006/relationships/image" Target="../media/image73.gif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jpeg"/><Relationship Id="rId1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gif"/><Relationship Id="rId7" Type="http://schemas.openxmlformats.org/officeDocument/2006/relationships/image" Target="../media/image104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gif"/><Relationship Id="rId7" Type="http://schemas.openxmlformats.org/officeDocument/2006/relationships/image" Target="../media/image104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10" Type="http://schemas.openxmlformats.org/officeDocument/2006/relationships/image" Target="../media/image108.pn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09.pn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jpeg"/><Relationship Id="rId11" Type="http://schemas.openxmlformats.org/officeDocument/2006/relationships/image" Target="../media/image128.pn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09.pn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jpeg"/><Relationship Id="rId11" Type="http://schemas.openxmlformats.org/officeDocument/2006/relationships/image" Target="../media/image128.pn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09.pn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jpeg"/><Relationship Id="rId11" Type="http://schemas.openxmlformats.org/officeDocument/2006/relationships/image" Target="../media/image128.pn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09.pn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jpeg"/><Relationship Id="rId11" Type="http://schemas.openxmlformats.org/officeDocument/2006/relationships/image" Target="../media/image128.pn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130.gif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image" Target="../media/image111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png"/><Relationship Id="rId7" Type="http://schemas.openxmlformats.org/officeDocument/2006/relationships/image" Target="../media/image146.png"/><Relationship Id="rId12" Type="http://schemas.openxmlformats.org/officeDocument/2006/relationships/image" Target="../media/image154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jpeg"/><Relationship Id="rId11" Type="http://schemas.openxmlformats.org/officeDocument/2006/relationships/image" Target="../media/image153.jpeg"/><Relationship Id="rId5" Type="http://schemas.openxmlformats.org/officeDocument/2006/relationships/image" Target="../media/image148.jpeg"/><Relationship Id="rId10" Type="http://schemas.openxmlformats.org/officeDocument/2006/relationships/image" Target="../media/image152.jpeg"/><Relationship Id="rId4" Type="http://schemas.openxmlformats.org/officeDocument/2006/relationships/image" Target="../media/image147.jpeg"/><Relationship Id="rId9" Type="http://schemas.openxmlformats.org/officeDocument/2006/relationships/image" Target="../media/image15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6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ixelbrush.ru/uploads/posts/2010-04/1272312022_caukhqvt7onwjuy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90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620688"/>
            <a:ext cx="5254352" cy="3096344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 </a:t>
            </a:r>
            <a:r>
              <a:rPr lang="ru-RU" sz="4400" dirty="0"/>
              <a:t>Автоматизация </a:t>
            </a:r>
            <a:br>
              <a:rPr lang="en-US" sz="4400" dirty="0"/>
            </a:br>
            <a:r>
              <a:rPr lang="ru-RU" sz="4400" dirty="0"/>
              <a:t>звука </a:t>
            </a:r>
            <a:r>
              <a:rPr lang="en-US" sz="4400" dirty="0"/>
              <a:t>[</a:t>
            </a:r>
            <a:r>
              <a:rPr lang="ru-RU" sz="4400" dirty="0"/>
              <a:t>Р</a:t>
            </a:r>
            <a:r>
              <a:rPr lang="en-US" sz="4400" dirty="0"/>
              <a:t>]</a:t>
            </a:r>
            <a:r>
              <a:rPr lang="ru-RU" sz="4400" dirty="0"/>
              <a:t> в слогах, словах, фразах.</a:t>
            </a:r>
            <a:br>
              <a:rPr lang="ru-RU" sz="4400" dirty="0"/>
            </a:br>
            <a:r>
              <a:rPr lang="ru-RU" sz="4400" dirty="0"/>
              <a:t>Игры со </a:t>
            </a:r>
            <a:r>
              <a:rPr lang="ru-RU" sz="4400" dirty="0" err="1"/>
              <a:t>Смешариками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4700" y="6021288"/>
            <a:ext cx="5032648" cy="720080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ru-RU" sz="2400" dirty="0"/>
              <a:t>Учитель-логопед: Игнатьева С. И.</a:t>
            </a:r>
          </a:p>
          <a:p>
            <a:r>
              <a:rPr lang="ru-RU" sz="2400" dirty="0"/>
              <a:t>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374" y="67787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Назови картинки</a:t>
            </a:r>
          </a:p>
        </p:txBody>
      </p:sp>
      <p:pic>
        <p:nvPicPr>
          <p:cNvPr id="1026" name="Picture 2" descr="http://traditio-ru.org/images/c/ce/Astacus_fluviatil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1661170" cy="1262490"/>
          </a:xfrm>
          <a:prstGeom prst="rect">
            <a:avLst/>
          </a:prstGeom>
          <a:noFill/>
        </p:spPr>
      </p:pic>
      <p:pic>
        <p:nvPicPr>
          <p:cNvPr id="1030" name="Picture 6" descr="http://www.shkola-remonta.info/images/art/-20111221115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556792"/>
            <a:ext cx="1744508" cy="1865784"/>
          </a:xfrm>
          <a:prstGeom prst="rect">
            <a:avLst/>
          </a:prstGeom>
          <a:noFill/>
        </p:spPr>
      </p:pic>
      <p:pic>
        <p:nvPicPr>
          <p:cNvPr id="1032" name="Picture 8" descr="http://www.ru.all.biz/img/ru/catalog/10269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657673" y="1703367"/>
            <a:ext cx="1092556" cy="1375470"/>
          </a:xfrm>
          <a:prstGeom prst="rect">
            <a:avLst/>
          </a:prstGeom>
          <a:noFill/>
        </p:spPr>
      </p:pic>
      <p:pic>
        <p:nvPicPr>
          <p:cNvPr id="1034" name="Picture 10" descr="http://allforchildren.ru/pictures/school6_s/school0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356992"/>
            <a:ext cx="1698167" cy="1412286"/>
          </a:xfrm>
          <a:prstGeom prst="rect">
            <a:avLst/>
          </a:prstGeom>
          <a:noFill/>
        </p:spPr>
      </p:pic>
      <p:pic>
        <p:nvPicPr>
          <p:cNvPr id="1042" name="Picture 18" descr="https://encrypted-tbn1.gstatic.com/images?q=tbn:ANd9GcTuOqJuCpbnvpQuKSGsWK-7T22vImgn4OM0SJHpGebuSKvmuFy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5013176"/>
            <a:ext cx="2667000" cy="1295401"/>
          </a:xfrm>
          <a:prstGeom prst="rect">
            <a:avLst/>
          </a:prstGeom>
          <a:noFill/>
        </p:spPr>
      </p:pic>
      <p:pic>
        <p:nvPicPr>
          <p:cNvPr id="1046" name="Picture 22" descr="http://www.v-vanna.ru/uploaded/aquaton_onda_rakovina.jpg"/>
          <p:cNvPicPr>
            <a:picLocks noChangeAspect="1" noChangeArrowheads="1"/>
          </p:cNvPicPr>
          <p:nvPr/>
        </p:nvPicPr>
        <p:blipFill>
          <a:blip r:embed="rId7" cstate="print"/>
          <a:srcRect t="20160" b="21041"/>
          <a:stretch>
            <a:fillRect/>
          </a:stretch>
        </p:blipFill>
        <p:spPr bwMode="auto">
          <a:xfrm>
            <a:off x="5364088" y="3501008"/>
            <a:ext cx="2204357" cy="1296144"/>
          </a:xfrm>
          <a:prstGeom prst="rect">
            <a:avLst/>
          </a:prstGeom>
          <a:noFill/>
        </p:spPr>
      </p:pic>
      <p:pic>
        <p:nvPicPr>
          <p:cNvPr id="11" name="Рисунок 10" descr="http://www.smeshariki.ru/images/Sovuniya/predmet_losyash_big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869160"/>
            <a:ext cx="158417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13B222-010F-4DAD-9B4B-86BF338C66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3" r="23696"/>
          <a:stretch/>
        </p:blipFill>
        <p:spPr>
          <a:xfrm flipH="1">
            <a:off x="7197017" y="4670584"/>
            <a:ext cx="1584176" cy="17642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raditio-ru.org/images/c/ce/Astacus_fluviatil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1661170" cy="1262490"/>
          </a:xfrm>
          <a:prstGeom prst="rect">
            <a:avLst/>
          </a:prstGeom>
          <a:noFill/>
        </p:spPr>
      </p:pic>
      <p:pic>
        <p:nvPicPr>
          <p:cNvPr id="1030" name="Picture 6" descr="http://www.shkola-remonta.info/images/art/-20111221115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556792"/>
            <a:ext cx="1744508" cy="1865784"/>
          </a:xfrm>
          <a:prstGeom prst="rect">
            <a:avLst/>
          </a:prstGeom>
          <a:noFill/>
        </p:spPr>
      </p:pic>
      <p:pic>
        <p:nvPicPr>
          <p:cNvPr id="1032" name="Picture 8" descr="http://www.ru.all.biz/img/ru/catalog/10269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657673" y="1703367"/>
            <a:ext cx="1092556" cy="1375470"/>
          </a:xfrm>
          <a:prstGeom prst="rect">
            <a:avLst/>
          </a:prstGeom>
          <a:noFill/>
        </p:spPr>
      </p:pic>
      <p:pic>
        <p:nvPicPr>
          <p:cNvPr id="1034" name="Picture 10" descr="http://allforchildren.ru/pictures/school6_s/school0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356992"/>
            <a:ext cx="1698167" cy="1412286"/>
          </a:xfrm>
          <a:prstGeom prst="rect">
            <a:avLst/>
          </a:prstGeom>
          <a:noFill/>
        </p:spPr>
      </p:pic>
      <p:pic>
        <p:nvPicPr>
          <p:cNvPr id="1042" name="Picture 18" descr="https://encrypted-tbn1.gstatic.com/images?q=tbn:ANd9GcTuOqJuCpbnvpQuKSGsWK-7T22vImgn4OM0SJHpGebuSKvmuFy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5013176"/>
            <a:ext cx="2667000" cy="1295401"/>
          </a:xfrm>
          <a:prstGeom prst="rect">
            <a:avLst/>
          </a:prstGeom>
          <a:noFill/>
        </p:spPr>
      </p:pic>
      <p:pic>
        <p:nvPicPr>
          <p:cNvPr id="1046" name="Picture 22" descr="http://www.v-vanna.ru/uploaded/aquaton_onda_rakovina.jpg"/>
          <p:cNvPicPr>
            <a:picLocks noChangeAspect="1" noChangeArrowheads="1"/>
          </p:cNvPicPr>
          <p:nvPr/>
        </p:nvPicPr>
        <p:blipFill>
          <a:blip r:embed="rId7" cstate="print"/>
          <a:srcRect t="20160" b="21041"/>
          <a:stretch>
            <a:fillRect/>
          </a:stretch>
        </p:blipFill>
        <p:spPr bwMode="auto">
          <a:xfrm>
            <a:off x="5364088" y="3501008"/>
            <a:ext cx="2204357" cy="1296144"/>
          </a:xfrm>
          <a:prstGeom prst="rect">
            <a:avLst/>
          </a:prstGeom>
          <a:noFill/>
        </p:spPr>
      </p:pic>
      <p:pic>
        <p:nvPicPr>
          <p:cNvPr id="11" name="Рисунок 10" descr="http://www.smeshariki.ru/images/Sovuniya/predmet_losyash_big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869160"/>
            <a:ext cx="158417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ww.xn--80amkeaq.net/frameforphoto/1/474foto66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365504" y="5006363"/>
            <a:ext cx="1321296" cy="155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145B445-1A54-4ACB-BB11-E4AAAD399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74" y="32173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br>
              <a:rPr lang="ru-RU" b="1" dirty="0">
                <a:solidFill>
                  <a:srgbClr val="7030A0"/>
                </a:solidFill>
                <a:ea typeface="+mn-ea"/>
                <a:cs typeface="+mn-cs"/>
              </a:rPr>
            </a:br>
            <a:r>
              <a:rPr lang="ru-RU" sz="4900" b="1" dirty="0">
                <a:solidFill>
                  <a:srgbClr val="7030A0"/>
                </a:solidFill>
                <a:ea typeface="+mn-ea"/>
                <a:cs typeface="+mn-cs"/>
              </a:rPr>
              <a:t>«Чего не стало?»</a:t>
            </a:r>
            <a:br>
              <a:rPr lang="ru-RU" b="1" dirty="0">
                <a:solidFill>
                  <a:srgbClr val="7030A0"/>
                </a:solidFill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00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462" y="74547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Назови картинки</a:t>
            </a:r>
          </a:p>
        </p:txBody>
      </p:sp>
      <p:pic>
        <p:nvPicPr>
          <p:cNvPr id="17410" name="Picture 2" descr="http://us.cdn1.123rf.com/168nwm/tekart/tekart0908/tekart090800006/5335575-open-mou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16832"/>
            <a:ext cx="1084713" cy="1168152"/>
          </a:xfrm>
          <a:prstGeom prst="rect">
            <a:avLst/>
          </a:prstGeom>
          <a:noFill/>
        </p:spPr>
      </p:pic>
      <p:pic>
        <p:nvPicPr>
          <p:cNvPr id="17418" name="Picture 10" descr="http://4.bp.blogspot.com/-3-E5C50_QL0/Tu4ODMzjsKI/AAAAAAAAAaY/xEkaaijKyQI/s1600/Israel+Shofar+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988840"/>
            <a:ext cx="1341804" cy="1010239"/>
          </a:xfrm>
          <a:prstGeom prst="rect">
            <a:avLst/>
          </a:prstGeom>
          <a:noFill/>
        </p:spPr>
      </p:pic>
      <p:pic>
        <p:nvPicPr>
          <p:cNvPr id="1028" name="Picture 4" descr="http://www.elpasoexploreum.com/wp-content/uploads/2014/03/rob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628800"/>
            <a:ext cx="1235586" cy="1460072"/>
          </a:xfrm>
          <a:prstGeom prst="rect">
            <a:avLst/>
          </a:prstGeom>
          <a:noFill/>
        </p:spPr>
      </p:pic>
      <p:pic>
        <p:nvPicPr>
          <p:cNvPr id="1030" name="Picture 6" descr="http://avtocheh.ru/assets/images/Catalog/acses/forAll/SUPREME%20CHERRY_sw_big.png"/>
          <p:cNvPicPr>
            <a:picLocks noChangeAspect="1" noChangeArrowheads="1"/>
          </p:cNvPicPr>
          <p:nvPr/>
        </p:nvPicPr>
        <p:blipFill>
          <a:blip r:embed="rId5" cstate="print"/>
          <a:srcRect l="22468" r="16546"/>
          <a:stretch>
            <a:fillRect/>
          </a:stretch>
        </p:blipFill>
        <p:spPr bwMode="auto">
          <a:xfrm>
            <a:off x="3016007" y="3429000"/>
            <a:ext cx="1133941" cy="1394520"/>
          </a:xfrm>
          <a:prstGeom prst="rect">
            <a:avLst/>
          </a:prstGeom>
          <a:noFill/>
        </p:spPr>
      </p:pic>
      <p:pic>
        <p:nvPicPr>
          <p:cNvPr id="1032" name="Picture 8" descr="http://landofart.ru/wp-content/uploads/2012/08/landofart.ru-dve-ruki-560x328.png?9d7b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4054" y="3590438"/>
            <a:ext cx="1573779" cy="921785"/>
          </a:xfrm>
          <a:prstGeom prst="rect">
            <a:avLst/>
          </a:prstGeom>
          <a:noFill/>
        </p:spPr>
      </p:pic>
      <p:pic>
        <p:nvPicPr>
          <p:cNvPr id="1036" name="Picture 12" descr="http://www.pechati-m.ru/pictures/articles/ruchki/heri/grm-pen-6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3356992"/>
            <a:ext cx="859424" cy="1306116"/>
          </a:xfrm>
          <a:prstGeom prst="rect">
            <a:avLst/>
          </a:prstGeom>
          <a:noFill/>
        </p:spPr>
      </p:pic>
      <p:pic>
        <p:nvPicPr>
          <p:cNvPr id="1038" name="Picture 14" descr="http://nnvashkevich.narod.ru/BLOG/smlt.files/image00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EF3F9"/>
              </a:clrFrom>
              <a:clrTo>
                <a:srgbClr val="EEF3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038996" y="4911810"/>
            <a:ext cx="1604169" cy="1429457"/>
          </a:xfrm>
          <a:prstGeom prst="rect">
            <a:avLst/>
          </a:prstGeom>
          <a:noFill/>
        </p:spPr>
      </p:pic>
      <p:pic>
        <p:nvPicPr>
          <p:cNvPr id="1042" name="Picture 18" descr="http://fc02.deviantart.net/fs70/f/2011/222/6/5/patchwork_goldfish_by_smiledoll-d3982md.png"/>
          <p:cNvPicPr>
            <a:picLocks noChangeAspect="1" noChangeArrowheads="1"/>
          </p:cNvPicPr>
          <p:nvPr/>
        </p:nvPicPr>
        <p:blipFill>
          <a:blip r:embed="rId9" cstate="print"/>
          <a:srcRect b="10842"/>
          <a:stretch>
            <a:fillRect/>
          </a:stretch>
        </p:blipFill>
        <p:spPr bwMode="auto">
          <a:xfrm flipH="1">
            <a:off x="5076056" y="4911810"/>
            <a:ext cx="1587500" cy="1152128"/>
          </a:xfrm>
          <a:prstGeom prst="rect">
            <a:avLst/>
          </a:prstGeom>
          <a:noFill/>
        </p:spPr>
      </p:pic>
      <p:pic>
        <p:nvPicPr>
          <p:cNvPr id="1044" name="Picture 20" descr="http://www.ecosystema.ru/08nature/fungi/277.jpg"/>
          <p:cNvPicPr>
            <a:picLocks noChangeAspect="1" noChangeArrowheads="1"/>
          </p:cNvPicPr>
          <p:nvPr/>
        </p:nvPicPr>
        <p:blipFill>
          <a:blip r:embed="rId10" cstate="print"/>
          <a:srcRect l="52919" t="2520" r="5501" b="6761"/>
          <a:stretch>
            <a:fillRect/>
          </a:stretch>
        </p:blipFill>
        <p:spPr bwMode="auto">
          <a:xfrm>
            <a:off x="7092280" y="4942462"/>
            <a:ext cx="1254139" cy="1368152"/>
          </a:xfrm>
          <a:prstGeom prst="rect">
            <a:avLst/>
          </a:prstGeom>
          <a:noFill/>
        </p:spPr>
      </p:pic>
      <p:pic>
        <p:nvPicPr>
          <p:cNvPr id="11266" name="Picture 2" descr="http://foto-cvetov.com/cvety/foto-cvetov7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1916832"/>
            <a:ext cx="1314654" cy="1178133"/>
          </a:xfrm>
          <a:prstGeom prst="rect">
            <a:avLst/>
          </a:prstGeom>
          <a:noFill/>
        </p:spPr>
      </p:pic>
      <p:pic>
        <p:nvPicPr>
          <p:cNvPr id="21" name="Picture 14" descr="http://macpages.me/uploads/images/00/19/34/2011/02/09/99839bf45d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6462" y="1702390"/>
            <a:ext cx="1329358" cy="1329358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728D25-DBD4-454E-9F3F-B56B581503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7" y="4468806"/>
            <a:ext cx="2699792" cy="20248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175" y="58289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br>
              <a:rPr lang="ru-RU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ru-RU" sz="4900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  <a:t>«Жадина»</a:t>
            </a:r>
            <a:br>
              <a:rPr lang="ru-RU" sz="4900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</a:br>
            <a:endParaRPr lang="ru-RU" sz="49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410" name="Picture 2" descr="http://us.cdn1.123rf.com/168nwm/tekart/tekart0908/tekart090800006/5335575-open-mou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16832"/>
            <a:ext cx="1084713" cy="1168152"/>
          </a:xfrm>
          <a:prstGeom prst="rect">
            <a:avLst/>
          </a:prstGeom>
          <a:noFill/>
        </p:spPr>
      </p:pic>
      <p:pic>
        <p:nvPicPr>
          <p:cNvPr id="17418" name="Picture 10" descr="http://4.bp.blogspot.com/-3-E5C50_QL0/Tu4ODMzjsKI/AAAAAAAAAaY/xEkaaijKyQI/s1600/Israel+Shofar+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988840"/>
            <a:ext cx="1341804" cy="1010239"/>
          </a:xfrm>
          <a:prstGeom prst="rect">
            <a:avLst/>
          </a:prstGeom>
          <a:noFill/>
        </p:spPr>
      </p:pic>
      <p:pic>
        <p:nvPicPr>
          <p:cNvPr id="1028" name="Picture 4" descr="http://www.elpasoexploreum.com/wp-content/uploads/2014/03/rob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628800"/>
            <a:ext cx="1235586" cy="1460072"/>
          </a:xfrm>
          <a:prstGeom prst="rect">
            <a:avLst/>
          </a:prstGeom>
          <a:noFill/>
        </p:spPr>
      </p:pic>
      <p:pic>
        <p:nvPicPr>
          <p:cNvPr id="1030" name="Picture 6" descr="http://avtocheh.ru/assets/images/Catalog/acses/forAll/SUPREME%20CHERRY_sw_big.png"/>
          <p:cNvPicPr>
            <a:picLocks noChangeAspect="1" noChangeArrowheads="1"/>
          </p:cNvPicPr>
          <p:nvPr/>
        </p:nvPicPr>
        <p:blipFill>
          <a:blip r:embed="rId5" cstate="print"/>
          <a:srcRect l="22468" r="16546"/>
          <a:stretch>
            <a:fillRect/>
          </a:stretch>
        </p:blipFill>
        <p:spPr bwMode="auto">
          <a:xfrm>
            <a:off x="3563888" y="3356992"/>
            <a:ext cx="1133941" cy="1394520"/>
          </a:xfrm>
          <a:prstGeom prst="rect">
            <a:avLst/>
          </a:prstGeom>
          <a:noFill/>
        </p:spPr>
      </p:pic>
      <p:pic>
        <p:nvPicPr>
          <p:cNvPr id="1032" name="Picture 8" descr="http://landofart.ru/wp-content/uploads/2012/08/landofart.ru-dve-ruki-560x328.png?9d7b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645024"/>
            <a:ext cx="1573779" cy="921785"/>
          </a:xfrm>
          <a:prstGeom prst="rect">
            <a:avLst/>
          </a:prstGeom>
          <a:noFill/>
        </p:spPr>
      </p:pic>
      <p:pic>
        <p:nvPicPr>
          <p:cNvPr id="1036" name="Picture 12" descr="http://www.pechati-m.ru/pictures/articles/ruchki/heri/grm-pen-6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3356992"/>
            <a:ext cx="859424" cy="1306116"/>
          </a:xfrm>
          <a:prstGeom prst="rect">
            <a:avLst/>
          </a:prstGeom>
          <a:noFill/>
        </p:spPr>
      </p:pic>
      <p:pic>
        <p:nvPicPr>
          <p:cNvPr id="1038" name="Picture 14" descr="http://nnvashkevich.narod.ru/BLOG/smlt.files/image00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EF3F9"/>
              </a:clrFrom>
              <a:clrTo>
                <a:srgbClr val="EEF3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347864" y="4869160"/>
            <a:ext cx="1604169" cy="1429457"/>
          </a:xfrm>
          <a:prstGeom prst="rect">
            <a:avLst/>
          </a:prstGeom>
          <a:noFill/>
        </p:spPr>
      </p:pic>
      <p:pic>
        <p:nvPicPr>
          <p:cNvPr id="1042" name="Picture 18" descr="http://fc02.deviantart.net/fs70/f/2011/222/6/5/patchwork_goldfish_by_smiledoll-d3982md.png"/>
          <p:cNvPicPr>
            <a:picLocks noChangeAspect="1" noChangeArrowheads="1"/>
          </p:cNvPicPr>
          <p:nvPr/>
        </p:nvPicPr>
        <p:blipFill>
          <a:blip r:embed="rId9" cstate="print"/>
          <a:srcRect b="10842"/>
          <a:stretch>
            <a:fillRect/>
          </a:stretch>
        </p:blipFill>
        <p:spPr bwMode="auto">
          <a:xfrm flipH="1">
            <a:off x="5220072" y="4941168"/>
            <a:ext cx="1587500" cy="1152128"/>
          </a:xfrm>
          <a:prstGeom prst="rect">
            <a:avLst/>
          </a:prstGeom>
          <a:noFill/>
        </p:spPr>
      </p:pic>
      <p:pic>
        <p:nvPicPr>
          <p:cNvPr id="1044" name="Picture 20" descr="http://www.ecosystema.ru/08nature/fungi/277.jpg"/>
          <p:cNvPicPr>
            <a:picLocks noChangeAspect="1" noChangeArrowheads="1"/>
          </p:cNvPicPr>
          <p:nvPr/>
        </p:nvPicPr>
        <p:blipFill>
          <a:blip r:embed="rId10" cstate="print"/>
          <a:srcRect l="52919" t="2520" r="5501" b="6761"/>
          <a:stretch>
            <a:fillRect/>
          </a:stretch>
        </p:blipFill>
        <p:spPr bwMode="auto">
          <a:xfrm>
            <a:off x="7164288" y="4797152"/>
            <a:ext cx="1254139" cy="1368152"/>
          </a:xfrm>
          <a:prstGeom prst="rect">
            <a:avLst/>
          </a:prstGeom>
          <a:noFill/>
        </p:spPr>
      </p:pic>
      <p:pic>
        <p:nvPicPr>
          <p:cNvPr id="14" name="Рисунок 13" descr="http://fotodryg.ru/clipart/1/4/21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4797152"/>
            <a:ext cx="165618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foto-cvetov.com/cvety/foto-cvetov7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104" y="1916832"/>
            <a:ext cx="1314654" cy="1178133"/>
          </a:xfrm>
          <a:prstGeom prst="rect">
            <a:avLst/>
          </a:prstGeom>
          <a:noFill/>
        </p:spPr>
      </p:pic>
      <p:sp>
        <p:nvSpPr>
          <p:cNvPr id="17" name="Овальная выноска 16"/>
          <p:cNvSpPr/>
          <p:nvPr/>
        </p:nvSpPr>
        <p:spPr>
          <a:xfrm>
            <a:off x="971600" y="3717032"/>
            <a:ext cx="2088232" cy="115212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мой</a:t>
            </a:r>
          </a:p>
        </p:txBody>
      </p:sp>
      <p:pic>
        <p:nvPicPr>
          <p:cNvPr id="21" name="Picture 14" descr="http://macpages.me/uploads/images/00/19/34/2011/02/09/99839bf45d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568" y="1772816"/>
            <a:ext cx="1329358" cy="1329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567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538" y="65607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br>
              <a:rPr lang="ru-RU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ru-RU" sz="4900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  <a:t>«Жадина»</a:t>
            </a:r>
            <a:br>
              <a:rPr lang="ru-RU" sz="4900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</a:br>
            <a:endParaRPr lang="ru-RU" sz="49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410" name="Picture 2" descr="http://us.cdn1.123rf.com/168nwm/tekart/tekart0908/tekart090800006/5335575-open-mou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16832"/>
            <a:ext cx="1084713" cy="1168152"/>
          </a:xfrm>
          <a:prstGeom prst="rect">
            <a:avLst/>
          </a:prstGeom>
          <a:noFill/>
        </p:spPr>
      </p:pic>
      <p:pic>
        <p:nvPicPr>
          <p:cNvPr id="17418" name="Picture 10" descr="http://4.bp.blogspot.com/-3-E5C50_QL0/Tu4ODMzjsKI/AAAAAAAAAaY/xEkaaijKyQI/s1600/Israel+Shofar+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988840"/>
            <a:ext cx="1341804" cy="1010239"/>
          </a:xfrm>
          <a:prstGeom prst="rect">
            <a:avLst/>
          </a:prstGeom>
          <a:noFill/>
        </p:spPr>
      </p:pic>
      <p:pic>
        <p:nvPicPr>
          <p:cNvPr id="1028" name="Picture 4" descr="http://www.elpasoexploreum.com/wp-content/uploads/2014/03/rob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628800"/>
            <a:ext cx="1235586" cy="1460072"/>
          </a:xfrm>
          <a:prstGeom prst="rect">
            <a:avLst/>
          </a:prstGeom>
          <a:noFill/>
        </p:spPr>
      </p:pic>
      <p:pic>
        <p:nvPicPr>
          <p:cNvPr id="1030" name="Picture 6" descr="http://avtocheh.ru/assets/images/Catalog/acses/forAll/SUPREME%20CHERRY_sw_big.png"/>
          <p:cNvPicPr>
            <a:picLocks noChangeAspect="1" noChangeArrowheads="1"/>
          </p:cNvPicPr>
          <p:nvPr/>
        </p:nvPicPr>
        <p:blipFill>
          <a:blip r:embed="rId5" cstate="print"/>
          <a:srcRect l="22468" r="16546"/>
          <a:stretch>
            <a:fillRect/>
          </a:stretch>
        </p:blipFill>
        <p:spPr bwMode="auto">
          <a:xfrm>
            <a:off x="3563888" y="3356992"/>
            <a:ext cx="1133941" cy="1394520"/>
          </a:xfrm>
          <a:prstGeom prst="rect">
            <a:avLst/>
          </a:prstGeom>
          <a:noFill/>
        </p:spPr>
      </p:pic>
      <p:pic>
        <p:nvPicPr>
          <p:cNvPr id="1032" name="Picture 8" descr="http://landofart.ru/wp-content/uploads/2012/08/landofart.ru-dve-ruki-560x328.png?9d7b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645024"/>
            <a:ext cx="1573779" cy="921785"/>
          </a:xfrm>
          <a:prstGeom prst="rect">
            <a:avLst/>
          </a:prstGeom>
          <a:noFill/>
        </p:spPr>
      </p:pic>
      <p:pic>
        <p:nvPicPr>
          <p:cNvPr id="1036" name="Picture 12" descr="http://www.pechati-m.ru/pictures/articles/ruchki/heri/grm-pen-6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3356992"/>
            <a:ext cx="859424" cy="1306116"/>
          </a:xfrm>
          <a:prstGeom prst="rect">
            <a:avLst/>
          </a:prstGeom>
          <a:noFill/>
        </p:spPr>
      </p:pic>
      <p:pic>
        <p:nvPicPr>
          <p:cNvPr id="1038" name="Picture 14" descr="http://nnvashkevich.narod.ru/BLOG/smlt.files/image00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EF3F9"/>
              </a:clrFrom>
              <a:clrTo>
                <a:srgbClr val="EEF3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347864" y="4869160"/>
            <a:ext cx="1604169" cy="1429457"/>
          </a:xfrm>
          <a:prstGeom prst="rect">
            <a:avLst/>
          </a:prstGeom>
          <a:noFill/>
        </p:spPr>
      </p:pic>
      <p:pic>
        <p:nvPicPr>
          <p:cNvPr id="1042" name="Picture 18" descr="http://fc02.deviantart.net/fs70/f/2011/222/6/5/patchwork_goldfish_by_smiledoll-d3982md.png"/>
          <p:cNvPicPr>
            <a:picLocks noChangeAspect="1" noChangeArrowheads="1"/>
          </p:cNvPicPr>
          <p:nvPr/>
        </p:nvPicPr>
        <p:blipFill>
          <a:blip r:embed="rId9" cstate="print"/>
          <a:srcRect b="10842"/>
          <a:stretch>
            <a:fillRect/>
          </a:stretch>
        </p:blipFill>
        <p:spPr bwMode="auto">
          <a:xfrm flipH="1">
            <a:off x="5220072" y="4941168"/>
            <a:ext cx="1587500" cy="1152128"/>
          </a:xfrm>
          <a:prstGeom prst="rect">
            <a:avLst/>
          </a:prstGeom>
          <a:noFill/>
        </p:spPr>
      </p:pic>
      <p:pic>
        <p:nvPicPr>
          <p:cNvPr id="1044" name="Picture 20" descr="http://www.ecosystema.ru/08nature/fungi/277.jpg"/>
          <p:cNvPicPr>
            <a:picLocks noChangeAspect="1" noChangeArrowheads="1"/>
          </p:cNvPicPr>
          <p:nvPr/>
        </p:nvPicPr>
        <p:blipFill>
          <a:blip r:embed="rId10" cstate="print"/>
          <a:srcRect l="52919" t="2520" r="5501" b="6761"/>
          <a:stretch>
            <a:fillRect/>
          </a:stretch>
        </p:blipFill>
        <p:spPr bwMode="auto">
          <a:xfrm>
            <a:off x="7164288" y="4797152"/>
            <a:ext cx="1254139" cy="1368152"/>
          </a:xfrm>
          <a:prstGeom prst="rect">
            <a:avLst/>
          </a:prstGeom>
          <a:noFill/>
        </p:spPr>
      </p:pic>
      <p:pic>
        <p:nvPicPr>
          <p:cNvPr id="14" name="Рисунок 13" descr="http://fotodryg.ru/clipart/1/4/21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4797152"/>
            <a:ext cx="165618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foto-cvetov.com/cvety/foto-cvetov7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104" y="1916832"/>
            <a:ext cx="1314654" cy="1178133"/>
          </a:xfrm>
          <a:prstGeom prst="rect">
            <a:avLst/>
          </a:prstGeom>
          <a:noFill/>
        </p:spPr>
      </p:pic>
      <p:sp>
        <p:nvSpPr>
          <p:cNvPr id="18" name="Овальная выноска 17"/>
          <p:cNvSpPr/>
          <p:nvPr/>
        </p:nvSpPr>
        <p:spPr>
          <a:xfrm>
            <a:off x="944689" y="3717032"/>
            <a:ext cx="2088232" cy="115212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моя</a:t>
            </a:r>
          </a:p>
        </p:txBody>
      </p:sp>
      <p:pic>
        <p:nvPicPr>
          <p:cNvPr id="21" name="Picture 14" descr="http://macpages.me/uploads/images/00/19/34/2011/02/09/99839bf45d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568" y="1772816"/>
            <a:ext cx="1329358" cy="1329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2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ьная выноска 19"/>
          <p:cNvSpPr/>
          <p:nvPr/>
        </p:nvSpPr>
        <p:spPr>
          <a:xfrm>
            <a:off x="991593" y="3717032"/>
            <a:ext cx="2088232" cy="115212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моё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101" y="3156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br>
              <a:rPr lang="ru-RU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ru-RU" sz="4900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  <a:t>«Жадина»</a:t>
            </a:r>
            <a:br>
              <a:rPr lang="ru-RU" sz="4900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</a:br>
            <a:endParaRPr lang="ru-RU" sz="49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410" name="Picture 2" descr="http://us.cdn1.123rf.com/168nwm/tekart/tekart0908/tekart090800006/5335575-open-mou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16832"/>
            <a:ext cx="1084713" cy="1168152"/>
          </a:xfrm>
          <a:prstGeom prst="rect">
            <a:avLst/>
          </a:prstGeom>
          <a:noFill/>
        </p:spPr>
      </p:pic>
      <p:pic>
        <p:nvPicPr>
          <p:cNvPr id="17418" name="Picture 10" descr="http://4.bp.blogspot.com/-3-E5C50_QL0/Tu4ODMzjsKI/AAAAAAAAAaY/xEkaaijKyQI/s1600/Israel+Shofar+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988840"/>
            <a:ext cx="1341804" cy="1010239"/>
          </a:xfrm>
          <a:prstGeom prst="rect">
            <a:avLst/>
          </a:prstGeom>
          <a:noFill/>
        </p:spPr>
      </p:pic>
      <p:pic>
        <p:nvPicPr>
          <p:cNvPr id="1028" name="Picture 4" descr="http://www.elpasoexploreum.com/wp-content/uploads/2014/03/rob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628800"/>
            <a:ext cx="1235586" cy="1460072"/>
          </a:xfrm>
          <a:prstGeom prst="rect">
            <a:avLst/>
          </a:prstGeom>
          <a:noFill/>
        </p:spPr>
      </p:pic>
      <p:pic>
        <p:nvPicPr>
          <p:cNvPr id="1030" name="Picture 6" descr="http://avtocheh.ru/assets/images/Catalog/acses/forAll/SUPREME%20CHERRY_sw_big.png"/>
          <p:cNvPicPr>
            <a:picLocks noChangeAspect="1" noChangeArrowheads="1"/>
          </p:cNvPicPr>
          <p:nvPr/>
        </p:nvPicPr>
        <p:blipFill>
          <a:blip r:embed="rId5" cstate="print"/>
          <a:srcRect l="22468" r="16546"/>
          <a:stretch>
            <a:fillRect/>
          </a:stretch>
        </p:blipFill>
        <p:spPr bwMode="auto">
          <a:xfrm>
            <a:off x="3563888" y="3356992"/>
            <a:ext cx="1133941" cy="1394520"/>
          </a:xfrm>
          <a:prstGeom prst="rect">
            <a:avLst/>
          </a:prstGeom>
          <a:noFill/>
        </p:spPr>
      </p:pic>
      <p:pic>
        <p:nvPicPr>
          <p:cNvPr id="1032" name="Picture 8" descr="http://landofart.ru/wp-content/uploads/2012/08/landofart.ru-dve-ruki-560x328.png?9d7b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645024"/>
            <a:ext cx="1573779" cy="921785"/>
          </a:xfrm>
          <a:prstGeom prst="rect">
            <a:avLst/>
          </a:prstGeom>
          <a:noFill/>
        </p:spPr>
      </p:pic>
      <p:pic>
        <p:nvPicPr>
          <p:cNvPr id="1036" name="Picture 12" descr="http://www.pechati-m.ru/pictures/articles/ruchki/heri/grm-pen-6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3356992"/>
            <a:ext cx="859424" cy="1306116"/>
          </a:xfrm>
          <a:prstGeom prst="rect">
            <a:avLst/>
          </a:prstGeom>
          <a:noFill/>
        </p:spPr>
      </p:pic>
      <p:pic>
        <p:nvPicPr>
          <p:cNvPr id="1038" name="Picture 14" descr="http://nnvashkevich.narod.ru/BLOG/smlt.files/image00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EF3F9"/>
              </a:clrFrom>
              <a:clrTo>
                <a:srgbClr val="EEF3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347864" y="4869160"/>
            <a:ext cx="1604169" cy="1429457"/>
          </a:xfrm>
          <a:prstGeom prst="rect">
            <a:avLst/>
          </a:prstGeom>
          <a:noFill/>
        </p:spPr>
      </p:pic>
      <p:pic>
        <p:nvPicPr>
          <p:cNvPr id="1042" name="Picture 18" descr="http://fc02.deviantart.net/fs70/f/2011/222/6/5/patchwork_goldfish_by_smiledoll-d3982md.png"/>
          <p:cNvPicPr>
            <a:picLocks noChangeAspect="1" noChangeArrowheads="1"/>
          </p:cNvPicPr>
          <p:nvPr/>
        </p:nvPicPr>
        <p:blipFill>
          <a:blip r:embed="rId9" cstate="print"/>
          <a:srcRect b="10842"/>
          <a:stretch>
            <a:fillRect/>
          </a:stretch>
        </p:blipFill>
        <p:spPr bwMode="auto">
          <a:xfrm flipH="1">
            <a:off x="5220072" y="4941168"/>
            <a:ext cx="1587500" cy="1152128"/>
          </a:xfrm>
          <a:prstGeom prst="rect">
            <a:avLst/>
          </a:prstGeom>
          <a:noFill/>
        </p:spPr>
      </p:pic>
      <p:pic>
        <p:nvPicPr>
          <p:cNvPr id="1044" name="Picture 20" descr="http://www.ecosystema.ru/08nature/fungi/277.jpg"/>
          <p:cNvPicPr>
            <a:picLocks noChangeAspect="1" noChangeArrowheads="1"/>
          </p:cNvPicPr>
          <p:nvPr/>
        </p:nvPicPr>
        <p:blipFill>
          <a:blip r:embed="rId10" cstate="print"/>
          <a:srcRect l="52919" t="2520" r="5501" b="6761"/>
          <a:stretch>
            <a:fillRect/>
          </a:stretch>
        </p:blipFill>
        <p:spPr bwMode="auto">
          <a:xfrm>
            <a:off x="7164288" y="4797152"/>
            <a:ext cx="1254139" cy="1368152"/>
          </a:xfrm>
          <a:prstGeom prst="rect">
            <a:avLst/>
          </a:prstGeom>
          <a:noFill/>
        </p:spPr>
      </p:pic>
      <p:pic>
        <p:nvPicPr>
          <p:cNvPr id="14" name="Рисунок 13" descr="http://fotodryg.ru/clipart/1/4/21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4797152"/>
            <a:ext cx="165618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foto-cvetov.com/cvety/foto-cvetov7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104" y="1916832"/>
            <a:ext cx="1314654" cy="1178133"/>
          </a:xfrm>
          <a:prstGeom prst="rect">
            <a:avLst/>
          </a:prstGeom>
          <a:noFill/>
        </p:spPr>
      </p:pic>
      <p:pic>
        <p:nvPicPr>
          <p:cNvPr id="21" name="Picture 14" descr="http://macpages.me/uploads/images/00/19/34/2011/02/09/99839bf45d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568" y="1772816"/>
            <a:ext cx="1329358" cy="1329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981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886" y="7783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br>
              <a:rPr lang="ru-RU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ru-RU" sz="4900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  <a:t>«Жадина»</a:t>
            </a:r>
            <a:br>
              <a:rPr lang="ru-RU" sz="4900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</a:br>
            <a:endParaRPr lang="ru-RU" sz="49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410" name="Picture 2" descr="http://us.cdn1.123rf.com/168nwm/tekart/tekart0908/tekart090800006/5335575-open-mou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16832"/>
            <a:ext cx="1084713" cy="1168152"/>
          </a:xfrm>
          <a:prstGeom prst="rect">
            <a:avLst/>
          </a:prstGeom>
          <a:noFill/>
        </p:spPr>
      </p:pic>
      <p:pic>
        <p:nvPicPr>
          <p:cNvPr id="17418" name="Picture 10" descr="http://4.bp.blogspot.com/-3-E5C50_QL0/Tu4ODMzjsKI/AAAAAAAAAaY/xEkaaijKyQI/s1600/Israel+Shofar+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988840"/>
            <a:ext cx="1341804" cy="1010239"/>
          </a:xfrm>
          <a:prstGeom prst="rect">
            <a:avLst/>
          </a:prstGeom>
          <a:noFill/>
        </p:spPr>
      </p:pic>
      <p:pic>
        <p:nvPicPr>
          <p:cNvPr id="1028" name="Picture 4" descr="http://www.elpasoexploreum.com/wp-content/uploads/2014/03/rob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628800"/>
            <a:ext cx="1235586" cy="1460072"/>
          </a:xfrm>
          <a:prstGeom prst="rect">
            <a:avLst/>
          </a:prstGeom>
          <a:noFill/>
        </p:spPr>
      </p:pic>
      <p:pic>
        <p:nvPicPr>
          <p:cNvPr id="1030" name="Picture 6" descr="http://avtocheh.ru/assets/images/Catalog/acses/forAll/SUPREME%20CHERRY_sw_big.png"/>
          <p:cNvPicPr>
            <a:picLocks noChangeAspect="1" noChangeArrowheads="1"/>
          </p:cNvPicPr>
          <p:nvPr/>
        </p:nvPicPr>
        <p:blipFill>
          <a:blip r:embed="rId5" cstate="print"/>
          <a:srcRect l="22468" r="16546"/>
          <a:stretch>
            <a:fillRect/>
          </a:stretch>
        </p:blipFill>
        <p:spPr bwMode="auto">
          <a:xfrm>
            <a:off x="3563888" y="3356992"/>
            <a:ext cx="1133941" cy="1394520"/>
          </a:xfrm>
          <a:prstGeom prst="rect">
            <a:avLst/>
          </a:prstGeom>
          <a:noFill/>
        </p:spPr>
      </p:pic>
      <p:pic>
        <p:nvPicPr>
          <p:cNvPr id="1032" name="Picture 8" descr="http://landofart.ru/wp-content/uploads/2012/08/landofart.ru-dve-ruki-560x328.png?9d7b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645024"/>
            <a:ext cx="1573779" cy="921785"/>
          </a:xfrm>
          <a:prstGeom prst="rect">
            <a:avLst/>
          </a:prstGeom>
          <a:noFill/>
        </p:spPr>
      </p:pic>
      <p:pic>
        <p:nvPicPr>
          <p:cNvPr id="1036" name="Picture 12" descr="http://www.pechati-m.ru/pictures/articles/ruchki/heri/grm-pen-6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3356992"/>
            <a:ext cx="859424" cy="1306116"/>
          </a:xfrm>
          <a:prstGeom prst="rect">
            <a:avLst/>
          </a:prstGeom>
          <a:noFill/>
        </p:spPr>
      </p:pic>
      <p:pic>
        <p:nvPicPr>
          <p:cNvPr id="1038" name="Picture 14" descr="http://nnvashkevich.narod.ru/BLOG/smlt.files/image00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EF3F9"/>
              </a:clrFrom>
              <a:clrTo>
                <a:srgbClr val="EEF3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347864" y="4869160"/>
            <a:ext cx="1604169" cy="1429457"/>
          </a:xfrm>
          <a:prstGeom prst="rect">
            <a:avLst/>
          </a:prstGeom>
          <a:noFill/>
        </p:spPr>
      </p:pic>
      <p:pic>
        <p:nvPicPr>
          <p:cNvPr id="1042" name="Picture 18" descr="http://fc02.deviantart.net/fs70/f/2011/222/6/5/patchwork_goldfish_by_smiledoll-d3982md.png"/>
          <p:cNvPicPr>
            <a:picLocks noChangeAspect="1" noChangeArrowheads="1"/>
          </p:cNvPicPr>
          <p:nvPr/>
        </p:nvPicPr>
        <p:blipFill>
          <a:blip r:embed="rId9" cstate="print"/>
          <a:srcRect b="10842"/>
          <a:stretch>
            <a:fillRect/>
          </a:stretch>
        </p:blipFill>
        <p:spPr bwMode="auto">
          <a:xfrm flipH="1">
            <a:off x="5220072" y="4941168"/>
            <a:ext cx="1587500" cy="1152128"/>
          </a:xfrm>
          <a:prstGeom prst="rect">
            <a:avLst/>
          </a:prstGeom>
          <a:noFill/>
        </p:spPr>
      </p:pic>
      <p:pic>
        <p:nvPicPr>
          <p:cNvPr id="1044" name="Picture 20" descr="http://www.ecosystema.ru/08nature/fungi/277.jpg"/>
          <p:cNvPicPr>
            <a:picLocks noChangeAspect="1" noChangeArrowheads="1"/>
          </p:cNvPicPr>
          <p:nvPr/>
        </p:nvPicPr>
        <p:blipFill>
          <a:blip r:embed="rId10" cstate="print"/>
          <a:srcRect l="52919" t="2520" r="5501" b="6761"/>
          <a:stretch>
            <a:fillRect/>
          </a:stretch>
        </p:blipFill>
        <p:spPr bwMode="auto">
          <a:xfrm>
            <a:off x="7164288" y="4797152"/>
            <a:ext cx="1254139" cy="1368152"/>
          </a:xfrm>
          <a:prstGeom prst="rect">
            <a:avLst/>
          </a:prstGeom>
          <a:noFill/>
        </p:spPr>
      </p:pic>
      <p:pic>
        <p:nvPicPr>
          <p:cNvPr id="14" name="Рисунок 13" descr="http://fotodryg.ru/clipart/1/4/21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4797152"/>
            <a:ext cx="165618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foto-cvetov.com/cvety/foto-cvetov7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104" y="1916832"/>
            <a:ext cx="1314654" cy="1178133"/>
          </a:xfrm>
          <a:prstGeom prst="rect">
            <a:avLst/>
          </a:prstGeom>
          <a:noFill/>
        </p:spPr>
      </p:pic>
      <p:sp>
        <p:nvSpPr>
          <p:cNvPr id="19" name="Овальная выноска 18"/>
          <p:cNvSpPr/>
          <p:nvPr/>
        </p:nvSpPr>
        <p:spPr>
          <a:xfrm>
            <a:off x="969620" y="3717032"/>
            <a:ext cx="2088232" cy="115212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мои</a:t>
            </a:r>
          </a:p>
        </p:txBody>
      </p:sp>
      <p:pic>
        <p:nvPicPr>
          <p:cNvPr id="21" name="Picture 14" descr="http://macpages.me/uploads/images/00/19/34/2011/02/09/99839bf45d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568" y="1772816"/>
            <a:ext cx="1329358" cy="1329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57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693" y="3178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BC5908"/>
                </a:solidFill>
              </a:rPr>
              <a:t>«Один – много» </a:t>
            </a:r>
          </a:p>
        </p:txBody>
      </p:sp>
      <p:pic>
        <p:nvPicPr>
          <p:cNvPr id="20484" name="Picture 4" descr="http://dutsadok.com.ua/clipart/transport/rake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1592518" cy="1267018"/>
          </a:xfrm>
          <a:prstGeom prst="rect">
            <a:avLst/>
          </a:prstGeom>
          <a:noFill/>
        </p:spPr>
      </p:pic>
      <p:pic>
        <p:nvPicPr>
          <p:cNvPr id="20494" name="Picture 14" descr="http://nevsepic.com.ua/uploads/posts/2012-04/1335076163-67526-f-4b713f2e8bcc2-www.nevsepic.com.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1359014" cy="1804071"/>
          </a:xfrm>
          <a:prstGeom prst="rect">
            <a:avLst/>
          </a:prstGeom>
          <a:noFill/>
        </p:spPr>
      </p:pic>
      <p:pic>
        <p:nvPicPr>
          <p:cNvPr id="20506" name="Picture 26" descr="http://psdmania.ru/uploads/posts/2013-06/thumbs/1371857501_rub.jpg"/>
          <p:cNvPicPr>
            <a:picLocks noChangeAspect="1" noChangeArrowheads="1"/>
          </p:cNvPicPr>
          <p:nvPr/>
        </p:nvPicPr>
        <p:blipFill>
          <a:blip r:embed="rId4" cstate="print"/>
          <a:srcRect l="15120" t="23760" r="17921" b="28721"/>
          <a:stretch>
            <a:fillRect/>
          </a:stretch>
        </p:blipFill>
        <p:spPr bwMode="auto">
          <a:xfrm>
            <a:off x="1043608" y="4293096"/>
            <a:ext cx="1080120" cy="766537"/>
          </a:xfrm>
          <a:prstGeom prst="rect">
            <a:avLst/>
          </a:prstGeom>
          <a:noFill/>
        </p:spPr>
      </p:pic>
      <p:pic>
        <p:nvPicPr>
          <p:cNvPr id="20510" name="Picture 30" descr="http://www.uraldb.ru/UserFiles/MediaLibrary/ruby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149080"/>
            <a:ext cx="1295400" cy="990601"/>
          </a:xfrm>
          <a:prstGeom prst="rect">
            <a:avLst/>
          </a:prstGeom>
          <a:noFill/>
        </p:spPr>
      </p:pic>
      <p:pic>
        <p:nvPicPr>
          <p:cNvPr id="20512" name="Picture 32" descr="http://foto-ramki.com/predmety/clipart-rubi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437112"/>
            <a:ext cx="1114615" cy="1158242"/>
          </a:xfrm>
          <a:prstGeom prst="rect">
            <a:avLst/>
          </a:prstGeom>
          <a:noFill/>
        </p:spPr>
      </p:pic>
      <p:pic>
        <p:nvPicPr>
          <p:cNvPr id="9218" name="Picture 2" descr="http://www.clipartov.net/images/mini/21/00000202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4077072"/>
            <a:ext cx="1356742" cy="1356742"/>
          </a:xfrm>
          <a:prstGeom prst="rect">
            <a:avLst/>
          </a:prstGeom>
          <a:noFill/>
        </p:spPr>
      </p:pic>
      <p:pic>
        <p:nvPicPr>
          <p:cNvPr id="9220" name="Picture 4" descr="http://londonkids.com.ua/catalog/images/1051/1051_to_big.jpg"/>
          <p:cNvPicPr>
            <a:picLocks noChangeAspect="1" noChangeArrowheads="1"/>
          </p:cNvPicPr>
          <p:nvPr/>
        </p:nvPicPr>
        <p:blipFill>
          <a:blip r:embed="rId8" cstate="print"/>
          <a:srcRect l="2652" b="9815"/>
          <a:stretch>
            <a:fillRect/>
          </a:stretch>
        </p:blipFill>
        <p:spPr bwMode="auto">
          <a:xfrm>
            <a:off x="7596336" y="2564904"/>
            <a:ext cx="1165905" cy="1080120"/>
          </a:xfrm>
          <a:prstGeom prst="rect">
            <a:avLst/>
          </a:prstGeom>
          <a:noFill/>
        </p:spPr>
      </p:pic>
      <p:pic>
        <p:nvPicPr>
          <p:cNvPr id="20488" name="Picture 8" descr="http://www.indmen.ru/sites/default/files/madrasskaya_kletka.jpg"/>
          <p:cNvPicPr>
            <a:picLocks noChangeAspect="1" noChangeArrowheads="1"/>
          </p:cNvPicPr>
          <p:nvPr/>
        </p:nvPicPr>
        <p:blipFill>
          <a:blip r:embed="rId9" cstate="print"/>
          <a:srcRect l="16233" t="2520"/>
          <a:stretch>
            <a:fillRect/>
          </a:stretch>
        </p:blipFill>
        <p:spPr bwMode="auto">
          <a:xfrm>
            <a:off x="5148064" y="1988840"/>
            <a:ext cx="1166428" cy="1249118"/>
          </a:xfrm>
          <a:prstGeom prst="rect">
            <a:avLst/>
          </a:prstGeom>
          <a:noFill/>
        </p:spPr>
      </p:pic>
      <p:pic>
        <p:nvPicPr>
          <p:cNvPr id="20500" name="Picture 20" descr="http://forum.materinstvo.ru/uploads/journals/1313167209/j306502_131325354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7452320" y="4437112"/>
            <a:ext cx="1428462" cy="1530495"/>
          </a:xfrm>
          <a:prstGeom prst="rect">
            <a:avLst/>
          </a:prstGeom>
          <a:noFill/>
        </p:spPr>
      </p:pic>
      <p:pic>
        <p:nvPicPr>
          <p:cNvPr id="9222" name="Picture 6" descr="http://ivan-off.com/uploads/posts/2012-10/1351493404_cosmos_plane2.jpg"/>
          <p:cNvPicPr>
            <a:picLocks noChangeAspect="1" noChangeArrowheads="1"/>
          </p:cNvPicPr>
          <p:nvPr/>
        </p:nvPicPr>
        <p:blipFill>
          <a:blip r:embed="rId11" cstate="print"/>
          <a:srcRect l="29077" t="45359" r="38939" b="1721"/>
          <a:stretch>
            <a:fillRect/>
          </a:stretch>
        </p:blipFill>
        <p:spPr bwMode="auto">
          <a:xfrm>
            <a:off x="2771800" y="1628800"/>
            <a:ext cx="1584176" cy="1512168"/>
          </a:xfrm>
          <a:prstGeom prst="rect">
            <a:avLst/>
          </a:prstGeom>
          <a:noFill/>
        </p:spPr>
      </p:pic>
      <p:pic>
        <p:nvPicPr>
          <p:cNvPr id="20490" name="Picture 10" descr="http://classroomclipart.com/images/gallery/Clipart/States/Hawaii/TN_hawaiian_shirt_1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53773" y="1700808"/>
            <a:ext cx="1062126" cy="1022996"/>
          </a:xfrm>
          <a:prstGeom prst="rect">
            <a:avLst/>
          </a:prstGeom>
          <a:noFill/>
        </p:spPr>
      </p:pic>
      <p:pic>
        <p:nvPicPr>
          <p:cNvPr id="20508" name="Picture 28" descr="http://natanails.ru/images/rubin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43808" y="4653136"/>
            <a:ext cx="796397" cy="792777"/>
          </a:xfrm>
          <a:prstGeom prst="rect">
            <a:avLst/>
          </a:prstGeom>
          <a:noFill/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4644008" y="1772816"/>
            <a:ext cx="0" cy="432048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67544" y="3789040"/>
            <a:ext cx="835292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67744" y="2492896"/>
            <a:ext cx="36004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267744" y="4797152"/>
            <a:ext cx="36004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444208" y="2492896"/>
            <a:ext cx="36004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372200" y="4869160"/>
            <a:ext cx="36004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 descr="http://www.smeshariki.ru/images/KarKarych/predmet_losyash_big.gif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520" y="5085184"/>
            <a:ext cx="1368152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2121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Посчитай</a:t>
            </a:r>
          </a:p>
        </p:txBody>
      </p:sp>
      <p:pic>
        <p:nvPicPr>
          <p:cNvPr id="21506" name="Picture 2" descr="http://blestiashky.narod.ru/8/blesk9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556792"/>
            <a:ext cx="1440160" cy="1424159"/>
          </a:xfrm>
          <a:prstGeom prst="rect">
            <a:avLst/>
          </a:prstGeom>
          <a:noFill/>
        </p:spPr>
      </p:pic>
      <p:pic>
        <p:nvPicPr>
          <p:cNvPr id="21508" name="Picture 4" descr="http://www.olgabor.com/image/Romashka.png"/>
          <p:cNvPicPr>
            <a:picLocks noChangeAspect="1" noChangeArrowheads="1"/>
          </p:cNvPicPr>
          <p:nvPr/>
        </p:nvPicPr>
        <p:blipFill>
          <a:blip r:embed="rId3" cstate="print"/>
          <a:srcRect l="8429" t="5905" r="7282" b="11425"/>
          <a:stretch>
            <a:fillRect/>
          </a:stretch>
        </p:blipFill>
        <p:spPr bwMode="auto">
          <a:xfrm>
            <a:off x="3923928" y="1772816"/>
            <a:ext cx="1465877" cy="1368152"/>
          </a:xfrm>
          <a:prstGeom prst="rect">
            <a:avLst/>
          </a:prstGeom>
          <a:noFill/>
        </p:spPr>
      </p:pic>
      <p:pic>
        <p:nvPicPr>
          <p:cNvPr id="21510" name="Picture 6" descr="http://img-fotki.yandex.ru/get/5639/16969765.e7/0_6f6c9_1325edd1_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501008"/>
            <a:ext cx="1417340" cy="1346474"/>
          </a:xfrm>
          <a:prstGeom prst="rect">
            <a:avLst/>
          </a:prstGeom>
          <a:noFill/>
        </p:spPr>
      </p:pic>
      <p:pic>
        <p:nvPicPr>
          <p:cNvPr id="21512" name="Picture 8" descr="http://kira-scrap.ru/KATALOG/ZVETY/3/0_7405c_49e5eaff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429000"/>
            <a:ext cx="1346843" cy="1283991"/>
          </a:xfrm>
          <a:prstGeom prst="rect">
            <a:avLst/>
          </a:prstGeom>
          <a:noFill/>
        </p:spPr>
      </p:pic>
      <p:pic>
        <p:nvPicPr>
          <p:cNvPr id="21514" name="Picture 10" descr="http://img-fotki.yandex.ru/get/6719/23869276.105/0_a1c9b_1a703830_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484784"/>
            <a:ext cx="1306225" cy="1332882"/>
          </a:xfrm>
          <a:prstGeom prst="rect">
            <a:avLst/>
          </a:prstGeom>
          <a:noFill/>
        </p:spPr>
      </p:pic>
      <p:pic>
        <p:nvPicPr>
          <p:cNvPr id="21516" name="Picture 12" descr="http://galerey-room.ru/images_thumb/0_3d5b1_5d7631f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212976"/>
            <a:ext cx="1356538" cy="1314147"/>
          </a:xfrm>
          <a:prstGeom prst="rect">
            <a:avLst/>
          </a:prstGeom>
          <a:noFill/>
        </p:spPr>
      </p:pic>
      <p:pic>
        <p:nvPicPr>
          <p:cNvPr id="21518" name="Picture 14" descr="http://img0.liveinternet.ru/images/attach/c/6/90/298/90298024_0_6e845_fa8631bb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3140968"/>
            <a:ext cx="1466454" cy="1239878"/>
          </a:xfrm>
          <a:prstGeom prst="rect">
            <a:avLst/>
          </a:prstGeom>
          <a:noFill/>
        </p:spPr>
      </p:pic>
      <p:pic>
        <p:nvPicPr>
          <p:cNvPr id="10" name="Рисунок 9" descr="http://multmult.ru/uploads/posts/2013-04/1364981723_11-4.pn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0" y="4869160"/>
            <a:ext cx="23397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2987824" y="5085184"/>
            <a:ext cx="396044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7 ромашек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3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3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3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3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609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Посчитай</a:t>
            </a:r>
          </a:p>
        </p:txBody>
      </p:sp>
      <p:sp>
        <p:nvSpPr>
          <p:cNvPr id="11" name="Овал 10"/>
          <p:cNvSpPr/>
          <p:nvPr/>
        </p:nvSpPr>
        <p:spPr>
          <a:xfrm>
            <a:off x="3707904" y="5085184"/>
            <a:ext cx="2592288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5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рыб</a:t>
            </a:r>
          </a:p>
        </p:txBody>
      </p:sp>
      <p:pic>
        <p:nvPicPr>
          <p:cNvPr id="6" name="Рисунок 5" descr="Изображение выглядит как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34690AA3-B594-4F90-BCB4-691B03FDF6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7" y="4964769"/>
            <a:ext cx="1858218" cy="18582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3F04B63-4E77-4482-AB3D-3D70C77DE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76" y="4797273"/>
            <a:ext cx="981809" cy="10966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9BD9792-B948-4E71-B203-A136255F2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" t="14058" r="575" b="14058"/>
          <a:stretch/>
        </p:blipFill>
        <p:spPr>
          <a:xfrm>
            <a:off x="1672634" y="1673783"/>
            <a:ext cx="1875368" cy="136585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53F6BE-8DB8-4735-B367-C2DDF3DB4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69" y="1543857"/>
            <a:ext cx="1805758" cy="161013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14D1931-EC86-4EED-9D10-56EAC25B8F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12" y="1673783"/>
            <a:ext cx="1737647" cy="143367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оздушный ша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C7D1008-D328-4B3C-BFC8-5098F2B12D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0072" y="3463005"/>
            <a:ext cx="1858218" cy="13559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51EB68C-D47A-42B8-BDFE-3E46D2EEC2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6066" y="3481311"/>
            <a:ext cx="1875367" cy="13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8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6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62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6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4507"/>
            <a:ext cx="8229600" cy="53971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Содержание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F042B4-7539-427E-AD29-7619E6FD85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40560"/>
            <a:ext cx="1568534" cy="15567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189C90-C753-4284-ABB1-F5A4E50B3146}"/>
              </a:ext>
            </a:extLst>
          </p:cNvPr>
          <p:cNvSpPr txBox="1"/>
          <p:nvPr/>
        </p:nvSpPr>
        <p:spPr>
          <a:xfrm>
            <a:off x="1494870" y="836712"/>
            <a:ext cx="73462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rgbClr val="602322"/>
                </a:solidFill>
              </a:rPr>
              <a:t>«Заведи мотор самолёта». (№ 3)</a:t>
            </a:r>
          </a:p>
          <a:p>
            <a:r>
              <a:rPr lang="ru-RU" dirty="0">
                <a:solidFill>
                  <a:srgbClr val="602322"/>
                </a:solidFill>
              </a:rPr>
              <a:t>2.   «Заведи мотор автомобиля». (№ 4 – 5)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Прочитай слоги. (№ 6 – 9)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«Чего не стало?» (Звук </a:t>
            </a:r>
            <a:r>
              <a:rPr lang="en-US" dirty="0">
                <a:solidFill>
                  <a:srgbClr val="602322"/>
                </a:solidFill>
              </a:rPr>
              <a:t>[</a:t>
            </a:r>
            <a:r>
              <a:rPr lang="ru-RU" dirty="0">
                <a:solidFill>
                  <a:srgbClr val="602322"/>
                </a:solidFill>
              </a:rPr>
              <a:t>Р</a:t>
            </a:r>
            <a:r>
              <a:rPr lang="en-US" dirty="0">
                <a:solidFill>
                  <a:srgbClr val="602322"/>
                </a:solidFill>
              </a:rPr>
              <a:t>]</a:t>
            </a:r>
            <a:r>
              <a:rPr lang="ru-RU" dirty="0">
                <a:solidFill>
                  <a:srgbClr val="602322"/>
                </a:solidFill>
              </a:rPr>
              <a:t> в начале слова). (№ 10 – 11)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«Жадина» ( Звук </a:t>
            </a:r>
            <a:r>
              <a:rPr lang="en-US" dirty="0">
                <a:solidFill>
                  <a:srgbClr val="602322"/>
                </a:solidFill>
              </a:rPr>
              <a:t>[</a:t>
            </a:r>
            <a:r>
              <a:rPr lang="ru-RU" dirty="0">
                <a:solidFill>
                  <a:srgbClr val="602322"/>
                </a:solidFill>
              </a:rPr>
              <a:t>Р</a:t>
            </a:r>
            <a:r>
              <a:rPr lang="en-US" dirty="0">
                <a:solidFill>
                  <a:srgbClr val="602322"/>
                </a:solidFill>
              </a:rPr>
              <a:t>]</a:t>
            </a:r>
            <a:r>
              <a:rPr lang="ru-RU" dirty="0">
                <a:solidFill>
                  <a:srgbClr val="602322"/>
                </a:solidFill>
              </a:rPr>
              <a:t> в начале слова). (№ 12 – 16)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«Один – много».  (Звук </a:t>
            </a:r>
            <a:r>
              <a:rPr lang="en-US" dirty="0">
                <a:solidFill>
                  <a:srgbClr val="602322"/>
                </a:solidFill>
              </a:rPr>
              <a:t>[</a:t>
            </a:r>
            <a:r>
              <a:rPr lang="ru-RU" dirty="0">
                <a:solidFill>
                  <a:srgbClr val="602322"/>
                </a:solidFill>
              </a:rPr>
              <a:t>Р</a:t>
            </a:r>
            <a:r>
              <a:rPr lang="en-US" dirty="0">
                <a:solidFill>
                  <a:srgbClr val="602322"/>
                </a:solidFill>
              </a:rPr>
              <a:t>]</a:t>
            </a:r>
            <a:r>
              <a:rPr lang="ru-RU" dirty="0">
                <a:solidFill>
                  <a:srgbClr val="602322"/>
                </a:solidFill>
              </a:rPr>
              <a:t> в начале слова). (№ 17)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«Посчитай». (Звук </a:t>
            </a:r>
            <a:r>
              <a:rPr lang="en-US" dirty="0">
                <a:solidFill>
                  <a:srgbClr val="602322"/>
                </a:solidFill>
              </a:rPr>
              <a:t>[</a:t>
            </a:r>
            <a:r>
              <a:rPr lang="ru-RU" dirty="0">
                <a:solidFill>
                  <a:srgbClr val="602322"/>
                </a:solidFill>
              </a:rPr>
              <a:t>Р</a:t>
            </a:r>
            <a:r>
              <a:rPr lang="en-US" dirty="0">
                <a:solidFill>
                  <a:srgbClr val="602322"/>
                </a:solidFill>
              </a:rPr>
              <a:t>]</a:t>
            </a:r>
            <a:r>
              <a:rPr lang="ru-RU" dirty="0">
                <a:solidFill>
                  <a:srgbClr val="602322"/>
                </a:solidFill>
              </a:rPr>
              <a:t> в начале слова). (№ 18 – 19)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«Живое – неживое». (Звук </a:t>
            </a:r>
            <a:r>
              <a:rPr lang="en-US" dirty="0">
                <a:solidFill>
                  <a:srgbClr val="602322"/>
                </a:solidFill>
              </a:rPr>
              <a:t>[</a:t>
            </a:r>
            <a:r>
              <a:rPr lang="ru-RU" dirty="0">
                <a:solidFill>
                  <a:srgbClr val="602322"/>
                </a:solidFill>
              </a:rPr>
              <a:t>Р</a:t>
            </a:r>
            <a:r>
              <a:rPr lang="en-US" dirty="0">
                <a:solidFill>
                  <a:srgbClr val="602322"/>
                </a:solidFill>
              </a:rPr>
              <a:t>]</a:t>
            </a:r>
            <a:r>
              <a:rPr lang="ru-RU" dirty="0">
                <a:solidFill>
                  <a:srgbClr val="602322"/>
                </a:solidFill>
              </a:rPr>
              <a:t> в середине слова). (№ 20 – 21)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«Узнай и назови» (Звук </a:t>
            </a:r>
            <a:r>
              <a:rPr lang="en-US" dirty="0">
                <a:solidFill>
                  <a:srgbClr val="602322"/>
                </a:solidFill>
              </a:rPr>
              <a:t>[</a:t>
            </a:r>
            <a:r>
              <a:rPr lang="ru-RU" dirty="0">
                <a:solidFill>
                  <a:srgbClr val="602322"/>
                </a:solidFill>
              </a:rPr>
              <a:t>Р</a:t>
            </a:r>
            <a:r>
              <a:rPr lang="en-US" dirty="0">
                <a:solidFill>
                  <a:srgbClr val="602322"/>
                </a:solidFill>
              </a:rPr>
              <a:t>]</a:t>
            </a:r>
            <a:r>
              <a:rPr lang="ru-RU" dirty="0">
                <a:solidFill>
                  <a:srgbClr val="602322"/>
                </a:solidFill>
              </a:rPr>
              <a:t> в середине слова). (№ 22)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«Громко назови, запомни, повтори» (Звук </a:t>
            </a:r>
            <a:r>
              <a:rPr lang="en-US" dirty="0">
                <a:solidFill>
                  <a:srgbClr val="602322"/>
                </a:solidFill>
              </a:rPr>
              <a:t>[</a:t>
            </a:r>
            <a:r>
              <a:rPr lang="ru-RU" dirty="0">
                <a:solidFill>
                  <a:srgbClr val="602322"/>
                </a:solidFill>
              </a:rPr>
              <a:t>Р</a:t>
            </a:r>
            <a:r>
              <a:rPr lang="en-US" dirty="0">
                <a:solidFill>
                  <a:srgbClr val="602322"/>
                </a:solidFill>
              </a:rPr>
              <a:t>]</a:t>
            </a:r>
            <a:r>
              <a:rPr lang="ru-RU" dirty="0">
                <a:solidFill>
                  <a:srgbClr val="602322"/>
                </a:solidFill>
              </a:rPr>
              <a:t> в середине слова).           (№ 23 – 24)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«Назови ласково» (Звук </a:t>
            </a:r>
            <a:r>
              <a:rPr lang="en-US" dirty="0">
                <a:solidFill>
                  <a:srgbClr val="602322"/>
                </a:solidFill>
              </a:rPr>
              <a:t>[</a:t>
            </a:r>
            <a:r>
              <a:rPr lang="ru-RU" dirty="0">
                <a:solidFill>
                  <a:srgbClr val="602322"/>
                </a:solidFill>
              </a:rPr>
              <a:t>Р</a:t>
            </a:r>
            <a:r>
              <a:rPr lang="en-US" dirty="0">
                <a:solidFill>
                  <a:srgbClr val="602322"/>
                </a:solidFill>
              </a:rPr>
              <a:t>]</a:t>
            </a:r>
            <a:r>
              <a:rPr lang="ru-RU" dirty="0">
                <a:solidFill>
                  <a:srgbClr val="602322"/>
                </a:solidFill>
              </a:rPr>
              <a:t> в конце слова). (№ 25 – 26)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«Скажи правильно».(Звук </a:t>
            </a:r>
            <a:r>
              <a:rPr lang="en-US" dirty="0">
                <a:solidFill>
                  <a:srgbClr val="602322"/>
                </a:solidFill>
              </a:rPr>
              <a:t>[</a:t>
            </a:r>
            <a:r>
              <a:rPr lang="ru-RU" dirty="0">
                <a:solidFill>
                  <a:srgbClr val="602322"/>
                </a:solidFill>
              </a:rPr>
              <a:t>Р</a:t>
            </a:r>
            <a:r>
              <a:rPr lang="en-US" dirty="0">
                <a:solidFill>
                  <a:srgbClr val="602322"/>
                </a:solidFill>
              </a:rPr>
              <a:t>]</a:t>
            </a:r>
            <a:r>
              <a:rPr lang="ru-RU" dirty="0">
                <a:solidFill>
                  <a:srgbClr val="602322"/>
                </a:solidFill>
              </a:rPr>
              <a:t> в начале, в середине, в конце).                  (№ 27 – 34)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«Собери урожай». (Звук </a:t>
            </a:r>
            <a:r>
              <a:rPr lang="en-US" dirty="0">
                <a:solidFill>
                  <a:srgbClr val="602322"/>
                </a:solidFill>
              </a:rPr>
              <a:t>[</a:t>
            </a:r>
            <a:r>
              <a:rPr lang="ru-RU" dirty="0">
                <a:solidFill>
                  <a:srgbClr val="602322"/>
                </a:solidFill>
              </a:rPr>
              <a:t>Р</a:t>
            </a:r>
            <a:r>
              <a:rPr lang="en-US" dirty="0">
                <a:solidFill>
                  <a:srgbClr val="602322"/>
                </a:solidFill>
              </a:rPr>
              <a:t>]</a:t>
            </a:r>
            <a:r>
              <a:rPr lang="ru-RU" dirty="0">
                <a:solidFill>
                  <a:srgbClr val="602322"/>
                </a:solidFill>
              </a:rPr>
              <a:t> в начале, в середине, в конце). (№ 35)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«Раздели слова на слоги». (Звук </a:t>
            </a:r>
            <a:r>
              <a:rPr lang="en-US" dirty="0">
                <a:solidFill>
                  <a:srgbClr val="602322"/>
                </a:solidFill>
              </a:rPr>
              <a:t>[</a:t>
            </a:r>
            <a:r>
              <a:rPr lang="ru-RU" dirty="0">
                <a:solidFill>
                  <a:srgbClr val="602322"/>
                </a:solidFill>
              </a:rPr>
              <a:t>Р</a:t>
            </a:r>
            <a:r>
              <a:rPr lang="en-US" dirty="0">
                <a:solidFill>
                  <a:srgbClr val="602322"/>
                </a:solidFill>
              </a:rPr>
              <a:t>]</a:t>
            </a:r>
            <a:r>
              <a:rPr lang="ru-RU" dirty="0">
                <a:solidFill>
                  <a:srgbClr val="602322"/>
                </a:solidFill>
              </a:rPr>
              <a:t> в начале, в середине, в конце).      (№ 36 – 39)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Проговори чистоговорки. (№ 40)</a:t>
            </a:r>
          </a:p>
          <a:p>
            <a:pPr marL="342900" indent="-342900">
              <a:buAutoNum type="arabicPeriod" startAt="3"/>
            </a:pPr>
            <a:r>
              <a:rPr lang="ru-RU" dirty="0">
                <a:solidFill>
                  <a:srgbClr val="602322"/>
                </a:solidFill>
              </a:rPr>
              <a:t>Составь предложение. (№ 41 – 49)</a:t>
            </a:r>
          </a:p>
        </p:txBody>
      </p:sp>
    </p:spTree>
    <p:extLst>
      <p:ext uri="{BB962C8B-B14F-4D97-AF65-F5344CB8AC3E}">
        <p14:creationId xmlns:p14="http://schemas.microsoft.com/office/powerpoint/2010/main" val="75033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731" y="65703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Назови предметы</a:t>
            </a:r>
          </a:p>
        </p:txBody>
      </p:sp>
      <p:pic>
        <p:nvPicPr>
          <p:cNvPr id="17426" name="Picture 18" descr="http://lazynasz.szkolnastrona.pl/container/50312_166536643386611_232831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429000"/>
            <a:ext cx="1282452" cy="1282452"/>
          </a:xfrm>
          <a:prstGeom prst="rect">
            <a:avLst/>
          </a:prstGeom>
          <a:noFill/>
        </p:spPr>
      </p:pic>
      <p:pic>
        <p:nvPicPr>
          <p:cNvPr id="17428" name="Picture 20" descr="http://chudo-ogorod.ru/wp-content/uploads/2010/03/goroh-300x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5085184"/>
            <a:ext cx="1845430" cy="1224136"/>
          </a:xfrm>
          <a:prstGeom prst="rect">
            <a:avLst/>
          </a:prstGeom>
          <a:noFill/>
        </p:spPr>
      </p:pic>
      <p:pic>
        <p:nvPicPr>
          <p:cNvPr id="17430" name="Picture 22" descr="http://piquadro.030201.ru/uploads/posts/2012-06/1340960848_set-of-cookies-and-cakes-05.jpg"/>
          <p:cNvPicPr>
            <a:picLocks noChangeAspect="1" noChangeArrowheads="1"/>
          </p:cNvPicPr>
          <p:nvPr/>
        </p:nvPicPr>
        <p:blipFill>
          <a:blip r:embed="rId4" cstate="print"/>
          <a:srcRect l="1454" t="10080" r="68016" b="49601"/>
          <a:stretch>
            <a:fillRect/>
          </a:stretch>
        </p:blipFill>
        <p:spPr bwMode="auto">
          <a:xfrm>
            <a:off x="1547664" y="1916832"/>
            <a:ext cx="1512168" cy="1152128"/>
          </a:xfrm>
          <a:prstGeom prst="rect">
            <a:avLst/>
          </a:prstGeom>
          <a:noFill/>
        </p:spPr>
      </p:pic>
      <p:pic>
        <p:nvPicPr>
          <p:cNvPr id="17434" name="Picture 26" descr="https://encrypted-tbn0.gstatic.com/images?q=tbn:ANd9GcTW84eCv3AWNu8uZd4lZNhh0NtQVV-K0IGGnsI96UIPKp5W7bm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5157192"/>
            <a:ext cx="1468690" cy="1014611"/>
          </a:xfrm>
          <a:prstGeom prst="rect">
            <a:avLst/>
          </a:prstGeom>
          <a:noFill/>
        </p:spPr>
      </p:pic>
      <p:pic>
        <p:nvPicPr>
          <p:cNvPr id="17436" name="Picture 28" descr="http://www.zooclub.ru/attach/fotogal/clip/cow/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941168"/>
            <a:ext cx="1751891" cy="1393727"/>
          </a:xfrm>
          <a:prstGeom prst="rect">
            <a:avLst/>
          </a:prstGeom>
          <a:noFill/>
        </p:spPr>
      </p:pic>
      <p:pic>
        <p:nvPicPr>
          <p:cNvPr id="17438" name="Picture 30" descr="http://foto-ramki.com/predmet/pedmet2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1988840"/>
            <a:ext cx="1509842" cy="1124744"/>
          </a:xfrm>
          <a:prstGeom prst="rect">
            <a:avLst/>
          </a:prstGeom>
          <a:noFill/>
        </p:spPr>
      </p:pic>
      <p:pic>
        <p:nvPicPr>
          <p:cNvPr id="17442" name="Picture 34" descr="http://ww.lenagold.ru/fon/clipart/n/noso/nosor0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1916832"/>
            <a:ext cx="1862166" cy="1196752"/>
          </a:xfrm>
          <a:prstGeom prst="rect">
            <a:avLst/>
          </a:prstGeom>
          <a:noFill/>
        </p:spPr>
      </p:pic>
      <p:pic>
        <p:nvPicPr>
          <p:cNvPr id="17444" name="Picture 36" descr="http://www.ebirds.ru/images/first/25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3573016"/>
            <a:ext cx="1644326" cy="1124720"/>
          </a:xfrm>
          <a:prstGeom prst="rect">
            <a:avLst/>
          </a:prstGeom>
          <a:noFill/>
        </p:spPr>
      </p:pic>
      <p:pic>
        <p:nvPicPr>
          <p:cNvPr id="7170" name="Picture 2" descr="http://abali.ru/wp-content/uploads/2013/09/Vorona-Crow.jpg"/>
          <p:cNvPicPr>
            <a:picLocks noChangeAspect="1" noChangeArrowheads="1"/>
          </p:cNvPicPr>
          <p:nvPr/>
        </p:nvPicPr>
        <p:blipFill>
          <a:blip r:embed="rId10" cstate="print"/>
          <a:srcRect l="1431" t="2109"/>
          <a:stretch>
            <a:fillRect/>
          </a:stretch>
        </p:blipFill>
        <p:spPr bwMode="auto">
          <a:xfrm>
            <a:off x="6084168" y="3501008"/>
            <a:ext cx="1492213" cy="1340768"/>
          </a:xfrm>
          <a:prstGeom prst="rect">
            <a:avLst/>
          </a:prstGeom>
          <a:noFill/>
        </p:spPr>
      </p:pic>
      <p:pic>
        <p:nvPicPr>
          <p:cNvPr id="14" name="Рисунок 13" descr="http://online-smeshariki.ru/wp-content/uploads/2011/01/ezhik.gif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40352" y="5157192"/>
            <a:ext cx="11876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klubok51.my1.ru/_fr/0/2479329.png"/>
          <p:cNvPicPr/>
          <p:nvPr/>
        </p:nvPicPr>
        <p:blipFill>
          <a:blip r:embed="rId12" cstate="print"/>
          <a:srcRect b="8276"/>
          <a:stretch>
            <a:fillRect/>
          </a:stretch>
        </p:blipFill>
        <p:spPr bwMode="auto">
          <a:xfrm flipH="1">
            <a:off x="179512" y="4869160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70" y="44624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br>
              <a:rPr lang="ru-RU" b="1" dirty="0">
                <a:solidFill>
                  <a:srgbClr val="7030A0"/>
                </a:solidFill>
                <a:ea typeface="+mn-ea"/>
                <a:cs typeface="+mn-cs"/>
              </a:rPr>
            </a:br>
            <a:r>
              <a:rPr lang="ru-RU" sz="4900" b="1" dirty="0">
                <a:solidFill>
                  <a:srgbClr val="7030A0"/>
                </a:solidFill>
                <a:ea typeface="+mn-ea"/>
                <a:cs typeface="+mn-cs"/>
              </a:rPr>
              <a:t>«Живое – неживое»</a:t>
            </a:r>
            <a:br>
              <a:rPr lang="ru-RU" sz="4900" b="1" dirty="0">
                <a:solidFill>
                  <a:srgbClr val="7030A0"/>
                </a:solidFill>
                <a:ea typeface="+mn-ea"/>
                <a:cs typeface="+mn-cs"/>
              </a:rPr>
            </a:br>
            <a:endParaRPr lang="ru-RU" sz="4900" b="1" dirty="0">
              <a:solidFill>
                <a:srgbClr val="7030A0"/>
              </a:solidFill>
            </a:endParaRPr>
          </a:p>
        </p:txBody>
      </p:sp>
      <p:pic>
        <p:nvPicPr>
          <p:cNvPr id="17426" name="Picture 18" descr="http://lazynasz.szkolnastrona.pl/container/50312_166536643386611_232831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429000"/>
            <a:ext cx="1282452" cy="1282452"/>
          </a:xfrm>
          <a:prstGeom prst="rect">
            <a:avLst/>
          </a:prstGeom>
          <a:noFill/>
        </p:spPr>
      </p:pic>
      <p:pic>
        <p:nvPicPr>
          <p:cNvPr id="17428" name="Picture 20" descr="http://chudo-ogorod.ru/wp-content/uploads/2010/03/goroh-300x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5085184"/>
            <a:ext cx="1845430" cy="1224136"/>
          </a:xfrm>
          <a:prstGeom prst="rect">
            <a:avLst/>
          </a:prstGeom>
          <a:noFill/>
        </p:spPr>
      </p:pic>
      <p:pic>
        <p:nvPicPr>
          <p:cNvPr id="17430" name="Picture 22" descr="http://piquadro.030201.ru/uploads/posts/2012-06/1340960848_set-of-cookies-and-cakes-05.jpg"/>
          <p:cNvPicPr>
            <a:picLocks noChangeAspect="1" noChangeArrowheads="1"/>
          </p:cNvPicPr>
          <p:nvPr/>
        </p:nvPicPr>
        <p:blipFill>
          <a:blip r:embed="rId4" cstate="print"/>
          <a:srcRect l="1454" t="10080" r="68016" b="49601"/>
          <a:stretch>
            <a:fillRect/>
          </a:stretch>
        </p:blipFill>
        <p:spPr bwMode="auto">
          <a:xfrm>
            <a:off x="1547664" y="1916832"/>
            <a:ext cx="1512168" cy="1152128"/>
          </a:xfrm>
          <a:prstGeom prst="rect">
            <a:avLst/>
          </a:prstGeom>
          <a:noFill/>
        </p:spPr>
      </p:pic>
      <p:pic>
        <p:nvPicPr>
          <p:cNvPr id="17434" name="Picture 26" descr="https://encrypted-tbn0.gstatic.com/images?q=tbn:ANd9GcTW84eCv3AWNu8uZd4lZNhh0NtQVV-K0IGGnsI96UIPKp5W7bm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5157192"/>
            <a:ext cx="1468690" cy="1014611"/>
          </a:xfrm>
          <a:prstGeom prst="rect">
            <a:avLst/>
          </a:prstGeom>
          <a:noFill/>
        </p:spPr>
      </p:pic>
      <p:pic>
        <p:nvPicPr>
          <p:cNvPr id="17436" name="Picture 28" descr="http://www.zooclub.ru/attach/fotogal/clip/cow/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941168"/>
            <a:ext cx="1751891" cy="1393727"/>
          </a:xfrm>
          <a:prstGeom prst="rect">
            <a:avLst/>
          </a:prstGeom>
          <a:noFill/>
        </p:spPr>
      </p:pic>
      <p:pic>
        <p:nvPicPr>
          <p:cNvPr id="17438" name="Picture 30" descr="http://foto-ramki.com/predmet/pedmet2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1988840"/>
            <a:ext cx="1509842" cy="1124744"/>
          </a:xfrm>
          <a:prstGeom prst="rect">
            <a:avLst/>
          </a:prstGeom>
          <a:noFill/>
        </p:spPr>
      </p:pic>
      <p:pic>
        <p:nvPicPr>
          <p:cNvPr id="17442" name="Picture 34" descr="http://ww.lenagold.ru/fon/clipart/n/noso/nosor0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1916832"/>
            <a:ext cx="1862166" cy="1196752"/>
          </a:xfrm>
          <a:prstGeom prst="rect">
            <a:avLst/>
          </a:prstGeom>
          <a:noFill/>
        </p:spPr>
      </p:pic>
      <p:pic>
        <p:nvPicPr>
          <p:cNvPr id="17444" name="Picture 36" descr="http://www.ebirds.ru/images/first/25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3573016"/>
            <a:ext cx="1644326" cy="1124720"/>
          </a:xfrm>
          <a:prstGeom prst="rect">
            <a:avLst/>
          </a:prstGeom>
          <a:noFill/>
        </p:spPr>
      </p:pic>
      <p:sp>
        <p:nvSpPr>
          <p:cNvPr id="21" name="Овал 20"/>
          <p:cNvSpPr/>
          <p:nvPr/>
        </p:nvSpPr>
        <p:spPr>
          <a:xfrm>
            <a:off x="0" y="1124744"/>
            <a:ext cx="2376264" cy="864096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КТО ЭТО?</a:t>
            </a:r>
          </a:p>
        </p:txBody>
      </p:sp>
      <p:sp>
        <p:nvSpPr>
          <p:cNvPr id="23" name="Овал 22"/>
          <p:cNvSpPr/>
          <p:nvPr/>
        </p:nvSpPr>
        <p:spPr>
          <a:xfrm>
            <a:off x="6767736" y="1124744"/>
            <a:ext cx="2376264" cy="864096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ЧТО ЭТО?</a:t>
            </a:r>
          </a:p>
        </p:txBody>
      </p:sp>
      <p:pic>
        <p:nvPicPr>
          <p:cNvPr id="7170" name="Picture 2" descr="http://abali.ru/wp-content/uploads/2013/09/Vorona-Crow.jpg"/>
          <p:cNvPicPr>
            <a:picLocks noChangeAspect="1" noChangeArrowheads="1"/>
          </p:cNvPicPr>
          <p:nvPr/>
        </p:nvPicPr>
        <p:blipFill>
          <a:blip r:embed="rId10" cstate="print"/>
          <a:srcRect l="1431" t="2109"/>
          <a:stretch>
            <a:fillRect/>
          </a:stretch>
        </p:blipFill>
        <p:spPr bwMode="auto">
          <a:xfrm>
            <a:off x="6084168" y="3501008"/>
            <a:ext cx="1492213" cy="1340768"/>
          </a:xfrm>
          <a:prstGeom prst="rect">
            <a:avLst/>
          </a:prstGeom>
          <a:noFill/>
        </p:spPr>
      </p:pic>
      <p:pic>
        <p:nvPicPr>
          <p:cNvPr id="14" name="Рисунок 13" descr="http://online-smeshariki.ru/wp-content/uploads/2011/01/ezhik.gif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40352" y="5157192"/>
            <a:ext cx="11876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klubok51.my1.ru/_fr/0/2479329.png"/>
          <p:cNvPicPr/>
          <p:nvPr/>
        </p:nvPicPr>
        <p:blipFill>
          <a:blip r:embed="rId12" cstate="print"/>
          <a:srcRect b="8276"/>
          <a:stretch>
            <a:fillRect/>
          </a:stretch>
        </p:blipFill>
        <p:spPr bwMode="auto">
          <a:xfrm flipH="1">
            <a:off x="179512" y="4869160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225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842" y="5375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Узнай и назови</a:t>
            </a:r>
          </a:p>
        </p:txBody>
      </p:sp>
      <p:pic>
        <p:nvPicPr>
          <p:cNvPr id="3" name="Picture 2" descr="http://img-fotki.yandex.ru/get/6209/34907849.51/0_871ac_f13893d1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2093518" cy="1631242"/>
          </a:xfrm>
          <a:prstGeom prst="rect">
            <a:avLst/>
          </a:prstGeom>
          <a:noFill/>
        </p:spPr>
      </p:pic>
      <p:pic>
        <p:nvPicPr>
          <p:cNvPr id="4" name="Picture 4" descr="http://900igr.net/datai/skazki-i-igry/CHto-lishnee.files/0006-021--Najdi-lishnee-Obezjana-tigr-avtomobil-bar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420888"/>
            <a:ext cx="1474483" cy="1146821"/>
          </a:xfrm>
          <a:prstGeom prst="rect">
            <a:avLst/>
          </a:prstGeom>
          <a:noFill/>
        </p:spPr>
      </p:pic>
      <p:pic>
        <p:nvPicPr>
          <p:cNvPr id="5" name="Picture 10" descr="http://1.bp.blogspot.com/-kjdEUTaHwPA/UHANU77dtLI/AAAAAAAABeE/RGZP1m5yvK4/s1600/%D0%B6%D0%B8%D1%80%D0%B0%D1%8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96752"/>
            <a:ext cx="1403037" cy="2037606"/>
          </a:xfrm>
          <a:prstGeom prst="rect">
            <a:avLst/>
          </a:prstGeom>
          <a:noFill/>
        </p:spPr>
      </p:pic>
      <p:pic>
        <p:nvPicPr>
          <p:cNvPr id="18436" name="Picture 4" descr="http://www.hqoboi.com/img/food2/narisovannye_ovoschi_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284984"/>
            <a:ext cx="928513" cy="1916832"/>
          </a:xfrm>
          <a:prstGeom prst="rect">
            <a:avLst/>
          </a:prstGeom>
          <a:noFill/>
        </p:spPr>
      </p:pic>
      <p:pic>
        <p:nvPicPr>
          <p:cNvPr id="18438" name="Picture 6" descr="http://www.artsides.ru/big/item_24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293096"/>
            <a:ext cx="1745006" cy="1810172"/>
          </a:xfrm>
          <a:prstGeom prst="rect">
            <a:avLst/>
          </a:prstGeom>
          <a:noFill/>
        </p:spPr>
      </p:pic>
      <p:pic>
        <p:nvPicPr>
          <p:cNvPr id="18440" name="Picture 8" descr="http://blond-festival.ru/shary/vozd09.jpg"/>
          <p:cNvPicPr>
            <a:picLocks noChangeAspect="1" noChangeArrowheads="1"/>
          </p:cNvPicPr>
          <p:nvPr/>
        </p:nvPicPr>
        <p:blipFill>
          <a:blip r:embed="rId7" cstate="print"/>
          <a:srcRect l="17241" r="17241"/>
          <a:stretch>
            <a:fillRect/>
          </a:stretch>
        </p:blipFill>
        <p:spPr bwMode="auto">
          <a:xfrm>
            <a:off x="4572000" y="3501008"/>
            <a:ext cx="1368152" cy="2211069"/>
          </a:xfrm>
          <a:prstGeom prst="rect">
            <a:avLst/>
          </a:prstGeom>
          <a:noFill/>
        </p:spPr>
      </p:pic>
      <p:pic>
        <p:nvPicPr>
          <p:cNvPr id="18442" name="Picture 10" descr="http://s.felomena.com/wp-content/images/sonnik/bukva/k/koryto.jpg"/>
          <p:cNvPicPr>
            <a:picLocks noChangeAspect="1" noChangeArrowheads="1"/>
          </p:cNvPicPr>
          <p:nvPr/>
        </p:nvPicPr>
        <p:blipFill>
          <a:blip r:embed="rId8" cstate="print"/>
          <a:srcRect l="7560" r="6761"/>
          <a:stretch>
            <a:fillRect/>
          </a:stretch>
        </p:blipFill>
        <p:spPr bwMode="auto">
          <a:xfrm rot="20700000" flipH="1">
            <a:off x="6247857" y="4687712"/>
            <a:ext cx="2065551" cy="980395"/>
          </a:xfrm>
          <a:prstGeom prst="rect">
            <a:avLst/>
          </a:prstGeom>
          <a:noFill/>
        </p:spPr>
      </p:pic>
      <p:pic>
        <p:nvPicPr>
          <p:cNvPr id="18444" name="Picture 12" descr="http://img.cliparto.com/pic/s/189566/3197416-doghouse.jpg"/>
          <p:cNvPicPr>
            <a:picLocks noChangeAspect="1" noChangeArrowheads="1"/>
          </p:cNvPicPr>
          <p:nvPr/>
        </p:nvPicPr>
        <p:blipFill>
          <a:blip r:embed="rId9" cstate="print"/>
          <a:srcRect t="13043" b="8696"/>
          <a:stretch>
            <a:fillRect/>
          </a:stretch>
        </p:blipFill>
        <p:spPr bwMode="auto">
          <a:xfrm>
            <a:off x="6732240" y="2420888"/>
            <a:ext cx="1656184" cy="1296144"/>
          </a:xfrm>
          <a:prstGeom prst="rect">
            <a:avLst/>
          </a:prstGeom>
          <a:noFill/>
        </p:spPr>
      </p:pic>
      <p:pic>
        <p:nvPicPr>
          <p:cNvPr id="7170" name="Picture 2" descr="http://img-fotki.yandex.ru/get/9757/16969765.1ee/0_8c069_e4f9972_ori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600" y="3212976"/>
            <a:ext cx="1752842" cy="1452961"/>
          </a:xfrm>
          <a:prstGeom prst="rect">
            <a:avLst/>
          </a:prstGeom>
          <a:noFill/>
        </p:spPr>
      </p:pic>
      <p:pic>
        <p:nvPicPr>
          <p:cNvPr id="7172" name="Picture 4" descr="http://img-fotki.yandex.ru/get/5646/66124276.13f/0_906b7_8a55d78f_S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5976" y="3356992"/>
            <a:ext cx="1584176" cy="1584176"/>
          </a:xfrm>
          <a:prstGeom prst="rect">
            <a:avLst/>
          </a:prstGeom>
          <a:noFill/>
        </p:spPr>
      </p:pic>
      <p:pic>
        <p:nvPicPr>
          <p:cNvPr id="7174" name="Picture 6" descr="http://img-fotki.yandex.ru/get/4513/valenta-mog.d5/0_682fd_f57f2c33_orig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9792" y="4509120"/>
            <a:ext cx="1612957" cy="1681015"/>
          </a:xfrm>
          <a:prstGeom prst="rect">
            <a:avLst/>
          </a:prstGeom>
          <a:noFill/>
        </p:spPr>
      </p:pic>
      <p:pic>
        <p:nvPicPr>
          <p:cNvPr id="7176" name="Picture 8" descr="http://img-fotki.yandex.ru/get/5804/valenta-mog.d4/0_682e6_bc9a7350_ori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84168" y="4149080"/>
            <a:ext cx="2357497" cy="2160240"/>
          </a:xfrm>
          <a:prstGeom prst="rect">
            <a:avLst/>
          </a:prstGeom>
          <a:noFill/>
        </p:spPr>
      </p:pic>
      <p:pic>
        <p:nvPicPr>
          <p:cNvPr id="7178" name="Picture 10" descr="http://kira-scrap.ru/KATALOG/OSENY/1/0_8c057_8f590b6b_M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60032" y="1772816"/>
            <a:ext cx="1610383" cy="1513760"/>
          </a:xfrm>
          <a:prstGeom prst="rect">
            <a:avLst/>
          </a:prstGeom>
          <a:noFill/>
        </p:spPr>
      </p:pic>
      <p:pic>
        <p:nvPicPr>
          <p:cNvPr id="7180" name="Picture 12" descr="http://kira-scrap.ru/KATALOG/OSENY/1/0_6b9b4_86a92191_M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43808" y="1916832"/>
            <a:ext cx="1969026" cy="2065412"/>
          </a:xfrm>
          <a:prstGeom prst="rect">
            <a:avLst/>
          </a:prstGeom>
          <a:noFill/>
        </p:spPr>
      </p:pic>
      <p:pic>
        <p:nvPicPr>
          <p:cNvPr id="7188" name="Picture 20" descr="http://img-fotki.yandex.ru/get/6511/66124276.b5/0_7c56b_d8f19741_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60232" y="1916832"/>
            <a:ext cx="1936765" cy="1872208"/>
          </a:xfrm>
          <a:prstGeom prst="rect">
            <a:avLst/>
          </a:prstGeom>
          <a:noFill/>
        </p:spPr>
      </p:pic>
      <p:pic>
        <p:nvPicPr>
          <p:cNvPr id="7190" name="Picture 22" descr="http://pngimg.com/upload/umbrella_PNG498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3568" y="1412776"/>
            <a:ext cx="1872208" cy="1919014"/>
          </a:xfrm>
          <a:prstGeom prst="rect">
            <a:avLst/>
          </a:prstGeom>
          <a:noFill/>
        </p:spPr>
      </p:pic>
      <p:pic>
        <p:nvPicPr>
          <p:cNvPr id="22" name="Рисунок 21" descr="http://s55.radikal.ru/i147/0808/96/703ed7cf8149.png"/>
          <p:cNvPicPr/>
          <p:nvPr/>
        </p:nvPicPr>
        <p:blipFill>
          <a:blip r:embed="rId18" cstate="print"/>
          <a:srcRect t="7000" b="10500"/>
          <a:stretch>
            <a:fillRect/>
          </a:stretch>
        </p:blipFill>
        <p:spPr bwMode="auto">
          <a:xfrm>
            <a:off x="0" y="4797152"/>
            <a:ext cx="197971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913" y="53752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Громко назови, запомни, повтори</a:t>
            </a:r>
          </a:p>
        </p:txBody>
      </p:sp>
      <p:pic>
        <p:nvPicPr>
          <p:cNvPr id="5" name="Picture 20" descr="http://play-info-guitar.ru/wp-content/uploads/2011/12/gitara-klassicheska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429000"/>
            <a:ext cx="1944216" cy="1944216"/>
          </a:xfrm>
          <a:prstGeom prst="rect">
            <a:avLst/>
          </a:prstGeom>
          <a:noFill/>
        </p:spPr>
      </p:pic>
      <p:pic>
        <p:nvPicPr>
          <p:cNvPr id="6" name="Picture 16" descr="http://s18154.cdn3.setup.ru/u/c9/6174f58838b654fe3af84b23d48587/-/vorobe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73016"/>
            <a:ext cx="2434257" cy="1656184"/>
          </a:xfrm>
          <a:prstGeom prst="rect">
            <a:avLst/>
          </a:prstGeom>
          <a:noFill/>
        </p:spPr>
      </p:pic>
      <p:pic>
        <p:nvPicPr>
          <p:cNvPr id="7" name="Picture 4" descr="http://www.zelten.ru/img/Insects/muravi/harvestert_ant_illustration.jpg"/>
          <p:cNvPicPr>
            <a:picLocks noChangeAspect="1" noChangeArrowheads="1"/>
          </p:cNvPicPr>
          <p:nvPr/>
        </p:nvPicPr>
        <p:blipFill>
          <a:blip r:embed="rId4" cstate="print"/>
          <a:srcRect l="19687" t="8657" r="16001" b="13436"/>
          <a:stretch>
            <a:fillRect/>
          </a:stretch>
        </p:blipFill>
        <p:spPr bwMode="auto">
          <a:xfrm>
            <a:off x="1187624" y="1916832"/>
            <a:ext cx="2352261" cy="1296144"/>
          </a:xfrm>
          <a:prstGeom prst="rect">
            <a:avLst/>
          </a:prstGeom>
          <a:noFill/>
        </p:spPr>
      </p:pic>
      <p:pic>
        <p:nvPicPr>
          <p:cNvPr id="8" name="Picture 6" descr="http://images.clipartlogo.com/files/ss/thumb/111/111922154/illustration-of-a-colorful-drum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628800"/>
            <a:ext cx="1878468" cy="1728192"/>
          </a:xfrm>
          <a:prstGeom prst="rect">
            <a:avLst/>
          </a:prstGeom>
          <a:noFill/>
        </p:spPr>
      </p:pic>
      <p:pic>
        <p:nvPicPr>
          <p:cNvPr id="9" name="Picture 10" descr="http://img-fotki.yandex.ru/get/5410/47407354.295/0_8f5e7_d9abb10d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700808"/>
            <a:ext cx="1512168" cy="1512168"/>
          </a:xfrm>
          <a:prstGeom prst="rect">
            <a:avLst/>
          </a:prstGeom>
          <a:noFill/>
        </p:spPr>
      </p:pic>
      <p:pic>
        <p:nvPicPr>
          <p:cNvPr id="10" name="Рисунок 9" descr="http://cs402218.vk.me/v402218980/a6a5/VBI7NaTeLzc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4509120"/>
            <a:ext cx="18002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http://pixabay.com/static/uploads/photo/2014/03/24/17/16/sailing-boat-295250_64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3140968"/>
            <a:ext cx="1661450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720" y="57492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Громко назови, запомни, повтори</a:t>
            </a:r>
          </a:p>
        </p:txBody>
      </p:sp>
      <p:pic>
        <p:nvPicPr>
          <p:cNvPr id="5" name="Picture 20" descr="http://play-info-guitar.ru/wp-content/uploads/2011/12/gitara-klassicheska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429000"/>
            <a:ext cx="1944216" cy="1944216"/>
          </a:xfrm>
          <a:prstGeom prst="rect">
            <a:avLst/>
          </a:prstGeom>
          <a:noFill/>
        </p:spPr>
      </p:pic>
      <p:pic>
        <p:nvPicPr>
          <p:cNvPr id="6" name="Picture 16" descr="http://s18154.cdn3.setup.ru/u/c9/6174f58838b654fe3af84b23d48587/-/vorobe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73016"/>
            <a:ext cx="2434257" cy="1656184"/>
          </a:xfrm>
          <a:prstGeom prst="rect">
            <a:avLst/>
          </a:prstGeom>
          <a:noFill/>
        </p:spPr>
      </p:pic>
      <p:pic>
        <p:nvPicPr>
          <p:cNvPr id="7" name="Picture 4" descr="http://www.zelten.ru/img/Insects/muravi/harvestert_ant_illustration.jpg"/>
          <p:cNvPicPr>
            <a:picLocks noChangeAspect="1" noChangeArrowheads="1"/>
          </p:cNvPicPr>
          <p:nvPr/>
        </p:nvPicPr>
        <p:blipFill>
          <a:blip r:embed="rId4" cstate="print"/>
          <a:srcRect l="19687" t="8657" r="16001" b="13436"/>
          <a:stretch>
            <a:fillRect/>
          </a:stretch>
        </p:blipFill>
        <p:spPr bwMode="auto">
          <a:xfrm>
            <a:off x="1187624" y="1916832"/>
            <a:ext cx="2352261" cy="1296144"/>
          </a:xfrm>
          <a:prstGeom prst="rect">
            <a:avLst/>
          </a:prstGeom>
          <a:noFill/>
        </p:spPr>
      </p:pic>
      <p:pic>
        <p:nvPicPr>
          <p:cNvPr id="8" name="Picture 6" descr="http://images.clipartlogo.com/files/ss/thumb/111/111922154/illustration-of-a-colorful-drum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628800"/>
            <a:ext cx="1878468" cy="1728192"/>
          </a:xfrm>
          <a:prstGeom prst="rect">
            <a:avLst/>
          </a:prstGeom>
          <a:noFill/>
        </p:spPr>
      </p:pic>
      <p:pic>
        <p:nvPicPr>
          <p:cNvPr id="9" name="Picture 10" descr="http://img-fotki.yandex.ru/get/5410/47407354.295/0_8f5e7_d9abb10d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700808"/>
            <a:ext cx="1512168" cy="1512168"/>
          </a:xfrm>
          <a:prstGeom prst="rect">
            <a:avLst/>
          </a:prstGeom>
          <a:noFill/>
        </p:spPr>
      </p:pic>
      <p:pic>
        <p:nvPicPr>
          <p:cNvPr id="10" name="Рисунок 9" descr="http://cs402218.vk.me/v402218980/a6a5/VBI7NaTeLzc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4509120"/>
            <a:ext cx="18002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http://pixabay.com/static/uploads/photo/2014/03/24/17/16/sailing-boat-295250_64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3140968"/>
            <a:ext cx="1661450" cy="2016224"/>
          </a:xfrm>
          <a:prstGeom prst="rect">
            <a:avLst/>
          </a:prstGeom>
          <a:noFill/>
        </p:spPr>
      </p:pic>
      <p:sp>
        <p:nvSpPr>
          <p:cNvPr id="11" name="Овальная выноска 10"/>
          <p:cNvSpPr/>
          <p:nvPr/>
        </p:nvSpPr>
        <p:spPr>
          <a:xfrm flipH="1">
            <a:off x="3203848" y="5229200"/>
            <a:ext cx="3672408" cy="1224136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 теперь проверь себя!</a:t>
            </a:r>
          </a:p>
        </p:txBody>
      </p:sp>
    </p:spTree>
    <p:extLst>
      <p:ext uri="{BB962C8B-B14F-4D97-AF65-F5344CB8AC3E}">
        <p14:creationId xmlns:p14="http://schemas.microsoft.com/office/powerpoint/2010/main" val="279247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901" y="76976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Назови предметы</a:t>
            </a:r>
          </a:p>
        </p:txBody>
      </p:sp>
      <p:pic>
        <p:nvPicPr>
          <p:cNvPr id="4104" name="Picture 8" descr="http://kinder1.net/izo/img/4-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68760"/>
            <a:ext cx="1530727" cy="2232791"/>
          </a:xfrm>
          <a:prstGeom prst="rect">
            <a:avLst/>
          </a:prstGeom>
          <a:noFill/>
        </p:spPr>
      </p:pic>
      <p:pic>
        <p:nvPicPr>
          <p:cNvPr id="4108" name="Picture 12" descr="http://www.samovar.org.ru/samova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484784"/>
            <a:ext cx="1628775" cy="1866901"/>
          </a:xfrm>
          <a:prstGeom prst="rect">
            <a:avLst/>
          </a:prstGeom>
          <a:noFill/>
        </p:spPr>
      </p:pic>
      <p:pic>
        <p:nvPicPr>
          <p:cNvPr id="4110" name="Picture 14" descr="http://www.wpc-market.ru/catfoto/Zabor%20shtaketnik%20eloch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573016"/>
            <a:ext cx="1628006" cy="1363931"/>
          </a:xfrm>
          <a:prstGeom prst="rect">
            <a:avLst/>
          </a:prstGeom>
          <a:noFill/>
        </p:spPr>
      </p:pic>
      <p:pic>
        <p:nvPicPr>
          <p:cNvPr id="4112" name="Picture 16" descr="http://www.wordassociations.ru/image/600x/svg_to_png/nicubunu_Mushroo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501008"/>
            <a:ext cx="1269742" cy="1440160"/>
          </a:xfrm>
          <a:prstGeom prst="rect">
            <a:avLst/>
          </a:prstGeom>
          <a:noFill/>
        </p:spPr>
      </p:pic>
      <p:pic>
        <p:nvPicPr>
          <p:cNvPr id="4114" name="Picture 18" descr="http://www.rony.h12.ru/lesson19/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645024"/>
            <a:ext cx="1944216" cy="1483159"/>
          </a:xfrm>
          <a:prstGeom prst="rect">
            <a:avLst/>
          </a:prstGeom>
          <a:noFill/>
        </p:spPr>
      </p:pic>
      <p:pic>
        <p:nvPicPr>
          <p:cNvPr id="4116" name="Picture 20" descr="http://www.postroika.ru/drawing/ch15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4941168"/>
            <a:ext cx="1903859" cy="1496523"/>
          </a:xfrm>
          <a:prstGeom prst="rect">
            <a:avLst/>
          </a:prstGeom>
          <a:noFill/>
        </p:spPr>
      </p:pic>
      <p:pic>
        <p:nvPicPr>
          <p:cNvPr id="5122" name="Picture 2" descr="http://file.koni005x.blog.shinobi.jp/Img/1250907013/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5157192"/>
            <a:ext cx="1507152" cy="1320552"/>
          </a:xfrm>
          <a:prstGeom prst="rect">
            <a:avLst/>
          </a:prstGeom>
          <a:noFill/>
        </p:spPr>
      </p:pic>
      <p:pic>
        <p:nvPicPr>
          <p:cNvPr id="8196" name="Picture 4" descr="http://dayfun.ru/wp-content/uploads/2012/12/%D0%9A%D0%B0%D0%BA-%D1%80%D0%B8%D1%81%D0%BE%D0%B2%D0%B0%D1%82%D1%8C-%D0%BA%D0%BE%D0%BC%D0%B0%D1%80%D0%B0.jpg"/>
          <p:cNvPicPr>
            <a:picLocks noChangeAspect="1" noChangeArrowheads="1"/>
          </p:cNvPicPr>
          <p:nvPr/>
        </p:nvPicPr>
        <p:blipFill>
          <a:blip r:embed="rId9" cstate="print"/>
          <a:srcRect l="3500" t="4732"/>
          <a:stretch>
            <a:fillRect/>
          </a:stretch>
        </p:blipFill>
        <p:spPr bwMode="auto">
          <a:xfrm>
            <a:off x="3707904" y="1772816"/>
            <a:ext cx="1985594" cy="144976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09BD15-D7E7-4742-84F1-9541EDDBA7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9701"/>
            <a:ext cx="1753297" cy="1886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901" y="491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br>
              <a:rPr lang="en-US" b="1" dirty="0">
                <a:solidFill>
                  <a:srgbClr val="1F497D">
                    <a:lumMod val="60000"/>
                    <a:lumOff val="40000"/>
                  </a:srgbClr>
                </a:solidFill>
                <a:ea typeface="+mn-ea"/>
                <a:cs typeface="+mn-cs"/>
              </a:rPr>
            </a:br>
            <a:r>
              <a:rPr lang="ru-RU" sz="4900" b="1" dirty="0">
                <a:solidFill>
                  <a:srgbClr val="1F497D">
                    <a:lumMod val="60000"/>
                    <a:lumOff val="40000"/>
                  </a:srgbClr>
                </a:solidFill>
                <a:ea typeface="+mn-ea"/>
                <a:cs typeface="+mn-cs"/>
              </a:rPr>
              <a:t>Назови ласково</a:t>
            </a:r>
            <a:br>
              <a:rPr lang="ru-RU" sz="4900" b="1" dirty="0">
                <a:solidFill>
                  <a:srgbClr val="1F497D">
                    <a:lumMod val="60000"/>
                    <a:lumOff val="40000"/>
                  </a:srgbClr>
                </a:solidFill>
                <a:ea typeface="+mn-ea"/>
                <a:cs typeface="+mn-cs"/>
              </a:rPr>
            </a:br>
            <a:endParaRPr lang="ru-RU" sz="4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104" name="Picture 8" descr="http://kinder1.net/izo/img/4-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68760"/>
            <a:ext cx="1530727" cy="2232791"/>
          </a:xfrm>
          <a:prstGeom prst="rect">
            <a:avLst/>
          </a:prstGeom>
          <a:noFill/>
        </p:spPr>
      </p:pic>
      <p:pic>
        <p:nvPicPr>
          <p:cNvPr id="4108" name="Picture 12" descr="http://www.samovar.org.ru/samova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484784"/>
            <a:ext cx="1628775" cy="1866901"/>
          </a:xfrm>
          <a:prstGeom prst="rect">
            <a:avLst/>
          </a:prstGeom>
          <a:noFill/>
        </p:spPr>
      </p:pic>
      <p:pic>
        <p:nvPicPr>
          <p:cNvPr id="4110" name="Picture 14" descr="http://www.wpc-market.ru/catfoto/Zabor%20shtaketnik%20eloch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573016"/>
            <a:ext cx="1628006" cy="1363931"/>
          </a:xfrm>
          <a:prstGeom prst="rect">
            <a:avLst/>
          </a:prstGeom>
          <a:noFill/>
        </p:spPr>
      </p:pic>
      <p:pic>
        <p:nvPicPr>
          <p:cNvPr id="4112" name="Picture 16" descr="http://www.wordassociations.ru/image/600x/svg_to_png/nicubunu_Mushroo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501008"/>
            <a:ext cx="1269742" cy="1440160"/>
          </a:xfrm>
          <a:prstGeom prst="rect">
            <a:avLst/>
          </a:prstGeom>
          <a:noFill/>
        </p:spPr>
      </p:pic>
      <p:pic>
        <p:nvPicPr>
          <p:cNvPr id="4114" name="Picture 18" descr="http://www.rony.h12.ru/lesson19/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645024"/>
            <a:ext cx="1944216" cy="1483159"/>
          </a:xfrm>
          <a:prstGeom prst="rect">
            <a:avLst/>
          </a:prstGeom>
          <a:noFill/>
        </p:spPr>
      </p:pic>
      <p:pic>
        <p:nvPicPr>
          <p:cNvPr id="4116" name="Picture 20" descr="http://www.postroika.ru/drawing/ch15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4941168"/>
            <a:ext cx="1903859" cy="1496523"/>
          </a:xfrm>
          <a:prstGeom prst="rect">
            <a:avLst/>
          </a:prstGeom>
          <a:noFill/>
        </p:spPr>
      </p:pic>
      <p:pic>
        <p:nvPicPr>
          <p:cNvPr id="5122" name="Picture 2" descr="http://file.koni005x.blog.shinobi.jp/Img/1250907013/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5157192"/>
            <a:ext cx="1507152" cy="1320552"/>
          </a:xfrm>
          <a:prstGeom prst="rect">
            <a:avLst/>
          </a:prstGeom>
          <a:noFill/>
        </p:spPr>
      </p:pic>
      <p:pic>
        <p:nvPicPr>
          <p:cNvPr id="8196" name="Picture 4" descr="http://dayfun.ru/wp-content/uploads/2012/12/%D0%9A%D0%B0%D0%BA-%D1%80%D0%B8%D1%81%D0%BE%D0%B2%D0%B0%D1%82%D1%8C-%D0%BA%D0%BE%D0%BC%D0%B0%D1%80%D0%B0.jpg"/>
          <p:cNvPicPr>
            <a:picLocks noChangeAspect="1" noChangeArrowheads="1"/>
          </p:cNvPicPr>
          <p:nvPr/>
        </p:nvPicPr>
        <p:blipFill>
          <a:blip r:embed="rId9" cstate="print"/>
          <a:srcRect l="3500" t="4732"/>
          <a:stretch>
            <a:fillRect/>
          </a:stretch>
        </p:blipFill>
        <p:spPr bwMode="auto">
          <a:xfrm>
            <a:off x="3707904" y="1772816"/>
            <a:ext cx="1985594" cy="1449760"/>
          </a:xfrm>
          <a:prstGeom prst="rect">
            <a:avLst/>
          </a:prstGeom>
          <a:noFill/>
        </p:spPr>
      </p:pic>
      <p:pic>
        <p:nvPicPr>
          <p:cNvPr id="14" name="Рисунок 13" descr="http://img-fotki.yandex.ru/get/9261/16969765.1b7/0_87b59_dbac46b_orig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4816" y="4789329"/>
            <a:ext cx="16561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07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10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41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41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41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41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228" y="47303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Скажи правильно</a:t>
            </a:r>
          </a:p>
        </p:txBody>
      </p:sp>
      <p:pic>
        <p:nvPicPr>
          <p:cNvPr id="3" name="Picture 2" descr="http://landofart.ru/wp-content/uploads/2012/09/landofart.ru-raznotsvetnyie-perya.png?9d7bd4"/>
          <p:cNvPicPr>
            <a:picLocks noChangeAspect="1" noChangeArrowheads="1"/>
          </p:cNvPicPr>
          <p:nvPr/>
        </p:nvPicPr>
        <p:blipFill>
          <a:blip r:embed="rId2" cstate="print"/>
          <a:srcRect l="73397"/>
          <a:stretch>
            <a:fillRect/>
          </a:stretch>
        </p:blipFill>
        <p:spPr bwMode="auto">
          <a:xfrm>
            <a:off x="899592" y="1412776"/>
            <a:ext cx="733063" cy="2071142"/>
          </a:xfrm>
          <a:prstGeom prst="rect">
            <a:avLst/>
          </a:prstGeom>
          <a:noFill/>
        </p:spPr>
      </p:pic>
      <p:pic>
        <p:nvPicPr>
          <p:cNvPr id="6" name="Picture 10" descr="http://www.a-suvenir.ru/assets/images/3178p33_a.jpg"/>
          <p:cNvPicPr>
            <a:picLocks noChangeAspect="1" noChangeArrowheads="1"/>
          </p:cNvPicPr>
          <p:nvPr/>
        </p:nvPicPr>
        <p:blipFill>
          <a:blip r:embed="rId3" cstate="print"/>
          <a:srcRect l="7560"/>
          <a:stretch>
            <a:fillRect/>
          </a:stretch>
        </p:blipFill>
        <p:spPr bwMode="auto">
          <a:xfrm>
            <a:off x="4644008" y="1844824"/>
            <a:ext cx="1924426" cy="1561356"/>
          </a:xfrm>
          <a:prstGeom prst="rect">
            <a:avLst/>
          </a:prstGeom>
          <a:noFill/>
        </p:spPr>
      </p:pic>
      <p:pic>
        <p:nvPicPr>
          <p:cNvPr id="3078" name="Picture 6" descr="http://lenagold.ru/fon/clipart/m/mork/mork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862234" y="3970414"/>
            <a:ext cx="2051720" cy="824876"/>
          </a:xfrm>
          <a:prstGeom prst="rect">
            <a:avLst/>
          </a:prstGeom>
          <a:noFill/>
        </p:spPr>
      </p:pic>
      <p:pic>
        <p:nvPicPr>
          <p:cNvPr id="3082" name="Picture 10" descr="https://encrypted-tbn0.gstatic.com/images?q=tbn:ANd9GcSuHG1Hw6adBh8kwU4Xe5drEGiGi02au-TQf0sxEnDFUrSlInjk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342754" y="1880714"/>
            <a:ext cx="2013223" cy="805289"/>
          </a:xfrm>
          <a:prstGeom prst="rect">
            <a:avLst/>
          </a:prstGeom>
          <a:noFill/>
        </p:spPr>
      </p:pic>
      <p:pic>
        <p:nvPicPr>
          <p:cNvPr id="3084" name="Picture 12" descr="http://www.utkonos.ru/images/photo/3196/3196285H.jpg?1400741459"/>
          <p:cNvPicPr>
            <a:picLocks noChangeAspect="1" noChangeArrowheads="1"/>
          </p:cNvPicPr>
          <p:nvPr/>
        </p:nvPicPr>
        <p:blipFill>
          <a:blip r:embed="rId6" cstate="print"/>
          <a:srcRect l="4535" t="4535"/>
          <a:stretch>
            <a:fillRect/>
          </a:stretch>
        </p:blipFill>
        <p:spPr bwMode="auto">
          <a:xfrm>
            <a:off x="3059832" y="1844824"/>
            <a:ext cx="1515716" cy="1515716"/>
          </a:xfrm>
          <a:prstGeom prst="rect">
            <a:avLst/>
          </a:prstGeom>
          <a:noFill/>
        </p:spPr>
      </p:pic>
      <p:pic>
        <p:nvPicPr>
          <p:cNvPr id="3086" name="Picture 14" descr="Eis | Stock Vektrografi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501008"/>
            <a:ext cx="1370312" cy="1930017"/>
          </a:xfrm>
          <a:prstGeom prst="rect">
            <a:avLst/>
          </a:prstGeom>
          <a:noFill/>
        </p:spPr>
      </p:pic>
      <p:pic>
        <p:nvPicPr>
          <p:cNvPr id="3090" name="Picture 18" descr="http://www.a-suvenir.ru/assets/images/33s2033_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933056"/>
            <a:ext cx="1577752" cy="1183314"/>
          </a:xfrm>
          <a:prstGeom prst="rect">
            <a:avLst/>
          </a:prstGeom>
          <a:noFill/>
        </p:spPr>
      </p:pic>
      <p:pic>
        <p:nvPicPr>
          <p:cNvPr id="3092" name="Picture 20" descr="http://www.dettvorchestvo.ru/products_pictures/fn-apr_slv_4404_2set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3429000"/>
            <a:ext cx="1805186" cy="1805186"/>
          </a:xfrm>
          <a:prstGeom prst="rect">
            <a:avLst/>
          </a:prstGeom>
          <a:noFill/>
        </p:spPr>
      </p:pic>
      <p:pic>
        <p:nvPicPr>
          <p:cNvPr id="3074" name="Picture 2" descr="http://prazdnichek.info/uploads/posts/2010-04/1271798324_img245.jpg"/>
          <p:cNvPicPr>
            <a:picLocks noChangeAspect="1" noChangeArrowheads="1"/>
          </p:cNvPicPr>
          <p:nvPr/>
        </p:nvPicPr>
        <p:blipFill>
          <a:blip r:embed="rId10" cstate="print"/>
          <a:srcRect l="-2141" b="2988"/>
          <a:stretch>
            <a:fillRect/>
          </a:stretch>
        </p:blipFill>
        <p:spPr bwMode="auto">
          <a:xfrm>
            <a:off x="7380312" y="3429000"/>
            <a:ext cx="1405781" cy="2255664"/>
          </a:xfrm>
          <a:prstGeom prst="rect">
            <a:avLst/>
          </a:prstGeom>
          <a:noFill/>
        </p:spPr>
      </p:pic>
      <p:pic>
        <p:nvPicPr>
          <p:cNvPr id="3076" name="Picture 4" descr="http://www.canadaflowers.ca/images/roses/arranged/orange-ros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1772816"/>
            <a:ext cx="1441098" cy="1562150"/>
          </a:xfrm>
          <a:prstGeom prst="rect">
            <a:avLst/>
          </a:prstGeom>
          <a:noFill/>
        </p:spPr>
      </p:pic>
      <p:pic>
        <p:nvPicPr>
          <p:cNvPr id="13" name="Рисунок 12" descr="http://www.elki-city.narod.ru/k20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4653136"/>
            <a:ext cx="16196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Блок-схема: перфолента 13"/>
          <p:cNvSpPr/>
          <p:nvPr/>
        </p:nvSpPr>
        <p:spPr>
          <a:xfrm>
            <a:off x="3275856" y="5373216"/>
            <a:ext cx="3096344" cy="108012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оранжевый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405" y="45207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Скажи правильно</a:t>
            </a:r>
          </a:p>
        </p:txBody>
      </p:sp>
      <p:pic>
        <p:nvPicPr>
          <p:cNvPr id="3" name="Picture 2" descr="http://landofart.ru/wp-content/uploads/2012/09/landofart.ru-raznotsvetnyie-perya.png?9d7bd4"/>
          <p:cNvPicPr>
            <a:picLocks noChangeAspect="1" noChangeArrowheads="1"/>
          </p:cNvPicPr>
          <p:nvPr/>
        </p:nvPicPr>
        <p:blipFill>
          <a:blip r:embed="rId2" cstate="print"/>
          <a:srcRect l="73397"/>
          <a:stretch>
            <a:fillRect/>
          </a:stretch>
        </p:blipFill>
        <p:spPr bwMode="auto">
          <a:xfrm>
            <a:off x="899592" y="1412776"/>
            <a:ext cx="733063" cy="2071142"/>
          </a:xfrm>
          <a:prstGeom prst="rect">
            <a:avLst/>
          </a:prstGeom>
          <a:noFill/>
        </p:spPr>
      </p:pic>
      <p:pic>
        <p:nvPicPr>
          <p:cNvPr id="6" name="Picture 10" descr="http://www.a-suvenir.ru/assets/images/3178p33_a.jpg"/>
          <p:cNvPicPr>
            <a:picLocks noChangeAspect="1" noChangeArrowheads="1"/>
          </p:cNvPicPr>
          <p:nvPr/>
        </p:nvPicPr>
        <p:blipFill>
          <a:blip r:embed="rId3" cstate="print"/>
          <a:srcRect l="7560"/>
          <a:stretch>
            <a:fillRect/>
          </a:stretch>
        </p:blipFill>
        <p:spPr bwMode="auto">
          <a:xfrm>
            <a:off x="4644008" y="1844824"/>
            <a:ext cx="1924426" cy="1561356"/>
          </a:xfrm>
          <a:prstGeom prst="rect">
            <a:avLst/>
          </a:prstGeom>
          <a:noFill/>
        </p:spPr>
      </p:pic>
      <p:pic>
        <p:nvPicPr>
          <p:cNvPr id="3078" name="Picture 6" descr="http://lenagold.ru/fon/clipart/m/mork/mork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862234" y="3970414"/>
            <a:ext cx="2051720" cy="824876"/>
          </a:xfrm>
          <a:prstGeom prst="rect">
            <a:avLst/>
          </a:prstGeom>
          <a:noFill/>
        </p:spPr>
      </p:pic>
      <p:pic>
        <p:nvPicPr>
          <p:cNvPr id="3082" name="Picture 10" descr="https://encrypted-tbn0.gstatic.com/images?q=tbn:ANd9GcSuHG1Hw6adBh8kwU4Xe5drEGiGi02au-TQf0sxEnDFUrSlInjk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447753" y="2016743"/>
            <a:ext cx="2013223" cy="805289"/>
          </a:xfrm>
          <a:prstGeom prst="rect">
            <a:avLst/>
          </a:prstGeom>
          <a:noFill/>
        </p:spPr>
      </p:pic>
      <p:pic>
        <p:nvPicPr>
          <p:cNvPr id="3084" name="Picture 12" descr="http://www.utkonos.ru/images/photo/3196/3196285H.jpg?1400741459"/>
          <p:cNvPicPr>
            <a:picLocks noChangeAspect="1" noChangeArrowheads="1"/>
          </p:cNvPicPr>
          <p:nvPr/>
        </p:nvPicPr>
        <p:blipFill>
          <a:blip r:embed="rId6" cstate="print"/>
          <a:srcRect l="4535" t="4535"/>
          <a:stretch>
            <a:fillRect/>
          </a:stretch>
        </p:blipFill>
        <p:spPr bwMode="auto">
          <a:xfrm>
            <a:off x="3059832" y="1844824"/>
            <a:ext cx="1515716" cy="1515716"/>
          </a:xfrm>
          <a:prstGeom prst="rect">
            <a:avLst/>
          </a:prstGeom>
          <a:noFill/>
        </p:spPr>
      </p:pic>
      <p:pic>
        <p:nvPicPr>
          <p:cNvPr id="3086" name="Picture 14" descr="Eis | Stock Vektrografi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501008"/>
            <a:ext cx="1370312" cy="1930017"/>
          </a:xfrm>
          <a:prstGeom prst="rect">
            <a:avLst/>
          </a:prstGeom>
          <a:noFill/>
        </p:spPr>
      </p:pic>
      <p:pic>
        <p:nvPicPr>
          <p:cNvPr id="3090" name="Picture 18" descr="http://www.a-suvenir.ru/assets/images/33s2033_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933056"/>
            <a:ext cx="1577752" cy="1183314"/>
          </a:xfrm>
          <a:prstGeom prst="rect">
            <a:avLst/>
          </a:prstGeom>
          <a:noFill/>
        </p:spPr>
      </p:pic>
      <p:pic>
        <p:nvPicPr>
          <p:cNvPr id="3092" name="Picture 20" descr="http://www.dettvorchestvo.ru/products_pictures/fn-apr_slv_4404_2set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3429000"/>
            <a:ext cx="1805186" cy="1805186"/>
          </a:xfrm>
          <a:prstGeom prst="rect">
            <a:avLst/>
          </a:prstGeom>
          <a:noFill/>
        </p:spPr>
      </p:pic>
      <p:pic>
        <p:nvPicPr>
          <p:cNvPr id="3074" name="Picture 2" descr="http://prazdnichek.info/uploads/posts/2010-04/1271798324_img245.jpg"/>
          <p:cNvPicPr>
            <a:picLocks noChangeAspect="1" noChangeArrowheads="1"/>
          </p:cNvPicPr>
          <p:nvPr/>
        </p:nvPicPr>
        <p:blipFill>
          <a:blip r:embed="rId10" cstate="print"/>
          <a:srcRect l="-2141" b="2988"/>
          <a:stretch>
            <a:fillRect/>
          </a:stretch>
        </p:blipFill>
        <p:spPr bwMode="auto">
          <a:xfrm>
            <a:off x="7380312" y="3429000"/>
            <a:ext cx="1405781" cy="2255664"/>
          </a:xfrm>
          <a:prstGeom prst="rect">
            <a:avLst/>
          </a:prstGeom>
          <a:noFill/>
        </p:spPr>
      </p:pic>
      <p:pic>
        <p:nvPicPr>
          <p:cNvPr id="3076" name="Picture 4" descr="http://www.canadaflowers.ca/images/roses/arranged/orange-ros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1772816"/>
            <a:ext cx="1441098" cy="1562150"/>
          </a:xfrm>
          <a:prstGeom prst="rect">
            <a:avLst/>
          </a:prstGeom>
          <a:noFill/>
        </p:spPr>
      </p:pic>
      <p:pic>
        <p:nvPicPr>
          <p:cNvPr id="13" name="Рисунок 12" descr="http://www.elki-city.narod.ru/k20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4653136"/>
            <a:ext cx="16196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Блок-схема: перфолента 14"/>
          <p:cNvSpPr/>
          <p:nvPr/>
        </p:nvSpPr>
        <p:spPr>
          <a:xfrm>
            <a:off x="3167336" y="5408712"/>
            <a:ext cx="3096344" cy="108012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оранжевая</a:t>
            </a:r>
          </a:p>
        </p:txBody>
      </p:sp>
    </p:spTree>
    <p:extLst>
      <p:ext uri="{BB962C8B-B14F-4D97-AF65-F5344CB8AC3E}">
        <p14:creationId xmlns:p14="http://schemas.microsoft.com/office/powerpoint/2010/main" val="128727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6816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Скажи правильно</a:t>
            </a:r>
          </a:p>
        </p:txBody>
      </p:sp>
      <p:pic>
        <p:nvPicPr>
          <p:cNvPr id="3" name="Picture 2" descr="http://landofart.ru/wp-content/uploads/2012/09/landofart.ru-raznotsvetnyie-perya.png?9d7bd4"/>
          <p:cNvPicPr>
            <a:picLocks noChangeAspect="1" noChangeArrowheads="1"/>
          </p:cNvPicPr>
          <p:nvPr/>
        </p:nvPicPr>
        <p:blipFill>
          <a:blip r:embed="rId2" cstate="print"/>
          <a:srcRect l="73397"/>
          <a:stretch>
            <a:fillRect/>
          </a:stretch>
        </p:blipFill>
        <p:spPr bwMode="auto">
          <a:xfrm>
            <a:off x="899592" y="1412776"/>
            <a:ext cx="733063" cy="2071142"/>
          </a:xfrm>
          <a:prstGeom prst="rect">
            <a:avLst/>
          </a:prstGeom>
          <a:noFill/>
        </p:spPr>
      </p:pic>
      <p:pic>
        <p:nvPicPr>
          <p:cNvPr id="6" name="Picture 10" descr="http://www.a-suvenir.ru/assets/images/3178p33_a.jpg"/>
          <p:cNvPicPr>
            <a:picLocks noChangeAspect="1" noChangeArrowheads="1"/>
          </p:cNvPicPr>
          <p:nvPr/>
        </p:nvPicPr>
        <p:blipFill>
          <a:blip r:embed="rId3" cstate="print"/>
          <a:srcRect l="7560"/>
          <a:stretch>
            <a:fillRect/>
          </a:stretch>
        </p:blipFill>
        <p:spPr bwMode="auto">
          <a:xfrm>
            <a:off x="4644008" y="1844824"/>
            <a:ext cx="1924426" cy="1561356"/>
          </a:xfrm>
          <a:prstGeom prst="rect">
            <a:avLst/>
          </a:prstGeom>
          <a:noFill/>
        </p:spPr>
      </p:pic>
      <p:pic>
        <p:nvPicPr>
          <p:cNvPr id="3078" name="Picture 6" descr="http://lenagold.ru/fon/clipart/m/mork/mork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862234" y="3970414"/>
            <a:ext cx="2051720" cy="824876"/>
          </a:xfrm>
          <a:prstGeom prst="rect">
            <a:avLst/>
          </a:prstGeom>
          <a:noFill/>
        </p:spPr>
      </p:pic>
      <p:pic>
        <p:nvPicPr>
          <p:cNvPr id="3082" name="Picture 10" descr="https://encrypted-tbn0.gstatic.com/images?q=tbn:ANd9GcSuHG1Hw6adBh8kwU4Xe5drEGiGi02au-TQf0sxEnDFUrSlInjk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447753" y="2016743"/>
            <a:ext cx="2013223" cy="805289"/>
          </a:xfrm>
          <a:prstGeom prst="rect">
            <a:avLst/>
          </a:prstGeom>
          <a:noFill/>
        </p:spPr>
      </p:pic>
      <p:pic>
        <p:nvPicPr>
          <p:cNvPr id="3084" name="Picture 12" descr="http://www.utkonos.ru/images/photo/3196/3196285H.jpg?1400741459"/>
          <p:cNvPicPr>
            <a:picLocks noChangeAspect="1" noChangeArrowheads="1"/>
          </p:cNvPicPr>
          <p:nvPr/>
        </p:nvPicPr>
        <p:blipFill>
          <a:blip r:embed="rId6" cstate="print"/>
          <a:srcRect l="4535" t="4535"/>
          <a:stretch>
            <a:fillRect/>
          </a:stretch>
        </p:blipFill>
        <p:spPr bwMode="auto">
          <a:xfrm>
            <a:off x="3059832" y="1844824"/>
            <a:ext cx="1515716" cy="1515716"/>
          </a:xfrm>
          <a:prstGeom prst="rect">
            <a:avLst/>
          </a:prstGeom>
          <a:noFill/>
        </p:spPr>
      </p:pic>
      <p:pic>
        <p:nvPicPr>
          <p:cNvPr id="3086" name="Picture 14" descr="Eis | Stock Vektrografi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501008"/>
            <a:ext cx="1370312" cy="1930017"/>
          </a:xfrm>
          <a:prstGeom prst="rect">
            <a:avLst/>
          </a:prstGeom>
          <a:noFill/>
        </p:spPr>
      </p:pic>
      <p:pic>
        <p:nvPicPr>
          <p:cNvPr id="3090" name="Picture 18" descr="http://www.a-suvenir.ru/assets/images/33s2033_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933056"/>
            <a:ext cx="1577752" cy="1183314"/>
          </a:xfrm>
          <a:prstGeom prst="rect">
            <a:avLst/>
          </a:prstGeom>
          <a:noFill/>
        </p:spPr>
      </p:pic>
      <p:pic>
        <p:nvPicPr>
          <p:cNvPr id="3092" name="Picture 20" descr="http://www.dettvorchestvo.ru/products_pictures/fn-apr_slv_4404_2set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3429000"/>
            <a:ext cx="1805186" cy="1805186"/>
          </a:xfrm>
          <a:prstGeom prst="rect">
            <a:avLst/>
          </a:prstGeom>
          <a:noFill/>
        </p:spPr>
      </p:pic>
      <p:pic>
        <p:nvPicPr>
          <p:cNvPr id="3074" name="Picture 2" descr="http://prazdnichek.info/uploads/posts/2010-04/1271798324_img245.jpg"/>
          <p:cNvPicPr>
            <a:picLocks noChangeAspect="1" noChangeArrowheads="1"/>
          </p:cNvPicPr>
          <p:nvPr/>
        </p:nvPicPr>
        <p:blipFill>
          <a:blip r:embed="rId10" cstate="print"/>
          <a:srcRect l="-2141" b="2988"/>
          <a:stretch>
            <a:fillRect/>
          </a:stretch>
        </p:blipFill>
        <p:spPr bwMode="auto">
          <a:xfrm>
            <a:off x="7380312" y="3429000"/>
            <a:ext cx="1405781" cy="2255664"/>
          </a:xfrm>
          <a:prstGeom prst="rect">
            <a:avLst/>
          </a:prstGeom>
          <a:noFill/>
        </p:spPr>
      </p:pic>
      <p:pic>
        <p:nvPicPr>
          <p:cNvPr id="3076" name="Picture 4" descr="http://www.canadaflowers.ca/images/roses/arranged/orange-ros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1772816"/>
            <a:ext cx="1441098" cy="1562150"/>
          </a:xfrm>
          <a:prstGeom prst="rect">
            <a:avLst/>
          </a:prstGeom>
          <a:noFill/>
        </p:spPr>
      </p:pic>
      <p:pic>
        <p:nvPicPr>
          <p:cNvPr id="13" name="Рисунок 12" descr="http://www.elki-city.narod.ru/k20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4653136"/>
            <a:ext cx="16196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Блок-схема: перфолента 15"/>
          <p:cNvSpPr/>
          <p:nvPr/>
        </p:nvSpPr>
        <p:spPr>
          <a:xfrm>
            <a:off x="3125416" y="5408712"/>
            <a:ext cx="3096344" cy="108012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оранжевое</a:t>
            </a:r>
          </a:p>
        </p:txBody>
      </p:sp>
    </p:spTree>
    <p:extLst>
      <p:ext uri="{BB962C8B-B14F-4D97-AF65-F5344CB8AC3E}">
        <p14:creationId xmlns:p14="http://schemas.microsoft.com/office/powerpoint/2010/main" val="32759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7" y="79158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D379B"/>
                </a:solidFill>
              </a:rPr>
              <a:t>Заведи мотор самолёта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513735" y="1844824"/>
            <a:ext cx="8630265" cy="3927988"/>
          </a:xfrm>
          <a:custGeom>
            <a:avLst/>
            <a:gdLst>
              <a:gd name="connsiteX0" fmla="*/ 2654710 w 8630265"/>
              <a:gd name="connsiteY0" fmla="*/ 3927988 h 3927988"/>
              <a:gd name="connsiteX1" fmla="*/ 6356555 w 8630265"/>
              <a:gd name="connsiteY1" fmla="*/ 2615381 h 3927988"/>
              <a:gd name="connsiteX2" fmla="*/ 7020232 w 8630265"/>
              <a:gd name="connsiteY2" fmla="*/ 1096297 h 3927988"/>
              <a:gd name="connsiteX3" fmla="*/ 5678129 w 8630265"/>
              <a:gd name="connsiteY3" fmla="*/ 211394 h 3927988"/>
              <a:gd name="connsiteX4" fmla="*/ 2949677 w 8630265"/>
              <a:gd name="connsiteY4" fmla="*/ 137652 h 3927988"/>
              <a:gd name="connsiteX5" fmla="*/ 398206 w 8630265"/>
              <a:gd name="connsiteY5" fmla="*/ 1037304 h 3927988"/>
              <a:gd name="connsiteX6" fmla="*/ 560439 w 8630265"/>
              <a:gd name="connsiteY6" fmla="*/ 2187678 h 3927988"/>
              <a:gd name="connsiteX7" fmla="*/ 3701845 w 8630265"/>
              <a:gd name="connsiteY7" fmla="*/ 2158181 h 3927988"/>
              <a:gd name="connsiteX8" fmla="*/ 7919884 w 8630265"/>
              <a:gd name="connsiteY8" fmla="*/ 653846 h 3927988"/>
              <a:gd name="connsiteX9" fmla="*/ 7964129 w 8630265"/>
              <a:gd name="connsiteY9" fmla="*/ 639097 h 392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30265" h="3927988">
                <a:moveTo>
                  <a:pt x="2654710" y="3927988"/>
                </a:moveTo>
                <a:cubicBezTo>
                  <a:pt x="4141839" y="3507658"/>
                  <a:pt x="5628968" y="3087329"/>
                  <a:pt x="6356555" y="2615381"/>
                </a:cubicBezTo>
                <a:cubicBezTo>
                  <a:pt x="7084142" y="2143433"/>
                  <a:pt x="7133303" y="1496962"/>
                  <a:pt x="7020232" y="1096297"/>
                </a:cubicBezTo>
                <a:cubicBezTo>
                  <a:pt x="6907161" y="695633"/>
                  <a:pt x="6356555" y="371168"/>
                  <a:pt x="5678129" y="211394"/>
                </a:cubicBezTo>
                <a:cubicBezTo>
                  <a:pt x="4999703" y="51620"/>
                  <a:pt x="3829664" y="0"/>
                  <a:pt x="2949677" y="137652"/>
                </a:cubicBezTo>
                <a:cubicBezTo>
                  <a:pt x="2069690" y="275304"/>
                  <a:pt x="796412" y="695633"/>
                  <a:pt x="398206" y="1037304"/>
                </a:cubicBezTo>
                <a:cubicBezTo>
                  <a:pt x="0" y="1378975"/>
                  <a:pt x="9833" y="2000865"/>
                  <a:pt x="560439" y="2187678"/>
                </a:cubicBezTo>
                <a:cubicBezTo>
                  <a:pt x="1111046" y="2374491"/>
                  <a:pt x="2475271" y="2413820"/>
                  <a:pt x="3701845" y="2158181"/>
                </a:cubicBezTo>
                <a:cubicBezTo>
                  <a:pt x="4928419" y="1902542"/>
                  <a:pt x="7209503" y="907027"/>
                  <a:pt x="7919884" y="653846"/>
                </a:cubicBezTo>
                <a:cubicBezTo>
                  <a:pt x="8630265" y="400665"/>
                  <a:pt x="8297197" y="519881"/>
                  <a:pt x="7964129" y="639097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://fotodryg.ru/clipart/1/4/4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4581128"/>
            <a:ext cx="1373259" cy="18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mobilewallpapers.narod.ru/plane.jpg"/>
          <p:cNvPicPr/>
          <p:nvPr/>
        </p:nvPicPr>
        <p:blipFill>
          <a:blip r:embed="rId3" cstate="print">
            <a:clrChange>
              <a:clrFrom>
                <a:srgbClr val="FECF59"/>
              </a:clrFrom>
              <a:clrTo>
                <a:srgbClr val="FECF59">
                  <a:alpha val="0"/>
                </a:srgbClr>
              </a:clrTo>
            </a:clrChange>
          </a:blip>
          <a:srcRect t="26563" r="5833" b="21250"/>
          <a:stretch>
            <a:fillRect/>
          </a:stretch>
        </p:blipFill>
        <p:spPr bwMode="auto">
          <a:xfrm>
            <a:off x="827584" y="4941168"/>
            <a:ext cx="1964206" cy="146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94 0.01783 C 0.17882 0.01389 0.19878 0.00533 0.21979 -0.0037 C 0.23246 -0.00925 0.24566 -0.01157 0.2585 -0.01666 C 0.26441 -0.01898 0.27222 -0.02152 0.27795 -0.02523 C 0.27968 -0.02638 0.28107 -0.02847 0.28281 -0.02939 C 0.29531 -0.03541 0.31007 -0.03842 0.32309 -0.04027 C 0.33871 -0.04699 0.35521 -0.05277 0.37135 -0.0574 C 0.37465 -0.05833 0.38107 -0.06041 0.38437 -0.0618 C 0.38767 -0.06319 0.39409 -0.06597 0.39409 -0.06597 C 0.40121 -0.07268 0.40989 -0.078 0.41823 -0.08101 C 0.42031 -0.08171 0.42257 -0.0824 0.42465 -0.08333 C 0.42795 -0.08472 0.43437 -0.0875 0.43437 -0.0875 C 0.4467 -0.09861 0.43107 -0.08564 0.44566 -0.09398 C 0.44739 -0.0949 0.44878 -0.09722 0.45052 -0.09837 C 0.45364 -0.10023 0.45694 -0.10115 0.46007 -0.10254 C 0.46232 -0.10347 0.46441 -0.10578 0.46666 -0.10694 C 0.46979 -0.10856 0.47621 -0.11111 0.47621 -0.11111 C 0.4875 -0.12106 0.4993 -0.1287 0.5118 -0.13495 C 0.51771 -0.13796 0.52187 -0.14305 0.52795 -0.1456 C 0.52951 -0.14699 0.53107 -0.14884 0.53281 -0.15 C 0.53593 -0.15185 0.54236 -0.15416 0.54236 -0.15416 C 0.54982 -0.16087 0.55972 -0.16365 0.56666 -0.17129 C 0.5684 -0.17314 0.56944 -0.17615 0.57135 -0.17777 C 0.58732 -0.19259 0.56423 -0.16597 0.58107 -0.18425 C 0.58923 -0.19328 0.58211 -0.18912 0.5908 -0.19282 C 0.59705 -0.20509 0.60711 -0.21087 0.61336 -0.22291 C 0.61441 -0.225 0.61527 -0.22777 0.61666 -0.22939 C 0.61961 -0.23287 0.62621 -0.23796 0.62621 -0.23796 C 0.63472 -0.25462 0.63264 -0.27453 0.63923 -0.29189 C 0.64427 -0.30555 0.6408 -0.29143 0.64409 -0.30462 C 0.64514 -0.30902 0.64722 -0.31759 0.64722 -0.31759 C 0.64861 -0.33055 0.65191 -0.33958 0.65364 -0.35208 C 0.65156 -0.37175 0.65208 -0.36643 0.64409 -0.38009 C 0.64166 -0.38425 0.6375 -0.39282 0.6375 -0.39282 C 0.63246 -0.41342 0.63402 -0.40925 0.62465 -0.42523 C 0.61458 -0.44259 0.62274 -0.43379 0.61336 -0.44236 C 0.60781 -0.45324 0.59896 -0.45879 0.5908 -0.46597 C 0.58923 -0.46736 0.5875 -0.46898 0.58593 -0.47037 C 0.58437 -0.47175 0.58107 -0.47453 0.58107 -0.47453 C 0.58055 -0.47662 0.58073 -0.47939 0.57951 -0.48101 C 0.5783 -0.48263 0.57621 -0.48217 0.57465 -0.48333 C 0.57239 -0.48518 0.57048 -0.48796 0.56823 -0.48958 C 0.56562 -0.49143 0.56267 -0.49236 0.56007 -0.49398 C 0.55781 -0.49537 0.55573 -0.49675 0.55364 -0.49837 C 0.55191 -0.49953 0.55034 -0.50092 0.54878 -0.50254 C 0.54705 -0.50439 0.546 -0.5074 0.54409 -0.50902 C 0.53993 -0.51273 0.53437 -0.51342 0.52951 -0.5155 C 0.52795 -0.5162 0.52465 -0.51759 0.52465 -0.51759 C 0.51007 -0.53078 0.48975 -0.53125 0.47309 -0.53703 C 0.46007 -0.54166 0.44722 -0.54861 0.43437 -0.55416 C 0.42916 -0.55648 0.42361 -0.55532 0.41823 -0.55625 C 0.41441 -0.55694 0.41076 -0.55833 0.40694 -0.55856 C 0.39132 -0.55972 0.37569 -0.55995 0.36007 -0.56064 C 0.32239 -0.55949 0.29236 -0.5581 0.25694 -0.55416 C 0.22725 -0.54652 0.19652 -0.54791 0.16666 -0.54351 C 0.15052 -0.54097 0.13576 -0.53356 0.11979 -0.53055 C 0.10764 -0.52546 0.09357 -0.52384 0.08107 -0.52199 C 0.06961 -0.51875 0.05868 -0.51273 0.04722 -0.50902 C 0.03871 -0.50115 0.02691 -0.49722 0.01666 -0.49398 C 0.01302 -0.49143 0.00902 -0.49004 0.00538 -0.4875 C 0.00191 -0.48495 -0.00434 -0.47893 -0.00434 -0.47893 C -0.00973 -0.46851 -0.02032 -0.46388 -0.02865 -0.4574 C -0.03039 -0.45601 -0.0316 -0.45393 -0.03334 -0.453 C -0.03646 -0.45115 -0.04306 -0.44884 -0.04306 -0.44884 C -0.04948 -0.44305 -0.05591 -0.43726 -0.0625 -0.43171 C -0.06598 -0.4287 -0.06858 -0.42407 -0.07205 -0.42083 C -0.07691 -0.41134 -0.08282 -0.4037 -0.08993 -0.39722 C -0.10018 -0.37615 -0.08473 -0.40694 -0.09792 -0.38425 C -0.10799 -0.36689 -0.09983 -0.37523 -0.1092 -0.36712 C -0.11268 -0.36018 -0.11702 -0.35462 -0.12049 -0.34768 C -0.12309 -0.33703 -0.12622 -0.33819 -0.12865 -0.32615 C -0.12726 -0.30787 -0.12882 -0.29537 -0.11719 -0.28541 C -0.11268 -0.27615 -0.10747 -0.26875 -0.10278 -0.25949 C -0.1007 -0.25555 -0.08959 -0.25162 -0.0882 -0.25092 C -0.07136 -0.24328 -0.05382 -0.24305 -0.03664 -0.23796 C -0.02361 -0.23402 -0.01094 -0.22685 0.00208 -0.22291 C 0.02361 -0.21643 3.33333E-6 -0.22592 0.02135 -0.21666 C 0.03003 -0.21296 0.03958 -0.21504 0.04878 -0.21435 C 0.12083 -0.21574 0.15468 -0.20879 0.2118 -0.22731 C 0.22187 -0.23425 0.23142 -0.23518 0.24236 -0.23796 C 0.24965 -0.23981 0.25607 -0.24282 0.26336 -0.24444 C 0.2717 -0.24837 0.28055 -0.2493 0.28923 -0.25092 C 0.30677 -0.25856 0.32586 -0.26712 0.34409 -0.27037 C 0.35659 -0.27592 0.36979 -0.27569 0.38281 -0.27685 C 0.39375 -0.27916 0.40434 -0.28125 0.41493 -0.28541 C 0.41823 -0.28657 0.42135 -0.28819 0.42465 -0.28958 C 0.42882 -0.29143 0.4375 -0.29398 0.4375 -0.29398 C 0.44809 -0.3037 0.43524 -0.29328 0.45364 -0.30046 C 0.45555 -0.30115 0.45677 -0.3037 0.4585 -0.30462 C 0.46163 -0.30648 0.46493 -0.30763 0.46823 -0.30902 C 0.46979 -0.30972 0.47309 -0.31111 0.47309 -0.31111 C 0.48229 -0.31921 0.48003 -0.31851 0.4875 -0.32199 C 0.4908 -0.32337 0.49722 -0.32615 0.49722 -0.32615 C 0.49878 -0.32754 0.50034 -0.32939 0.50208 -0.33055 C 0.50364 -0.33148 0.50555 -0.33148 0.50694 -0.33263 C 0.50885 -0.33425 0.50989 -0.3375 0.5118 -0.33912 C 0.51649 -0.34328 0.52916 -0.34861 0.53437 -0.35 C 0.54201 -0.35509 0.55052 -0.35856 0.5585 -0.36273 C 0.56163 -0.36435 0.56527 -0.36458 0.56823 -0.36712 C 0.57934 -0.37662 0.59236 -0.38171 0.60364 -0.39074 C 0.60694 -0.39351 0.60955 -0.39837 0.61336 -0.3993 C 0.62066 -0.40092 0.62725 -0.40347 0.63437 -0.40578 C 0.64409 -0.4125 0.65781 -0.41851 0.66823 -0.42291 C 0.67396 -0.42824 0.6809 -0.43287 0.6875 -0.43587 C 0.69427 -0.44189 0.69948 -0.44768 0.70694 -0.45092 C 0.71302 -0.45625 0.71944 -0.45879 0.72621 -0.4618 C 0.72777 -0.4625 0.72951 -0.46319 0.73107 -0.46388 C 0.73264 -0.46458 0.73593 -0.46597 0.73593 -0.46597 C 0.74027 -0.4699 0.74323 -0.47245 0.74878 -0.47245 " pathEditMode="relative" ptsTypes="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6816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Скажи правильно</a:t>
            </a:r>
          </a:p>
        </p:txBody>
      </p:sp>
      <p:pic>
        <p:nvPicPr>
          <p:cNvPr id="3" name="Picture 2" descr="http://landofart.ru/wp-content/uploads/2012/09/landofart.ru-raznotsvetnyie-perya.png?9d7bd4"/>
          <p:cNvPicPr>
            <a:picLocks noChangeAspect="1" noChangeArrowheads="1"/>
          </p:cNvPicPr>
          <p:nvPr/>
        </p:nvPicPr>
        <p:blipFill>
          <a:blip r:embed="rId2" cstate="print"/>
          <a:srcRect l="73397"/>
          <a:stretch>
            <a:fillRect/>
          </a:stretch>
        </p:blipFill>
        <p:spPr bwMode="auto">
          <a:xfrm>
            <a:off x="899592" y="1412776"/>
            <a:ext cx="733063" cy="2071142"/>
          </a:xfrm>
          <a:prstGeom prst="rect">
            <a:avLst/>
          </a:prstGeom>
          <a:noFill/>
        </p:spPr>
      </p:pic>
      <p:pic>
        <p:nvPicPr>
          <p:cNvPr id="6" name="Picture 10" descr="http://www.a-suvenir.ru/assets/images/3178p33_a.jpg"/>
          <p:cNvPicPr>
            <a:picLocks noChangeAspect="1" noChangeArrowheads="1"/>
          </p:cNvPicPr>
          <p:nvPr/>
        </p:nvPicPr>
        <p:blipFill>
          <a:blip r:embed="rId3" cstate="print"/>
          <a:srcRect l="7560"/>
          <a:stretch>
            <a:fillRect/>
          </a:stretch>
        </p:blipFill>
        <p:spPr bwMode="auto">
          <a:xfrm>
            <a:off x="4644008" y="1844824"/>
            <a:ext cx="1924426" cy="1561356"/>
          </a:xfrm>
          <a:prstGeom prst="rect">
            <a:avLst/>
          </a:prstGeom>
          <a:noFill/>
        </p:spPr>
      </p:pic>
      <p:pic>
        <p:nvPicPr>
          <p:cNvPr id="3078" name="Picture 6" descr="http://lenagold.ru/fon/clipart/m/mork/mork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862234" y="3970414"/>
            <a:ext cx="2051720" cy="824876"/>
          </a:xfrm>
          <a:prstGeom prst="rect">
            <a:avLst/>
          </a:prstGeom>
          <a:noFill/>
        </p:spPr>
      </p:pic>
      <p:pic>
        <p:nvPicPr>
          <p:cNvPr id="3082" name="Picture 10" descr="https://encrypted-tbn0.gstatic.com/images?q=tbn:ANd9GcSuHG1Hw6adBh8kwU4Xe5drEGiGi02au-TQf0sxEnDFUrSlInjk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447753" y="2016743"/>
            <a:ext cx="2013223" cy="805289"/>
          </a:xfrm>
          <a:prstGeom prst="rect">
            <a:avLst/>
          </a:prstGeom>
          <a:noFill/>
        </p:spPr>
      </p:pic>
      <p:pic>
        <p:nvPicPr>
          <p:cNvPr id="3084" name="Picture 12" descr="http://www.utkonos.ru/images/photo/3196/3196285H.jpg?1400741459"/>
          <p:cNvPicPr>
            <a:picLocks noChangeAspect="1" noChangeArrowheads="1"/>
          </p:cNvPicPr>
          <p:nvPr/>
        </p:nvPicPr>
        <p:blipFill>
          <a:blip r:embed="rId6" cstate="print"/>
          <a:srcRect l="4535" t="4535"/>
          <a:stretch>
            <a:fillRect/>
          </a:stretch>
        </p:blipFill>
        <p:spPr bwMode="auto">
          <a:xfrm>
            <a:off x="3059832" y="1844824"/>
            <a:ext cx="1515716" cy="1515716"/>
          </a:xfrm>
          <a:prstGeom prst="rect">
            <a:avLst/>
          </a:prstGeom>
          <a:noFill/>
        </p:spPr>
      </p:pic>
      <p:pic>
        <p:nvPicPr>
          <p:cNvPr id="3086" name="Picture 14" descr="Eis | Stock Vektrografi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501008"/>
            <a:ext cx="1370312" cy="1930017"/>
          </a:xfrm>
          <a:prstGeom prst="rect">
            <a:avLst/>
          </a:prstGeom>
          <a:noFill/>
        </p:spPr>
      </p:pic>
      <p:pic>
        <p:nvPicPr>
          <p:cNvPr id="3090" name="Picture 18" descr="http://www.a-suvenir.ru/assets/images/33s2033_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933056"/>
            <a:ext cx="1577752" cy="1183314"/>
          </a:xfrm>
          <a:prstGeom prst="rect">
            <a:avLst/>
          </a:prstGeom>
          <a:noFill/>
        </p:spPr>
      </p:pic>
      <p:pic>
        <p:nvPicPr>
          <p:cNvPr id="3092" name="Picture 20" descr="http://www.dettvorchestvo.ru/products_pictures/fn-apr_slv_4404_2set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3429000"/>
            <a:ext cx="1805186" cy="1805186"/>
          </a:xfrm>
          <a:prstGeom prst="rect">
            <a:avLst/>
          </a:prstGeom>
          <a:noFill/>
        </p:spPr>
      </p:pic>
      <p:pic>
        <p:nvPicPr>
          <p:cNvPr id="3074" name="Picture 2" descr="http://prazdnichek.info/uploads/posts/2010-04/1271798324_img245.jpg"/>
          <p:cNvPicPr>
            <a:picLocks noChangeAspect="1" noChangeArrowheads="1"/>
          </p:cNvPicPr>
          <p:nvPr/>
        </p:nvPicPr>
        <p:blipFill>
          <a:blip r:embed="rId10" cstate="print"/>
          <a:srcRect l="-2141" b="2988"/>
          <a:stretch>
            <a:fillRect/>
          </a:stretch>
        </p:blipFill>
        <p:spPr bwMode="auto">
          <a:xfrm>
            <a:off x="7380312" y="3429000"/>
            <a:ext cx="1405781" cy="2255664"/>
          </a:xfrm>
          <a:prstGeom prst="rect">
            <a:avLst/>
          </a:prstGeom>
          <a:noFill/>
        </p:spPr>
      </p:pic>
      <p:pic>
        <p:nvPicPr>
          <p:cNvPr id="3076" name="Picture 4" descr="http://www.canadaflowers.ca/images/roses/arranged/orange-ros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1772816"/>
            <a:ext cx="1441098" cy="1562150"/>
          </a:xfrm>
          <a:prstGeom prst="rect">
            <a:avLst/>
          </a:prstGeom>
          <a:noFill/>
        </p:spPr>
      </p:pic>
      <p:pic>
        <p:nvPicPr>
          <p:cNvPr id="13" name="Рисунок 12" descr="http://www.elki-city.narod.ru/k20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4653136"/>
            <a:ext cx="16196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Блок-схема: перфолента 16"/>
          <p:cNvSpPr/>
          <p:nvPr/>
        </p:nvSpPr>
        <p:spPr>
          <a:xfrm>
            <a:off x="3131840" y="5373216"/>
            <a:ext cx="3096344" cy="108012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оранжевые</a:t>
            </a:r>
          </a:p>
        </p:txBody>
      </p:sp>
    </p:spTree>
    <p:extLst>
      <p:ext uri="{BB962C8B-B14F-4D97-AF65-F5344CB8AC3E}">
        <p14:creationId xmlns:p14="http://schemas.microsoft.com/office/powerpoint/2010/main" val="291598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49188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00FF"/>
                </a:solidFill>
              </a:rPr>
              <a:t>Скажи правильно</a:t>
            </a:r>
          </a:p>
        </p:txBody>
      </p:sp>
      <p:pic>
        <p:nvPicPr>
          <p:cNvPr id="3" name="Picture 2" descr="http://parusbag.ru/images/cms/thumbs/f5cca3df393dc259affdbb52dbde50c87d2180c6/stelz_873_poni_rozovyj_1_200_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1584176" cy="1796489"/>
          </a:xfrm>
          <a:prstGeom prst="rect">
            <a:avLst/>
          </a:prstGeom>
          <a:noFill/>
        </p:spPr>
      </p:pic>
      <p:pic>
        <p:nvPicPr>
          <p:cNvPr id="4" name="Picture 2" descr="http://landofart.ru/wp-content/uploads/2012/09/landofart.ru-raznotsvetnyie-perya.png?9d7bd4"/>
          <p:cNvPicPr>
            <a:picLocks noChangeAspect="1" noChangeArrowheads="1"/>
          </p:cNvPicPr>
          <p:nvPr/>
        </p:nvPicPr>
        <p:blipFill>
          <a:blip r:embed="rId3" cstate="print"/>
          <a:srcRect l="48442" r="28071"/>
          <a:stretch>
            <a:fillRect/>
          </a:stretch>
        </p:blipFill>
        <p:spPr bwMode="auto">
          <a:xfrm>
            <a:off x="1187624" y="1556792"/>
            <a:ext cx="792088" cy="1990973"/>
          </a:xfrm>
          <a:prstGeom prst="rect">
            <a:avLst/>
          </a:prstGeom>
          <a:noFill/>
        </p:spPr>
      </p:pic>
      <p:pic>
        <p:nvPicPr>
          <p:cNvPr id="2050" name="Picture 2" descr="http://fotocvetov.ru/rozy/551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628800"/>
            <a:ext cx="1171107" cy="1556792"/>
          </a:xfrm>
          <a:prstGeom prst="rect">
            <a:avLst/>
          </a:prstGeom>
          <a:noFill/>
        </p:spPr>
      </p:pic>
      <p:pic>
        <p:nvPicPr>
          <p:cNvPr id="2052" name="Picture 4" descr="http://sharland42.ru/image/cache/data-shary-sempertex-round-012-600x802.jpg"/>
          <p:cNvPicPr>
            <a:picLocks noChangeAspect="1" noChangeArrowheads="1"/>
          </p:cNvPicPr>
          <p:nvPr/>
        </p:nvPicPr>
        <p:blipFill>
          <a:blip r:embed="rId5" cstate="print"/>
          <a:srcRect l="16380" t="13196" r="15581" b="15163"/>
          <a:stretch>
            <a:fillRect/>
          </a:stretch>
        </p:blipFill>
        <p:spPr bwMode="auto">
          <a:xfrm>
            <a:off x="4932040" y="3429000"/>
            <a:ext cx="1227926" cy="1728192"/>
          </a:xfrm>
          <a:prstGeom prst="rect">
            <a:avLst/>
          </a:prstGeom>
          <a:noFill/>
        </p:spPr>
      </p:pic>
      <p:pic>
        <p:nvPicPr>
          <p:cNvPr id="2054" name="Picture 6" descr="http://us.cdn3.123rf.com/168nwm/krisdog/krisdog1202/krisdog120200077/12492689-%D0%98%D0%BB%D0%BB%D1%8E%D1%81%D1%82%D1%80%D0%B0%D1%86%D0%B8%D1%8F-%D1%80%D0%BE%D0%B7%D0%BE%D0%B2%D1%8B%D0%B9-%D1%82%D0%BE%D1%80%D1%82-%D1%84%D0%B5%D0%B8-%D0%BA%D0%B5%D0%BA%D1%81-%D1%81-%D0%B2%D0%B8%D1%88%D0%B5%D0%BD%D0%BA%D0%BE%D0%B9-%D0%BD%D0%B0-%D0%B2%D0%B5%D1%80%D1%88%D0%B8%D0%BD.jpg"/>
          <p:cNvPicPr>
            <a:picLocks noChangeAspect="1" noChangeArrowheads="1"/>
          </p:cNvPicPr>
          <p:nvPr/>
        </p:nvPicPr>
        <p:blipFill>
          <a:blip r:embed="rId6" cstate="print"/>
          <a:srcRect l="826" b="12190"/>
          <a:stretch>
            <a:fillRect/>
          </a:stretch>
        </p:blipFill>
        <p:spPr bwMode="auto">
          <a:xfrm>
            <a:off x="3203848" y="3501008"/>
            <a:ext cx="1324946" cy="1656184"/>
          </a:xfrm>
          <a:prstGeom prst="rect">
            <a:avLst/>
          </a:prstGeom>
          <a:noFill/>
        </p:spPr>
      </p:pic>
      <p:pic>
        <p:nvPicPr>
          <p:cNvPr id="2064" name="Picture 16" descr="http://www.nestling.com.ua/fotky17413/fotos/_vyrn_502GP1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484784"/>
            <a:ext cx="1864768" cy="1864768"/>
          </a:xfrm>
          <a:prstGeom prst="rect">
            <a:avLst/>
          </a:prstGeom>
          <a:noFill/>
        </p:spPr>
      </p:pic>
      <p:pic>
        <p:nvPicPr>
          <p:cNvPr id="2066" name="Picture 18" descr="http://peninbox.ru/files/products/b781861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1556792"/>
            <a:ext cx="954782" cy="1909564"/>
          </a:xfrm>
          <a:prstGeom prst="rect">
            <a:avLst/>
          </a:prstGeom>
          <a:noFill/>
        </p:spPr>
      </p:pic>
      <p:pic>
        <p:nvPicPr>
          <p:cNvPr id="2070" name="Picture 22" descr="http://www.ikea.com/ru/ru/images/products/tena-korobka-s-kryskoj__0249660_PE387968_S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3573016"/>
            <a:ext cx="1666156" cy="1666156"/>
          </a:xfrm>
          <a:prstGeom prst="rect">
            <a:avLst/>
          </a:prstGeom>
          <a:noFill/>
        </p:spPr>
      </p:pic>
      <p:pic>
        <p:nvPicPr>
          <p:cNvPr id="2072" name="Picture 24" descr="http://images2.blackfriday.ru/images/all/1/2011/09/473630_Ct26WWcJrBeJrV7FhCB9_original.jpg"/>
          <p:cNvPicPr>
            <a:picLocks noChangeAspect="1" noChangeArrowheads="1"/>
          </p:cNvPicPr>
          <p:nvPr/>
        </p:nvPicPr>
        <p:blipFill>
          <a:blip r:embed="rId10" cstate="print"/>
          <a:srcRect l="7329" t="21989" b="8904"/>
          <a:stretch>
            <a:fillRect/>
          </a:stretch>
        </p:blipFill>
        <p:spPr bwMode="auto">
          <a:xfrm>
            <a:off x="6516216" y="3789040"/>
            <a:ext cx="1544968" cy="1152128"/>
          </a:xfrm>
          <a:prstGeom prst="rect">
            <a:avLst/>
          </a:prstGeom>
          <a:noFill/>
        </p:spPr>
      </p:pic>
      <p:pic>
        <p:nvPicPr>
          <p:cNvPr id="15" name="Рисунок 14" descr="http://www.tunnel.ru/userfiles/ck/images/2672/Nyusha_23(1)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941168"/>
            <a:ext cx="1584176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i.allday.ru/uploads/posts/2010-01/1263134979_barash_xudozhnik.jpg"/>
          <p:cNvPicPr/>
          <p:nvPr/>
        </p:nvPicPr>
        <p:blipFill>
          <a:blip r:embed="rId12" cstate="print"/>
          <a:srcRect b="7643"/>
          <a:stretch>
            <a:fillRect/>
          </a:stretch>
        </p:blipFill>
        <p:spPr bwMode="auto">
          <a:xfrm flipH="1">
            <a:off x="7236296" y="4797152"/>
            <a:ext cx="16561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Волна 13"/>
          <p:cNvSpPr/>
          <p:nvPr/>
        </p:nvSpPr>
        <p:spPr>
          <a:xfrm>
            <a:off x="3419872" y="5301208"/>
            <a:ext cx="2664296" cy="1080120"/>
          </a:xfrm>
          <a:prstGeom prst="wave">
            <a:avLst>
              <a:gd name="adj1" fmla="val 12500"/>
              <a:gd name="adj2" fmla="val -554"/>
            </a:avLst>
          </a:prstGeom>
          <a:solidFill>
            <a:schemeClr val="bg1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розовый</a:t>
            </a:r>
          </a:p>
        </p:txBody>
      </p:sp>
    </p:spTree>
    <p:extLst>
      <p:ext uri="{BB962C8B-B14F-4D97-AF65-F5344CB8AC3E}">
        <p14:creationId xmlns:p14="http://schemas.microsoft.com/office/powerpoint/2010/main" val="428888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49188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00FF"/>
                </a:solidFill>
              </a:rPr>
              <a:t>Скажи правильно</a:t>
            </a:r>
          </a:p>
        </p:txBody>
      </p:sp>
      <p:pic>
        <p:nvPicPr>
          <p:cNvPr id="3" name="Picture 2" descr="http://parusbag.ru/images/cms/thumbs/f5cca3df393dc259affdbb52dbde50c87d2180c6/stelz_873_poni_rozovyj_1_200_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1584176" cy="1796489"/>
          </a:xfrm>
          <a:prstGeom prst="rect">
            <a:avLst/>
          </a:prstGeom>
          <a:noFill/>
        </p:spPr>
      </p:pic>
      <p:pic>
        <p:nvPicPr>
          <p:cNvPr id="4" name="Picture 2" descr="http://landofart.ru/wp-content/uploads/2012/09/landofart.ru-raznotsvetnyie-perya.png?9d7bd4"/>
          <p:cNvPicPr>
            <a:picLocks noChangeAspect="1" noChangeArrowheads="1"/>
          </p:cNvPicPr>
          <p:nvPr/>
        </p:nvPicPr>
        <p:blipFill>
          <a:blip r:embed="rId3" cstate="print"/>
          <a:srcRect l="48442" r="28071"/>
          <a:stretch>
            <a:fillRect/>
          </a:stretch>
        </p:blipFill>
        <p:spPr bwMode="auto">
          <a:xfrm>
            <a:off x="1187624" y="1556792"/>
            <a:ext cx="792088" cy="1990973"/>
          </a:xfrm>
          <a:prstGeom prst="rect">
            <a:avLst/>
          </a:prstGeom>
          <a:noFill/>
        </p:spPr>
      </p:pic>
      <p:pic>
        <p:nvPicPr>
          <p:cNvPr id="2050" name="Picture 2" descr="http://fotocvetov.ru/rozy/551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628800"/>
            <a:ext cx="1171107" cy="1556792"/>
          </a:xfrm>
          <a:prstGeom prst="rect">
            <a:avLst/>
          </a:prstGeom>
          <a:noFill/>
        </p:spPr>
      </p:pic>
      <p:pic>
        <p:nvPicPr>
          <p:cNvPr id="2052" name="Picture 4" descr="http://sharland42.ru/image/cache/data-shary-sempertex-round-012-600x802.jpg"/>
          <p:cNvPicPr>
            <a:picLocks noChangeAspect="1" noChangeArrowheads="1"/>
          </p:cNvPicPr>
          <p:nvPr/>
        </p:nvPicPr>
        <p:blipFill>
          <a:blip r:embed="rId5" cstate="print"/>
          <a:srcRect l="16380" t="13196" r="15581" b="15163"/>
          <a:stretch>
            <a:fillRect/>
          </a:stretch>
        </p:blipFill>
        <p:spPr bwMode="auto">
          <a:xfrm>
            <a:off x="4932040" y="3429000"/>
            <a:ext cx="1227926" cy="1728192"/>
          </a:xfrm>
          <a:prstGeom prst="rect">
            <a:avLst/>
          </a:prstGeom>
          <a:noFill/>
        </p:spPr>
      </p:pic>
      <p:pic>
        <p:nvPicPr>
          <p:cNvPr id="2054" name="Picture 6" descr="http://us.cdn3.123rf.com/168nwm/krisdog/krisdog1202/krisdog120200077/12492689-%D0%98%D0%BB%D0%BB%D1%8E%D1%81%D1%82%D1%80%D0%B0%D1%86%D0%B8%D1%8F-%D1%80%D0%BE%D0%B7%D0%BE%D0%B2%D1%8B%D0%B9-%D1%82%D0%BE%D1%80%D1%82-%D1%84%D0%B5%D0%B8-%D0%BA%D0%B5%D0%BA%D1%81-%D1%81-%D0%B2%D0%B8%D1%88%D0%B5%D0%BD%D0%BA%D0%BE%D0%B9-%D0%BD%D0%B0-%D0%B2%D0%B5%D1%80%D1%88%D0%B8%D0%BD.jpg"/>
          <p:cNvPicPr>
            <a:picLocks noChangeAspect="1" noChangeArrowheads="1"/>
          </p:cNvPicPr>
          <p:nvPr/>
        </p:nvPicPr>
        <p:blipFill>
          <a:blip r:embed="rId6" cstate="print"/>
          <a:srcRect l="826" b="12190"/>
          <a:stretch>
            <a:fillRect/>
          </a:stretch>
        </p:blipFill>
        <p:spPr bwMode="auto">
          <a:xfrm>
            <a:off x="3203848" y="3501008"/>
            <a:ext cx="1324946" cy="1656184"/>
          </a:xfrm>
          <a:prstGeom prst="rect">
            <a:avLst/>
          </a:prstGeom>
          <a:noFill/>
        </p:spPr>
      </p:pic>
      <p:pic>
        <p:nvPicPr>
          <p:cNvPr id="2064" name="Picture 16" descr="http://www.nestling.com.ua/fotky17413/fotos/_vyrn_502GP1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484784"/>
            <a:ext cx="1864768" cy="1864768"/>
          </a:xfrm>
          <a:prstGeom prst="rect">
            <a:avLst/>
          </a:prstGeom>
          <a:noFill/>
        </p:spPr>
      </p:pic>
      <p:pic>
        <p:nvPicPr>
          <p:cNvPr id="2066" name="Picture 18" descr="http://peninbox.ru/files/products/b781861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1556792"/>
            <a:ext cx="954782" cy="1909564"/>
          </a:xfrm>
          <a:prstGeom prst="rect">
            <a:avLst/>
          </a:prstGeom>
          <a:noFill/>
        </p:spPr>
      </p:pic>
      <p:pic>
        <p:nvPicPr>
          <p:cNvPr id="2070" name="Picture 22" descr="http://www.ikea.com/ru/ru/images/products/tena-korobka-s-kryskoj__0249660_PE387968_S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3573016"/>
            <a:ext cx="1666156" cy="1666156"/>
          </a:xfrm>
          <a:prstGeom prst="rect">
            <a:avLst/>
          </a:prstGeom>
          <a:noFill/>
        </p:spPr>
      </p:pic>
      <p:pic>
        <p:nvPicPr>
          <p:cNvPr id="2072" name="Picture 24" descr="http://images2.blackfriday.ru/images/all/1/2011/09/473630_Ct26WWcJrBeJrV7FhCB9_original.jpg"/>
          <p:cNvPicPr>
            <a:picLocks noChangeAspect="1" noChangeArrowheads="1"/>
          </p:cNvPicPr>
          <p:nvPr/>
        </p:nvPicPr>
        <p:blipFill>
          <a:blip r:embed="rId10" cstate="print"/>
          <a:srcRect l="7329" t="21989" b="8904"/>
          <a:stretch>
            <a:fillRect/>
          </a:stretch>
        </p:blipFill>
        <p:spPr bwMode="auto">
          <a:xfrm>
            <a:off x="6516216" y="3789040"/>
            <a:ext cx="1544968" cy="1152128"/>
          </a:xfrm>
          <a:prstGeom prst="rect">
            <a:avLst/>
          </a:prstGeom>
          <a:noFill/>
        </p:spPr>
      </p:pic>
      <p:pic>
        <p:nvPicPr>
          <p:cNvPr id="15" name="Рисунок 14" descr="http://www.tunnel.ru/userfiles/ck/images/2672/Nyusha_23(1)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941168"/>
            <a:ext cx="1584176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i.allday.ru/uploads/posts/2010-01/1263134979_barash_xudozhnik.jpg"/>
          <p:cNvPicPr/>
          <p:nvPr/>
        </p:nvPicPr>
        <p:blipFill>
          <a:blip r:embed="rId12" cstate="print"/>
          <a:srcRect b="7643"/>
          <a:stretch>
            <a:fillRect/>
          </a:stretch>
        </p:blipFill>
        <p:spPr bwMode="auto">
          <a:xfrm flipH="1">
            <a:off x="7236296" y="4797152"/>
            <a:ext cx="16561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Волна 16"/>
          <p:cNvSpPr/>
          <p:nvPr/>
        </p:nvSpPr>
        <p:spPr>
          <a:xfrm>
            <a:off x="3419872" y="5373216"/>
            <a:ext cx="2664296" cy="1080120"/>
          </a:xfrm>
          <a:prstGeom prst="wave">
            <a:avLst>
              <a:gd name="adj1" fmla="val 12500"/>
              <a:gd name="adj2" fmla="val -554"/>
            </a:avLst>
          </a:prstGeom>
          <a:solidFill>
            <a:schemeClr val="bg1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розовая</a:t>
            </a:r>
          </a:p>
        </p:txBody>
      </p:sp>
    </p:spTree>
    <p:extLst>
      <p:ext uri="{BB962C8B-B14F-4D97-AF65-F5344CB8AC3E}">
        <p14:creationId xmlns:p14="http://schemas.microsoft.com/office/powerpoint/2010/main" val="106256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8198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00FF"/>
                </a:solidFill>
              </a:rPr>
              <a:t>Скажи правильно</a:t>
            </a:r>
          </a:p>
        </p:txBody>
      </p:sp>
      <p:pic>
        <p:nvPicPr>
          <p:cNvPr id="3" name="Picture 2" descr="http://parusbag.ru/images/cms/thumbs/f5cca3df393dc259affdbb52dbde50c87d2180c6/stelz_873_poni_rozovyj_1_200_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1584176" cy="1796489"/>
          </a:xfrm>
          <a:prstGeom prst="rect">
            <a:avLst/>
          </a:prstGeom>
          <a:noFill/>
        </p:spPr>
      </p:pic>
      <p:pic>
        <p:nvPicPr>
          <p:cNvPr id="4" name="Picture 2" descr="http://landofart.ru/wp-content/uploads/2012/09/landofart.ru-raznotsvetnyie-perya.png?9d7bd4"/>
          <p:cNvPicPr>
            <a:picLocks noChangeAspect="1" noChangeArrowheads="1"/>
          </p:cNvPicPr>
          <p:nvPr/>
        </p:nvPicPr>
        <p:blipFill>
          <a:blip r:embed="rId3" cstate="print"/>
          <a:srcRect l="48442" r="28071"/>
          <a:stretch>
            <a:fillRect/>
          </a:stretch>
        </p:blipFill>
        <p:spPr bwMode="auto">
          <a:xfrm>
            <a:off x="1187624" y="1556792"/>
            <a:ext cx="792088" cy="1990973"/>
          </a:xfrm>
          <a:prstGeom prst="rect">
            <a:avLst/>
          </a:prstGeom>
          <a:noFill/>
        </p:spPr>
      </p:pic>
      <p:pic>
        <p:nvPicPr>
          <p:cNvPr id="2050" name="Picture 2" descr="http://fotocvetov.ru/rozy/551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628800"/>
            <a:ext cx="1171107" cy="1556792"/>
          </a:xfrm>
          <a:prstGeom prst="rect">
            <a:avLst/>
          </a:prstGeom>
          <a:noFill/>
        </p:spPr>
      </p:pic>
      <p:pic>
        <p:nvPicPr>
          <p:cNvPr id="2052" name="Picture 4" descr="http://sharland42.ru/image/cache/data-shary-sempertex-round-012-600x802.jpg"/>
          <p:cNvPicPr>
            <a:picLocks noChangeAspect="1" noChangeArrowheads="1"/>
          </p:cNvPicPr>
          <p:nvPr/>
        </p:nvPicPr>
        <p:blipFill>
          <a:blip r:embed="rId5" cstate="print"/>
          <a:srcRect l="16380" t="13196" r="15581" b="15163"/>
          <a:stretch>
            <a:fillRect/>
          </a:stretch>
        </p:blipFill>
        <p:spPr bwMode="auto">
          <a:xfrm>
            <a:off x="4932040" y="3429000"/>
            <a:ext cx="1227926" cy="1728192"/>
          </a:xfrm>
          <a:prstGeom prst="rect">
            <a:avLst/>
          </a:prstGeom>
          <a:noFill/>
        </p:spPr>
      </p:pic>
      <p:pic>
        <p:nvPicPr>
          <p:cNvPr id="2054" name="Picture 6" descr="http://us.cdn3.123rf.com/168nwm/krisdog/krisdog1202/krisdog120200077/12492689-%D0%98%D0%BB%D0%BB%D1%8E%D1%81%D1%82%D1%80%D0%B0%D1%86%D0%B8%D1%8F-%D1%80%D0%BE%D0%B7%D0%BE%D0%B2%D1%8B%D0%B9-%D1%82%D0%BE%D1%80%D1%82-%D1%84%D0%B5%D0%B8-%D0%BA%D0%B5%D0%BA%D1%81-%D1%81-%D0%B2%D0%B8%D1%88%D0%B5%D0%BD%D0%BA%D0%BE%D0%B9-%D0%BD%D0%B0-%D0%B2%D0%B5%D1%80%D1%88%D0%B8%D0%BD.jpg"/>
          <p:cNvPicPr>
            <a:picLocks noChangeAspect="1" noChangeArrowheads="1"/>
          </p:cNvPicPr>
          <p:nvPr/>
        </p:nvPicPr>
        <p:blipFill>
          <a:blip r:embed="rId6" cstate="print"/>
          <a:srcRect l="826" b="12190"/>
          <a:stretch>
            <a:fillRect/>
          </a:stretch>
        </p:blipFill>
        <p:spPr bwMode="auto">
          <a:xfrm>
            <a:off x="3203848" y="3501008"/>
            <a:ext cx="1324946" cy="1656184"/>
          </a:xfrm>
          <a:prstGeom prst="rect">
            <a:avLst/>
          </a:prstGeom>
          <a:noFill/>
        </p:spPr>
      </p:pic>
      <p:pic>
        <p:nvPicPr>
          <p:cNvPr id="2064" name="Picture 16" descr="http://www.nestling.com.ua/fotky17413/fotos/_vyrn_502GP1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484784"/>
            <a:ext cx="1864768" cy="1864768"/>
          </a:xfrm>
          <a:prstGeom prst="rect">
            <a:avLst/>
          </a:prstGeom>
          <a:noFill/>
        </p:spPr>
      </p:pic>
      <p:pic>
        <p:nvPicPr>
          <p:cNvPr id="2066" name="Picture 18" descr="http://peninbox.ru/files/products/b781861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1556792"/>
            <a:ext cx="954782" cy="1909564"/>
          </a:xfrm>
          <a:prstGeom prst="rect">
            <a:avLst/>
          </a:prstGeom>
          <a:noFill/>
        </p:spPr>
      </p:pic>
      <p:pic>
        <p:nvPicPr>
          <p:cNvPr id="2070" name="Picture 22" descr="http://www.ikea.com/ru/ru/images/products/tena-korobka-s-kryskoj__0249660_PE387968_S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3573016"/>
            <a:ext cx="1666156" cy="1666156"/>
          </a:xfrm>
          <a:prstGeom prst="rect">
            <a:avLst/>
          </a:prstGeom>
          <a:noFill/>
        </p:spPr>
      </p:pic>
      <p:pic>
        <p:nvPicPr>
          <p:cNvPr id="2072" name="Picture 24" descr="http://images2.blackfriday.ru/images/all/1/2011/09/473630_Ct26WWcJrBeJrV7FhCB9_original.jpg"/>
          <p:cNvPicPr>
            <a:picLocks noChangeAspect="1" noChangeArrowheads="1"/>
          </p:cNvPicPr>
          <p:nvPr/>
        </p:nvPicPr>
        <p:blipFill>
          <a:blip r:embed="rId10" cstate="print"/>
          <a:srcRect l="7329" t="21989" b="8904"/>
          <a:stretch>
            <a:fillRect/>
          </a:stretch>
        </p:blipFill>
        <p:spPr bwMode="auto">
          <a:xfrm>
            <a:off x="6516216" y="3789040"/>
            <a:ext cx="1544968" cy="1152128"/>
          </a:xfrm>
          <a:prstGeom prst="rect">
            <a:avLst/>
          </a:prstGeom>
          <a:noFill/>
        </p:spPr>
      </p:pic>
      <p:pic>
        <p:nvPicPr>
          <p:cNvPr id="15" name="Рисунок 14" descr="http://www.tunnel.ru/userfiles/ck/images/2672/Nyusha_23(1)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941168"/>
            <a:ext cx="1584176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i.allday.ru/uploads/posts/2010-01/1263134979_barash_xudozhnik.jpg"/>
          <p:cNvPicPr/>
          <p:nvPr/>
        </p:nvPicPr>
        <p:blipFill>
          <a:blip r:embed="rId12" cstate="print"/>
          <a:srcRect b="7643"/>
          <a:stretch>
            <a:fillRect/>
          </a:stretch>
        </p:blipFill>
        <p:spPr bwMode="auto">
          <a:xfrm flipH="1">
            <a:off x="7236296" y="4797152"/>
            <a:ext cx="16561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Волна 17"/>
          <p:cNvSpPr/>
          <p:nvPr/>
        </p:nvSpPr>
        <p:spPr>
          <a:xfrm>
            <a:off x="3347864" y="5445224"/>
            <a:ext cx="2664296" cy="1080120"/>
          </a:xfrm>
          <a:prstGeom prst="wave">
            <a:avLst>
              <a:gd name="adj1" fmla="val 12500"/>
              <a:gd name="adj2" fmla="val -554"/>
            </a:avLst>
          </a:prstGeom>
          <a:solidFill>
            <a:schemeClr val="bg1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розовое</a:t>
            </a:r>
          </a:p>
        </p:txBody>
      </p:sp>
    </p:spTree>
    <p:extLst>
      <p:ext uri="{BB962C8B-B14F-4D97-AF65-F5344CB8AC3E}">
        <p14:creationId xmlns:p14="http://schemas.microsoft.com/office/powerpoint/2010/main" val="170173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101508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00FF"/>
                </a:solidFill>
              </a:rPr>
              <a:t>Скажи правильно</a:t>
            </a:r>
          </a:p>
        </p:txBody>
      </p:sp>
      <p:pic>
        <p:nvPicPr>
          <p:cNvPr id="3" name="Picture 2" descr="http://parusbag.ru/images/cms/thumbs/f5cca3df393dc259affdbb52dbde50c87d2180c6/stelz_873_poni_rozovyj_1_200_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1584176" cy="1796489"/>
          </a:xfrm>
          <a:prstGeom prst="rect">
            <a:avLst/>
          </a:prstGeom>
          <a:noFill/>
        </p:spPr>
      </p:pic>
      <p:pic>
        <p:nvPicPr>
          <p:cNvPr id="4" name="Picture 2" descr="http://landofart.ru/wp-content/uploads/2012/09/landofart.ru-raznotsvetnyie-perya.png?9d7bd4"/>
          <p:cNvPicPr>
            <a:picLocks noChangeAspect="1" noChangeArrowheads="1"/>
          </p:cNvPicPr>
          <p:nvPr/>
        </p:nvPicPr>
        <p:blipFill>
          <a:blip r:embed="rId3" cstate="print"/>
          <a:srcRect l="48442" r="28071"/>
          <a:stretch>
            <a:fillRect/>
          </a:stretch>
        </p:blipFill>
        <p:spPr bwMode="auto">
          <a:xfrm>
            <a:off x="1187624" y="1556792"/>
            <a:ext cx="792088" cy="1990973"/>
          </a:xfrm>
          <a:prstGeom prst="rect">
            <a:avLst/>
          </a:prstGeom>
          <a:noFill/>
        </p:spPr>
      </p:pic>
      <p:pic>
        <p:nvPicPr>
          <p:cNvPr id="2050" name="Picture 2" descr="http://fotocvetov.ru/rozy/551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628800"/>
            <a:ext cx="1171107" cy="1556792"/>
          </a:xfrm>
          <a:prstGeom prst="rect">
            <a:avLst/>
          </a:prstGeom>
          <a:noFill/>
        </p:spPr>
      </p:pic>
      <p:pic>
        <p:nvPicPr>
          <p:cNvPr id="2052" name="Picture 4" descr="http://sharland42.ru/image/cache/data-shary-sempertex-round-012-600x802.jpg"/>
          <p:cNvPicPr>
            <a:picLocks noChangeAspect="1" noChangeArrowheads="1"/>
          </p:cNvPicPr>
          <p:nvPr/>
        </p:nvPicPr>
        <p:blipFill>
          <a:blip r:embed="rId5" cstate="print"/>
          <a:srcRect l="16380" t="13196" r="15581" b="15163"/>
          <a:stretch>
            <a:fillRect/>
          </a:stretch>
        </p:blipFill>
        <p:spPr bwMode="auto">
          <a:xfrm>
            <a:off x="4932040" y="3429000"/>
            <a:ext cx="1227926" cy="1728192"/>
          </a:xfrm>
          <a:prstGeom prst="rect">
            <a:avLst/>
          </a:prstGeom>
          <a:noFill/>
        </p:spPr>
      </p:pic>
      <p:pic>
        <p:nvPicPr>
          <p:cNvPr id="2054" name="Picture 6" descr="http://us.cdn3.123rf.com/168nwm/krisdog/krisdog1202/krisdog120200077/12492689-%D0%98%D0%BB%D0%BB%D1%8E%D1%81%D1%82%D1%80%D0%B0%D1%86%D0%B8%D1%8F-%D1%80%D0%BE%D0%B7%D0%BE%D0%B2%D1%8B%D0%B9-%D1%82%D0%BE%D1%80%D1%82-%D1%84%D0%B5%D0%B8-%D0%BA%D0%B5%D0%BA%D1%81-%D1%81-%D0%B2%D0%B8%D1%88%D0%B5%D0%BD%D0%BA%D0%BE%D0%B9-%D0%BD%D0%B0-%D0%B2%D0%B5%D1%80%D1%88%D0%B8%D0%BD.jpg"/>
          <p:cNvPicPr>
            <a:picLocks noChangeAspect="1" noChangeArrowheads="1"/>
          </p:cNvPicPr>
          <p:nvPr/>
        </p:nvPicPr>
        <p:blipFill>
          <a:blip r:embed="rId6" cstate="print"/>
          <a:srcRect l="826" b="12190"/>
          <a:stretch>
            <a:fillRect/>
          </a:stretch>
        </p:blipFill>
        <p:spPr bwMode="auto">
          <a:xfrm>
            <a:off x="3203848" y="3501008"/>
            <a:ext cx="1324946" cy="1656184"/>
          </a:xfrm>
          <a:prstGeom prst="rect">
            <a:avLst/>
          </a:prstGeom>
          <a:noFill/>
        </p:spPr>
      </p:pic>
      <p:pic>
        <p:nvPicPr>
          <p:cNvPr id="2064" name="Picture 16" descr="http://www.nestling.com.ua/fotky17413/fotos/_vyrn_502GP1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484784"/>
            <a:ext cx="1864768" cy="1864768"/>
          </a:xfrm>
          <a:prstGeom prst="rect">
            <a:avLst/>
          </a:prstGeom>
          <a:noFill/>
        </p:spPr>
      </p:pic>
      <p:pic>
        <p:nvPicPr>
          <p:cNvPr id="2066" name="Picture 18" descr="http://peninbox.ru/files/products/b781861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1556792"/>
            <a:ext cx="954782" cy="1909564"/>
          </a:xfrm>
          <a:prstGeom prst="rect">
            <a:avLst/>
          </a:prstGeom>
          <a:noFill/>
        </p:spPr>
      </p:pic>
      <p:pic>
        <p:nvPicPr>
          <p:cNvPr id="2070" name="Picture 22" descr="http://www.ikea.com/ru/ru/images/products/tena-korobka-s-kryskoj__0249660_PE387968_S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3573016"/>
            <a:ext cx="1666156" cy="1666156"/>
          </a:xfrm>
          <a:prstGeom prst="rect">
            <a:avLst/>
          </a:prstGeom>
          <a:noFill/>
        </p:spPr>
      </p:pic>
      <p:pic>
        <p:nvPicPr>
          <p:cNvPr id="2072" name="Picture 24" descr="http://images2.blackfriday.ru/images/all/1/2011/09/473630_Ct26WWcJrBeJrV7FhCB9_original.jpg"/>
          <p:cNvPicPr>
            <a:picLocks noChangeAspect="1" noChangeArrowheads="1"/>
          </p:cNvPicPr>
          <p:nvPr/>
        </p:nvPicPr>
        <p:blipFill>
          <a:blip r:embed="rId10" cstate="print"/>
          <a:srcRect l="7329" t="21989" b="8904"/>
          <a:stretch>
            <a:fillRect/>
          </a:stretch>
        </p:blipFill>
        <p:spPr bwMode="auto">
          <a:xfrm>
            <a:off x="6516216" y="3789040"/>
            <a:ext cx="1544968" cy="1152128"/>
          </a:xfrm>
          <a:prstGeom prst="rect">
            <a:avLst/>
          </a:prstGeom>
          <a:noFill/>
        </p:spPr>
      </p:pic>
      <p:pic>
        <p:nvPicPr>
          <p:cNvPr id="15" name="Рисунок 14" descr="http://www.tunnel.ru/userfiles/ck/images/2672/Nyusha_23(1)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941168"/>
            <a:ext cx="1584176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i.allday.ru/uploads/posts/2010-01/1263134979_barash_xudozhnik.jpg"/>
          <p:cNvPicPr/>
          <p:nvPr/>
        </p:nvPicPr>
        <p:blipFill>
          <a:blip r:embed="rId12" cstate="print"/>
          <a:srcRect b="7643"/>
          <a:stretch>
            <a:fillRect/>
          </a:stretch>
        </p:blipFill>
        <p:spPr bwMode="auto">
          <a:xfrm flipH="1">
            <a:off x="7236296" y="4797152"/>
            <a:ext cx="16561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Волна 18"/>
          <p:cNvSpPr/>
          <p:nvPr/>
        </p:nvSpPr>
        <p:spPr>
          <a:xfrm>
            <a:off x="3419872" y="5445224"/>
            <a:ext cx="2664296" cy="1080120"/>
          </a:xfrm>
          <a:prstGeom prst="wave">
            <a:avLst>
              <a:gd name="adj1" fmla="val 12500"/>
              <a:gd name="adj2" fmla="val -554"/>
            </a:avLst>
          </a:prstGeom>
          <a:solidFill>
            <a:schemeClr val="bg1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FF"/>
                </a:solidFill>
              </a:rPr>
              <a:t>розовые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726" y="49188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Собери урожай</a:t>
            </a:r>
          </a:p>
        </p:txBody>
      </p:sp>
      <p:pic>
        <p:nvPicPr>
          <p:cNvPr id="4" name="Picture 6" descr="http://lenagold.ru/fon/clipart/m/mork/mork18.png"/>
          <p:cNvPicPr>
            <a:picLocks noChangeAspect="1" noChangeArrowheads="1"/>
          </p:cNvPicPr>
          <p:nvPr/>
        </p:nvPicPr>
        <p:blipFill>
          <a:blip r:embed="rId2" cstate="print"/>
          <a:srcRect t="3975"/>
          <a:stretch>
            <a:fillRect/>
          </a:stretch>
        </p:blipFill>
        <p:spPr bwMode="auto">
          <a:xfrm rot="5400000" flipH="1">
            <a:off x="2718048" y="1898576"/>
            <a:ext cx="2051720" cy="792088"/>
          </a:xfrm>
          <a:prstGeom prst="rect">
            <a:avLst/>
          </a:prstGeom>
          <a:noFill/>
        </p:spPr>
      </p:pic>
      <p:pic>
        <p:nvPicPr>
          <p:cNvPr id="5" name="Рисунок 4" descr="http://www.smeshariki.ru/images/Kopatych/faq_char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3176"/>
            <a:ext cx="14756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http://profclipart.ru/wp-content/uploads/2011/06/Sweet-juicy-peaches-17-1024x843.png"/>
          <p:cNvPicPr>
            <a:picLocks noChangeAspect="1" noChangeArrowheads="1"/>
          </p:cNvPicPr>
          <p:nvPr/>
        </p:nvPicPr>
        <p:blipFill>
          <a:blip r:embed="rId4" cstate="print"/>
          <a:srcRect l="1840" t="1794" r="68629" b="62335"/>
          <a:stretch>
            <a:fillRect/>
          </a:stretch>
        </p:blipFill>
        <p:spPr bwMode="auto">
          <a:xfrm>
            <a:off x="5940152" y="2204864"/>
            <a:ext cx="1052736" cy="1052736"/>
          </a:xfrm>
          <a:prstGeom prst="rect">
            <a:avLst/>
          </a:prstGeom>
          <a:noFill/>
        </p:spPr>
      </p:pic>
      <p:pic>
        <p:nvPicPr>
          <p:cNvPr id="2058" name="Picture 10" descr="http://lenagold.narod.ru/fon/clipart/p/pomid/pomid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484784"/>
            <a:ext cx="1143012" cy="957936"/>
          </a:xfrm>
          <a:prstGeom prst="rect">
            <a:avLst/>
          </a:prstGeom>
          <a:noFill/>
        </p:spPr>
      </p:pic>
      <p:pic>
        <p:nvPicPr>
          <p:cNvPr id="2060" name="Picture 12" descr="http://www.storko.eu/ed_files/image/potato.png"/>
          <p:cNvPicPr>
            <a:picLocks noChangeAspect="1" noChangeArrowheads="1"/>
          </p:cNvPicPr>
          <p:nvPr/>
        </p:nvPicPr>
        <p:blipFill>
          <a:blip r:embed="rId6" cstate="print"/>
          <a:srcRect l="8918" t="14078" r="7846" b="11524"/>
          <a:stretch>
            <a:fillRect/>
          </a:stretch>
        </p:blipFill>
        <p:spPr bwMode="auto">
          <a:xfrm>
            <a:off x="2267744" y="3356992"/>
            <a:ext cx="1368152" cy="1123839"/>
          </a:xfrm>
          <a:prstGeom prst="rect">
            <a:avLst/>
          </a:prstGeom>
          <a:noFill/>
        </p:spPr>
      </p:pic>
      <p:pic>
        <p:nvPicPr>
          <p:cNvPr id="2064" name="Picture 16" descr="http://www.pim4u.com/images/product_watermel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2420888"/>
            <a:ext cx="1657394" cy="1470731"/>
          </a:xfrm>
          <a:prstGeom prst="rect">
            <a:avLst/>
          </a:prstGeom>
          <a:noFill/>
        </p:spPr>
      </p:pic>
      <p:pic>
        <p:nvPicPr>
          <p:cNvPr id="2066" name="Picture 18" descr="http://s56.radikal.ru/i153/0808/22/30fa4c79e9b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2060848"/>
            <a:ext cx="868859" cy="1325839"/>
          </a:xfrm>
          <a:prstGeom prst="rect">
            <a:avLst/>
          </a:prstGeom>
          <a:noFill/>
        </p:spPr>
      </p:pic>
      <p:pic>
        <p:nvPicPr>
          <p:cNvPr id="2068" name="Picture 20" descr="http://img-fotki.yandex.ru/get/2914/47407354.649/0_d7f87_ec4111c9_ori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3356992"/>
            <a:ext cx="1538244" cy="1008112"/>
          </a:xfrm>
          <a:prstGeom prst="rect">
            <a:avLst/>
          </a:prstGeom>
          <a:noFill/>
        </p:spPr>
      </p:pic>
      <p:pic>
        <p:nvPicPr>
          <p:cNvPr id="2070" name="Picture 22" descr="http://lenagold.narod.ru/fon/clipart/k/kuku/kukur45.png"/>
          <p:cNvPicPr>
            <a:picLocks noChangeAspect="1" noChangeArrowheads="1"/>
          </p:cNvPicPr>
          <p:nvPr/>
        </p:nvPicPr>
        <p:blipFill>
          <a:blip r:embed="rId10" cstate="print"/>
          <a:srcRect l="4119" t="4290" r="33228"/>
          <a:stretch>
            <a:fillRect/>
          </a:stretch>
        </p:blipFill>
        <p:spPr bwMode="auto">
          <a:xfrm>
            <a:off x="6804248" y="908720"/>
            <a:ext cx="1224136" cy="1606328"/>
          </a:xfrm>
          <a:prstGeom prst="rect">
            <a:avLst/>
          </a:prstGeom>
          <a:noFill/>
        </p:spPr>
      </p:pic>
      <p:pic>
        <p:nvPicPr>
          <p:cNvPr id="2072" name="Picture 24" descr="http://s52.radikal.ru/i136/0812/57/700271902dc1.png"/>
          <p:cNvPicPr>
            <a:picLocks noChangeAspect="1" noChangeArrowheads="1"/>
          </p:cNvPicPr>
          <p:nvPr/>
        </p:nvPicPr>
        <p:blipFill>
          <a:blip r:embed="rId11" cstate="print"/>
          <a:srcRect l="21595" r="1741" b="57943"/>
          <a:stretch>
            <a:fillRect/>
          </a:stretch>
        </p:blipFill>
        <p:spPr bwMode="auto">
          <a:xfrm>
            <a:off x="4644008" y="1772816"/>
            <a:ext cx="1512168" cy="517321"/>
          </a:xfrm>
          <a:prstGeom prst="rect">
            <a:avLst/>
          </a:prstGeom>
          <a:noFill/>
        </p:spPr>
      </p:pic>
      <p:pic>
        <p:nvPicPr>
          <p:cNvPr id="2074" name="Picture 26" descr="http://www.veryberry.lv/data/img/gallery/125_upene.png"/>
          <p:cNvPicPr>
            <a:picLocks noChangeAspect="1" noChangeArrowheads="1"/>
          </p:cNvPicPr>
          <p:nvPr/>
        </p:nvPicPr>
        <p:blipFill>
          <a:blip r:embed="rId12" cstate="print"/>
          <a:srcRect l="8308" t="23945" b="19979"/>
          <a:stretch>
            <a:fillRect/>
          </a:stretch>
        </p:blipFill>
        <p:spPr bwMode="auto">
          <a:xfrm>
            <a:off x="5652120" y="3356992"/>
            <a:ext cx="1530662" cy="936104"/>
          </a:xfrm>
          <a:prstGeom prst="rect">
            <a:avLst/>
          </a:prstGeom>
          <a:noFill/>
        </p:spPr>
      </p:pic>
      <p:pic>
        <p:nvPicPr>
          <p:cNvPr id="2076" name="Picture 28" descr="http://solodki-grona.ucoz.ru/Knopky/kryzhovnik.png"/>
          <p:cNvPicPr>
            <a:picLocks noChangeAspect="1" noChangeArrowheads="1"/>
          </p:cNvPicPr>
          <p:nvPr/>
        </p:nvPicPr>
        <p:blipFill>
          <a:blip r:embed="rId13" cstate="print"/>
          <a:srcRect l="25987" r="24401"/>
          <a:stretch>
            <a:fillRect/>
          </a:stretch>
        </p:blipFill>
        <p:spPr bwMode="auto">
          <a:xfrm rot="16200000" flipV="1">
            <a:off x="2052330" y="2276262"/>
            <a:ext cx="1060512" cy="1349764"/>
          </a:xfrm>
          <a:prstGeom prst="rect">
            <a:avLst/>
          </a:prstGeom>
          <a:noFill/>
        </p:spPr>
      </p:pic>
      <p:pic>
        <p:nvPicPr>
          <p:cNvPr id="2080" name="Picture 32" descr="http://img-fotki.yandex.ru/get/4408/lady-annadu.a2/0_69004_f806032b_XL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07904" y="2348880"/>
            <a:ext cx="2047928" cy="1566318"/>
          </a:xfrm>
          <a:prstGeom prst="rect">
            <a:avLst/>
          </a:prstGeom>
          <a:noFill/>
        </p:spPr>
      </p:pic>
      <p:pic>
        <p:nvPicPr>
          <p:cNvPr id="2086" name="Picture 38" descr="http://lenagold.narod.ru/fon/clipart/k/korz/korz97.png"/>
          <p:cNvPicPr>
            <a:picLocks noChangeAspect="1" noChangeArrowheads="1"/>
          </p:cNvPicPr>
          <p:nvPr/>
        </p:nvPicPr>
        <p:blipFill>
          <a:blip r:embed="rId15" cstate="print"/>
          <a:srcRect l="32555" t="5288" r="35908" b="62233"/>
          <a:stretch>
            <a:fillRect/>
          </a:stretch>
        </p:blipFill>
        <p:spPr bwMode="auto">
          <a:xfrm>
            <a:off x="4139952" y="4581128"/>
            <a:ext cx="2208804" cy="1531912"/>
          </a:xfrm>
          <a:prstGeom prst="rect">
            <a:avLst/>
          </a:prstGeom>
          <a:noFill/>
        </p:spPr>
      </p:pic>
      <p:pic>
        <p:nvPicPr>
          <p:cNvPr id="2088" name="Picture 40" descr="http://s60.radikal.ru/i168/0811/6b/a6d4c9c89e0f.png"/>
          <p:cNvPicPr>
            <a:picLocks noChangeAspect="1" noChangeArrowheads="1"/>
          </p:cNvPicPr>
          <p:nvPr/>
        </p:nvPicPr>
        <p:blipFill>
          <a:blip r:embed="rId16" cstate="print"/>
          <a:srcRect l="2172" t="3104" r="65978" b="55508"/>
          <a:stretch>
            <a:fillRect/>
          </a:stretch>
        </p:blipFill>
        <p:spPr bwMode="auto">
          <a:xfrm>
            <a:off x="6588224" y="4005064"/>
            <a:ext cx="2376265" cy="2160240"/>
          </a:xfrm>
          <a:prstGeom prst="rect">
            <a:avLst/>
          </a:prstGeom>
          <a:noFill/>
        </p:spPr>
      </p:pic>
      <p:pic>
        <p:nvPicPr>
          <p:cNvPr id="2090" name="Picture 42" descr="http://s49.radikal.ru/i125/0811/05/f625f271f746.png"/>
          <p:cNvPicPr>
            <a:picLocks noChangeAspect="1" noChangeArrowheads="1"/>
          </p:cNvPicPr>
          <p:nvPr/>
        </p:nvPicPr>
        <p:blipFill>
          <a:blip r:embed="rId17" cstate="print"/>
          <a:srcRect l="2293" t="4034" r="65143" b="71089"/>
          <a:stretch>
            <a:fillRect/>
          </a:stretch>
        </p:blipFill>
        <p:spPr bwMode="auto">
          <a:xfrm>
            <a:off x="1187624" y="4581128"/>
            <a:ext cx="2934813" cy="1529409"/>
          </a:xfrm>
          <a:prstGeom prst="rect">
            <a:avLst/>
          </a:prstGeom>
          <a:noFill/>
        </p:spPr>
      </p:pic>
      <p:sp>
        <p:nvSpPr>
          <p:cNvPr id="28" name="Блок-схема: перфолента 27"/>
          <p:cNvSpPr/>
          <p:nvPr/>
        </p:nvSpPr>
        <p:spPr>
          <a:xfrm>
            <a:off x="1907704" y="6021288"/>
            <a:ext cx="1512168" cy="576064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B050"/>
                </a:solidFill>
              </a:rPr>
              <a:t>ФРУКТЫ</a:t>
            </a:r>
          </a:p>
        </p:txBody>
      </p:sp>
      <p:sp>
        <p:nvSpPr>
          <p:cNvPr id="29" name="Блок-схема: перфолента 28"/>
          <p:cNvSpPr/>
          <p:nvPr/>
        </p:nvSpPr>
        <p:spPr>
          <a:xfrm>
            <a:off x="4499992" y="6021288"/>
            <a:ext cx="1584176" cy="576064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B050"/>
                </a:solidFill>
              </a:rPr>
              <a:t>ОВОЩИ</a:t>
            </a:r>
          </a:p>
        </p:txBody>
      </p:sp>
      <p:sp>
        <p:nvSpPr>
          <p:cNvPr id="30" name="Блок-схема: перфолента 29"/>
          <p:cNvSpPr/>
          <p:nvPr/>
        </p:nvSpPr>
        <p:spPr>
          <a:xfrm>
            <a:off x="7020272" y="6021288"/>
            <a:ext cx="1512168" cy="576064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B050"/>
                </a:solidFill>
              </a:rPr>
              <a:t>ЯГОДЫ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1 0.10417 C 0.02119 0.11551 0.0191 0.1088 0.02639 0.12338 C 0.02744 0.12546 0.02969 0.12986 0.02969 0.12986 C 0.0316 0.14051 0.03264 0.15486 0.03612 0.16435 C 0.03785 0.16898 0.04254 0.17732 0.04254 0.17732 C 0.04514 0.18773 0.04896 0.19491 0.05539 0.20093 C 0.0632 0.2162 0.05938 0.20995 0.06667 0.22014 C 0.06945 0.23079 0.075 0.23681 0.07969 0.24607 C 0.08299 0.25972 0.08733 0.28032 0.0941 0.2912 C 0.09549 0.29352 0.09757 0.29537 0.09896 0.29769 C 0.10903 0.31505 0.10087 0.30671 0.11025 0.31482 C 0.11771 0.32986 0.11337 0.325 0.12153 0.33195 C 0.13091 0.35023 0.11823 0.32732 0.12969 0.34282 C 0.13108 0.34468 0.13125 0.34792 0.13282 0.34931 C 0.13351 0.35 0.13403 0.34769 0.13455 0.34699 " pathEditMode="relative" ptsTypes="ffffffffffffffA">
                                      <p:cBhvr>
                                        <p:cTn id="17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C -0.00729 0.00347 -0.01215 0.01435 -0.01771 0.02153 C -0.02465 0.03079 -0.03437 0.03426 -0.04358 0.03658 C -0.04566 0.03796 -0.04774 0.03982 -0.05 0.04097 C -0.05208 0.0419 -0.05451 0.04167 -0.05642 0.04306 C -0.06267 0.04722 -0.06823 0.05324 -0.07413 0.0581 C -0.07743 0.06088 -0.08385 0.06667 -0.08385 0.06667 C -0.08733 0.08102 -0.08247 0.06551 -0.09028 0.07755 C -0.09514 0.08496 -0.09896 0.09514 -0.1033 0.10324 C -0.10642 0.10903 -0.11615 0.11621 -0.11615 0.11621 C -0.12396 0.13241 -0.11389 0.11343 -0.12413 0.12708 C -0.13038 0.13542 -0.1349 0.14468 -0.14358 0.14838 C -0.15052 0.15463 -0.15399 0.16366 -0.16128 0.16991 C -0.16667 0.18079 -0.1724 0.19283 -0.18073 0.2 C -0.18437 0.21551 -0.17917 0.19676 -0.18715 0.21296 C -0.19097 0.22083 -0.18576 0.21945 -0.19201 0.21945 " pathEditMode="relative" ptsTypes="fffffffffffffffA">
                                      <p:cBhvr>
                                        <p:cTn id="25" dur="2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0.04491 C -0.07205 0.05833 -0.07986 0.07291 -0.09427 0.07916 C -0.11129 0.09629 -0.12865 0.11134 -0.14913 0.12014 C -0.16077 0.13055 -0.17274 0.14004 -0.18611 0.14583 C -0.1934 0.15231 -0.21042 0.15879 -0.21042 0.15879 C -0.22396 0.17153 -0.20382 0.1537 -0.22327 0.16528 C -0.2257 0.16666 -0.22726 0.17014 -0.22969 0.17176 C -0.23316 0.17407 -0.2375 0.17384 -0.24097 0.17616 C -0.24913 0.18148 -0.25695 0.18773 -0.26511 0.19329 C -0.28212 0.20486 -0.25452 0.18217 -0.27639 0.19977 C -0.28993 0.21065 -0.28143 0.20625 -0.29097 0.21041 C -0.30295 0.22083 -0.31302 0.23426 -0.32483 0.24491 C -0.32865 0.25231 -0.33212 0.25717 -0.33785 0.26204 C -0.34375 0.27454 -0.35261 0.28379 -0.36042 0.29421 C -0.36649 0.30231 -0.3717 0.31088 -0.37813 0.31805 C -0.37986 0.31991 -0.3816 0.32222 -0.38299 0.32454 C -0.3842 0.32639 -0.38472 0.32916 -0.38611 0.33079 C -0.38906 0.33426 -0.39254 0.33657 -0.39584 0.33958 C -0.3974 0.34097 -0.4007 0.34375 -0.4007 0.34375 C -0.4066 0.3412 -0.40556 0.34398 -0.40556 0.33727 " pathEditMode="relative" ptsTypes="fffffffffffffffffffA">
                                      <p:cBhvr>
                                        <p:cTn id="3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 0.07709 C 0.029 0.08218 0.03455 0.08912 0.04184 0.09213 C 0.04775 0.09815 0.05469 0.10185 0.05955 0.10926 C 0.06684 0.1206 0.08316 0.14329 0.09341 0.14815 C 0.10157 0.16482 0.08976 0.14236 0.11111 0.16968 C 0.12344 0.18542 0.13733 0.19584 0.15313 0.20394 C 0.16146 0.21551 0.17101 0.21574 0.18212 0.22547 C 0.19011 0.23241 0.19549 0.2375 0.20469 0.24051 C 0.22049 0.25139 0.20087 0.23889 0.2191 0.24699 C 0.23021 0.25185 0.23993 0.26042 0.25139 0.26412 C 0.26615 0.27894 0.24966 0.26435 0.26441 0.27269 C 0.26615 0.27361 0.26736 0.27593 0.2691 0.27709 C 0.27066 0.27801 0.2724 0.27847 0.27396 0.27917 C 0.28108 0.28565 0.28959 0.28982 0.29653 0.29653 C 0.30209 0.30185 0.3007 0.30301 0.30469 0.30926 C 0.31146 0.31991 0.31806 0.32986 0.32396 0.34167 C 0.32934 0.35255 0.33299 0.36528 0.33855 0.37593 C 0.3415 0.3882 0.34723 0.40023 0.35313 0.41042 C 0.35677 0.42593 0.36528 0.43681 0.3724 0.44908 C 0.37483 0.45324 0.37674 0.45764 0.37882 0.46204 C 0.37986 0.46412 0.38212 0.46852 0.38212 0.46852 C 0.38316 0.47292 0.38421 0.47709 0.38525 0.48148 C 0.38646 0.48635 0.39184 0.49931 0.39184 0.49422 C 0.39184 0.49352 0.39184 0.49283 0.39184 0.49213 " pathEditMode="relative" ptsTypes="fffffffffffffffffffffffA">
                                      <p:cBhvr>
                                        <p:cTn id="48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9 0.06551 C 0.04497 0.09005 0.05105 0.11366 0.06164 0.13426 C 0.06632 0.16019 0.079 0.18056 0.09705 0.19236 C 0.10834 0.21528 0.11615 0.24074 0.12778 0.26343 C 0.12969 0.27384 0.13369 0.28171 0.13733 0.2912 C 0.13994 0.29815 0.14063 0.30417 0.14393 0.31065 C 0.14566 0.31759 0.15191 0.33009 0.15191 0.33009 C 0.15382 0.34028 0.15608 0.34421 0.16164 0.35162 C 0.16372 0.35972 0.16771 0.36181 0.17136 0.36875 C 0.17414 0.38056 0.17935 0.39491 0.17935 0.40741 " pathEditMode="relative" ptsTypes="fffffffff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C -0.00625 0.00532 -0.00642 0.00903 -0.00972 0.01713 C -0.01389 0.02731 -0.01944 0.03356 -0.0243 0.04306 C -0.02587 0.05162 -0.02691 0.06042 -0.02916 0.06875 C -0.03333 0.1037 -0.03021 0.13912 -0.03385 0.17407 C -0.03281 0.19282 -0.0335 0.20556 -0.02743 0.22153 C -0.02569 0.2338 -0.02205 0.24884 -0.01788 0.26019 C -0.01736 0.26366 -0.01701 0.26736 -0.01614 0.27083 C -0.01545 0.27384 -0.01371 0.27639 -0.01302 0.2794 C -0.00694 0.3088 -0.01545 0.28287 -0.00816 0.30324 C -0.00764 0.30833 -0.00746 0.31343 -0.00642 0.31829 C -0.00573 0.3213 -0.00382 0.32384 -0.0033 0.32685 C -0.00121 0.34144 -0.00087 0.35185 0.00157 0.36551 C 0.00104 0.37338 0.00087 0.38125 -1.38889E-6 0.38912 C -0.00052 0.39398 -0.00486 0.40208 -0.00486 0.40208 " pathEditMode="relative" ptsTypes="ffffffffffffffA">
                                      <p:cBhvr>
                                        <p:cTn id="64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C -0.01371 0.0125 -0.02222 0.03495 -0.03055 0.0537 C -0.03732 0.06898 -0.04392 0.0831 -0.05 0.09884 C -0.05312 0.10718 -0.05434 0.11667 -0.05798 0.12477 C -0.06545 0.14167 -0.07569 0.15393 -0.08385 0.16991 C -0.0875 0.18542 -0.08229 0.16667 -0.09028 0.18287 C -0.09114 0.18472 -0.09114 0.18727 -0.09184 0.18935 C -0.09826 0.20602 -0.10625 0.2213 -0.11614 0.23449 C -0.121 0.24097 -0.12274 0.24838 -0.12899 0.2537 C -0.13229 0.26273 -0.13403 0.26759 -0.14028 0.27315 C -0.14305 0.28426 -0.1493 0.29074 -0.15642 0.29676 C -0.16996 0.3206 -0.15243 0.29236 -0.16771 0.30972 C -0.1691 0.31134 -0.16944 0.31435 -0.17083 0.3162 C -0.17222 0.31805 -0.17413 0.31898 -0.17569 0.32037 C -0.17673 0.32245 -0.17778 0.32477 -0.17899 0.32685 C -0.18038 0.32917 -0.18246 0.33079 -0.18385 0.33333 C -0.18941 0.34329 -0.19149 0.3544 -0.19514 0.36551 C -0.19826 0.375 -0.20243 0.3838 -0.20486 0.39352 C -0.20694 0.40208 -0.2092 0.41088 -0.21128 0.41944 C -0.21232 0.42361 -0.21337 0.42801 -0.21441 0.43218 C -0.21493 0.43426 -0.21614 0.43866 -0.21614 0.43866 C -0.21632 0.44051 -0.21666 0.4581 -0.22083 0.4581 " pathEditMode="relative" ptsTypes="fffffffffffffffffffffA">
                                      <p:cBhvr>
                                        <p:cTn id="72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C 0.03386 0.01227 0.06806 0.02894 0.1033 0.03449 C 0.11059 0.03773 0.11719 0.04213 0.12431 0.04514 C 0.13195 0.05556 0.14132 0.0588 0.15157 0.0625 C 0.15712 0.06713 0.16129 0.06898 0.16771 0.07107 C 0.17518 0.07755 0.18091 0.08634 0.18716 0.09468 C 0.18855 0.09653 0.18889 0.09954 0.19028 0.10116 C 0.19323 0.10463 0.2 0.10972 0.2 0.10972 C 0.20643 0.12222 0.19966 0.11088 0.20816 0.12037 C 0.21424 0.12708 0.21997 0.13773 0.22431 0.1463 C 0.22778 0.16065 0.22587 0.15509 0.229 0.16343 " pathEditMode="relative" ptsTypes="ffffffffffA">
                                      <p:cBhvr>
                                        <p:cTn id="80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7.40741E-7 C 0.02464 0.00625 0.04982 0.01181 0.0743 0.01922 C 0.08263 0.02176 0.09027 0.02709 0.09843 0.0301 C 0.10416 0.03218 0.11041 0.03218 0.11614 0.03426 C 0.14287 0.04398 0.1026 0.03287 0.14357 0.04306 C 0.15902 0.04699 0.17534 0.05579 0.19044 0.06227 C 0.196 0.06736 0.19999 0.06875 0.20659 0.07084 C 0.21232 0.07848 0.21648 0.08125 0.2243 0.0838 C 0.23766 0.09468 0.22933 0.08889 0.24999 0.09885 C 0.25937 0.10348 0.2677 0.11065 0.27742 0.11389 C 0.28697 0.12014 0.29739 0.12431 0.30659 0.13102 C 0.3151 0.13727 0.32325 0.14746 0.33228 0.15047 C 0.34079 0.16181 0.35277 0.16783 0.36301 0.17639 C 0.371 0.18311 0.37777 0.19051 0.38714 0.19352 C 0.39548 0.2007 0.4019 0.21297 0.41145 0.21713 C 0.41544 0.22547 0.42273 0.23426 0.42916 0.23866 C 0.4335 0.24792 0.4394 0.25255 0.44687 0.25579 C 0.4545 0.26598 0.4545 0.26875 0.46301 0.27315 C 0.46614 0.27477 0.47273 0.27732 0.47273 0.27732 C 0.4776 0.28172 0.48228 0.28611 0.48714 0.29028 C 0.48871 0.29167 0.492 0.29445 0.492 0.29445 C 0.4993 0.3088 0.50207 0.30857 0.51457 0.31181 C 0.51996 0.31644 0.52534 0.31783 0.53072 0.32246 C 0.53437 0.3294 0.53402 0.32639 0.53402 0.33102 " pathEditMode="relative" ptsTypes="fffffffffffffffffffffffA">
                                      <p:cBhvr>
                                        <p:cTn id="95" dur="2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C 0.01094 0.00995 0.02708 0.0125 0.04028 0.01296 C 0.08056 0.01412 0.12101 0.01435 0.16128 0.01505 C 0.17188 0.01805 0.18281 0.01944 0.19358 0.02153 C 0.2026 0.02569 0.20851 0.02801 0.21771 0.03009 C 0.23177 0.0368 0.24201 0.0368 0.25799 0.03889 C 0.28212 0.0419 0.3066 0.0456 0.33073 0.04954 C 0.3467 0.05671 0.36406 0.05555 0.38073 0.0581 C 0.39531 0.06042 0.40955 0.06435 0.42413 0.06667 C 0.43368 0.07014 0.44375 0.07176 0.4533 0.07546 C 0.47535 0.0838 0.49653 0.09444 0.51927 0.09907 C 0.53542 0.10741 0.55278 0.11088 0.56927 0.11829 C 0.58646 0.12593 0.60347 0.13403 0.62101 0.13981 C 0.62309 0.1412 0.62517 0.14305 0.62743 0.14421 C 0.62951 0.14514 0.63177 0.14514 0.63385 0.1463 C 0.63559 0.14722 0.63698 0.1493 0.63872 0.15069 C 0.6408 0.15231 0.64288 0.1537 0.64514 0.15486 C 0.64826 0.15648 0.65156 0.15787 0.65486 0.15926 C 0.65642 0.15995 0.65972 0.16134 0.65972 0.16134 C 0.66719 0.17685 0.65781 0.15949 0.66771 0.17222 C 0.67413 0.18055 0.67917 0.19167 0.68542 0.2 " pathEditMode="relative" ptsTypes="ffffffffffffffffffffA">
                                      <p:cBhvr>
                                        <p:cTn id="103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C 0.00608 0.00254 0.00851 0.0081 0.01458 0.01064 C 0.02882 0.02361 0.01076 0.0081 0.02413 0.01712 C 0.03212 0.02245 0.03038 0.02685 0.04028 0.03009 C 0.04687 0.03587 0.05434 0.04421 0.06128 0.04953 C 0.06285 0.05069 0.06458 0.05069 0.06614 0.05162 C 0.0684 0.05277 0.07049 0.05416 0.07257 0.05578 C 0.08889 0.06875 0.07674 0.05949 0.08715 0.07083 C 0.09323 0.07731 0.10052 0.08125 0.10642 0.08819 C 0.11406 0.09699 0.11875 0.10925 0.12413 0.12037 C 0.12517 0.12245 0.12639 0.12476 0.12743 0.12685 C 0.12847 0.12893 0.13073 0.13333 0.13073 0.13333 C 0.13507 0.15115 0.13194 0.14259 0.14028 0.15902 C 0.14305 0.16458 0.14514 0.17847 0.14514 0.17847 C 0.14462 0.18703 0.14549 0.19606 0.14358 0.20416 C 0.14305 0.20625 0.14028 0.2074 0.13871 0.20648 C 0.13698 0.20555 0.1368 0.20208 0.13559 0.2 C 0.13299 0.1956 0.12743 0.18703 0.12743 0.18703 " pathEditMode="relative" ptsTypes="fffffffffffffffffA">
                                      <p:cBhvr>
                                        <p:cTn id="111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C -0.00017 0.00254 -0.00086 0.01967 -0.0033 0.02569 C -0.0052 0.03032 -0.0085 0.03379 -0.00972 0.03865 C -0.01232 0.04861 -0.01423 0.0574 -0.01788 0.06666 C -0.02205 0.10162 -0.0243 0.13657 -0.01788 0.17199 C -0.01649 0.18958 -0.01389 0.20671 -0.00972 0.22361 C -0.01163 0.30902 0.0007 0.30601 -0.01788 0.28379 " pathEditMode="relative" ptsTypes="ffffffA">
                                      <p:cBhvr>
                                        <p:cTn id="119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Раздели слова на слоги</a:t>
            </a:r>
          </a:p>
        </p:txBody>
      </p:sp>
      <p:pic>
        <p:nvPicPr>
          <p:cNvPr id="12" name="Рисунок 11" descr="http://img1.liveinternet.ru/images/attach/c/2/73/209/73209173_0_54566_4b1a1fb0_XXX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4725144"/>
            <a:ext cx="1862311" cy="186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051720" y="5301208"/>
            <a:ext cx="230425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2339752" y="5517232"/>
            <a:ext cx="172819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lenagold.narod.ru/fon/clipart/b/bum/bumag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80728"/>
            <a:ext cx="3688513" cy="3888432"/>
          </a:xfrm>
          <a:prstGeom prst="rect">
            <a:avLst/>
          </a:prstGeom>
          <a:noFill/>
        </p:spPr>
      </p:pic>
      <p:pic>
        <p:nvPicPr>
          <p:cNvPr id="11" name="Рисунок 10" descr="http://ohota-i-rybalka.ru/wp-content/uploads/2010/11/%D0%BE%D1%85%D0%BE%D1%82%D0%B0-%D0%BD%D0%B0-%D0%B1%D0%BE%D0%B1%D1%80%D0%B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08720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://www.diletant.ru/upload/iblock/f75/f755cdeac26237925f8e7b1f58131879.jpg"/>
          <p:cNvPicPr/>
          <p:nvPr/>
        </p:nvPicPr>
        <p:blipFill>
          <a:blip r:embed="rId5" cstate="print"/>
          <a:srcRect l="7284" t="806" r="10774"/>
          <a:stretch>
            <a:fillRect/>
          </a:stretch>
        </p:blipFill>
        <p:spPr bwMode="auto">
          <a:xfrm rot="21000000">
            <a:off x="7036963" y="3784985"/>
            <a:ext cx="1714500" cy="1171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http://www.fotokanal.com/images/66/tige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00000" flipH="1">
            <a:off x="5133019" y="5071949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http://farm1.static.flickr.com/85/245953908_818116d6b3_b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00000">
            <a:off x="6861211" y="1039500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://shtoby-vyzit.ru/images/stories/animals/vydra1.jpg"/>
          <p:cNvPicPr/>
          <p:nvPr/>
        </p:nvPicPr>
        <p:blipFill>
          <a:blip r:embed="rId8" cstate="print"/>
          <a:srcRect l="14894" t="813"/>
          <a:stretch>
            <a:fillRect/>
          </a:stretch>
        </p:blipFill>
        <p:spPr bwMode="auto">
          <a:xfrm>
            <a:off x="7092280" y="5229200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upload.wikimedia.org/wikipedia/commons/a/a1/Namibie_Etosha_Leopard_01edit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400000" flipH="1" flipV="1">
            <a:off x="5024985" y="2420049"/>
            <a:ext cx="1756138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animalworld.com.ua/images/2010/June/Animals/1/118856491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3861048"/>
            <a:ext cx="1728192" cy="1201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http://mtdata.ru/u28/photo1A9D/20577864435-0/original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2" y="2564904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00532 L -0.40156 0.0472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25 -0.02176 L -0.47361 -0.2317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00" y="-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49 -0.06597 L -0.40764 -0.2761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0" y="-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12931D-7244-4126-A0FB-36003F858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58" y="989280"/>
            <a:ext cx="3688400" cy="38895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Раздели слова на слоги</a:t>
            </a:r>
          </a:p>
        </p:txBody>
      </p:sp>
      <p:pic>
        <p:nvPicPr>
          <p:cNvPr id="12" name="Рисунок 11" descr="http://img1.liveinternet.ru/images/attach/c/2/73/209/73209173_0_54566_4b1a1fb0_XXXL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9512" y="4725144"/>
            <a:ext cx="1862311" cy="186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2339752" y="5517232"/>
            <a:ext cx="172819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051720" y="5445224"/>
            <a:ext cx="230425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2339752" y="5661248"/>
            <a:ext cx="172819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203848" y="5517232"/>
            <a:ext cx="0" cy="28803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http://ohota-i-rybalka.ru/wp-content/uploads/2010/11/%D0%BE%D1%85%D0%BE%D1%82%D0%B0-%D0%BD%D0%B0-%D0%B1%D0%BE%D0%B1%D1%80%D0%B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08720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://www.diletant.ru/upload/iblock/f75/f755cdeac26237925f8e7b1f58131879.jpg"/>
          <p:cNvPicPr/>
          <p:nvPr/>
        </p:nvPicPr>
        <p:blipFill>
          <a:blip r:embed="rId5" cstate="print"/>
          <a:srcRect l="7284" t="806" r="10774"/>
          <a:stretch>
            <a:fillRect/>
          </a:stretch>
        </p:blipFill>
        <p:spPr bwMode="auto">
          <a:xfrm rot="21000000">
            <a:off x="7036963" y="3784985"/>
            <a:ext cx="1714500" cy="1171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http://www.fotokanal.com/images/66/tige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00000" flipH="1">
            <a:off x="5133019" y="5071949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http://lenagold.narod.ru/fon/clipart/b/bum/bumag1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1052736"/>
            <a:ext cx="3688513" cy="3888432"/>
          </a:xfrm>
          <a:prstGeom prst="rect">
            <a:avLst/>
          </a:prstGeom>
          <a:noFill/>
        </p:spPr>
      </p:pic>
      <p:pic>
        <p:nvPicPr>
          <p:cNvPr id="4" name="Рисунок 3" descr="http://farm1.static.flickr.com/85/245953908_818116d6b3_b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00000">
            <a:off x="6861211" y="1039500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://shtoby-vyzit.ru/images/stories/animals/vydra1.jpg"/>
          <p:cNvPicPr/>
          <p:nvPr/>
        </p:nvPicPr>
        <p:blipFill>
          <a:blip r:embed="rId9" cstate="print"/>
          <a:srcRect l="14894" t="813"/>
          <a:stretch>
            <a:fillRect/>
          </a:stretch>
        </p:blipFill>
        <p:spPr bwMode="auto">
          <a:xfrm>
            <a:off x="7092280" y="5229200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upload.wikimedia.org/wikipedia/commons/a/a1/Namibie_Etosha_Leopard_01edit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1400000" flipH="1" flipV="1">
            <a:off x="5024985" y="2420049"/>
            <a:ext cx="1756138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animalworld.com.ua/images/2010/June/Animals/1/1188564914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4048" y="3861048"/>
            <a:ext cx="1728192" cy="1201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http://mtdata.ru/u28/photo1A9D/20577864435-0/original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20272" y="2564904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234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69 -0.00324 L -0.47864 0.05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43 -0.02616 L -0.62205 -0.33056 " pathEditMode="relative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Раздели слова на слоги</a:t>
            </a:r>
          </a:p>
        </p:txBody>
      </p:sp>
      <p:pic>
        <p:nvPicPr>
          <p:cNvPr id="12" name="Рисунок 11" descr="http://img1.liveinternet.ru/images/attach/c/2/73/209/73209173_0_54566_4b1a1fb0_XXX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4725144"/>
            <a:ext cx="1862311" cy="186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2339752" y="5517232"/>
            <a:ext cx="172819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339752" y="5661248"/>
            <a:ext cx="172819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203848" y="5517232"/>
            <a:ext cx="0" cy="28803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2051720" y="5373216"/>
            <a:ext cx="230425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2339752" y="5589240"/>
            <a:ext cx="172819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915816" y="5445224"/>
            <a:ext cx="0" cy="28803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3491880" y="5445224"/>
            <a:ext cx="0" cy="28803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lenagold.narod.ru/fon/clipart/b/bum/bumag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80728"/>
            <a:ext cx="3688513" cy="3888432"/>
          </a:xfrm>
          <a:prstGeom prst="rect">
            <a:avLst/>
          </a:prstGeom>
          <a:noFill/>
        </p:spPr>
      </p:pic>
      <p:pic>
        <p:nvPicPr>
          <p:cNvPr id="11" name="Рисунок 10" descr="http://ohota-i-rybalka.ru/wp-content/uploads/2010/11/%D0%BE%D1%85%D0%BE%D1%82%D0%B0-%D0%BD%D0%B0-%D0%B1%D0%BE%D0%B1%D1%80%D0%B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08720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://www.diletant.ru/upload/iblock/f75/f755cdeac26237925f8e7b1f58131879.jpg"/>
          <p:cNvPicPr/>
          <p:nvPr/>
        </p:nvPicPr>
        <p:blipFill>
          <a:blip r:embed="rId5" cstate="print"/>
          <a:srcRect l="7284" t="806" r="10774"/>
          <a:stretch>
            <a:fillRect/>
          </a:stretch>
        </p:blipFill>
        <p:spPr bwMode="auto">
          <a:xfrm rot="21000000">
            <a:off x="7036963" y="3784985"/>
            <a:ext cx="1714500" cy="1171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http://www.fotokanal.com/images/66/tige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00000" flipH="1">
            <a:off x="5133019" y="5071949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http://lenagold.narod.ru/fon/clipart/b/bum/bumag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052736"/>
            <a:ext cx="3688513" cy="3888432"/>
          </a:xfrm>
          <a:prstGeom prst="rect">
            <a:avLst/>
          </a:prstGeom>
          <a:noFill/>
        </p:spPr>
      </p:pic>
      <p:pic>
        <p:nvPicPr>
          <p:cNvPr id="4" name="Рисунок 3" descr="http://farm1.static.flickr.com/85/245953908_818116d6b3_b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00000">
            <a:off x="6861211" y="1039500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://shtoby-vyzit.ru/images/stories/animals/vydra1.jpg"/>
          <p:cNvPicPr/>
          <p:nvPr/>
        </p:nvPicPr>
        <p:blipFill>
          <a:blip r:embed="rId8" cstate="print"/>
          <a:srcRect l="14894" t="813"/>
          <a:stretch>
            <a:fillRect/>
          </a:stretch>
        </p:blipFill>
        <p:spPr bwMode="auto">
          <a:xfrm>
            <a:off x="7092280" y="5229200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http://lenagold.narod.ru/fon/clipart/b/bum/bumag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24744"/>
            <a:ext cx="3688513" cy="3888432"/>
          </a:xfrm>
          <a:prstGeom prst="rect">
            <a:avLst/>
          </a:prstGeom>
          <a:noFill/>
        </p:spPr>
      </p:pic>
      <p:pic>
        <p:nvPicPr>
          <p:cNvPr id="5" name="Рисунок 4" descr="http://upload.wikimedia.org/wikipedia/commons/a/a1/Namibie_Etosha_Leopard_01edit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400000" flipH="1" flipV="1">
            <a:off x="5024985" y="2420049"/>
            <a:ext cx="1756138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animalworld.com.ua/images/2010/June/Animals/1/118856491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3861048"/>
            <a:ext cx="1728192" cy="1201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http://mtdata.ru/u28/photo1A9D/20577864435-0/original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2" y="2564904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151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27 -0.04722 L -0.34236 -0.14167 " pathEditMode="relative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26 -0.03495 L -0.38577 -0.0875 " pathEditMode="relative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Раздели слова на слоги</a:t>
            </a:r>
          </a:p>
        </p:txBody>
      </p:sp>
      <p:pic>
        <p:nvPicPr>
          <p:cNvPr id="12" name="Рисунок 11" descr="http://img1.liveinternet.ru/images/attach/c/2/73/209/73209173_0_54566_4b1a1fb0_XXX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4725144"/>
            <a:ext cx="1862311" cy="186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2339752" y="5517232"/>
            <a:ext cx="172819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051720" y="5445224"/>
            <a:ext cx="230425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2339752" y="5661248"/>
            <a:ext cx="172819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203848" y="5517232"/>
            <a:ext cx="0" cy="28803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339752" y="5589240"/>
            <a:ext cx="172819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915816" y="5445224"/>
            <a:ext cx="0" cy="28803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203848" y="5517232"/>
            <a:ext cx="0" cy="28803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3491880" y="5445224"/>
            <a:ext cx="0" cy="28803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2051720" y="5445224"/>
            <a:ext cx="230425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/>
          <p:cNvCxnSpPr>
            <a:cxnSpLocks/>
          </p:cNvCxnSpPr>
          <p:nvPr/>
        </p:nvCxnSpPr>
        <p:spPr>
          <a:xfrm>
            <a:off x="2699792" y="5517232"/>
            <a:ext cx="0" cy="28803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563888" y="5517232"/>
            <a:ext cx="0" cy="28803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339752" y="5661248"/>
            <a:ext cx="172819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lenagold.narod.ru/fon/clipart/b/bum/bumag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80728"/>
            <a:ext cx="3688513" cy="3888432"/>
          </a:xfrm>
          <a:prstGeom prst="rect">
            <a:avLst/>
          </a:prstGeom>
          <a:noFill/>
        </p:spPr>
      </p:pic>
      <p:pic>
        <p:nvPicPr>
          <p:cNvPr id="11" name="Рисунок 10" descr="http://ohota-i-rybalka.ru/wp-content/uploads/2010/11/%D0%BE%D1%85%D0%BE%D1%82%D0%B0-%D0%BD%D0%B0-%D0%B1%D0%BE%D0%B1%D1%80%D0%B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08720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://www.diletant.ru/upload/iblock/f75/f755cdeac26237925f8e7b1f58131879.jpg"/>
          <p:cNvPicPr/>
          <p:nvPr/>
        </p:nvPicPr>
        <p:blipFill>
          <a:blip r:embed="rId5" cstate="print"/>
          <a:srcRect l="7284" t="806" r="10774"/>
          <a:stretch>
            <a:fillRect/>
          </a:stretch>
        </p:blipFill>
        <p:spPr bwMode="auto">
          <a:xfrm rot="21000000">
            <a:off x="7036963" y="3784985"/>
            <a:ext cx="1714500" cy="1171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http://www.fotokanal.com/images/66/tige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00000" flipH="1">
            <a:off x="5133019" y="5071949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http://lenagold.narod.ru/fon/clipart/b/bum/bumag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052736"/>
            <a:ext cx="3688513" cy="3888432"/>
          </a:xfrm>
          <a:prstGeom prst="rect">
            <a:avLst/>
          </a:prstGeom>
          <a:noFill/>
        </p:spPr>
      </p:pic>
      <p:pic>
        <p:nvPicPr>
          <p:cNvPr id="4" name="Рисунок 3" descr="http://farm1.static.flickr.com/85/245953908_818116d6b3_b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00000">
            <a:off x="6861211" y="1039500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://shtoby-vyzit.ru/images/stories/animals/vydra1.jpg"/>
          <p:cNvPicPr/>
          <p:nvPr/>
        </p:nvPicPr>
        <p:blipFill>
          <a:blip r:embed="rId8" cstate="print"/>
          <a:srcRect l="14894" t="813"/>
          <a:stretch>
            <a:fillRect/>
          </a:stretch>
        </p:blipFill>
        <p:spPr bwMode="auto">
          <a:xfrm>
            <a:off x="7092280" y="5229200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http://lenagold.narod.ru/fon/clipart/b/bum/bumag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24744"/>
            <a:ext cx="3688513" cy="3888432"/>
          </a:xfrm>
          <a:prstGeom prst="rect">
            <a:avLst/>
          </a:prstGeom>
          <a:noFill/>
        </p:spPr>
      </p:pic>
      <p:pic>
        <p:nvPicPr>
          <p:cNvPr id="5" name="Рисунок 4" descr="http://upload.wikimedia.org/wikipedia/commons/a/a1/Namibie_Etosha_Leopard_01edit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400000" flipH="1" flipV="1">
            <a:off x="5024985" y="2420049"/>
            <a:ext cx="1756138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animalworld.com.ua/images/2010/June/Animals/1/118856491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3861048"/>
            <a:ext cx="1728192" cy="1201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http://lenagold.narod.ru/fon/clipart/b/bum/bumag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96752"/>
            <a:ext cx="3688513" cy="3888432"/>
          </a:xfrm>
          <a:prstGeom prst="rect">
            <a:avLst/>
          </a:prstGeom>
          <a:noFill/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3131840" y="5517232"/>
            <a:ext cx="0" cy="28803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http://lenagold.narod.ru/fon/clipart/b/bum/bumag101.png">
            <a:extLst>
              <a:ext uri="{FF2B5EF4-FFF2-40B4-BE49-F238E27FC236}">
                <a16:creationId xmlns:a16="http://schemas.microsoft.com/office/drawing/2014/main" id="{53A82490-EBA2-4D0C-883D-22B08ED4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051" y="1208089"/>
            <a:ext cx="3688513" cy="3888432"/>
          </a:xfrm>
          <a:prstGeom prst="rect">
            <a:avLst/>
          </a:prstGeom>
          <a:noFill/>
        </p:spPr>
      </p:pic>
      <p:pic>
        <p:nvPicPr>
          <p:cNvPr id="3" name="Рисунок 2" descr="http://mtdata.ru/u28/photo1A9D/20577864435-0/original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2" y="2564904"/>
            <a:ext cx="172819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209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44 0.00556 L -0.54323 -0.026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0" y="-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/>
        </p:nvSpPr>
        <p:spPr>
          <a:xfrm>
            <a:off x="329784" y="3000531"/>
            <a:ext cx="7325193" cy="349771"/>
          </a:xfrm>
          <a:custGeom>
            <a:avLst/>
            <a:gdLst>
              <a:gd name="connsiteX0" fmla="*/ 0 w 7325193"/>
              <a:gd name="connsiteY0" fmla="*/ 327285 h 349771"/>
              <a:gd name="connsiteX1" fmla="*/ 689547 w 7325193"/>
              <a:gd name="connsiteY1" fmla="*/ 147403 h 349771"/>
              <a:gd name="connsiteX2" fmla="*/ 1783829 w 7325193"/>
              <a:gd name="connsiteY2" fmla="*/ 342276 h 349771"/>
              <a:gd name="connsiteX3" fmla="*/ 2638268 w 7325193"/>
              <a:gd name="connsiteY3" fmla="*/ 102433 h 349771"/>
              <a:gd name="connsiteX4" fmla="*/ 3852472 w 7325193"/>
              <a:gd name="connsiteY4" fmla="*/ 312295 h 349771"/>
              <a:gd name="connsiteX5" fmla="*/ 5051685 w 7325193"/>
              <a:gd name="connsiteY5" fmla="*/ 12492 h 349771"/>
              <a:gd name="connsiteX6" fmla="*/ 6475750 w 7325193"/>
              <a:gd name="connsiteY6" fmla="*/ 237344 h 349771"/>
              <a:gd name="connsiteX7" fmla="*/ 7210268 w 7325193"/>
              <a:gd name="connsiteY7" fmla="*/ 87443 h 349771"/>
              <a:gd name="connsiteX8" fmla="*/ 7165298 w 7325193"/>
              <a:gd name="connsiteY8" fmla="*/ 57462 h 34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5193" h="349771">
                <a:moveTo>
                  <a:pt x="0" y="327285"/>
                </a:moveTo>
                <a:cubicBezTo>
                  <a:pt x="196121" y="236095"/>
                  <a:pt x="392242" y="144905"/>
                  <a:pt x="689547" y="147403"/>
                </a:cubicBezTo>
                <a:cubicBezTo>
                  <a:pt x="986852" y="149901"/>
                  <a:pt x="1459042" y="349771"/>
                  <a:pt x="1783829" y="342276"/>
                </a:cubicBezTo>
                <a:cubicBezTo>
                  <a:pt x="2108616" y="334781"/>
                  <a:pt x="2293494" y="107430"/>
                  <a:pt x="2638268" y="102433"/>
                </a:cubicBezTo>
                <a:cubicBezTo>
                  <a:pt x="2983042" y="97436"/>
                  <a:pt x="3450236" y="327285"/>
                  <a:pt x="3852472" y="312295"/>
                </a:cubicBezTo>
                <a:cubicBezTo>
                  <a:pt x="4254708" y="297305"/>
                  <a:pt x="4614472" y="24984"/>
                  <a:pt x="5051685" y="12492"/>
                </a:cubicBezTo>
                <a:cubicBezTo>
                  <a:pt x="5488898" y="0"/>
                  <a:pt x="6115986" y="224852"/>
                  <a:pt x="6475750" y="237344"/>
                </a:cubicBezTo>
                <a:cubicBezTo>
                  <a:pt x="6835514" y="249836"/>
                  <a:pt x="7095343" y="117423"/>
                  <a:pt x="7210268" y="87443"/>
                </a:cubicBezTo>
                <a:cubicBezTo>
                  <a:pt x="7325193" y="57463"/>
                  <a:pt x="7245245" y="57462"/>
                  <a:pt x="7165298" y="57462"/>
                </a:cubicBezTo>
              </a:path>
            </a:pathLst>
          </a:cu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files.builderclub.com/uploads/articles/garazh-stroitelstvo-garazha-na-uchastke/garazh-2-big-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71" t="4558" b="8833"/>
          <a:stretch>
            <a:fillRect/>
          </a:stretch>
        </p:blipFill>
        <p:spPr bwMode="auto">
          <a:xfrm>
            <a:off x="683568" y="4077072"/>
            <a:ext cx="2539931" cy="1656184"/>
          </a:xfrm>
          <a:prstGeom prst="rect">
            <a:avLst/>
          </a:prstGeom>
          <a:noFill/>
        </p:spPr>
      </p:pic>
      <p:pic>
        <p:nvPicPr>
          <p:cNvPr id="1028" name="Picture 4" descr="http://chonemuzhik.ru/wp-content/uploads/2009/12/me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516216" y="1479554"/>
            <a:ext cx="2411760" cy="1549447"/>
          </a:xfrm>
          <a:prstGeom prst="rect">
            <a:avLst/>
          </a:prstGeom>
          <a:noFill/>
        </p:spPr>
      </p:pic>
      <p:sp>
        <p:nvSpPr>
          <p:cNvPr id="14" name="Полилиния 13"/>
          <p:cNvSpPr/>
          <p:nvPr/>
        </p:nvSpPr>
        <p:spPr>
          <a:xfrm>
            <a:off x="1903751" y="5566347"/>
            <a:ext cx="6723088" cy="801974"/>
          </a:xfrm>
          <a:custGeom>
            <a:avLst/>
            <a:gdLst>
              <a:gd name="connsiteX0" fmla="*/ 0 w 6723088"/>
              <a:gd name="connsiteY0" fmla="*/ 144905 h 801974"/>
              <a:gd name="connsiteX1" fmla="*/ 269823 w 6723088"/>
              <a:gd name="connsiteY1" fmla="*/ 774492 h 801974"/>
              <a:gd name="connsiteX2" fmla="*/ 1364105 w 6723088"/>
              <a:gd name="connsiteY2" fmla="*/ 309797 h 801974"/>
              <a:gd name="connsiteX3" fmla="*/ 2503357 w 6723088"/>
              <a:gd name="connsiteY3" fmla="*/ 639581 h 801974"/>
              <a:gd name="connsiteX4" fmla="*/ 3777521 w 6723088"/>
              <a:gd name="connsiteY4" fmla="*/ 279817 h 801974"/>
              <a:gd name="connsiteX5" fmla="*/ 5291528 w 6723088"/>
              <a:gd name="connsiteY5" fmla="*/ 669561 h 801974"/>
              <a:gd name="connsiteX6" fmla="*/ 6490741 w 6723088"/>
              <a:gd name="connsiteY6" fmla="*/ 189876 h 801974"/>
              <a:gd name="connsiteX7" fmla="*/ 6685613 w 6723088"/>
              <a:gd name="connsiteY7" fmla="*/ 24984 h 801974"/>
              <a:gd name="connsiteX8" fmla="*/ 6685613 w 6723088"/>
              <a:gd name="connsiteY8" fmla="*/ 39974 h 80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3088" h="801974">
                <a:moveTo>
                  <a:pt x="0" y="144905"/>
                </a:moveTo>
                <a:cubicBezTo>
                  <a:pt x="21236" y="445957"/>
                  <a:pt x="42472" y="747010"/>
                  <a:pt x="269823" y="774492"/>
                </a:cubicBezTo>
                <a:cubicBezTo>
                  <a:pt x="497174" y="801974"/>
                  <a:pt x="991849" y="332282"/>
                  <a:pt x="1364105" y="309797"/>
                </a:cubicBezTo>
                <a:cubicBezTo>
                  <a:pt x="1736361" y="287312"/>
                  <a:pt x="2101121" y="644578"/>
                  <a:pt x="2503357" y="639581"/>
                </a:cubicBezTo>
                <a:cubicBezTo>
                  <a:pt x="2905593" y="634584"/>
                  <a:pt x="3312826" y="274820"/>
                  <a:pt x="3777521" y="279817"/>
                </a:cubicBezTo>
                <a:cubicBezTo>
                  <a:pt x="4242216" y="284814"/>
                  <a:pt x="4839325" y="684551"/>
                  <a:pt x="5291528" y="669561"/>
                </a:cubicBezTo>
                <a:cubicBezTo>
                  <a:pt x="5743731" y="654571"/>
                  <a:pt x="6258394" y="297305"/>
                  <a:pt x="6490741" y="189876"/>
                </a:cubicBezTo>
                <a:cubicBezTo>
                  <a:pt x="6723088" y="82447"/>
                  <a:pt x="6653134" y="49968"/>
                  <a:pt x="6685613" y="24984"/>
                </a:cubicBezTo>
                <a:cubicBezTo>
                  <a:pt x="6718092" y="0"/>
                  <a:pt x="6690610" y="32479"/>
                  <a:pt x="6685613" y="39974"/>
                </a:cubicBezTo>
              </a:path>
            </a:pathLst>
          </a:cu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83568" y="8535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Заведи мотор автомобиля</a:t>
            </a:r>
          </a:p>
        </p:txBody>
      </p:sp>
      <p:pic>
        <p:nvPicPr>
          <p:cNvPr id="9" name="Рисунок 8" descr="http://s60.radikal.ru/i169/0808/c7/9eb2b44bbd3c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229200"/>
            <a:ext cx="122413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allforchildren.ru/pictures/car_s/car17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988840"/>
            <a:ext cx="15841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vokrugsebja.ru/wp-content/uploads/2012/05/avto14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653136"/>
            <a:ext cx="1794495" cy="121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06018 C -0.0566 0.06388 -0.05278 0.06111 -0.0467 0.05717 C -0.03455 0.05856 -0.02118 0.05301 -0.01059 0.06296 C -0.00712 0.0662 -0.00399 0.0706 -0.00069 0.0743 C 0.00208 0.07777 0.00903 0.08009 0.00903 0.08055 C 0.01788 0.07662 0.02656 0.07106 0.03524 0.06597 C 0.03698 0.06504 0.03854 0.06388 0.04028 0.06296 C 0.04184 0.06203 0.04514 0.06018 0.04514 0.06064 C 0.0526 0.05162 0.06128 0.04861 0.06979 0.04328 C 0.0717 0.04213 0.07292 0.03912 0.07465 0.03773 C 0.07726 0.03518 0.08021 0.03426 0.08281 0.03194 C 0.08628 0.0287 0.09271 0.02083 0.09271 0.02106 C 0.10312 0.02199 0.11441 0.01828 0.12378 0.02662 C 0.13229 0.03402 0.13958 0.0456 0.14844 0.05185 C 0.15503 0.05694 0.16285 0.05926 0.16962 0.06296 C 0.18177 0.06203 0.19392 0.0618 0.2059 0.06018 C 0.2125 0.05926 0.22101 0.04976 0.22708 0.04629 C 0.23299 0.04305 0.23785 0.03888 0.24358 0.03495 C 0.2467 0.03287 0.25 0.03101 0.2533 0.02916 C 0.25503 0.02824 0.25833 0.02662 0.25833 0.02685 C 0.26736 0.01574 0.27882 0.01111 0.28941 0.00625 C 0.30087 -0.00672 0.30139 -0.00371 0.31389 -0.01042 C 0.32934 -0.00695 0.34462 -0.00533 0.3599 -0.00209 C 0.37031 0.01018 0.38108 0.01365 0.39271 0.02083 C 0.41528 0.01689 0.43628 0.02083 0.45833 0.02662 C 0.4658 0.03958 0.47309 0.03796 0.48281 0.04328 C 0.49896 0.0412 0.51371 0.03518 0.53038 0.03194 C 0.53559 0.02986 0.54132 0.02963 0.54687 0.02662 C 0.54878 0.02523 0.55 0.02222 0.55174 0.02083 C 0.55642 0.01666 0.56146 0.01203 0.56649 0.00926 C 0.57101 0.00393 0.57396 0.00092 0.57951 0.00092 " pathEditMode="relative" rAng="0" ptsTypes="fffffffffff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 0.03125 C -0.07379 0.03287 -0.08698 0.03657 -0.10052 0.04213 C -0.10347 0.04328 -0.10625 0.0449 -0.10903 0.04629 C -0.11198 0.04768 -0.11788 0.05069 -0.11788 0.05092 C -0.13386 0.04953 -0.14323 0.04907 -0.15712 0.04421 C -0.16892 0.04004 -0.18021 0.02939 -0.19219 0.02477 C -0.20972 0.01828 -0.22847 0.01828 -0.24618 0.0162 C -0.25538 0.01689 -0.26458 0.01689 -0.27379 0.01852 C -0.27691 0.01898 -0.28247 0.02268 -0.28247 0.02291 C -0.28802 0.02801 -0.29392 0.03055 -0.3 0.03356 C -0.30139 0.03426 -0.30295 0.03495 -0.30434 0.03564 C -0.30573 0.03634 -0.30868 0.03773 -0.30868 0.03796 C -0.31024 0.03912 -0.31163 0.04097 -0.3132 0.04213 C -0.31597 0.04398 -0.32188 0.04629 -0.32188 0.04652 C -0.33021 0.05463 -0.34236 0.06689 -0.35261 0.06782 C -0.36077 0.06852 -0.36892 0.06921 -0.37726 0.0699 C -0.38837 0.06921 -0.39983 0.0706 -0.41077 0.06782 C -0.41424 0.06689 -0.41649 0.06203 -0.41945 0.05926 C -0.42552 0.05347 -0.43299 0.04884 -0.43854 0.04213 C -0.44583 0.0331 -0.43941 0.03727 -0.44722 0.03356 C -0.45017 0.03055 -0.45313 0.02754 -0.4559 0.02477 C -0.45729 0.02338 -0.46024 0.0206 -0.46024 0.02083 C -0.46858 0.02129 -0.47674 0.02152 -0.48507 0.02268 C -0.49427 0.02384 -0.50017 0.03379 -0.50868 0.03773 C -0.51615 0.04537 -0.52292 0.05532 -0.53021 0.06365 C -0.53316 0.06689 -0.53611 0.06944 -0.53906 0.07222 C -0.54045 0.07361 -0.5434 0.07639 -0.5434 0.07662 C -0.5441 0.07639 -0.56007 0.07639 -0.56528 0.07222 C -0.5684 0.06967 -0.57101 0.06643 -0.57413 0.06365 C -0.57552 0.06227 -0.57847 0.05926 -0.57847 0.05949 C -0.58229 0.05023 -0.58837 0.04421 -0.59306 0.03564 C -0.59653 0.02963 -0.59965 0.02176 -0.6033 0.0162 C -0.6099 0.00625 -0.6059 0.01736 -0.60903 0.00764 " pathEditMode="relative" rAng="0" ptsTypes="ffffffffffffffffffffffffffffffff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mediaguide.ru/p/m-r_smeshariki-001.jpg"/>
          <p:cNvPicPr/>
          <p:nvPr/>
        </p:nvPicPr>
        <p:blipFill>
          <a:blip r:embed="rId2" cstate="print"/>
          <a:srcRect r="3976" b="3505"/>
          <a:stretch>
            <a:fillRect/>
          </a:stretch>
        </p:blipFill>
        <p:spPr bwMode="auto">
          <a:xfrm flipH="1">
            <a:off x="6948264" y="4869160"/>
            <a:ext cx="19548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003232" cy="1143000"/>
          </a:xfrm>
        </p:spPr>
        <p:txBody>
          <a:bodyPr/>
          <a:lstStyle/>
          <a:p>
            <a:r>
              <a:rPr lang="ru-RU" b="1" dirty="0">
                <a:solidFill>
                  <a:srgbClr val="CD379B"/>
                </a:solidFill>
              </a:rPr>
              <a:t>Проговори чистоговорки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980728"/>
            <a:ext cx="6408712" cy="4925144"/>
          </a:xfrm>
        </p:spPr>
        <p:txBody>
          <a:bodyPr/>
          <a:lstStyle/>
          <a:p>
            <a:pPr>
              <a:buNone/>
            </a:pPr>
            <a:r>
              <a:rPr lang="ru-RU" dirty="0" err="1">
                <a:solidFill>
                  <a:srgbClr val="7030A0"/>
                </a:solidFill>
              </a:rPr>
              <a:t>Ра-ра-ра</a:t>
            </a:r>
            <a:r>
              <a:rPr lang="ru-RU" dirty="0">
                <a:solidFill>
                  <a:srgbClr val="7030A0"/>
                </a:solidFill>
              </a:rPr>
              <a:t> – </a:t>
            </a:r>
            <a:r>
              <a:rPr lang="ru-RU" dirty="0" err="1">
                <a:solidFill>
                  <a:srgbClr val="7030A0"/>
                </a:solidFill>
              </a:rPr>
              <a:t>Нюше</a:t>
            </a:r>
            <a:r>
              <a:rPr lang="ru-RU" dirty="0">
                <a:solidFill>
                  <a:srgbClr val="7030A0"/>
                </a:solidFill>
              </a:rPr>
              <a:t> нравится жара.</a:t>
            </a:r>
          </a:p>
          <a:p>
            <a:pPr>
              <a:buNone/>
            </a:pPr>
            <a:r>
              <a:rPr lang="ru-RU" dirty="0" err="1">
                <a:solidFill>
                  <a:srgbClr val="7030A0"/>
                </a:solidFill>
              </a:rPr>
              <a:t>Ра-ра-ра</a:t>
            </a:r>
            <a:r>
              <a:rPr lang="ru-RU" dirty="0">
                <a:solidFill>
                  <a:srgbClr val="7030A0"/>
                </a:solidFill>
              </a:rPr>
              <a:t> – поливать цветы пора.</a:t>
            </a:r>
          </a:p>
          <a:p>
            <a:pPr>
              <a:buNone/>
            </a:pPr>
            <a:r>
              <a:rPr lang="ru-RU" dirty="0" err="1">
                <a:solidFill>
                  <a:srgbClr val="7030A0"/>
                </a:solidFill>
              </a:rPr>
              <a:t>Ро-ро-ро</a:t>
            </a:r>
            <a:r>
              <a:rPr lang="ru-RU" dirty="0">
                <a:solidFill>
                  <a:srgbClr val="7030A0"/>
                </a:solidFill>
              </a:rPr>
              <a:t> – на полу стоит ведро.</a:t>
            </a:r>
          </a:p>
          <a:p>
            <a:pPr>
              <a:buNone/>
            </a:pPr>
            <a:r>
              <a:rPr lang="ru-RU" dirty="0" err="1">
                <a:solidFill>
                  <a:srgbClr val="7030A0"/>
                </a:solidFill>
              </a:rPr>
              <a:t>Ро-ро-ро</a:t>
            </a:r>
            <a:r>
              <a:rPr lang="ru-RU" dirty="0">
                <a:solidFill>
                  <a:srgbClr val="7030A0"/>
                </a:solidFill>
              </a:rPr>
              <a:t> – у </a:t>
            </a:r>
            <a:r>
              <a:rPr lang="ru-RU" dirty="0" err="1">
                <a:solidFill>
                  <a:srgbClr val="7030A0"/>
                </a:solidFill>
              </a:rPr>
              <a:t>Нюши</a:t>
            </a:r>
            <a:r>
              <a:rPr lang="ru-RU" dirty="0">
                <a:solidFill>
                  <a:srgbClr val="7030A0"/>
                </a:solidFill>
              </a:rPr>
              <a:t> новое ведро.</a:t>
            </a:r>
          </a:p>
          <a:p>
            <a:pPr>
              <a:buNone/>
            </a:pPr>
            <a:r>
              <a:rPr lang="ru-RU" dirty="0" err="1">
                <a:solidFill>
                  <a:srgbClr val="7030A0"/>
                </a:solidFill>
              </a:rPr>
              <a:t>Ру-ру-ру</a:t>
            </a:r>
            <a:r>
              <a:rPr lang="ru-RU" dirty="0">
                <a:solidFill>
                  <a:srgbClr val="7030A0"/>
                </a:solidFill>
              </a:rPr>
              <a:t> – </a:t>
            </a:r>
            <a:r>
              <a:rPr lang="ru-RU" dirty="0" err="1">
                <a:solidFill>
                  <a:srgbClr val="7030A0"/>
                </a:solidFill>
              </a:rPr>
              <a:t>Нюша</a:t>
            </a:r>
            <a:r>
              <a:rPr lang="ru-RU" dirty="0">
                <a:solidFill>
                  <a:srgbClr val="7030A0"/>
                </a:solidFill>
              </a:rPr>
              <a:t> видит кенгуру.</a:t>
            </a:r>
          </a:p>
          <a:p>
            <a:pPr>
              <a:buNone/>
            </a:pPr>
            <a:r>
              <a:rPr lang="ru-RU" dirty="0" err="1">
                <a:solidFill>
                  <a:srgbClr val="7030A0"/>
                </a:solidFill>
              </a:rPr>
              <a:t>Ру-ру-ру</a:t>
            </a:r>
            <a:r>
              <a:rPr lang="ru-RU" dirty="0">
                <a:solidFill>
                  <a:srgbClr val="7030A0"/>
                </a:solidFill>
              </a:rPr>
              <a:t> – рядом бродит кенгуру.</a:t>
            </a:r>
          </a:p>
          <a:p>
            <a:pPr>
              <a:buNone/>
            </a:pPr>
            <a:r>
              <a:rPr lang="ru-RU" dirty="0" err="1">
                <a:solidFill>
                  <a:srgbClr val="7030A0"/>
                </a:solidFill>
              </a:rPr>
              <a:t>Ры-ры-ры</a:t>
            </a:r>
            <a:r>
              <a:rPr lang="ru-RU" dirty="0">
                <a:solidFill>
                  <a:srgbClr val="7030A0"/>
                </a:solidFill>
              </a:rPr>
              <a:t> – покатаемся с горы.</a:t>
            </a:r>
          </a:p>
          <a:p>
            <a:pPr>
              <a:buNone/>
            </a:pPr>
            <a:r>
              <a:rPr lang="ru-RU" dirty="0" err="1">
                <a:solidFill>
                  <a:srgbClr val="7030A0"/>
                </a:solidFill>
              </a:rPr>
              <a:t>Ры-ры-ры</a:t>
            </a:r>
            <a:r>
              <a:rPr lang="ru-RU" dirty="0">
                <a:solidFill>
                  <a:srgbClr val="7030A0"/>
                </a:solidFill>
              </a:rPr>
              <a:t> – не заметили жары.</a:t>
            </a:r>
          </a:p>
        </p:txBody>
      </p:sp>
      <p:pic>
        <p:nvPicPr>
          <p:cNvPr id="4" name="Рисунок 3" descr="http://fotodryg.ru/clipart/1/4/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5085184"/>
            <a:ext cx="1707748" cy="15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Составь предложения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99592" y="908720"/>
            <a:ext cx="7416824" cy="3672408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4" descr="http://macpages.me/uploads/images/00/19/34/2011/02/09/99839bf45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916832"/>
            <a:ext cx="1584176" cy="1584176"/>
          </a:xfrm>
          <a:prstGeom prst="rect">
            <a:avLst/>
          </a:prstGeom>
          <a:noFill/>
        </p:spPr>
      </p:pic>
      <p:pic>
        <p:nvPicPr>
          <p:cNvPr id="10" name="Рисунок 9" descr="http://png2.ru/media/k2/items/cache/19b2674528b4d5fa396dcc8c20062871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99592" y="4581128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7922C7-5E52-4E1F-9BC8-054532C72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95" y="1772816"/>
            <a:ext cx="1960827" cy="196082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Составь предложения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99592" y="908720"/>
            <a:ext cx="7416824" cy="3672408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 descr="http://png2.ru/media/k2/items/cache/19b2674528b4d5fa396dcc8c20062871_X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99592" y="4581128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Изображение выглядит как музыка, барабан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0FDC846-6CCE-4C94-948D-3688D9FFC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60827"/>
            <a:ext cx="1808433" cy="14586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FEC1E7-ACF9-44EE-832A-FDA1383933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95" y="1772816"/>
            <a:ext cx="1960827" cy="196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92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Составь предложения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99592" y="908720"/>
            <a:ext cx="7416824" cy="3672408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0" descr="http://www.postroika.ru/drawing/ch1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9700" y="2051720"/>
            <a:ext cx="1974271" cy="1551870"/>
          </a:xfrm>
          <a:prstGeom prst="rect">
            <a:avLst/>
          </a:prstGeom>
          <a:noFill/>
        </p:spPr>
      </p:pic>
      <p:pic>
        <p:nvPicPr>
          <p:cNvPr id="10" name="Рисунок 9" descr="http://png2.ru/media/k2/items/cache/19b2674528b4d5fa396dcc8c20062871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99592" y="4581128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A13428-5FDD-4A18-8A2C-DC6A3B2718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95" y="1772816"/>
            <a:ext cx="1960827" cy="196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23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Составь предложения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99592" y="908720"/>
            <a:ext cx="7416824" cy="3672408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http://landofart.ru/wp-content/uploads/2012/09/landofart.ru-Bugle256.png?9d7bd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6116" y="1813756"/>
            <a:ext cx="1790328" cy="1790328"/>
          </a:xfrm>
          <a:prstGeom prst="rect">
            <a:avLst/>
          </a:prstGeom>
          <a:noFill/>
        </p:spPr>
      </p:pic>
      <p:pic>
        <p:nvPicPr>
          <p:cNvPr id="10" name="Рисунок 9" descr="http://png2.ru/media/k2/items/cache/19b2674528b4d5fa396dcc8c20062871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99592" y="4581128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E3A3AF-FEF3-4E7A-8B5D-E73189634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95" y="1772816"/>
            <a:ext cx="1960827" cy="196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362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Составь предложения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99592" y="908720"/>
            <a:ext cx="7416824" cy="3672408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://www.smeshateka.ru/img/krosh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4960" y="1417638"/>
            <a:ext cx="2090936" cy="265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https://encrypted-tbn1.gstatic.com/images?q=tbn:ANd9GcTuOqJuCpbnvpQuKSGsWK-7T22vImgn4OM0SJHpGebuSKvmuF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204864"/>
            <a:ext cx="2667000" cy="1295401"/>
          </a:xfrm>
          <a:prstGeom prst="rect">
            <a:avLst/>
          </a:prstGeom>
          <a:noFill/>
        </p:spPr>
      </p:pic>
      <p:pic>
        <p:nvPicPr>
          <p:cNvPr id="13" name="Рисунок 12" descr="http://png2.ru/media/k2/items/cache/19b2674528b4d5fa396dcc8c20062871_X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437112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Составь предложения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99592" y="908720"/>
            <a:ext cx="7416824" cy="3672408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2" descr="http://piquadro.030201.ru/uploads/posts/2012-06/1340960848_set-of-cookies-and-cakes-05.jpg"/>
          <p:cNvPicPr>
            <a:picLocks noChangeAspect="1" noChangeArrowheads="1"/>
          </p:cNvPicPr>
          <p:nvPr/>
        </p:nvPicPr>
        <p:blipFill>
          <a:blip r:embed="rId2" cstate="print"/>
          <a:srcRect l="1454" t="10080" r="68016" b="49601"/>
          <a:stretch>
            <a:fillRect/>
          </a:stretch>
        </p:blipFill>
        <p:spPr bwMode="auto">
          <a:xfrm>
            <a:off x="5220072" y="2060848"/>
            <a:ext cx="2079231" cy="1584176"/>
          </a:xfrm>
          <a:prstGeom prst="rect">
            <a:avLst/>
          </a:prstGeom>
          <a:noFill/>
        </p:spPr>
      </p:pic>
      <p:pic>
        <p:nvPicPr>
          <p:cNvPr id="13" name="Рисунок 12" descr="http://png2.ru/media/k2/items/cache/19b2674528b4d5fa396dcc8c20062871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437112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smeshateka.ru/img/krosh.png">
            <a:extLst>
              <a:ext uri="{FF2B5EF4-FFF2-40B4-BE49-F238E27FC236}">
                <a16:creationId xmlns:a16="http://schemas.microsoft.com/office/drawing/2014/main" id="{1F46485E-58BC-4B67-A2EB-8D9ADEF82CA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4960" y="1417638"/>
            <a:ext cx="2090936" cy="265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611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Составь предложения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99592" y="908720"/>
            <a:ext cx="7416824" cy="3672408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 descr="http://adalin.mospsy.ru/img2/z_1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988840"/>
            <a:ext cx="1710384" cy="1898526"/>
          </a:xfrm>
          <a:prstGeom prst="rect">
            <a:avLst/>
          </a:prstGeom>
          <a:noFill/>
        </p:spPr>
      </p:pic>
      <p:pic>
        <p:nvPicPr>
          <p:cNvPr id="13" name="Рисунок 12" descr="http://png2.ru/media/k2/items/cache/19b2674528b4d5fa396dcc8c20062871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437112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smeshateka.ru/img/krosh.png">
            <a:extLst>
              <a:ext uri="{FF2B5EF4-FFF2-40B4-BE49-F238E27FC236}">
                <a16:creationId xmlns:a16="http://schemas.microsoft.com/office/drawing/2014/main" id="{F1415519-72CF-4205-9E38-439BAC3A83DD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4960" y="1417638"/>
            <a:ext cx="2090936" cy="265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04536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Составь предложения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99592" y="908720"/>
            <a:ext cx="7416824" cy="3672408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8" name="Picture 10" descr="http://www.detsadd.narod.ru/risunki/vedr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916832"/>
            <a:ext cx="1223602" cy="1700808"/>
          </a:xfrm>
          <a:prstGeom prst="rect">
            <a:avLst/>
          </a:prstGeom>
          <a:noFill/>
        </p:spPr>
      </p:pic>
      <p:pic>
        <p:nvPicPr>
          <p:cNvPr id="13" name="Рисунок 12" descr="http://png2.ru/media/k2/items/cache/19b2674528b4d5fa396dcc8c20062871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437112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smeshateka.ru/img/krosh.png">
            <a:extLst>
              <a:ext uri="{FF2B5EF4-FFF2-40B4-BE49-F238E27FC236}">
                <a16:creationId xmlns:a16="http://schemas.microsoft.com/office/drawing/2014/main" id="{8724AEE4-CBD7-4F16-A136-CD60CFE1A04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4960" y="1417638"/>
            <a:ext cx="2090936" cy="265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4159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Составь предложения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99592" y="908720"/>
            <a:ext cx="7416824" cy="3672408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Picture 8" descr="http://img.babyblog.ru/7/3/7/737575dd391d133d2a0a0c03c2b48d92.png"/>
          <p:cNvPicPr>
            <a:picLocks noChangeAspect="1" noChangeArrowheads="1"/>
          </p:cNvPicPr>
          <p:nvPr/>
        </p:nvPicPr>
        <p:blipFill>
          <a:blip r:embed="rId2" cstate="print"/>
          <a:srcRect l="4857" t="4457"/>
          <a:stretch>
            <a:fillRect/>
          </a:stretch>
        </p:blipFill>
        <p:spPr bwMode="auto">
          <a:xfrm flipH="1">
            <a:off x="5580114" y="1988840"/>
            <a:ext cx="1554508" cy="1701137"/>
          </a:xfrm>
          <a:prstGeom prst="rect">
            <a:avLst/>
          </a:prstGeom>
          <a:noFill/>
        </p:spPr>
      </p:pic>
      <p:pic>
        <p:nvPicPr>
          <p:cNvPr id="13" name="Рисунок 12" descr="http://png2.ru/media/k2/items/cache/19b2674528b4d5fa396dcc8c20062871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437112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smeshateka.ru/img/krosh.png">
            <a:extLst>
              <a:ext uri="{FF2B5EF4-FFF2-40B4-BE49-F238E27FC236}">
                <a16:creationId xmlns:a16="http://schemas.microsoft.com/office/drawing/2014/main" id="{54A3FAD1-069E-452E-B590-AA971F83D73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4960" y="1417638"/>
            <a:ext cx="2090936" cy="265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236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5375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Прочитай слоги</a:t>
            </a:r>
          </a:p>
        </p:txBody>
      </p:sp>
      <p:pic>
        <p:nvPicPr>
          <p:cNvPr id="3" name="Рисунок 2" descr="http://multsmeshariki.ru/data/uploads/personaji/pin/pin-kartinki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5085184"/>
            <a:ext cx="18002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diletant.ru/upload/medialibrary/cee/cee35511ce36689c8add318bdfbbe28e.jpg"/>
          <p:cNvPicPr/>
          <p:nvPr/>
        </p:nvPicPr>
        <p:blipFill>
          <a:blip r:embed="rId3" cstate="print"/>
          <a:srcRect l="5000" t="2333" r="10667" b="9000"/>
          <a:stretch>
            <a:fillRect/>
          </a:stretch>
        </p:blipFill>
        <p:spPr bwMode="auto">
          <a:xfrm>
            <a:off x="6012160" y="5373216"/>
            <a:ext cx="1105258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899592" y="1196752"/>
            <a:ext cx="5112568" cy="4104456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РА-РА-РА</a:t>
            </a:r>
          </a:p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РО-РО-РО</a:t>
            </a:r>
          </a:p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РУ-РУ-РУ</a:t>
            </a:r>
          </a:p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РЫ-РЫ-РЫ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istergid.ru/image/upload/2011-08-06/330026694634_42012_y_f9c560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770485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908720"/>
            <a:ext cx="2952328" cy="3168352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Молодец!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CD379B"/>
                </a:solidFill>
              </a:rPr>
              <a:t>До </a:t>
            </a:r>
            <a:br>
              <a:rPr lang="ru-RU" b="1" dirty="0">
                <a:solidFill>
                  <a:srgbClr val="CD379B"/>
                </a:solidFill>
              </a:rPr>
            </a:br>
            <a:r>
              <a:rPr lang="ru-RU" b="1" dirty="0">
                <a:solidFill>
                  <a:srgbClr val="CD379B"/>
                </a:solidFill>
              </a:rPr>
              <a:t>встречи!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043" y="5375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Прочитай слоги</a:t>
            </a:r>
          </a:p>
        </p:txBody>
      </p:sp>
      <p:pic>
        <p:nvPicPr>
          <p:cNvPr id="3" name="Рисунок 2" descr="http://multsmeshariki.ru/data/uploads/personaji/pin/pin-kartinki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5085184"/>
            <a:ext cx="18002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diletant.ru/upload/medialibrary/cee/cee35511ce36689c8add318bdfbbe28e.jpg"/>
          <p:cNvPicPr/>
          <p:nvPr/>
        </p:nvPicPr>
        <p:blipFill>
          <a:blip r:embed="rId3" cstate="print"/>
          <a:srcRect l="5000" t="2333" r="10667" b="9000"/>
          <a:stretch>
            <a:fillRect/>
          </a:stretch>
        </p:blipFill>
        <p:spPr bwMode="auto">
          <a:xfrm>
            <a:off x="6012160" y="5373216"/>
            <a:ext cx="1105258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Горизонтальный свиток 6"/>
          <p:cNvSpPr/>
          <p:nvPr/>
        </p:nvSpPr>
        <p:spPr>
          <a:xfrm>
            <a:off x="971600" y="1340768"/>
            <a:ext cx="5112568" cy="4104456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РА-РА-РО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РО-РО-РУ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РУ-РУ-РЫ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РЫ-РЫ-РА</a:t>
            </a:r>
          </a:p>
        </p:txBody>
      </p:sp>
    </p:spTree>
    <p:extLst>
      <p:ext uri="{BB962C8B-B14F-4D97-AF65-F5344CB8AC3E}">
        <p14:creationId xmlns:p14="http://schemas.microsoft.com/office/powerpoint/2010/main" val="199304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12576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Прочитай слоги</a:t>
            </a:r>
          </a:p>
        </p:txBody>
      </p:sp>
      <p:pic>
        <p:nvPicPr>
          <p:cNvPr id="3" name="Рисунок 2" descr="http://multsmeshariki.ru/data/uploads/personaji/pin/pin-kartinki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5085184"/>
            <a:ext cx="18002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diletant.ru/upload/medialibrary/cee/cee35511ce36689c8add318bdfbbe28e.jpg"/>
          <p:cNvPicPr/>
          <p:nvPr/>
        </p:nvPicPr>
        <p:blipFill>
          <a:blip r:embed="rId3" cstate="print"/>
          <a:srcRect l="5000" t="2333" r="10667" b="9000"/>
          <a:stretch>
            <a:fillRect/>
          </a:stretch>
        </p:blipFill>
        <p:spPr bwMode="auto">
          <a:xfrm>
            <a:off x="6012160" y="5373216"/>
            <a:ext cx="1105258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Горизонтальный свиток 7"/>
          <p:cNvSpPr/>
          <p:nvPr/>
        </p:nvSpPr>
        <p:spPr>
          <a:xfrm>
            <a:off x="1115616" y="1484784"/>
            <a:ext cx="5112568" cy="4104456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РА-РО-РУ-РЫ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РО-РУ-РЫ-РА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РУ-РЫ-РА-РО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РЫ-РА-РО-РУ</a:t>
            </a:r>
          </a:p>
        </p:txBody>
      </p:sp>
    </p:spTree>
    <p:extLst>
      <p:ext uri="{BB962C8B-B14F-4D97-AF65-F5344CB8AC3E}">
        <p14:creationId xmlns:p14="http://schemas.microsoft.com/office/powerpoint/2010/main" val="22612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22387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Прочитай слоги</a:t>
            </a:r>
          </a:p>
        </p:txBody>
      </p:sp>
      <p:pic>
        <p:nvPicPr>
          <p:cNvPr id="3" name="Рисунок 2" descr="http://multsmeshariki.ru/data/uploads/personaji/pin/pin-kartinki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5085184"/>
            <a:ext cx="18002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diletant.ru/upload/medialibrary/cee/cee35511ce36689c8add318bdfbbe28e.jpg"/>
          <p:cNvPicPr/>
          <p:nvPr/>
        </p:nvPicPr>
        <p:blipFill>
          <a:blip r:embed="rId3" cstate="print"/>
          <a:srcRect l="5000" t="2333" r="10667" b="9000"/>
          <a:stretch>
            <a:fillRect/>
          </a:stretch>
        </p:blipFill>
        <p:spPr bwMode="auto">
          <a:xfrm>
            <a:off x="6012160" y="5373216"/>
            <a:ext cx="1105258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Горизонтальный свиток 8"/>
          <p:cNvSpPr/>
          <p:nvPr/>
        </p:nvSpPr>
        <p:spPr>
          <a:xfrm>
            <a:off x="1259632" y="1628800"/>
            <a:ext cx="5112568" cy="4104456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АР-ОР-АР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ОР-УР-ОР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УР-ЫР-УР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ЫР-АР-ЫР</a:t>
            </a:r>
          </a:p>
        </p:txBody>
      </p:sp>
    </p:spTree>
    <p:extLst>
      <p:ext uri="{BB962C8B-B14F-4D97-AF65-F5344CB8AC3E}">
        <p14:creationId xmlns:p14="http://schemas.microsoft.com/office/powerpoint/2010/main" val="116931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11663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Прочитай слоги</a:t>
            </a:r>
          </a:p>
        </p:txBody>
      </p:sp>
      <p:pic>
        <p:nvPicPr>
          <p:cNvPr id="3" name="Рисунок 2" descr="http://multsmeshariki.ru/data/uploads/personaji/pin/pin-kartinki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5085184"/>
            <a:ext cx="18002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diletant.ru/upload/medialibrary/cee/cee35511ce36689c8add318bdfbbe28e.jpg"/>
          <p:cNvPicPr/>
          <p:nvPr/>
        </p:nvPicPr>
        <p:blipFill>
          <a:blip r:embed="rId3" cstate="print"/>
          <a:srcRect l="5000" t="2333" r="10667" b="9000"/>
          <a:stretch>
            <a:fillRect/>
          </a:stretch>
        </p:blipFill>
        <p:spPr bwMode="auto">
          <a:xfrm>
            <a:off x="6012160" y="5373216"/>
            <a:ext cx="1105258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Горизонтальный свиток 9"/>
          <p:cNvSpPr/>
          <p:nvPr/>
        </p:nvSpPr>
        <p:spPr>
          <a:xfrm>
            <a:off x="1452221" y="1705670"/>
            <a:ext cx="5112568" cy="4104456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АР-ОР-УР-ЫР-ИР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ОР-УР-ЫР-ИР-ЕР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УР-ЫР-ИР-ЕР-ЯР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ИР-ЕР-ЯР-ЮР-ЁР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7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rangAbstrak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OrangAbstrakt</Template>
  <TotalTime>1460</TotalTime>
  <Words>485</Words>
  <Application>Microsoft Office PowerPoint</Application>
  <PresentationFormat>Экран (4:3)</PresentationFormat>
  <Paragraphs>117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3" baseType="lpstr">
      <vt:lpstr>Arial</vt:lpstr>
      <vt:lpstr>Calibri</vt:lpstr>
      <vt:lpstr>OrangAbstrakt</vt:lpstr>
      <vt:lpstr> Автоматизация  звука [Р] в слогах, словах, фразах. Игры со Смешариками</vt:lpstr>
      <vt:lpstr>Содержание</vt:lpstr>
      <vt:lpstr>Заведи мотор самолёта</vt:lpstr>
      <vt:lpstr>Заведи мотор автомобиля</vt:lpstr>
      <vt:lpstr>Прочитай слоги</vt:lpstr>
      <vt:lpstr>Прочитай слоги</vt:lpstr>
      <vt:lpstr>Прочитай слоги</vt:lpstr>
      <vt:lpstr>Прочитай слоги</vt:lpstr>
      <vt:lpstr>Прочитай слоги</vt:lpstr>
      <vt:lpstr>Назови картинки</vt:lpstr>
      <vt:lpstr> «Чего не стало?» </vt:lpstr>
      <vt:lpstr>Назови картинки</vt:lpstr>
      <vt:lpstr> «Жадина» </vt:lpstr>
      <vt:lpstr> «Жадина» </vt:lpstr>
      <vt:lpstr> «Жадина» </vt:lpstr>
      <vt:lpstr> «Жадина» </vt:lpstr>
      <vt:lpstr>«Один – много» </vt:lpstr>
      <vt:lpstr>Посчитай</vt:lpstr>
      <vt:lpstr>Посчитай</vt:lpstr>
      <vt:lpstr>Назови предметы</vt:lpstr>
      <vt:lpstr> «Живое – неживое» </vt:lpstr>
      <vt:lpstr>Узнай и назови</vt:lpstr>
      <vt:lpstr>Громко назови, запомни, повтори</vt:lpstr>
      <vt:lpstr>Громко назови, запомни, повтори</vt:lpstr>
      <vt:lpstr>Назови предметы</vt:lpstr>
      <vt:lpstr> Назови ласково </vt:lpstr>
      <vt:lpstr>Скажи правильно</vt:lpstr>
      <vt:lpstr>Скажи правильно</vt:lpstr>
      <vt:lpstr>Скажи правильно</vt:lpstr>
      <vt:lpstr>Скажи правильно</vt:lpstr>
      <vt:lpstr>Скажи правильно</vt:lpstr>
      <vt:lpstr>Скажи правильно</vt:lpstr>
      <vt:lpstr>Скажи правильно</vt:lpstr>
      <vt:lpstr>Скажи правильно</vt:lpstr>
      <vt:lpstr>Собери урожай</vt:lpstr>
      <vt:lpstr>Раздели слова на слоги</vt:lpstr>
      <vt:lpstr>Раздели слова на слоги</vt:lpstr>
      <vt:lpstr>Раздели слова на слоги</vt:lpstr>
      <vt:lpstr>Раздели слова на слоги</vt:lpstr>
      <vt:lpstr>Проговори чистоговорки</vt:lpstr>
      <vt:lpstr>Составь предложения</vt:lpstr>
      <vt:lpstr>Составь предложения</vt:lpstr>
      <vt:lpstr>Составь предложения</vt:lpstr>
      <vt:lpstr>Составь предложения</vt:lpstr>
      <vt:lpstr>Составь предложения</vt:lpstr>
      <vt:lpstr>Составь предложения</vt:lpstr>
      <vt:lpstr>Составь предложения</vt:lpstr>
      <vt:lpstr>Составь предложения</vt:lpstr>
      <vt:lpstr>Составь предложения</vt:lpstr>
      <vt:lpstr>Молодец! До  встречи!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dc:description>http://propowerpoint.ru - Бесплатные шаблоны для презентаций. Полезные советы и уроки  PowerPoint .</dc:description>
  <cp:lastModifiedBy>Светлана Игнатьева</cp:lastModifiedBy>
  <cp:revision>120</cp:revision>
  <dcterms:created xsi:type="dcterms:W3CDTF">2014-07-10T06:57:38Z</dcterms:created>
  <dcterms:modified xsi:type="dcterms:W3CDTF">2019-04-09T20:07:13Z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77931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