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88" r:id="rId6"/>
    <p:sldId id="289" r:id="rId7"/>
    <p:sldId id="290" r:id="rId8"/>
    <p:sldId id="274" r:id="rId9"/>
    <p:sldId id="275" r:id="rId10"/>
    <p:sldId id="276" r:id="rId11"/>
    <p:sldId id="277" r:id="rId12"/>
    <p:sldId id="278" r:id="rId13"/>
    <p:sldId id="258" r:id="rId14"/>
    <p:sldId id="259" r:id="rId15"/>
    <p:sldId id="279" r:id="rId16"/>
    <p:sldId id="281" r:id="rId17"/>
    <p:sldId id="260" r:id="rId18"/>
    <p:sldId id="261" r:id="rId19"/>
    <p:sldId id="262" r:id="rId20"/>
    <p:sldId id="268" r:id="rId21"/>
    <p:sldId id="269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55" autoAdjust="0"/>
  </p:normalViewPr>
  <p:slideViewPr>
    <p:cSldViewPr>
      <p:cViewPr>
        <p:scale>
          <a:sx n="57" d="100"/>
          <a:sy n="57" d="100"/>
        </p:scale>
        <p:origin x="-2538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4E28-CD88-4F54-86C0-99570383D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BD7A-2C00-4964-9443-E3203BCE1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AE9F-484B-4D46-8FF1-FEA28F9B9A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8C8B-E62D-4147-9BF2-313A883A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33E4-349A-4A9B-A42A-51AC9066EC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3C6E-203C-49FF-8F48-5DA7B247EC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342D-B435-4A74-A526-640BBCF27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779E-1246-403C-B749-559B03A8B4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CDF3-417F-4E11-A254-3F24C7A61F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2030-8A97-40F6-AB77-FE85062E53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4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4CBF-AB8D-402A-BF44-5B1F7BCFB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FA47-6428-4331-B281-51CC7E419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8957-4772-4495-8B98-43B067FFA6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C6BB-5F2B-4415-BFF7-DA3975F3FA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0DDC-2BBF-4F1E-9D06-499C92F5C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EBA-D031-4A69-A467-F51D4C4A68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2373-9423-4CD9-9D58-745697018C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FDB-E589-49CA-84EF-91524A532D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5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A978-3702-46AB-B457-8221CA5F16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922-D3E0-4375-9706-4D0D6EAE2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9C32-A2C4-4ED0-9235-0CF041D784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7BB4-CBE1-46BD-8FF5-A8D46BE0C7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6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99E6F-32D9-4F8D-A1B9-C78857C802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92F0B-39BC-41E6-8132-6D28BC3176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742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746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726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738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648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646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655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stellano.su/wp-content/uploads/2016/04/2016-04-26_1741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77072"/>
            <a:ext cx="5832326" cy="2376264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i="1" dirty="0" smtClean="0"/>
              <a:t>Performed</a:t>
            </a:r>
            <a:r>
              <a:rPr lang="ru-RU" sz="3200" b="1" i="1" dirty="0" smtClean="0"/>
              <a:t>: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 err="1" smtClean="0"/>
              <a:t>Reshetnikov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Stepan</a:t>
            </a:r>
            <a:r>
              <a:rPr lang="ru-RU" sz="3200" b="1" i="1" dirty="0" smtClean="0"/>
              <a:t> 7</a:t>
            </a:r>
            <a:r>
              <a:rPr lang="en-US" sz="3200" b="1" i="1" dirty="0" smtClean="0"/>
              <a:t> “D”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>Teachers:</a:t>
            </a:r>
            <a:br>
              <a:rPr lang="en-US" sz="3200" b="1" i="1" dirty="0"/>
            </a:br>
            <a:r>
              <a:rPr lang="en-US" sz="3200" b="1" i="1" dirty="0" err="1" smtClean="0"/>
              <a:t>Poltavets</a:t>
            </a:r>
            <a:r>
              <a:rPr lang="en-US" sz="3200" b="1" i="1" dirty="0" smtClean="0"/>
              <a:t> Oksana Viktorovna</a:t>
            </a:r>
            <a:br>
              <a:rPr lang="en-US" sz="3200" b="1" i="1" dirty="0" smtClean="0"/>
            </a:br>
            <a:r>
              <a:rPr lang="en-US" sz="3200" dirty="0"/>
              <a:t> </a:t>
            </a:r>
            <a:r>
              <a:rPr lang="en-US" sz="3200" b="1" i="1" dirty="0" err="1"/>
              <a:t>Rab</a:t>
            </a:r>
            <a:r>
              <a:rPr lang="en-US" sz="3200" b="1" i="1" dirty="0"/>
              <a:t> </a:t>
            </a:r>
            <a:r>
              <a:rPr lang="en-US" sz="3200" b="1" i="1" dirty="0" err="1"/>
              <a:t>Polina</a:t>
            </a:r>
            <a:r>
              <a:rPr lang="en-US" sz="3200" b="1" i="1" dirty="0"/>
              <a:t> Alexandrovna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196752"/>
            <a:ext cx="8064896" cy="24482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Russian, English and Spanish proverbs.</a:t>
            </a:r>
          </a:p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Peculiarities of </a:t>
            </a:r>
            <a:r>
              <a:rPr lang="en-US" b="1" i="1" dirty="0" smtClean="0">
                <a:solidFill>
                  <a:prstClr val="black"/>
                </a:solidFill>
              </a:rPr>
              <a:t>translation</a:t>
            </a:r>
            <a:r>
              <a:rPr lang="ru-RU" b="1" i="1" dirty="0">
                <a:solidFill>
                  <a:prstClr val="black"/>
                </a:solidFill>
              </a:rPr>
              <a:t>.</a:t>
            </a:r>
            <a:endParaRPr lang="en-US" b="1" i="1" dirty="0">
              <a:solidFill>
                <a:prstClr val="black"/>
              </a:solidFill>
            </a:endParaRPr>
          </a:p>
          <a:p>
            <a:pPr>
              <a:defRPr/>
            </a:pP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12" y="4005064"/>
            <a:ext cx="8820472" cy="16314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Нет дыма без огня. </a:t>
            </a:r>
            <a:endParaRPr lang="ru-RU" sz="3200" b="1" i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2" y="514300"/>
            <a:ext cx="8396411" cy="13714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200" b="1" dirty="0" err="1">
                <a:solidFill>
                  <a:srgbClr val="464646"/>
                </a:solidFill>
                <a:ea typeface="Calibri"/>
              </a:rPr>
              <a:t>Англ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. «There is no smoke without fire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».</a:t>
            </a:r>
          </a:p>
          <a:p>
            <a:pPr fontAlgn="base"/>
            <a:endParaRPr lang="en-US" sz="3200" b="1" dirty="0">
              <a:solidFill>
                <a:srgbClr val="464646"/>
              </a:solidFill>
              <a:ea typeface="Calibri"/>
            </a:endParaRPr>
          </a:p>
          <a:p>
            <a:pPr fontAlgn="base"/>
            <a:r>
              <a:rPr lang="en-US" sz="3200" b="1" dirty="0" err="1">
                <a:solidFill>
                  <a:srgbClr val="464646"/>
                </a:solidFill>
                <a:ea typeface="Calibri"/>
              </a:rPr>
              <a:t>Исп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. «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Donde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fuego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se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hace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,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humo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sale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».</a:t>
            </a:r>
            <a:endParaRPr lang="ru-RU" sz="3200" b="1" i="1" dirty="0">
              <a:solidFill>
                <a:srgbClr val="1F497D">
                  <a:lumMod val="50000"/>
                </a:srgbClr>
              </a:solidFill>
              <a:ea typeface="Times New Roman"/>
            </a:endParaRPr>
          </a:p>
        </p:txBody>
      </p:sp>
      <p:pic>
        <p:nvPicPr>
          <p:cNvPr id="7" name="Рисунок 6" descr="2016-04-26_1742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2376"/>
            <a:ext cx="4272991" cy="338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820472" cy="16314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Лучше поздно, чем никогда. </a:t>
            </a:r>
            <a:endParaRPr lang="ru-RU" sz="3200" b="1" i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3" y="0"/>
            <a:ext cx="8396411" cy="174996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ES" sz="3200" b="1" dirty="0">
                <a:solidFill>
                  <a:srgbClr val="464646"/>
                </a:solidFill>
                <a:ea typeface="Calibri"/>
              </a:rPr>
              <a:t>Англ. «Better late than never</a:t>
            </a:r>
            <a:r>
              <a:rPr lang="es-ES" sz="3200" b="1" dirty="0" smtClean="0">
                <a:solidFill>
                  <a:srgbClr val="464646"/>
                </a:solidFill>
                <a:ea typeface="Calibri"/>
              </a:rPr>
              <a:t>».</a:t>
            </a:r>
          </a:p>
          <a:p>
            <a:pPr fontAlgn="base"/>
            <a:endParaRPr lang="es-ES" sz="3200" b="1" dirty="0">
              <a:solidFill>
                <a:srgbClr val="464646"/>
              </a:solidFill>
              <a:ea typeface="Calibri"/>
            </a:endParaRPr>
          </a:p>
          <a:p>
            <a:pPr fontAlgn="base"/>
            <a:r>
              <a:rPr lang="es-ES" sz="3200" b="1" dirty="0">
                <a:solidFill>
                  <a:srgbClr val="464646"/>
                </a:solidFill>
                <a:ea typeface="Calibri"/>
              </a:rPr>
              <a:t>Исп. «Más vale tarde que nunca».</a:t>
            </a:r>
          </a:p>
        </p:txBody>
      </p:sp>
      <p:pic>
        <p:nvPicPr>
          <p:cNvPr id="9" name="Рисунок 8" descr="2016-04-26_1746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6396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1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48680"/>
            <a:ext cx="8532440" cy="35283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Methods of translation of English and Spanish proverbs into Russian</a:t>
            </a:r>
            <a:endParaRPr lang="ru-RU" sz="3600" b="1" i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3600" b="1" i="1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3600" b="1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en-US" b="1" u="sng" dirty="0">
                <a:solidFill>
                  <a:srgbClr val="0070C0"/>
                </a:solidFill>
                <a:ea typeface="+mn-ea"/>
                <a:cs typeface="+mn-cs"/>
              </a:rPr>
              <a:t>Proverbs that have a partial match with the target </a:t>
            </a:r>
            <a:r>
              <a:rPr lang="en-US" b="1" u="sng" dirty="0" smtClean="0">
                <a:solidFill>
                  <a:srgbClr val="0070C0"/>
                </a:solidFill>
                <a:ea typeface="+mn-ea"/>
                <a:cs typeface="+mn-cs"/>
              </a:rPr>
              <a:t>language</a:t>
            </a:r>
            <a:endParaRPr lang="ru-RU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5472608" cy="1079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С глаз долой – из сердца вон. 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383" y="3533502"/>
            <a:ext cx="5076056" cy="136763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i="1" u="sng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Значение</a:t>
            </a:r>
          </a:p>
          <a:p>
            <a:pPr fontAlgn="base"/>
            <a:r>
              <a:rPr lang="ru-RU" sz="3200" i="1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Мы забываем того, с кем не видимся и не общаемся.</a:t>
            </a:r>
            <a:endParaRPr lang="ru-RU" sz="3200" i="1" dirty="0">
              <a:solidFill>
                <a:srgbClr val="1F497D">
                  <a:lumMod val="50000"/>
                </a:srgbClr>
              </a:solidFill>
              <a:ea typeface="Times New Roman"/>
            </a:endParaRPr>
          </a:p>
        </p:txBody>
      </p:sp>
      <p:pic>
        <p:nvPicPr>
          <p:cNvPr id="7" name="Рисунок 6" descr="2016-04-26_1726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718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21383" y="188640"/>
            <a:ext cx="9165383" cy="273630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Out of sight, out of mind». </a:t>
            </a:r>
            <a:endParaRPr lang="en-US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прочь из виду,  прочь из памяти</a:t>
            </a:r>
            <a:r>
              <a:rPr lang="ru-RU" sz="2400" i="1" dirty="0">
                <a:solidFill>
                  <a:srgbClr val="464646"/>
                </a:solidFill>
                <a:latin typeface="Arial"/>
                <a:ea typeface="Calibri"/>
              </a:rPr>
              <a:t>.</a:t>
            </a:r>
          </a:p>
          <a:p>
            <a:pPr fontAlgn="base"/>
            <a:endParaRPr lang="en-US" sz="3200" b="1" dirty="0" smtClean="0">
              <a:solidFill>
                <a:srgbClr val="464646"/>
              </a:solidFill>
              <a:latin typeface="Arial"/>
              <a:ea typeface="Calibri"/>
            </a:endParaRPr>
          </a:p>
          <a:p>
            <a:pPr fontAlgn="base"/>
            <a:r>
              <a:rPr lang="ru-RU" sz="3200" b="1" dirty="0" smtClean="0">
                <a:solidFill>
                  <a:srgbClr val="464646"/>
                </a:solidFill>
                <a:ea typeface="Calibri"/>
              </a:rPr>
              <a:t>Исп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. «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Ojo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que no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ve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,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corazón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que no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siente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».</a:t>
            </a:r>
            <a:r>
              <a:rPr lang="en-US" sz="3200" b="1" dirty="0">
                <a:solidFill>
                  <a:srgbClr val="464646"/>
                </a:solidFill>
                <a:latin typeface="Arial"/>
                <a:ea typeface="Calibri"/>
              </a:rPr>
              <a:t> </a:t>
            </a:r>
            <a:endParaRPr lang="en-US" sz="3200" b="1" dirty="0" smtClean="0">
              <a:solidFill>
                <a:srgbClr val="464646"/>
              </a:solidFill>
              <a:latin typeface="Arial"/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глаз не видит, сердце не чувствует.</a:t>
            </a:r>
          </a:p>
        </p:txBody>
      </p:sp>
    </p:spTree>
    <p:extLst>
      <p:ext uri="{BB962C8B-B14F-4D97-AF65-F5344CB8AC3E}">
        <p14:creationId xmlns:p14="http://schemas.microsoft.com/office/powerpoint/2010/main" val="27964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820472" cy="1079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</a:t>
            </a:r>
            <a:r>
              <a:rPr lang="ru-RU" sz="3200" i="1" dirty="0"/>
              <a:t>Лучше синица в руках, чем журавль в небе. 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3221148"/>
            <a:ext cx="5184576" cy="229608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i="1" u="sng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Значение</a:t>
            </a:r>
          </a:p>
          <a:p>
            <a:pPr fontAlgn="base"/>
            <a:r>
              <a:rPr lang="ru-RU" sz="2800" i="1" dirty="0">
                <a:solidFill>
                  <a:srgbClr val="1F497D">
                    <a:lumMod val="50000"/>
                  </a:srgbClr>
                </a:solidFill>
                <a:ea typeface="Times New Roman"/>
              </a:rPr>
              <a:t>Ч</a:t>
            </a:r>
            <a:r>
              <a:rPr lang="ru-RU" sz="2800" i="1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еловек </a:t>
            </a:r>
            <a:r>
              <a:rPr lang="ru-RU" sz="2800" i="1" dirty="0">
                <a:solidFill>
                  <a:srgbClr val="1F497D">
                    <a:lumMod val="50000"/>
                  </a:srgbClr>
                </a:solidFill>
                <a:ea typeface="Times New Roman"/>
              </a:rPr>
              <a:t>должен ценить то, что у него уже есть, а не мечтать о воздушных замках, которые могут рухнуть в любой момент</a:t>
            </a:r>
            <a:r>
              <a:rPr lang="ru-RU" sz="2800" i="1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.</a:t>
            </a:r>
            <a:endParaRPr lang="ru-RU" sz="2800" i="1" dirty="0">
              <a:solidFill>
                <a:srgbClr val="1F497D">
                  <a:lumMod val="50000"/>
                </a:srgbClr>
              </a:solidFill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632"/>
            <a:ext cx="9144000" cy="331236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b="1" dirty="0">
                <a:solidFill>
                  <a:srgbClr val="464646"/>
                </a:solidFill>
                <a:ea typeface="Calibri"/>
              </a:rPr>
              <a:t>Англ. «А 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bird in the hand is worth two in the bush». </a:t>
            </a:r>
            <a:endParaRPr lang="ru-RU" sz="28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одна птица в руке 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лучше двух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в кустах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.</a:t>
            </a:r>
            <a:endParaRPr lang="en-US" sz="2800" i="1" dirty="0" smtClean="0">
              <a:solidFill>
                <a:srgbClr val="464646"/>
              </a:solidFill>
              <a:ea typeface="Calibri"/>
            </a:endParaRPr>
          </a:p>
          <a:p>
            <a:pPr fontAlgn="base"/>
            <a:endParaRPr lang="ru-RU" sz="2800" b="1" dirty="0">
              <a:solidFill>
                <a:srgbClr val="464646"/>
              </a:solidFill>
              <a:latin typeface="Arial"/>
              <a:ea typeface="Calibri"/>
            </a:endParaRPr>
          </a:p>
          <a:p>
            <a:pPr algn="just" fontAlgn="base"/>
            <a:r>
              <a:rPr lang="ru-RU" sz="28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en-US" sz="2800" b="1" dirty="0" err="1">
                <a:solidFill>
                  <a:srgbClr val="464646"/>
                </a:solidFill>
                <a:ea typeface="Calibri"/>
              </a:rPr>
              <a:t>Más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 vale </a:t>
            </a:r>
            <a:r>
              <a:rPr lang="en-US" sz="2800" b="1" dirty="0" err="1">
                <a:solidFill>
                  <a:srgbClr val="464646"/>
                </a:solidFill>
                <a:ea typeface="Calibri"/>
              </a:rPr>
              <a:t>pájaro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2800" b="1" dirty="0" err="1">
                <a:solidFill>
                  <a:srgbClr val="464646"/>
                </a:solidFill>
                <a:ea typeface="Calibri"/>
              </a:rPr>
              <a:t>en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2800" b="1" dirty="0" err="1">
                <a:solidFill>
                  <a:srgbClr val="464646"/>
                </a:solidFill>
                <a:ea typeface="Calibri"/>
              </a:rPr>
              <a:t>mano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 que </a:t>
            </a:r>
            <a:r>
              <a:rPr lang="en-US" sz="2800" b="1" dirty="0" err="1" smtClean="0">
                <a:solidFill>
                  <a:srgbClr val="464646"/>
                </a:solidFill>
                <a:ea typeface="Calibri"/>
              </a:rPr>
              <a:t>ciento</a:t>
            </a:r>
            <a:r>
              <a:rPr lang="ru-RU" sz="2800" b="1" dirty="0" smtClean="0">
                <a:solidFill>
                  <a:srgbClr val="464646"/>
                </a:solidFill>
                <a:ea typeface="Calibri"/>
              </a:rPr>
              <a:t> </a:t>
            </a:r>
            <a:r>
              <a:rPr lang="en-US" sz="2800" b="1" dirty="0" err="1" smtClean="0">
                <a:solidFill>
                  <a:srgbClr val="464646"/>
                </a:solidFill>
                <a:ea typeface="Calibri"/>
              </a:rPr>
              <a:t>volando</a:t>
            </a:r>
            <a:r>
              <a:rPr lang="en-US" sz="2800" b="1" dirty="0">
                <a:solidFill>
                  <a:srgbClr val="464646"/>
                </a:solidFill>
                <a:ea typeface="Calibri"/>
              </a:rPr>
              <a:t>».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Дословный перевод: дороже птица в руке, чем сотня летающих.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211833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6521"/>
            <a:ext cx="8820472" cy="16314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</a:t>
            </a:r>
            <a:r>
              <a:rPr lang="ru-RU" sz="3200" i="1" dirty="0"/>
              <a:t>На вкус и цвет товарища нет.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endParaRPr lang="ru-RU" sz="30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676351"/>
            <a:ext cx="4935092" cy="13588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i="1" u="sng" dirty="0" smtClean="0">
                <a:solidFill>
                  <a:prstClr val="black"/>
                </a:solidFill>
                <a:ea typeface="Times New Roman"/>
              </a:rPr>
              <a:t>Значение</a:t>
            </a:r>
          </a:p>
          <a:p>
            <a:pPr fontAlgn="base"/>
            <a:r>
              <a:rPr lang="ru-RU" sz="2800" i="1" dirty="0" smtClean="0">
                <a:solidFill>
                  <a:prstClr val="black"/>
                </a:solidFill>
                <a:ea typeface="Times New Roman"/>
              </a:rPr>
              <a:t>Хорошо быть сытым</a:t>
            </a:r>
            <a:r>
              <a:rPr lang="ru-RU" sz="3200" i="1" dirty="0" smtClean="0">
                <a:solidFill>
                  <a:prstClr val="black"/>
                </a:solidFill>
                <a:ea typeface="Times New Roman"/>
              </a:rPr>
              <a:t>.</a:t>
            </a:r>
            <a:endParaRPr lang="ru-RU" sz="3200" i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1" y="260648"/>
            <a:ext cx="8612434" cy="286161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Tastes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differ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вкусы различны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.</a:t>
            </a:r>
          </a:p>
          <a:p>
            <a:pPr algn="just" fontAlgn="base"/>
            <a:endParaRPr lang="ru-RU" sz="2800" b="1" i="1" dirty="0">
              <a:solidFill>
                <a:srgbClr val="464646"/>
              </a:solidFill>
              <a:latin typeface="Arial"/>
              <a:ea typeface="Calibri"/>
            </a:endParaRPr>
          </a:p>
          <a:p>
            <a:pPr algn="just"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Sobre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gustos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no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hay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nada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escrito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».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Дословный перевод: о вкусах ничего не написано.</a:t>
            </a:r>
          </a:p>
        </p:txBody>
      </p:sp>
      <p:pic>
        <p:nvPicPr>
          <p:cNvPr id="9" name="Рисунок 8" descr="2016-04-26_1738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04" y="3122265"/>
            <a:ext cx="37909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9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48680"/>
            <a:ext cx="8532440" cy="35283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Methods of translation of English and Spanish proverbs into Russian</a:t>
            </a:r>
            <a:endParaRPr lang="ru-RU" sz="3600" b="1" i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3600" b="1" i="1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3600" b="1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3. </a:t>
            </a:r>
            <a:r>
              <a:rPr lang="en-US" b="1" u="sng" dirty="0">
                <a:solidFill>
                  <a:srgbClr val="0070C0"/>
                </a:solidFill>
              </a:rPr>
              <a:t>The original version does not match the target </a:t>
            </a:r>
            <a:r>
              <a:rPr lang="en-US" b="1" u="sng" dirty="0" smtClean="0">
                <a:solidFill>
                  <a:srgbClr val="0070C0"/>
                </a:solidFill>
              </a:rPr>
              <a:t>language</a:t>
            </a:r>
            <a:endParaRPr lang="ru-RU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63581" cy="115185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 Молчание - золото.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41" y="4005064"/>
            <a:ext cx="5514492" cy="12193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i="1" u="sng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Значение</a:t>
            </a:r>
          </a:p>
          <a:p>
            <a:pPr fontAlgn="base"/>
            <a:r>
              <a:rPr lang="ru-RU" sz="2800" i="1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Необходимо уметь молчать</a:t>
            </a:r>
            <a:r>
              <a:rPr lang="ru-RU" sz="3200" i="1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.</a:t>
            </a:r>
            <a:endParaRPr lang="ru-RU" sz="3200" i="1" dirty="0">
              <a:solidFill>
                <a:srgbClr val="1F497D">
                  <a:lumMod val="50000"/>
                </a:srgbClr>
              </a:solidFill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298" y="149226"/>
            <a:ext cx="8856983" cy="3351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A close mouth catches no flies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».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закрытый рот не ловит мух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.</a:t>
            </a:r>
          </a:p>
          <a:p>
            <a:pPr algn="just" fontAlgn="base"/>
            <a:endParaRPr lang="ru-RU" sz="2800" i="1" dirty="0">
              <a:solidFill>
                <a:srgbClr val="464646"/>
              </a:solidFill>
              <a:latin typeface="Arial"/>
              <a:ea typeface="Calibri"/>
            </a:endParaRPr>
          </a:p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En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boca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cerrada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no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entran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moscas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в закрытый рот не залетают мухи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.</a:t>
            </a:r>
            <a:endParaRPr lang="ru-RU" sz="3200" dirty="0">
              <a:solidFill>
                <a:srgbClr val="464646"/>
              </a:solidFill>
              <a:ea typeface="Calibri"/>
            </a:endParaRPr>
          </a:p>
        </p:txBody>
      </p:sp>
      <p:pic>
        <p:nvPicPr>
          <p:cNvPr id="7" name="Рисунок 6" descr="2016-04-26_1648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53" y="3252390"/>
            <a:ext cx="3562350" cy="265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820472" cy="129587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Назвался груздем, полезай в кузов. 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267" y="3472483"/>
            <a:ext cx="5076056" cy="20162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i="1" u="sng" dirty="0" smtClean="0">
                <a:solidFill>
                  <a:srgbClr val="1F497D">
                    <a:lumMod val="50000"/>
                  </a:srgbClr>
                </a:solidFill>
                <a:ea typeface="Times New Roman"/>
              </a:rPr>
              <a:t>Значение</a:t>
            </a:r>
          </a:p>
          <a:p>
            <a:pPr fontAlgn="base"/>
            <a:r>
              <a:rPr lang="ru-RU" sz="2800" i="1" dirty="0" smtClean="0">
                <a:ea typeface="Times New Roman"/>
              </a:rPr>
              <a:t>Смело иди навстречу опасности</a:t>
            </a:r>
            <a:r>
              <a:rPr lang="ru-RU" sz="3200" i="1" dirty="0" smtClean="0">
                <a:ea typeface="Times New Roman"/>
              </a:rPr>
              <a:t>.</a:t>
            </a:r>
            <a:endParaRPr lang="ru-RU" sz="3200" i="1" dirty="0"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1" y="404664"/>
            <a:ext cx="8612434" cy="28853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In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for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a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penny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,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in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for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a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pound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сделано на пенни, можно сделать и на фунт</a:t>
            </a:r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.</a:t>
            </a:r>
          </a:p>
          <a:p>
            <a:pPr algn="just" fontAlgn="base"/>
            <a:endParaRPr lang="ru-RU" sz="2800" b="1" i="1" dirty="0">
              <a:solidFill>
                <a:srgbClr val="464646"/>
              </a:solidFill>
              <a:latin typeface="Arial"/>
              <a:ea typeface="Calibri"/>
            </a:endParaRPr>
          </a:p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«A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lo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hecho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, </a:t>
            </a:r>
            <a:r>
              <a:rPr lang="ru-RU" sz="3200" b="1" dirty="0" err="1">
                <a:solidFill>
                  <a:srgbClr val="464646"/>
                </a:solidFill>
                <a:ea typeface="Calibri"/>
              </a:rPr>
              <a:t>pecho</a:t>
            </a:r>
            <a:r>
              <a:rPr lang="ru-RU" sz="3200" b="1" dirty="0">
                <a:solidFill>
                  <a:srgbClr val="464646"/>
                </a:solidFill>
                <a:ea typeface="Calibri"/>
              </a:rPr>
              <a:t>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тому, что сделано (подставляй) грудь.</a:t>
            </a:r>
          </a:p>
        </p:txBody>
      </p:sp>
      <p:pic>
        <p:nvPicPr>
          <p:cNvPr id="9" name="Рисунок 8" descr="2016-04-26_1646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26" y="3289970"/>
            <a:ext cx="326707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9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19935"/>
            <a:ext cx="8820472" cy="14018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Горбатого могила исправит. 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636" y="3923769"/>
            <a:ext cx="5076056" cy="13199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i="1" u="sng" dirty="0" smtClean="0">
                <a:ea typeface="Times New Roman"/>
              </a:rPr>
              <a:t>Значение</a:t>
            </a:r>
          </a:p>
          <a:p>
            <a:pPr fontAlgn="base"/>
            <a:r>
              <a:rPr lang="ru-RU" sz="2800" i="1" dirty="0" smtClean="0">
                <a:ea typeface="Times New Roman"/>
              </a:rPr>
              <a:t>Люди не меняются</a:t>
            </a:r>
            <a:r>
              <a:rPr lang="ru-RU" sz="3200" i="1" dirty="0" smtClean="0">
                <a:ea typeface="Times New Roman"/>
              </a:rPr>
              <a:t>.</a:t>
            </a:r>
            <a:endParaRPr lang="ru-RU" sz="3200" i="1" dirty="0"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27384"/>
            <a:ext cx="9036495" cy="35283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Can the leopard change his spots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?»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en-US" sz="3200" b="1" dirty="0" smtClean="0">
                <a:solidFill>
                  <a:srgbClr val="464646"/>
                </a:solidFill>
                <a:latin typeface="Arial"/>
                <a:ea typeface="Calibri"/>
              </a:rPr>
              <a:t>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Дословный перевод: может ли леопард сменить свои пятна?</a:t>
            </a:r>
          </a:p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Moro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viejo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nunca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será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buen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Cristiano».</a:t>
            </a:r>
            <a:r>
              <a:rPr lang="en-US" sz="3200" b="1" dirty="0">
                <a:solidFill>
                  <a:srgbClr val="464646"/>
                </a:solidFill>
                <a:latin typeface="Arial"/>
                <a:ea typeface="Calibri"/>
              </a:rPr>
              <a:t> </a:t>
            </a:r>
            <a:endParaRPr lang="ru-RU" sz="3200" b="1" dirty="0" smtClean="0">
              <a:solidFill>
                <a:srgbClr val="464646"/>
              </a:solidFill>
              <a:latin typeface="Arial"/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старый мавр никогда не будет хорошим христианином.</a:t>
            </a:r>
          </a:p>
        </p:txBody>
      </p:sp>
      <p:pic>
        <p:nvPicPr>
          <p:cNvPr id="7" name="Рисунок 6" descr="2016-04-26_1655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04" y="3068960"/>
            <a:ext cx="2838450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4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620688"/>
            <a:ext cx="8532440" cy="194384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The main aim</a:t>
            </a:r>
            <a:r>
              <a:rPr lang="ru-RU" b="1" i="1" dirty="0" smtClean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to study Russian, English and Spanish </a:t>
            </a:r>
            <a:r>
              <a:rPr lang="en-US" sz="3600" i="1" dirty="0" smtClean="0">
                <a:solidFill>
                  <a:srgbClr val="0070C0"/>
                </a:solidFill>
              </a:rPr>
              <a:t>proverbs</a:t>
            </a:r>
            <a:r>
              <a:rPr lang="ru-RU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</a:rPr>
              <a:t>and </a:t>
            </a:r>
            <a:r>
              <a:rPr lang="en-US" sz="3600" i="1" dirty="0">
                <a:solidFill>
                  <a:srgbClr val="0070C0"/>
                </a:solidFill>
              </a:rPr>
              <a:t>to identify the peculiarities of </a:t>
            </a:r>
            <a:r>
              <a:rPr lang="en-US" sz="3600" i="1" dirty="0" smtClean="0">
                <a:solidFill>
                  <a:srgbClr val="0070C0"/>
                </a:solidFill>
              </a:rPr>
              <a:t>the translation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of English and Spanish proverbs into Russian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429372"/>
            <a:ext cx="8532440" cy="194384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Our </a:t>
            </a:r>
            <a:r>
              <a:rPr lang="en-US" b="1" i="1" dirty="0">
                <a:solidFill>
                  <a:prstClr val="black"/>
                </a:solidFill>
              </a:rPr>
              <a:t>objectives</a:t>
            </a:r>
            <a:r>
              <a:rPr lang="ru-RU" b="1" i="1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defRPr/>
            </a:pPr>
            <a:r>
              <a:rPr lang="en-US" sz="3600" i="1" dirty="0">
                <a:solidFill>
                  <a:srgbClr val="0070C0"/>
                </a:solidFill>
              </a:rPr>
              <a:t>1. Find out the sources of origin of Russian, English and Spanish </a:t>
            </a:r>
            <a:r>
              <a:rPr lang="en-US" sz="3600" i="1" dirty="0" smtClean="0">
                <a:solidFill>
                  <a:srgbClr val="0070C0"/>
                </a:solidFill>
              </a:rPr>
              <a:t>proverbs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algn="just">
              <a:defRPr/>
            </a:pPr>
            <a:r>
              <a:rPr lang="en-US" sz="3600" i="1" dirty="0">
                <a:solidFill>
                  <a:srgbClr val="0070C0"/>
                </a:solidFill>
              </a:rPr>
              <a:t>2. Identify ways to translate them.</a:t>
            </a:r>
          </a:p>
          <a:p>
            <a:pPr algn="just">
              <a:defRPr/>
            </a:pPr>
            <a:r>
              <a:rPr lang="en-US" sz="3600" i="1" dirty="0">
                <a:solidFill>
                  <a:srgbClr val="0070C0"/>
                </a:solidFill>
              </a:rPr>
              <a:t>3. Classify English and Spanish </a:t>
            </a:r>
            <a:r>
              <a:rPr lang="en-US" sz="3600" i="1" dirty="0" smtClean="0">
                <a:solidFill>
                  <a:srgbClr val="0070C0"/>
                </a:solidFill>
              </a:rPr>
              <a:t>proverbs </a:t>
            </a:r>
            <a:r>
              <a:rPr lang="en-US" sz="3600" i="1" dirty="0">
                <a:solidFill>
                  <a:srgbClr val="0070C0"/>
                </a:solidFill>
              </a:rPr>
              <a:t>by their coincidence with Russian equivalents.</a:t>
            </a:r>
          </a:p>
        </p:txBody>
      </p:sp>
    </p:spTree>
    <p:extLst>
      <p:ext uri="{BB962C8B-B14F-4D97-AF65-F5344CB8AC3E}">
        <p14:creationId xmlns:p14="http://schemas.microsoft.com/office/powerpoint/2010/main" val="23478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37608"/>
            <a:ext cx="8820472" cy="16314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Яблоко от яблони недалеко падает. </a:t>
            </a:r>
            <a:endParaRPr lang="ru-RU" sz="3200" b="1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3352911"/>
            <a:ext cx="5189762" cy="14401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ru-RU" sz="2800" u="sng" dirty="0" smtClean="0">
                <a:solidFill>
                  <a:prstClr val="black"/>
                </a:solidFill>
                <a:ea typeface="Times New Roman"/>
              </a:rPr>
              <a:t>Значение</a:t>
            </a:r>
            <a:endParaRPr lang="ru-RU" sz="2800" u="sng" dirty="0">
              <a:solidFill>
                <a:prstClr val="black"/>
              </a:solidFill>
              <a:ea typeface="Times New Roman"/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prstClr val="black"/>
                </a:solidFill>
                <a:ea typeface="Times New Roman"/>
              </a:rPr>
              <a:t>Дети похожи на родителей.</a:t>
            </a:r>
            <a:endParaRPr lang="ru-RU" sz="2800" u="sng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636" y="116632"/>
            <a:ext cx="8826859" cy="30243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As the baker so the bun, as the father so the son».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какой пекарь, такая и булка, каков отец, таков и сын.</a:t>
            </a:r>
          </a:p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De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tal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palo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tal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astilla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». </a:t>
            </a:r>
            <a:endParaRPr lang="ru-RU" sz="3200" b="1" dirty="0" smtClean="0">
              <a:solidFill>
                <a:srgbClr val="464646"/>
              </a:solidFill>
              <a:ea typeface="Calibri"/>
            </a:endParaRPr>
          </a:p>
          <a:p>
            <a:pPr algn="just" fontAlgn="base"/>
            <a:r>
              <a:rPr lang="ru-RU" sz="2800" i="1" dirty="0" smtClean="0">
                <a:solidFill>
                  <a:srgbClr val="464646"/>
                </a:solidFill>
                <a:ea typeface="Calibri"/>
              </a:rPr>
              <a:t>Дословный </a:t>
            </a:r>
            <a:r>
              <a:rPr lang="ru-RU" sz="2800" i="1" dirty="0">
                <a:solidFill>
                  <a:srgbClr val="464646"/>
                </a:solidFill>
                <a:ea typeface="Calibri"/>
              </a:rPr>
              <a:t>перевод: от такой палки такая щепка.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50" y="3340228"/>
            <a:ext cx="3879541" cy="25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	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Proverbs are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polysemantic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and bright. They cover all spheres of life and are used by all segments of the population.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2.	Both English and Spanish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proverbs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can be classified into three groups: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- exact match in the target language;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- partial match with the target language;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- the original version does not correspond to the language of translation.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3.	When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we translate proverbs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from one language to another, it is necessary to know the national characteristics of the studied language and the selection of appropriate equivalents within the meaning.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4.	Frequent use of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proverbs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gives speech a special flavor, and knowledge of foreign proverbs improves the communicative function of the language.</a:t>
            </a:r>
          </a:p>
        </p:txBody>
      </p:sp>
    </p:spTree>
    <p:extLst>
      <p:ext uri="{BB962C8B-B14F-4D97-AF65-F5344CB8AC3E}">
        <p14:creationId xmlns:p14="http://schemas.microsoft.com/office/powerpoint/2010/main" val="35542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0106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Classification of English proverbs by their coincidence with Russian equivalents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654539"/>
              </p:ext>
            </p:extLst>
          </p:nvPr>
        </p:nvGraphicFramePr>
        <p:xfrm>
          <a:off x="251520" y="809795"/>
          <a:ext cx="8712969" cy="5931573"/>
        </p:xfrm>
        <a:graphic>
          <a:graphicData uri="http://schemas.openxmlformats.org/drawingml/2006/table">
            <a:tbl>
              <a:tblPr firstRow="1" firstCol="1" bandRow="1"/>
              <a:tblGrid>
                <a:gridCol w="2903769"/>
                <a:gridCol w="2904600"/>
                <a:gridCol w="2904600"/>
              </a:tblGrid>
              <a:tr h="164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Полное соответствие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Частичное соответствие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Несоответствие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6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 that glitters is not gold. - He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то золото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блестит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There is no smoke without fire.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дыма без огня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Better late than never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Лучше поздно, чем никогда.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Practice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makes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Совершенство приходит с практикой.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Strike while the iron is hot.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Куй железо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 горячо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еуе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for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еуе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tooth for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tooth.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 за око зуб за зуб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 Englishman's 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is his castle.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Мой дом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моя крепость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Honesty is the best policy. 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Честность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лучшая политика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Two heads are better than one. –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Одна голова - хорошо, а две лучше.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 is well, that end well. –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Всё хорошо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хорошо кончается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sight, out of mind.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(Прочь из виду, прочь из памяти.) - С глаз долой – из сердца вон.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bird in the hand is worth two in the bush.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(Одна птица в руке лучше двух в кустах.) - Лучше синица в руках, чем журавль в небе.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Tastes differ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(Вкусы различны.) - О вкусах не спорят.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 laughs best who laughs last.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(Лучше всех смеется тот, кто смеется последним.) - Хорошо смеется тот, кто смеется последним.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Too much knowledge makes the head bald.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(Слишком много знаний делают голову лысой.) - Много будешь знать - скоро состаришься.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cat in gloves catches no mice.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перчатках кошка мышей не ловит.) - Без труда не вытащишь и рыбку из пруда.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East or West home is best.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(Восток или запад дом лучше всего.) – В гостях хорошо, а дома лучше.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One man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man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(Один человек не в счёт.) – Один в поле не воин.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friend in need is a friend indeed.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(Друг в нужде - настоящий друг.) – Друг познаётся в беде.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Love in a cottage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(Любовь в хижине.) – С милым и рай в шалаше.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close mouth catches no flies.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(Закрытый рот не ловит мух.) - Молчание – золото.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for a penny, in for a pound.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(Сделано на пенни, можно сделать и на фунт.) - Назвался груздем, полезай в кузов.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Can the leopard change his spots?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(Может ли леопард сменить свои пятна?) - Горбатого могила исправит.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the baker so the bun, as the father so the son.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(Какой пекарь, такая и булка, каков отец, таков и сын.) - Яблоко от яблони недалеко падает.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never rains but it pours.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(Беда обрушивается не дождем, а ливнем.) - Пришла беда - отворяй ворота.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you make your bed, so you must lie on it.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(Как постелешь, так и поспишь.) - Что посеешь, то и пожнешь.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If the cap fits, wear it.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(Если шапка подходит, носи её.) – По Сеньке шапка.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tell tales out school.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(Рассказывать сказки вне школы.) – Выносить сор из избы.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grass is always greener on the other side of the fence.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(Трава всегда зеленее по ту сторону забора.) - Хорошо там, где нас нет.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1" marR="32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0106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Classification of Spanish proverbs by their coincidence with Russian equivalents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480655"/>
              </p:ext>
            </p:extLst>
          </p:nvPr>
        </p:nvGraphicFramePr>
        <p:xfrm>
          <a:off x="179512" y="976047"/>
          <a:ext cx="8712967" cy="4542893"/>
        </p:xfrm>
        <a:graphic>
          <a:graphicData uri="http://schemas.openxmlformats.org/drawingml/2006/table">
            <a:tbl>
              <a:tblPr firstRow="1" firstCol="1" bandRow="1"/>
              <a:tblGrid>
                <a:gridCol w="2903769"/>
                <a:gridCol w="2904599"/>
                <a:gridCol w="2904599"/>
              </a:tblGrid>
              <a:tr h="165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Полное соответствие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Частичное соответствие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Несоответствие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0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todo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lo que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brilla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He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то золото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блестит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Donde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fuego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humo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sale.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дыма без огня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vale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tarde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nunca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Лучше поздно, чем никогда.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apetito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viene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con la comida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Аппетит приходит во время еды.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papel todo lo tolera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Бумага всё стерпит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Tomar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al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toro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las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astas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Брать быка за рога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Saber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poder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 Знание сила.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Ojo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que no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corazón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que no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siente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(Глаз не видит, сердце не чувствует.) - С глаз долой – из сердца вон.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vale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pájaro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ciento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volando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(Дороже птица в руке, чем сотня летающих.) - Лучше синица в руках, чем журавль в небе.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Sobre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gustos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 hay nada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escrito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 вкусах ничего не написано.) - О вкусах не спорят.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mal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buena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плохие времена, хорошее лицо.) - Делать хорошую мину при плохой игре.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Barriga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llena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corazón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contento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(Полный живот, радостное сердце.) - Сыт – весел, а голоден – нос повесил.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hierba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nunca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muere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(Сорняк никогда не умирает.) - Где сорняк цветет, там хлеб вянет.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Gu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r>
                        <a:rPr lang="es-E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rdate del agua mansa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(Остерегайся спокойной воды.) - В тихом омуте черти водятся.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boca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cerrada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entran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moscas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закрытый рот не залетают мухи.) - Молчание – золото.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lo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hecho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pecho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(Тому, что сделано (подставляй) грудь.) - Назвался груздем, полезай в кузов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Moro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viejo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nunca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será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buen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Cristiano.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(Старый мавр никогда не будет хорошим христианином.) - Горбатого могила исправит.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tal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palo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tal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astilla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(От такой палки такая щепка.) - Яблоко от яблони недалеко падает.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Zapatero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a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tus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zapatos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(Сапожник к своим сапогам.) - Каждый сверчок знай свой шесток.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cada puerco le llega su San Martín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(Каждая свинья получит свой Сан Мартин.) - Не все коту Масленица, придет и Великий пост.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83" marR="43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Thank you for your attention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620688"/>
            <a:ext cx="8532440" cy="57606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u="sng" dirty="0">
                <a:solidFill>
                  <a:srgbClr val="0070C0"/>
                </a:solidFill>
              </a:rPr>
              <a:t>A proverb </a:t>
            </a:r>
            <a:r>
              <a:rPr lang="en-US" b="1" i="1" dirty="0">
                <a:solidFill>
                  <a:srgbClr val="0070C0"/>
                </a:solidFill>
              </a:rPr>
              <a:t>is a simple, concrete, traditional saying that expresses a truth based on common sense or experience.</a:t>
            </a:r>
            <a:endParaRPr lang="ru-RU" b="1" i="1" dirty="0">
              <a:solidFill>
                <a:srgbClr val="0070C0"/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1115616" y="3501008"/>
            <a:ext cx="2116517" cy="28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557691" y="3652352"/>
            <a:ext cx="2068798" cy="27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1807" y="2348880"/>
            <a:ext cx="8532440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Sources of origin of Russian, English and Spanish proverbs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4624"/>
            <a:ext cx="8532440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Sources of Russian Proverb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268760"/>
            <a:ext cx="8856984" cy="554461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1. Russian </a:t>
            </a:r>
            <a:r>
              <a:rPr lang="en-US" sz="2800" b="1" i="1" dirty="0">
                <a:solidFill>
                  <a:srgbClr val="0070C0"/>
                </a:solidFill>
              </a:rPr>
              <a:t>folk art (fairy tales</a:t>
            </a:r>
            <a:r>
              <a:rPr lang="en-US" sz="2800" b="1" i="1" dirty="0" smtClean="0">
                <a:solidFill>
                  <a:srgbClr val="0070C0"/>
                </a:solidFill>
              </a:rPr>
              <a:t>)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Битый </a:t>
            </a:r>
            <a:r>
              <a:rPr lang="ru-RU" sz="2800" b="1" i="1" dirty="0">
                <a:solidFill>
                  <a:srgbClr val="00B050"/>
                </a:solidFill>
              </a:rPr>
              <a:t>небитого </a:t>
            </a:r>
            <a:r>
              <a:rPr lang="ru-RU" sz="2800" b="1" i="1" dirty="0" smtClean="0">
                <a:solidFill>
                  <a:srgbClr val="00B050"/>
                </a:solidFill>
              </a:rPr>
              <a:t>везёт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Слезами горю не </a:t>
            </a:r>
            <a:r>
              <a:rPr lang="ru-RU" sz="2800" b="1" i="1" dirty="0" smtClean="0">
                <a:solidFill>
                  <a:srgbClr val="00B050"/>
                </a:solidFill>
              </a:rPr>
              <a:t>поможешь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2</a:t>
            </a:r>
            <a:r>
              <a:rPr lang="en-US" sz="2800" b="1" i="1" dirty="0">
                <a:solidFill>
                  <a:srgbClr val="0070C0"/>
                </a:solidFill>
              </a:rPr>
              <a:t>. </a:t>
            </a:r>
            <a:r>
              <a:rPr lang="en-US" sz="2800" b="1" i="1" dirty="0" smtClean="0">
                <a:solidFill>
                  <a:srgbClr val="0070C0"/>
                </a:solidFill>
              </a:rPr>
              <a:t>The way </a:t>
            </a:r>
            <a:r>
              <a:rPr lang="en-US" sz="2800" b="1" i="1" dirty="0">
                <a:solidFill>
                  <a:srgbClr val="0070C0"/>
                </a:solidFill>
              </a:rPr>
              <a:t>of </a:t>
            </a:r>
            <a:r>
              <a:rPr lang="en-US" sz="2800" b="1" i="1" dirty="0" smtClean="0">
                <a:solidFill>
                  <a:srgbClr val="0070C0"/>
                </a:solidFill>
              </a:rPr>
              <a:t>life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i="1" dirty="0" smtClean="0">
                <a:solidFill>
                  <a:srgbClr val="00B050"/>
                </a:solidFill>
              </a:rPr>
              <a:t>   </a:t>
            </a:r>
            <a:r>
              <a:rPr lang="ru-RU" sz="2800" b="1" i="1" dirty="0">
                <a:solidFill>
                  <a:srgbClr val="00B050"/>
                </a:solidFill>
              </a:rPr>
              <a:t>Что царь думает, то народ ведает.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Посла </a:t>
            </a:r>
            <a:r>
              <a:rPr lang="ru-RU" sz="2800" b="1" i="1" dirty="0">
                <a:solidFill>
                  <a:srgbClr val="00B050"/>
                </a:solidFill>
              </a:rPr>
              <a:t>не секут, не </a:t>
            </a:r>
            <a:r>
              <a:rPr lang="ru-RU" sz="2800" b="1" i="1" dirty="0" smtClean="0">
                <a:solidFill>
                  <a:srgbClr val="00B050"/>
                </a:solidFill>
              </a:rPr>
              <a:t>рубят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3. The religious sources</a:t>
            </a:r>
            <a:endParaRPr lang="ru-RU" sz="2800" b="1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Бог дал, Бог взял.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endParaRPr lang="en-US" sz="2800" b="1" i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Бог – старый чудотворец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4. The works of literature</a:t>
            </a:r>
            <a:endParaRPr lang="ru-RU" sz="2800" b="1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На всякого мудреца довольно </a:t>
            </a:r>
            <a:r>
              <a:rPr lang="ru-RU" sz="2800" b="1" i="1" dirty="0" smtClean="0">
                <a:solidFill>
                  <a:srgbClr val="00B050"/>
                </a:solidFill>
              </a:rPr>
              <a:t>простоты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r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 (Н. Островский)</a:t>
            </a:r>
            <a:endParaRPr lang="en-US" sz="2800" b="1" i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4624"/>
            <a:ext cx="8532440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Sources of English Proverbs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268760"/>
            <a:ext cx="8856984" cy="554461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1. </a:t>
            </a:r>
            <a:r>
              <a:rPr lang="en-US" sz="2800" b="1" i="1" dirty="0">
                <a:solidFill>
                  <a:srgbClr val="0070C0"/>
                </a:solidFill>
              </a:rPr>
              <a:t>F</a:t>
            </a:r>
            <a:r>
              <a:rPr lang="en-US" sz="2800" b="1" i="1" dirty="0" smtClean="0">
                <a:solidFill>
                  <a:srgbClr val="0070C0"/>
                </a:solidFill>
              </a:rPr>
              <a:t>olk art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>
                <a:solidFill>
                  <a:srgbClr val="00B050"/>
                </a:solidFill>
              </a:rPr>
              <a:t>The end justifies the </a:t>
            </a:r>
            <a:r>
              <a:rPr lang="en-US" sz="2800" b="1" i="1" dirty="0" smtClean="0">
                <a:solidFill>
                  <a:srgbClr val="00B050"/>
                </a:solidFill>
              </a:rPr>
              <a:t>means.</a:t>
            </a:r>
          </a:p>
          <a:p>
            <a:pPr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The wish is father to the thought.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2</a:t>
            </a:r>
            <a:r>
              <a:rPr lang="en-US" sz="2800" b="1" i="1" dirty="0">
                <a:solidFill>
                  <a:srgbClr val="0070C0"/>
                </a:solidFill>
              </a:rPr>
              <a:t>. The way of life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i="1" dirty="0" smtClean="0">
                <a:solidFill>
                  <a:srgbClr val="00B050"/>
                </a:solidFill>
              </a:rPr>
              <a:t>   </a:t>
            </a:r>
            <a:r>
              <a:rPr lang="en-US" sz="2800" b="1" i="1" dirty="0">
                <a:solidFill>
                  <a:srgbClr val="00B050"/>
                </a:solidFill>
              </a:rPr>
              <a:t>Make hay while the sun shines</a:t>
            </a:r>
            <a:r>
              <a:rPr lang="ru-RU" sz="2800" b="1" i="1" dirty="0" smtClean="0">
                <a:solidFill>
                  <a:srgbClr val="00B050"/>
                </a:solidFill>
              </a:rPr>
              <a:t>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3. The religious sources (the </a:t>
            </a:r>
            <a:r>
              <a:rPr lang="en-US" sz="2800" b="1" i="1" dirty="0">
                <a:solidFill>
                  <a:srgbClr val="0070C0"/>
                </a:solidFill>
              </a:rPr>
              <a:t>Bible</a:t>
            </a:r>
            <a:r>
              <a:rPr lang="en-US" sz="2800" b="1" i="1" dirty="0" smtClean="0">
                <a:solidFill>
                  <a:srgbClr val="0070C0"/>
                </a:solidFill>
              </a:rPr>
              <a:t>)</a:t>
            </a:r>
          </a:p>
          <a:p>
            <a:pPr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You cannot serve God and mammon</a:t>
            </a:r>
            <a:r>
              <a:rPr lang="ru-RU" sz="2800" b="1" i="1" dirty="0" smtClean="0">
                <a:solidFill>
                  <a:srgbClr val="00B050"/>
                </a:solidFill>
              </a:rPr>
              <a:t>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endParaRPr lang="en-US" sz="2800" b="1" i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The spirit is willing, but the flesh is weak.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4. </a:t>
            </a:r>
            <a:r>
              <a:rPr lang="en-US" sz="2800" b="1" i="1" dirty="0">
                <a:solidFill>
                  <a:srgbClr val="0070C0"/>
                </a:solidFill>
              </a:rPr>
              <a:t>The works of literature</a:t>
            </a:r>
            <a:endParaRPr lang="ru-RU" sz="2800" b="1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Sweet are the uses of adversity.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 (</a:t>
            </a:r>
            <a:r>
              <a:rPr lang="en-US" sz="2800" b="1" i="1" dirty="0" smtClean="0">
                <a:solidFill>
                  <a:srgbClr val="00B050"/>
                </a:solidFill>
              </a:rPr>
              <a:t>W. Shakespeare</a:t>
            </a:r>
            <a:r>
              <a:rPr lang="ru-RU" sz="2800" b="1" i="1" dirty="0" smtClean="0">
                <a:solidFill>
                  <a:srgbClr val="00B050"/>
                </a:solidFill>
              </a:rPr>
              <a:t>)</a:t>
            </a:r>
            <a:endParaRPr lang="en-US" sz="2800" b="1" i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4624"/>
            <a:ext cx="8532440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Sources of Spanish Proverbs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24744"/>
            <a:ext cx="8856984" cy="554461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1. </a:t>
            </a:r>
            <a:r>
              <a:rPr lang="en-US" sz="2800" b="1" i="1" dirty="0">
                <a:solidFill>
                  <a:srgbClr val="0070C0"/>
                </a:solidFill>
              </a:rPr>
              <a:t>F</a:t>
            </a:r>
            <a:r>
              <a:rPr lang="en-US" sz="2800" b="1" i="1" dirty="0" smtClean="0">
                <a:solidFill>
                  <a:srgbClr val="0070C0"/>
                </a:solidFill>
              </a:rPr>
              <a:t>olk art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s-ES" sz="2800" b="1" i="1" dirty="0">
                <a:solidFill>
                  <a:srgbClr val="00B050"/>
                </a:solidFill>
              </a:rPr>
              <a:t>Limpia los establos de </a:t>
            </a:r>
            <a:r>
              <a:rPr lang="es-ES" sz="2800" b="1" i="1" dirty="0" smtClean="0">
                <a:solidFill>
                  <a:srgbClr val="00B050"/>
                </a:solidFill>
              </a:rPr>
              <a:t>Augias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>
              <a:defRPr/>
            </a:pPr>
            <a:r>
              <a:rPr lang="es-ES" sz="2800" b="1" i="1" dirty="0">
                <a:solidFill>
                  <a:srgbClr val="00B050"/>
                </a:solidFill>
              </a:rPr>
              <a:t>Quien a mano ajena espera, mal yanta y peor cena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2</a:t>
            </a:r>
            <a:r>
              <a:rPr lang="en-US" sz="2800" b="1" i="1" dirty="0">
                <a:solidFill>
                  <a:srgbClr val="0070C0"/>
                </a:solidFill>
              </a:rPr>
              <a:t>. </a:t>
            </a:r>
            <a:r>
              <a:rPr lang="en-US" sz="2800" b="1" i="1" dirty="0" smtClean="0">
                <a:solidFill>
                  <a:srgbClr val="0070C0"/>
                </a:solidFill>
              </a:rPr>
              <a:t>The way </a:t>
            </a:r>
            <a:r>
              <a:rPr lang="en-US" sz="2800" b="1" i="1" dirty="0">
                <a:solidFill>
                  <a:srgbClr val="0070C0"/>
                </a:solidFill>
              </a:rPr>
              <a:t>of </a:t>
            </a:r>
            <a:r>
              <a:rPr lang="en-US" sz="2800" b="1" i="1" dirty="0" smtClean="0">
                <a:solidFill>
                  <a:srgbClr val="0070C0"/>
                </a:solidFill>
              </a:rPr>
              <a:t>life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i="1" dirty="0" smtClean="0">
                <a:solidFill>
                  <a:srgbClr val="00B050"/>
                </a:solidFill>
              </a:rPr>
              <a:t>   </a:t>
            </a:r>
            <a:r>
              <a:rPr lang="en-US" sz="2800" b="1" i="1" dirty="0">
                <a:solidFill>
                  <a:srgbClr val="00B050"/>
                </a:solidFill>
              </a:rPr>
              <a:t>Lo que </a:t>
            </a:r>
            <a:r>
              <a:rPr lang="en-US" sz="2800" b="1" i="1" dirty="0" err="1">
                <a:solidFill>
                  <a:srgbClr val="00B050"/>
                </a:solidFill>
              </a:rPr>
              <a:t>siembres</a:t>
            </a:r>
            <a:r>
              <a:rPr lang="en-US" sz="2800" b="1" i="1" dirty="0">
                <a:solidFill>
                  <a:srgbClr val="00B050"/>
                </a:solidFill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</a:rPr>
              <a:t>recogerás</a:t>
            </a:r>
            <a:r>
              <a:rPr lang="ru-RU" sz="2800" b="1" i="1" dirty="0" smtClean="0">
                <a:solidFill>
                  <a:srgbClr val="00B050"/>
                </a:solidFill>
              </a:rPr>
              <a:t>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3. The  religious sources (the </a:t>
            </a:r>
            <a:r>
              <a:rPr lang="en-US" sz="2800" b="1" i="1" dirty="0">
                <a:solidFill>
                  <a:srgbClr val="0070C0"/>
                </a:solidFill>
              </a:rPr>
              <a:t>Bible</a:t>
            </a:r>
            <a:r>
              <a:rPr lang="en-US" sz="2800" b="1" i="1" dirty="0" smtClean="0">
                <a:solidFill>
                  <a:srgbClr val="0070C0"/>
                </a:solidFill>
              </a:rPr>
              <a:t>)</a:t>
            </a:r>
          </a:p>
          <a:p>
            <a:pPr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Dios </a:t>
            </a:r>
            <a:r>
              <a:rPr lang="en-US" sz="2800" b="1" i="1" dirty="0" err="1">
                <a:solidFill>
                  <a:srgbClr val="00B050"/>
                </a:solidFill>
              </a:rPr>
              <a:t>nos</a:t>
            </a:r>
            <a:r>
              <a:rPr lang="en-US" sz="2800" b="1" i="1" dirty="0">
                <a:solidFill>
                  <a:srgbClr val="00B050"/>
                </a:solidFill>
              </a:rPr>
              <a:t> da, Dios </a:t>
            </a:r>
            <a:r>
              <a:rPr lang="en-US" sz="2800" b="1" i="1" dirty="0" err="1">
                <a:solidFill>
                  <a:srgbClr val="00B050"/>
                </a:solidFill>
              </a:rPr>
              <a:t>nos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quita</a:t>
            </a:r>
            <a:r>
              <a:rPr lang="ru-RU" sz="2800" b="1" i="1" dirty="0" smtClean="0">
                <a:solidFill>
                  <a:srgbClr val="00B050"/>
                </a:solidFill>
              </a:rPr>
              <a:t>.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endParaRPr lang="en-US" sz="2800" b="1" i="1" dirty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4. </a:t>
            </a:r>
            <a:r>
              <a:rPr lang="en-US" sz="2800" b="1" i="1" dirty="0">
                <a:solidFill>
                  <a:srgbClr val="0070C0"/>
                </a:solidFill>
              </a:rPr>
              <a:t>The works of literature</a:t>
            </a:r>
            <a:endParaRPr lang="ru-RU" sz="2800" b="1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s-ES" sz="2800" b="1" i="1" dirty="0">
                <a:solidFill>
                  <a:srgbClr val="00B050"/>
                </a:solidFill>
              </a:rPr>
              <a:t>Poderoso caballero es don Dinero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r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 (</a:t>
            </a:r>
            <a:r>
              <a:rPr lang="en-US" sz="2800" b="1" i="1" dirty="0" smtClean="0">
                <a:solidFill>
                  <a:srgbClr val="00B050"/>
                </a:solidFill>
              </a:rPr>
              <a:t>Francisco de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Quevedo</a:t>
            </a:r>
            <a:r>
              <a:rPr lang="ru-RU" sz="2800" b="1" i="1" dirty="0" smtClean="0">
                <a:solidFill>
                  <a:srgbClr val="00B050"/>
                </a:solidFill>
              </a:rPr>
              <a:t>)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B050"/>
                </a:solidFill>
              </a:rPr>
              <a:t>Las </a:t>
            </a:r>
            <a:r>
              <a:rPr lang="en-US" sz="2800" b="1" i="1" dirty="0" err="1">
                <a:solidFill>
                  <a:srgbClr val="00B050"/>
                </a:solidFill>
              </a:rPr>
              <a:t>paredes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oyen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</a:p>
          <a:p>
            <a:pPr algn="r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(</a:t>
            </a:r>
            <a:r>
              <a:rPr lang="en-US" sz="2800" b="1" i="1" dirty="0" smtClean="0">
                <a:solidFill>
                  <a:srgbClr val="00B050"/>
                </a:solidFill>
              </a:rPr>
              <a:t>Juan Ruiz de Alarcon y Mendoza</a:t>
            </a:r>
            <a:r>
              <a:rPr lang="ru-RU" sz="2800" b="1" i="1" dirty="0" smtClean="0">
                <a:solidFill>
                  <a:srgbClr val="00B050"/>
                </a:solidFill>
              </a:rPr>
              <a:t>)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764704"/>
            <a:ext cx="8676456" cy="35283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>
                <a:solidFill>
                  <a:prstClr val="black"/>
                </a:solidFill>
              </a:rPr>
              <a:t>Methods of translation of English and Spanish proverbs into Russian</a:t>
            </a:r>
            <a:endParaRPr lang="ru-RU" sz="3600" b="1" i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3600" b="1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1. </a:t>
            </a:r>
            <a:r>
              <a:rPr lang="en-US" b="1" u="sng" dirty="0">
                <a:solidFill>
                  <a:srgbClr val="0070C0"/>
                </a:solidFill>
              </a:rPr>
              <a:t>Proverbs that have an exact coincidence in the target </a:t>
            </a:r>
            <a:r>
              <a:rPr lang="en-US" b="1" u="sng" dirty="0" smtClean="0">
                <a:solidFill>
                  <a:srgbClr val="0070C0"/>
                </a:solidFill>
              </a:rPr>
              <a:t>language</a:t>
            </a:r>
            <a:endParaRPr lang="ru-RU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57476"/>
            <a:ext cx="8820472" cy="16314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u="sng" dirty="0" smtClean="0"/>
              <a:t>Русский аналог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3200" i="1" dirty="0" smtClean="0"/>
              <a:t> Не всё то золото, что блестит. </a:t>
            </a:r>
            <a:endParaRPr lang="ru-RU" sz="3200" b="1" i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559" y="404665"/>
            <a:ext cx="8396411" cy="12651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Англ.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All that glitters is not gold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».</a:t>
            </a:r>
          </a:p>
          <a:p>
            <a:pPr fontAlgn="base"/>
            <a:endParaRPr lang="en-US" sz="3200" b="1" dirty="0">
              <a:solidFill>
                <a:srgbClr val="464646"/>
              </a:solidFill>
              <a:ea typeface="Calibri"/>
            </a:endParaRPr>
          </a:p>
          <a:p>
            <a:pPr fontAlgn="base"/>
            <a:r>
              <a:rPr lang="ru-RU" sz="3200" b="1" dirty="0">
                <a:solidFill>
                  <a:srgbClr val="464646"/>
                </a:solidFill>
                <a:ea typeface="Calibri"/>
              </a:rPr>
              <a:t>Исп. «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No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todo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lo que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brilla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es</a:t>
            </a:r>
            <a:r>
              <a:rPr lang="en-US" sz="3200" b="1" dirty="0">
                <a:solidFill>
                  <a:srgbClr val="464646"/>
                </a:solidFill>
                <a:ea typeface="Calibri"/>
              </a:rPr>
              <a:t> </a:t>
            </a:r>
            <a:r>
              <a:rPr lang="en-US" sz="3200" b="1" dirty="0" err="1">
                <a:solidFill>
                  <a:srgbClr val="464646"/>
                </a:solidFill>
                <a:ea typeface="Calibri"/>
              </a:rPr>
              <a:t>oro</a:t>
            </a:r>
            <a:r>
              <a:rPr lang="en-US" sz="3200" b="1" dirty="0" smtClean="0">
                <a:solidFill>
                  <a:srgbClr val="464646"/>
                </a:solidFill>
                <a:ea typeface="Calibri"/>
              </a:rPr>
              <a:t>».</a:t>
            </a:r>
            <a:endParaRPr lang="ru-RU" sz="3200" b="1" i="1" dirty="0">
              <a:solidFill>
                <a:srgbClr val="1F497D">
                  <a:lumMod val="50000"/>
                </a:srgbClr>
              </a:solidFill>
              <a:ea typeface="Times New Roman"/>
            </a:endParaRPr>
          </a:p>
        </p:txBody>
      </p:sp>
      <p:pic>
        <p:nvPicPr>
          <p:cNvPr id="7" name="Рисунок 6" descr="2016-04-26_1741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380545" cy="314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1926</Words>
  <Application>Microsoft Office PowerPoint</Application>
  <PresentationFormat>Экран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Performed: Reshetnikov Stepan 7 “D” Teachers: Poltavets Oksana Viktorovna  Rab Polina Alexandrovna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аналог:  Не всё то золото, что блестит. </vt:lpstr>
      <vt:lpstr>Русский аналог:  Нет дыма без огня. </vt:lpstr>
      <vt:lpstr>Русский аналог: Лучше поздно, чем никогда. </vt:lpstr>
      <vt:lpstr>Презентация PowerPoint</vt:lpstr>
      <vt:lpstr>Русский аналог:  С глаз долой – из сердца вон. </vt:lpstr>
      <vt:lpstr>Русский аналог:  Лучше синица в руках, чем журавль в небе. </vt:lpstr>
      <vt:lpstr>Русский аналог:  На вкус и цвет товарища нет.  </vt:lpstr>
      <vt:lpstr>Презентация PowerPoint</vt:lpstr>
      <vt:lpstr>Русский аналог: Молчание - золото.</vt:lpstr>
      <vt:lpstr>Русский аналог:  Назвался груздем, полезай в кузов. </vt:lpstr>
      <vt:lpstr>Русский аналог:  Горбатого могила исправит. </vt:lpstr>
      <vt:lpstr>Русский аналог: Яблоко от яблони недалеко падает. </vt:lpstr>
      <vt:lpstr>Conclusions</vt:lpstr>
      <vt:lpstr>Classification of English proverbs by their coincidence with Russian equivalents</vt:lpstr>
      <vt:lpstr>Classification of Spanish proverbs by their coincidence with Russian equivalents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ученик 6 «Д» класса Решетников Степан</dc:title>
  <dc:creator>User1</dc:creator>
  <cp:lastModifiedBy>Анастасия</cp:lastModifiedBy>
  <cp:revision>48</cp:revision>
  <dcterms:created xsi:type="dcterms:W3CDTF">2017-11-12T17:47:21Z</dcterms:created>
  <dcterms:modified xsi:type="dcterms:W3CDTF">2019-04-03T15:02:13Z</dcterms:modified>
</cp:coreProperties>
</file>