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6" r:id="rId2"/>
    <p:sldId id="262" r:id="rId3"/>
    <p:sldId id="280" r:id="rId4"/>
    <p:sldId id="294" r:id="rId5"/>
    <p:sldId id="281" r:id="rId6"/>
    <p:sldId id="285" r:id="rId7"/>
    <p:sldId id="309" r:id="rId8"/>
    <p:sldId id="337" r:id="rId9"/>
    <p:sldId id="338" r:id="rId10"/>
    <p:sldId id="295" r:id="rId11"/>
    <p:sldId id="297" r:id="rId12"/>
    <p:sldId id="304" r:id="rId13"/>
    <p:sldId id="308" r:id="rId14"/>
    <p:sldId id="310" r:id="rId15"/>
    <p:sldId id="311" r:id="rId16"/>
    <p:sldId id="312" r:id="rId17"/>
    <p:sldId id="313" r:id="rId18"/>
    <p:sldId id="315" r:id="rId19"/>
    <p:sldId id="316" r:id="rId20"/>
    <p:sldId id="317" r:id="rId21"/>
    <p:sldId id="318" r:id="rId22"/>
    <p:sldId id="319" r:id="rId23"/>
    <p:sldId id="320" r:id="rId24"/>
    <p:sldId id="321" r:id="rId25"/>
    <p:sldId id="378" r:id="rId26"/>
    <p:sldId id="379" r:id="rId27"/>
    <p:sldId id="380" r:id="rId28"/>
    <p:sldId id="370" r:id="rId29"/>
    <p:sldId id="371" r:id="rId30"/>
    <p:sldId id="284" r:id="rId31"/>
    <p:sldId id="307" r:id="rId32"/>
    <p:sldId id="298" r:id="rId33"/>
    <p:sldId id="325" r:id="rId34"/>
    <p:sldId id="300" r:id="rId35"/>
    <p:sldId id="362" r:id="rId36"/>
    <p:sldId id="386" r:id="rId37"/>
    <p:sldId id="363" r:id="rId38"/>
    <p:sldId id="387" r:id="rId39"/>
    <p:sldId id="372" r:id="rId40"/>
    <p:sldId id="376" r:id="rId41"/>
    <p:sldId id="377" r:id="rId42"/>
    <p:sldId id="374" r:id="rId43"/>
    <p:sldId id="324" r:id="rId44"/>
    <p:sldId id="335" r:id="rId45"/>
    <p:sldId id="389" r:id="rId46"/>
    <p:sldId id="343" r:id="rId47"/>
    <p:sldId id="341" r:id="rId48"/>
    <p:sldId id="257" r:id="rId49"/>
    <p:sldId id="331" r:id="rId50"/>
    <p:sldId id="259" r:id="rId51"/>
    <p:sldId id="261" r:id="rId52"/>
    <p:sldId id="260" r:id="rId53"/>
    <p:sldId id="347" r:id="rId54"/>
    <p:sldId id="258" r:id="rId55"/>
    <p:sldId id="266" r:id="rId56"/>
    <p:sldId id="383" r:id="rId57"/>
    <p:sldId id="332" r:id="rId58"/>
    <p:sldId id="333" r:id="rId59"/>
    <p:sldId id="334" r:id="rId60"/>
    <p:sldId id="385" r:id="rId61"/>
    <p:sldId id="349" r:id="rId62"/>
    <p:sldId id="348" r:id="rId63"/>
    <p:sldId id="350" r:id="rId64"/>
    <p:sldId id="351" r:id="rId65"/>
    <p:sldId id="353" r:id="rId66"/>
    <p:sldId id="354" r:id="rId67"/>
    <p:sldId id="352" r:id="rId68"/>
    <p:sldId id="369" r:id="rId69"/>
    <p:sldId id="292" r:id="rId70"/>
    <p:sldId id="291" r:id="rId71"/>
    <p:sldId id="365" r:id="rId72"/>
    <p:sldId id="366" r:id="rId73"/>
    <p:sldId id="367" r:id="rId74"/>
    <p:sldId id="388" r:id="rId75"/>
    <p:sldId id="391" r:id="rId76"/>
    <p:sldId id="392" r:id="rId77"/>
    <p:sldId id="393" r:id="rId78"/>
    <p:sldId id="394" r:id="rId79"/>
    <p:sldId id="395" r:id="rId80"/>
    <p:sldId id="396" r:id="rId81"/>
    <p:sldId id="397" r:id="rId8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103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A29506-BC9A-4376-923E-CD7D20544804}" type="datetimeFigureOut">
              <a:rPr lang="ru-RU" smtClean="0"/>
              <a:t>19.02.2019</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305B5-7CFE-447A-9627-722083337DE9}" type="slidenum">
              <a:rPr lang="ru-RU" smtClean="0"/>
              <a:t>‹#›</a:t>
            </a:fld>
            <a:endParaRPr lang="ru-RU" dirty="0"/>
          </a:p>
        </p:txBody>
      </p:sp>
    </p:spTree>
    <p:extLst>
      <p:ext uri="{BB962C8B-B14F-4D97-AF65-F5344CB8AC3E}">
        <p14:creationId xmlns:p14="http://schemas.microsoft.com/office/powerpoint/2010/main" val="194401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3</a:t>
            </a:fld>
            <a:endParaRPr lang="ru-RU" dirty="0"/>
          </a:p>
        </p:txBody>
      </p:sp>
    </p:spTree>
    <p:extLst>
      <p:ext uri="{BB962C8B-B14F-4D97-AF65-F5344CB8AC3E}">
        <p14:creationId xmlns:p14="http://schemas.microsoft.com/office/powerpoint/2010/main" val="3116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59</a:t>
            </a:fld>
            <a:endParaRPr lang="ru-RU" dirty="0"/>
          </a:p>
        </p:txBody>
      </p:sp>
    </p:spTree>
    <p:extLst>
      <p:ext uri="{BB962C8B-B14F-4D97-AF65-F5344CB8AC3E}">
        <p14:creationId xmlns:p14="http://schemas.microsoft.com/office/powerpoint/2010/main" val="461165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a:t>
            </a:r>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67</a:t>
            </a:fld>
            <a:endParaRPr lang="ru-RU" dirty="0"/>
          </a:p>
        </p:txBody>
      </p:sp>
    </p:spTree>
    <p:extLst>
      <p:ext uri="{BB962C8B-B14F-4D97-AF65-F5344CB8AC3E}">
        <p14:creationId xmlns:p14="http://schemas.microsoft.com/office/powerpoint/2010/main" val="114863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80</a:t>
            </a:fld>
            <a:endParaRPr lang="ru-RU" dirty="0"/>
          </a:p>
        </p:txBody>
      </p:sp>
    </p:spTree>
    <p:extLst>
      <p:ext uri="{BB962C8B-B14F-4D97-AF65-F5344CB8AC3E}">
        <p14:creationId xmlns:p14="http://schemas.microsoft.com/office/powerpoint/2010/main" val="81667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solidFill>
                  <a:prstClr val="black"/>
                </a:solidFill>
              </a:rPr>
              <a:pPr/>
              <a:t>26</a:t>
            </a:fld>
            <a:endParaRPr lang="ru-RU" dirty="0">
              <a:solidFill>
                <a:prstClr val="black"/>
              </a:solidFill>
            </a:endParaRPr>
          </a:p>
        </p:txBody>
      </p:sp>
    </p:spTree>
    <p:extLst>
      <p:ext uri="{BB962C8B-B14F-4D97-AF65-F5344CB8AC3E}">
        <p14:creationId xmlns:p14="http://schemas.microsoft.com/office/powerpoint/2010/main" val="366546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33</a:t>
            </a:fld>
            <a:endParaRPr lang="ru-RU" dirty="0"/>
          </a:p>
        </p:txBody>
      </p:sp>
    </p:spTree>
    <p:extLst>
      <p:ext uri="{BB962C8B-B14F-4D97-AF65-F5344CB8AC3E}">
        <p14:creationId xmlns:p14="http://schemas.microsoft.com/office/powerpoint/2010/main" val="359275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38</a:t>
            </a:fld>
            <a:endParaRPr lang="ru-RU" dirty="0"/>
          </a:p>
        </p:txBody>
      </p:sp>
    </p:spTree>
    <p:extLst>
      <p:ext uri="{BB962C8B-B14F-4D97-AF65-F5344CB8AC3E}">
        <p14:creationId xmlns:p14="http://schemas.microsoft.com/office/powerpoint/2010/main" val="809278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41</a:t>
            </a:fld>
            <a:endParaRPr lang="ru-RU" dirty="0"/>
          </a:p>
        </p:txBody>
      </p:sp>
    </p:spTree>
    <p:extLst>
      <p:ext uri="{BB962C8B-B14F-4D97-AF65-F5344CB8AC3E}">
        <p14:creationId xmlns:p14="http://schemas.microsoft.com/office/powerpoint/2010/main" val="303282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49</a:t>
            </a:fld>
            <a:endParaRPr lang="ru-RU" dirty="0"/>
          </a:p>
        </p:txBody>
      </p:sp>
    </p:spTree>
    <p:extLst>
      <p:ext uri="{BB962C8B-B14F-4D97-AF65-F5344CB8AC3E}">
        <p14:creationId xmlns:p14="http://schemas.microsoft.com/office/powerpoint/2010/main" val="136909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53</a:t>
            </a:fld>
            <a:endParaRPr lang="ru-RU" dirty="0"/>
          </a:p>
        </p:txBody>
      </p:sp>
    </p:spTree>
    <p:extLst>
      <p:ext uri="{BB962C8B-B14F-4D97-AF65-F5344CB8AC3E}">
        <p14:creationId xmlns:p14="http://schemas.microsoft.com/office/powerpoint/2010/main" val="392122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57</a:t>
            </a:fld>
            <a:endParaRPr lang="ru-RU" dirty="0"/>
          </a:p>
        </p:txBody>
      </p:sp>
    </p:spTree>
    <p:extLst>
      <p:ext uri="{BB962C8B-B14F-4D97-AF65-F5344CB8AC3E}">
        <p14:creationId xmlns:p14="http://schemas.microsoft.com/office/powerpoint/2010/main" val="46116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21305B5-7CFE-447A-9627-722083337DE9}" type="slidenum">
              <a:rPr lang="ru-RU" smtClean="0"/>
              <a:t>58</a:t>
            </a:fld>
            <a:endParaRPr lang="ru-RU" dirty="0"/>
          </a:p>
        </p:txBody>
      </p:sp>
    </p:spTree>
    <p:extLst>
      <p:ext uri="{BB962C8B-B14F-4D97-AF65-F5344CB8AC3E}">
        <p14:creationId xmlns:p14="http://schemas.microsoft.com/office/powerpoint/2010/main" val="461165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Дата 14"/>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dirty="0"/>
          </a:p>
        </p:txBody>
      </p:sp>
      <p:sp>
        <p:nvSpPr>
          <p:cNvPr id="17" name="Нижний колонтитул 16"/>
          <p:cNvSpPr>
            <a:spLocks noGrp="1"/>
          </p:cNvSpPr>
          <p:nvPr>
            <p:ph type="ftr" sz="quarter" idx="12"/>
          </p:nvPr>
        </p:nvSpPr>
        <p:spPr/>
        <p:txBody>
          <a:bodyPr/>
          <a:lstStyle/>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19.02.2019</a:t>
            </a:fld>
            <a:endParaRPr lang="ru-RU" dirty="0"/>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dirty="0"/>
          </a:p>
        </p:txBody>
      </p:sp>
      <p:sp>
        <p:nvSpPr>
          <p:cNvPr id="16" name="Нижний колонтитул 15"/>
          <p:cNvSpPr>
            <a:spLocks noGrp="1"/>
          </p:cNvSpPr>
          <p:nvPr>
            <p:ph type="ftr" sz="quarter" idx="16"/>
          </p:nvPr>
        </p:nvSpPr>
        <p:spPr/>
        <p:txBody>
          <a:bodyPr/>
          <a:lstStyle/>
          <a:p>
            <a:endParaRPr lang="ru-RU"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7" name="Дата 6"/>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19.02.2019</a:t>
            </a:fld>
            <a:endParaRPr lang="ru-RU" dirty="0"/>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dirty="0"/>
          </a:p>
        </p:txBody>
      </p:sp>
      <p:sp>
        <p:nvSpPr>
          <p:cNvPr id="10" name="Нижний колонтитул 9"/>
          <p:cNvSpPr>
            <a:spLocks noGrp="1"/>
          </p:cNvSpPr>
          <p:nvPr>
            <p:ph type="ftr" sz="quarter" idx="16"/>
          </p:nvPr>
        </p:nvSpPr>
        <p:spPr/>
        <p:txBody>
          <a:bodyPr/>
          <a:lstStyle/>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19.02.2019</a:t>
            </a:fld>
            <a:endParaRPr lang="ru-RU" dirty="0"/>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dirty="0"/>
          </a:p>
        </p:txBody>
      </p:sp>
      <p:sp>
        <p:nvSpPr>
          <p:cNvPr id="10" name="Нижний колонтитул 9"/>
          <p:cNvSpPr>
            <a:spLocks noGrp="1"/>
          </p:cNvSpPr>
          <p:nvPr>
            <p:ph type="ftr" sz="quarter" idx="12"/>
          </p:nvPr>
        </p:nvSpPr>
        <p:spPr/>
        <p:txBody>
          <a:bodyPr/>
          <a:lstStyle/>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19.02.2019</a:t>
            </a:fld>
            <a:endParaRPr lang="ru-RU"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9.jpeg"/><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60.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gif"/><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18.png"/><Relationship Id="rId4" Type="http://schemas.microsoft.com/office/2007/relationships/hdphoto" Target="../media/hdphoto5.wdp"/></Relationships>
</file>

<file path=ppt/slides/_rels/slide6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microsoft.com/office/2007/relationships/hdphoto" Target="../media/hdphoto8.wdp"/><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4.png"/><Relationship Id="rId4" Type="http://schemas.microsoft.com/office/2007/relationships/hdphoto" Target="../media/hdphoto7.wdp"/><Relationship Id="rId9" Type="http://schemas.microsoft.com/office/2007/relationships/hdphoto" Target="../media/hdphoto9.wdp"/></Relationships>
</file>

<file path=ppt/slides/_rels/slide65.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190.png"/><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00.png"/></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5" Type="http://schemas.openxmlformats.org/officeDocument/2006/relationships/image" Target="../media/image144.jpeg"/><Relationship Id="rId4" Type="http://schemas.openxmlformats.org/officeDocument/2006/relationships/image" Target="../media/image143.jpeg"/></Relationships>
</file>

<file path=ppt/slides/_rels/slide7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gif"/><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7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640960" cy="2722314"/>
          </a:xfrm>
        </p:spPr>
        <p:txBody>
          <a:bodyPr>
            <a:normAutofit/>
          </a:bodyPr>
          <a:lstStyle/>
          <a:p>
            <a:pPr algn="ctr">
              <a:lnSpc>
                <a:spcPct val="115000"/>
              </a:lnSpc>
              <a:spcAft>
                <a:spcPts val="1000"/>
              </a:spcAft>
            </a:pPr>
            <a:r>
              <a:rPr lang="ru-RU" b="1" dirty="0" smtClean="0">
                <a:solidFill>
                  <a:schemeClr val="tx1"/>
                </a:solidFill>
              </a:rPr>
              <a:t>Интегрированный урок </a:t>
            </a:r>
            <a:br>
              <a:rPr lang="ru-RU" b="1" dirty="0" smtClean="0">
                <a:solidFill>
                  <a:schemeClr val="tx1"/>
                </a:solidFill>
              </a:rPr>
            </a:br>
            <a:r>
              <a:rPr lang="ru-RU" b="1" dirty="0" smtClean="0">
                <a:solidFill>
                  <a:schemeClr val="tx1"/>
                </a:solidFill>
              </a:rPr>
              <a:t> по геометрии и пчеловодству </a:t>
            </a:r>
            <a:br>
              <a:rPr lang="ru-RU" b="1" dirty="0" smtClean="0">
                <a:solidFill>
                  <a:schemeClr val="tx1"/>
                </a:solidFill>
              </a:rPr>
            </a:br>
            <a:r>
              <a:rPr lang="ru-RU" b="1" dirty="0" smtClean="0">
                <a:solidFill>
                  <a:schemeClr val="tx1"/>
                </a:solidFill>
              </a:rPr>
              <a:t>на тему «Знатоки геометрии»</a:t>
            </a:r>
            <a:endParaRPr lang="ru-RU" b="1"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213314"/>
            <a:ext cx="3960440"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193233"/>
            <a:ext cx="4464496" cy="316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806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856984" cy="6650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372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42" t="28834" r="13921" b="4217"/>
          <a:stretch/>
        </p:blipFill>
        <p:spPr bwMode="auto">
          <a:xfrm>
            <a:off x="5004048" y="1196752"/>
            <a:ext cx="380510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42" r="-3992"/>
          <a:stretch/>
        </p:blipFill>
        <p:spPr bwMode="auto">
          <a:xfrm>
            <a:off x="611560" y="4509120"/>
            <a:ext cx="8352927" cy="76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39551" y="5085184"/>
            <a:ext cx="8269599" cy="830997"/>
          </a:xfrm>
          <a:prstGeom prst="rect">
            <a:avLst/>
          </a:prstGeom>
        </p:spPr>
        <p:txBody>
          <a:bodyPr wrap="square">
            <a:spAutoFit/>
          </a:bodyPr>
          <a:lstStyle/>
          <a:p>
            <a:pPr lvl="0" eaLnBrk="0" fontAlgn="base" hangingPunct="0">
              <a:spcBef>
                <a:spcPct val="0"/>
              </a:spcBef>
              <a:spcAft>
                <a:spcPct val="0"/>
              </a:spcAft>
            </a:pPr>
            <a:r>
              <a:rPr lang="ru-RU" altLang="ru-RU" sz="2400" dirty="0">
                <a:solidFill>
                  <a:prstClr val="white"/>
                </a:solidFill>
                <a:latin typeface="Arial" panose="020B0604020202020204" pitchFamily="34" charset="0"/>
                <a:cs typeface="Arial" panose="020B0604020202020204" pitchFamily="34" charset="0"/>
              </a:rPr>
              <a:t>Набив брюшко нектаром, пчела теряет способность жалить.</a:t>
            </a:r>
          </a:p>
        </p:txBody>
      </p:sp>
      <p:sp>
        <p:nvSpPr>
          <p:cNvPr id="5" name="TextBox 4"/>
          <p:cNvSpPr txBox="1"/>
          <p:nvPr/>
        </p:nvSpPr>
        <p:spPr>
          <a:xfrm>
            <a:off x="539552" y="5916182"/>
            <a:ext cx="8424936" cy="830997"/>
          </a:xfrm>
          <a:prstGeom prst="rect">
            <a:avLst/>
          </a:prstGeom>
          <a:noFill/>
        </p:spPr>
        <p:txBody>
          <a:bodyPr wrap="square" rtlCol="0">
            <a:spAutoFit/>
          </a:bodyPr>
          <a:lstStyle/>
          <a:p>
            <a:r>
              <a:rPr lang="ru-RU" sz="2400" dirty="0" smtClean="0">
                <a:latin typeface="Arial" panose="020B0604020202020204" pitchFamily="34" charset="0"/>
                <a:cs typeface="Arial" panose="020B0604020202020204" pitchFamily="34" charset="0"/>
              </a:rPr>
              <a:t>Вонзив зазубренное жало в человека, пчела не может вытащить его и погибает.</a:t>
            </a:r>
            <a:endParaRPr lang="ru-RU" sz="2400" dirty="0">
              <a:latin typeface="Arial" panose="020B0604020202020204" pitchFamily="34" charset="0"/>
              <a:cs typeface="Arial" panose="020B0604020202020204" pitchFamily="34" charset="0"/>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1" y="1052735"/>
            <a:ext cx="4212469" cy="331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29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980728"/>
            <a:ext cx="8352928" cy="2308324"/>
          </a:xfrm>
          <a:prstGeom prst="rect">
            <a:avLst/>
          </a:prstGeom>
        </p:spPr>
        <p:txBody>
          <a:bodyPr wrap="square">
            <a:spAutoFit/>
          </a:bodyPr>
          <a:lstStyle/>
          <a:p>
            <a:pPr lvl="0" algn="ctr" eaLnBrk="0" fontAlgn="base" hangingPunct="0">
              <a:spcBef>
                <a:spcPct val="0"/>
              </a:spcBef>
              <a:spcAft>
                <a:spcPct val="0"/>
              </a:spcAft>
            </a:pPr>
            <a:r>
              <a:rPr lang="ru-RU" sz="2400" dirty="0">
                <a:latin typeface="Arial"/>
              </a:rPr>
              <a:t>Пчёлы играют важную роль в </a:t>
            </a:r>
            <a:r>
              <a:rPr lang="ru-RU" sz="2400" dirty="0" smtClean="0">
                <a:latin typeface="Arial"/>
              </a:rPr>
              <a:t>опылении</a:t>
            </a:r>
            <a:r>
              <a:rPr lang="ru-RU" sz="2400" dirty="0">
                <a:latin typeface="Arial"/>
              </a:rPr>
              <a:t> </a:t>
            </a:r>
            <a:r>
              <a:rPr lang="ru-RU" sz="2400" dirty="0" smtClean="0">
                <a:latin typeface="Arial"/>
              </a:rPr>
              <a:t>цветущих </a:t>
            </a:r>
            <a:r>
              <a:rPr lang="ru-RU" sz="2400" dirty="0">
                <a:latin typeface="Arial"/>
              </a:rPr>
              <a:t> </a:t>
            </a:r>
            <a:r>
              <a:rPr lang="ru-RU" sz="2400" dirty="0" smtClean="0">
                <a:latin typeface="Arial"/>
              </a:rPr>
              <a:t>растений. Они собирают нектар и, пыльцу. Со </a:t>
            </a:r>
            <a:r>
              <a:rPr lang="ru-RU" sz="2400" dirty="0">
                <a:latin typeface="Arial"/>
              </a:rPr>
              <a:t>сбором пыльцы </a:t>
            </a:r>
            <a:r>
              <a:rPr lang="ru-RU" sz="2400" dirty="0" smtClean="0">
                <a:latin typeface="Arial"/>
              </a:rPr>
              <a:t>процесс опыления </a:t>
            </a:r>
            <a:r>
              <a:rPr lang="ru-RU" sz="2400" dirty="0">
                <a:latin typeface="Arial"/>
              </a:rPr>
              <a:t>проходит гораздо более эффективно</a:t>
            </a:r>
            <a:r>
              <a:rPr lang="ru-RU" sz="2400" dirty="0" smtClean="0">
                <a:latin typeface="Arial"/>
              </a:rPr>
              <a:t>.</a:t>
            </a:r>
            <a:r>
              <a:rPr lang="ru-RU" altLang="ru-RU" dirty="0">
                <a:latin typeface="inherit"/>
                <a:cs typeface="Arial" pitchFamily="34" charset="0"/>
              </a:rPr>
              <a:t> </a:t>
            </a:r>
            <a:r>
              <a:rPr lang="ru-RU" altLang="ru-RU" sz="2400" dirty="0">
                <a:latin typeface="Arial" panose="020B0604020202020204" pitchFamily="34" charset="0"/>
                <a:cs typeface="Arial" panose="020B0604020202020204" pitchFamily="34" charset="0"/>
              </a:rPr>
              <a:t>Ежедневно пчёлы всего мира опыляют более триллиона цветков</a:t>
            </a:r>
            <a:r>
              <a:rPr lang="ru-RU" altLang="ru-RU" sz="2400" dirty="0">
                <a:solidFill>
                  <a:schemeClr val="bg1"/>
                </a:solidFill>
                <a:latin typeface="Arial" panose="020B0604020202020204" pitchFamily="34" charset="0"/>
                <a:cs typeface="Arial" panose="020B0604020202020204" pitchFamily="34" charset="0"/>
              </a:rPr>
              <a:t>.</a:t>
            </a:r>
          </a:p>
          <a:p>
            <a:pPr algn="ctr"/>
            <a:endParaRPr lang="ru-RU" sz="24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611560" y="260648"/>
            <a:ext cx="7920880" cy="461665"/>
          </a:xfrm>
          <a:prstGeom prst="rect">
            <a:avLst/>
          </a:prstGeom>
          <a:noFill/>
        </p:spPr>
        <p:txBody>
          <a:bodyPr wrap="square" rtlCol="0">
            <a:spAutoFit/>
          </a:bodyPr>
          <a:lstStyle/>
          <a:p>
            <a:pPr algn="ctr"/>
            <a:r>
              <a:rPr lang="ru-RU" sz="2400" dirty="0" smtClean="0"/>
              <a:t>ОПЫЛЕНИЕ</a:t>
            </a:r>
            <a:endParaRPr lang="ru-RU" sz="2400" dirty="0"/>
          </a:p>
        </p:txBody>
      </p:sp>
      <p:pic>
        <p:nvPicPr>
          <p:cNvPr id="15364" name="Picture 4" descr="https://avatars.mds.yandex.net/get-pdb/992060/c8f0dc92-7e03-4dc9-b956-b3f65142bd4a/ori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6"/>
            <a:ext cx="3672408" cy="299734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images.wallpaperscraft.ru/image/pchela_lepestki_opylenie_18093_1280x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098" y="3573016"/>
            <a:ext cx="3960440" cy="299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99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20688"/>
            <a:ext cx="8136904" cy="830997"/>
          </a:xfrm>
          <a:prstGeom prst="rect">
            <a:avLst/>
          </a:prstGeom>
        </p:spPr>
        <p:txBody>
          <a:bodyPr wrap="square">
            <a:spAutoFit/>
          </a:bodyPr>
          <a:lstStyle/>
          <a:p>
            <a:pPr algn="ctr"/>
            <a:r>
              <a:rPr lang="ru-RU" sz="2400" dirty="0" smtClean="0">
                <a:latin typeface="Arial"/>
              </a:rPr>
              <a:t> </a:t>
            </a:r>
            <a:r>
              <a:rPr lang="ru-RU" sz="2400" dirty="0">
                <a:latin typeface="Arial"/>
              </a:rPr>
              <a:t>Одна </a:t>
            </a:r>
            <a:r>
              <a:rPr lang="ru-RU" sz="2400" dirty="0" smtClean="0">
                <a:latin typeface="Arial"/>
              </a:rPr>
              <a:t>пчелиная </a:t>
            </a:r>
            <a:r>
              <a:rPr lang="ru-RU" sz="2400" dirty="0">
                <a:latin typeface="Arial"/>
              </a:rPr>
              <a:t>семья может опылить за день </a:t>
            </a:r>
            <a:endParaRPr lang="ru-RU" sz="2400" dirty="0" smtClean="0">
              <a:latin typeface="Arial"/>
            </a:endParaRPr>
          </a:p>
          <a:p>
            <a:pPr algn="ctr"/>
            <a:r>
              <a:rPr lang="ru-RU" sz="2400" dirty="0" smtClean="0">
                <a:latin typeface="Arial"/>
              </a:rPr>
              <a:t>около 3 </a:t>
            </a:r>
            <a:r>
              <a:rPr lang="ru-RU" sz="2400" dirty="0">
                <a:latin typeface="Arial"/>
              </a:rPr>
              <a:t>миллионов цветов. </a:t>
            </a:r>
            <a:endParaRPr lang="ru-RU" sz="2400" b="0" i="0" dirty="0">
              <a:effectLst/>
              <a:latin typeface="Aria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132856"/>
            <a:ext cx="417341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27" y="2132856"/>
            <a:ext cx="4248472" cy="34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157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87" y="332656"/>
            <a:ext cx="851418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6287" y="5589240"/>
            <a:ext cx="8514185" cy="1261884"/>
          </a:xfrm>
          <a:prstGeom prst="rect">
            <a:avLst/>
          </a:prstGeom>
          <a:noFill/>
        </p:spPr>
        <p:txBody>
          <a:bodyPr wrap="square" rtlCol="0">
            <a:spAutoFit/>
          </a:bodyPr>
          <a:lstStyle/>
          <a:p>
            <a:pPr algn="ctr"/>
            <a:r>
              <a:rPr lang="ru-RU" sz="2000" dirty="0" smtClean="0">
                <a:latin typeface="Arial" panose="020B0604020202020204" pitchFamily="34" charset="0"/>
                <a:cs typeface="Arial" panose="020B0604020202020204" pitchFamily="34" charset="0"/>
              </a:rPr>
              <a:t>Липа. </a:t>
            </a:r>
            <a:r>
              <a:rPr lang="ru-RU" sz="2000" dirty="0">
                <a:latin typeface="Arial" panose="020B0604020202020204" pitchFamily="34" charset="0"/>
                <a:cs typeface="Arial" panose="020B0604020202020204" pitchFamily="34" charset="0"/>
              </a:rPr>
              <a:t>Это весьма популярный медонос, распространяется который повсеместно. </a:t>
            </a:r>
            <a:r>
              <a:rPr lang="ru-RU" sz="2000" dirty="0" smtClean="0">
                <a:latin typeface="Arial" panose="020B0604020202020204" pitchFamily="34" charset="0"/>
                <a:cs typeface="Arial" panose="020B0604020202020204" pitchFamily="34" charset="0"/>
              </a:rPr>
              <a:t>Медосбор может </a:t>
            </a:r>
            <a:r>
              <a:rPr lang="ru-RU" sz="2000" dirty="0">
                <a:latin typeface="Arial" panose="020B0604020202020204" pitchFamily="34" charset="0"/>
                <a:cs typeface="Arial" panose="020B0604020202020204" pitchFamily="34" charset="0"/>
              </a:rPr>
              <a:t>достигать 1 т с 1 </a:t>
            </a:r>
            <a:r>
              <a:rPr lang="ru-RU" sz="2000" dirty="0" smtClean="0">
                <a:latin typeface="Arial" panose="020B0604020202020204" pitchFamily="34" charset="0"/>
                <a:cs typeface="Arial" panose="020B0604020202020204" pitchFamily="34" charset="0"/>
              </a:rPr>
              <a:t>га.</a:t>
            </a:r>
            <a:r>
              <a:rPr lang="ru-RU" sz="2000" dirty="0">
                <a:latin typeface="Arial" panose="020B0604020202020204" pitchFamily="34" charset="0"/>
                <a:cs typeface="Arial" panose="020B0604020202020204" pitchFamily="34" charset="0"/>
              </a:rPr>
              <a:t/>
            </a:r>
            <a:br>
              <a:rPr lang="ru-RU" sz="2000" dirty="0">
                <a:latin typeface="Arial" panose="020B0604020202020204" pitchFamily="34" charset="0"/>
                <a:cs typeface="Arial" panose="020B0604020202020204" pitchFamily="34" charset="0"/>
              </a:rPr>
            </a:br>
            <a:r>
              <a:rPr lang="ru-RU" dirty="0">
                <a:solidFill>
                  <a:schemeClr val="bg1"/>
                </a:solidFill>
              </a:rPr>
              <a:t/>
            </a:r>
            <a:br>
              <a:rPr lang="ru-RU" dirty="0">
                <a:solidFill>
                  <a:schemeClr val="bg1"/>
                </a:solidFill>
              </a:rPr>
            </a:br>
            <a:endParaRPr lang="ru-RU" dirty="0">
              <a:solidFill>
                <a:schemeClr val="bg1"/>
              </a:solidFill>
            </a:endParaRPr>
          </a:p>
        </p:txBody>
      </p:sp>
    </p:spTree>
    <p:extLst>
      <p:ext uri="{BB962C8B-B14F-4D97-AF65-F5344CB8AC3E}">
        <p14:creationId xmlns:p14="http://schemas.microsoft.com/office/powerpoint/2010/main" val="353964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014" y="5877272"/>
            <a:ext cx="8640466" cy="1015663"/>
          </a:xfrm>
          <a:prstGeom prst="rect">
            <a:avLst/>
          </a:prstGeom>
          <a:noFill/>
        </p:spPr>
        <p:txBody>
          <a:bodyPr wrap="square" rtlCol="0">
            <a:spAutoFit/>
          </a:bodyPr>
          <a:lstStyle/>
          <a:p>
            <a:pPr algn="ctr"/>
            <a:r>
              <a:rPr lang="ru-RU" sz="2000" dirty="0" smtClean="0">
                <a:latin typeface="Arial" panose="020B0604020202020204" pitchFamily="34" charset="0"/>
                <a:cs typeface="Arial" panose="020B0604020202020204" pitchFamily="34" charset="0"/>
              </a:rPr>
              <a:t>Ива. </a:t>
            </a:r>
            <a:r>
              <a:rPr lang="ru-RU" sz="2000" dirty="0">
                <a:latin typeface="Arial" panose="020B0604020202020204" pitchFamily="34" charset="0"/>
                <a:cs typeface="Arial" panose="020B0604020202020204" pitchFamily="34" charset="0"/>
              </a:rPr>
              <a:t>Продуктивность может </a:t>
            </a:r>
            <a:r>
              <a:rPr lang="ru-RU" sz="2000" dirty="0" smtClean="0">
                <a:latin typeface="Arial" panose="020B0604020202020204" pitchFamily="34" charset="0"/>
                <a:cs typeface="Arial" panose="020B0604020202020204" pitchFamily="34" charset="0"/>
              </a:rPr>
              <a:t>колебаться </a:t>
            </a:r>
            <a:r>
              <a:rPr lang="ru-RU" sz="2000" dirty="0">
                <a:latin typeface="Arial" panose="020B0604020202020204" pitchFamily="34" charset="0"/>
                <a:cs typeface="Arial" panose="020B0604020202020204" pitchFamily="34" charset="0"/>
              </a:rPr>
              <a:t>в пределах 10-150 кг/га</a:t>
            </a:r>
            <a:r>
              <a:rPr lang="ru-RU" sz="2000" dirty="0">
                <a:solidFill>
                  <a:schemeClr val="bg1"/>
                </a:solidFill>
                <a:latin typeface="Arial" panose="020B0604020202020204" pitchFamily="34" charset="0"/>
                <a:cs typeface="Arial" panose="020B0604020202020204" pitchFamily="34" charset="0"/>
              </a:rPr>
              <a:t>.</a:t>
            </a:r>
            <a:br>
              <a:rPr lang="ru-RU" sz="2000" dirty="0">
                <a:solidFill>
                  <a:schemeClr val="bg1"/>
                </a:solidFill>
                <a:latin typeface="Arial" panose="020B0604020202020204" pitchFamily="34" charset="0"/>
                <a:cs typeface="Arial" panose="020B0604020202020204" pitchFamily="34" charset="0"/>
              </a:rPr>
            </a:br>
            <a:r>
              <a:rPr lang="ru-RU" sz="2000" dirty="0">
                <a:solidFill>
                  <a:schemeClr val="bg1"/>
                </a:solidFill>
                <a:latin typeface="Arial" panose="020B0604020202020204" pitchFamily="34" charset="0"/>
                <a:cs typeface="Arial" panose="020B0604020202020204" pitchFamily="34" charset="0"/>
              </a:rPr>
              <a:t/>
            </a:r>
            <a:br>
              <a:rPr lang="ru-RU" sz="2000" dirty="0">
                <a:solidFill>
                  <a:schemeClr val="bg1"/>
                </a:solidFill>
                <a:latin typeface="Arial" panose="020B0604020202020204" pitchFamily="34" charset="0"/>
                <a:cs typeface="Arial" panose="020B0604020202020204" pitchFamily="34" charset="0"/>
              </a:rPr>
            </a:br>
            <a:endParaRPr lang="ru-RU" sz="2000" dirty="0">
              <a:solidFill>
                <a:schemeClr val="bg1"/>
              </a:solidFill>
              <a:latin typeface="Arial" panose="020B0604020202020204" pitchFamily="34" charset="0"/>
              <a:cs typeface="Arial" panose="020B0604020202020204" pitchFamily="34"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3"/>
            <a:ext cx="8640960" cy="489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descr="https://www.proza.ru/pics/2012/04/27/7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00" y="188640"/>
            <a:ext cx="8650279" cy="5112568"/>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cdn.pixabay.com/photo/2014/02/13/01/35/willow-265038_1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14" y="166103"/>
            <a:ext cx="8640466" cy="571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70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arn(inVertical)">
                                      <p:cBhvr>
                                        <p:cTn id="7" dur="500"/>
                                        <p:tgtEl>
                                          <p:spTgt spid="174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8"/>
                                        </p:tgtEl>
                                        <p:attrNameLst>
                                          <p:attrName>style.visibility</p:attrName>
                                        </p:attrNameLst>
                                      </p:cBhvr>
                                      <p:to>
                                        <p:strVal val="visible"/>
                                      </p:to>
                                    </p:set>
                                    <p:animEffect transition="in" filter="circle(in)">
                                      <p:cBhvr>
                                        <p:cTn id="12" dur="2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b.agronomu.com/media/res/3/3/2/6/3/33263.oqx5r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81" y="188640"/>
            <a:ext cx="8420699" cy="63367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3888" y="6048066"/>
            <a:ext cx="1080120" cy="369332"/>
          </a:xfrm>
          <a:prstGeom prst="rect">
            <a:avLst/>
          </a:prstGeom>
          <a:noFill/>
        </p:spPr>
        <p:txBody>
          <a:bodyPr wrap="square" rtlCol="0">
            <a:spAutoFit/>
          </a:bodyPr>
          <a:lstStyle/>
          <a:p>
            <a:r>
              <a:rPr lang="ru-RU" b="1" dirty="0" smtClean="0"/>
              <a:t>Вишня</a:t>
            </a:r>
            <a:endParaRPr lang="ru-RU" b="1" dirty="0"/>
          </a:p>
        </p:txBody>
      </p:sp>
    </p:spTree>
    <p:extLst>
      <p:ext uri="{BB962C8B-B14F-4D97-AF65-F5344CB8AC3E}">
        <p14:creationId xmlns:p14="http://schemas.microsoft.com/office/powerpoint/2010/main" val="55371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44" y="404664"/>
            <a:ext cx="8601036"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36096" y="5805264"/>
            <a:ext cx="1656184" cy="369332"/>
          </a:xfrm>
          <a:prstGeom prst="rect">
            <a:avLst/>
          </a:prstGeom>
          <a:noFill/>
        </p:spPr>
        <p:txBody>
          <a:bodyPr wrap="square" rtlCol="0">
            <a:spAutoFit/>
          </a:bodyPr>
          <a:lstStyle/>
          <a:p>
            <a:r>
              <a:rPr lang="ru-RU" dirty="0" smtClean="0"/>
              <a:t>Калина</a:t>
            </a:r>
            <a:endParaRPr lang="ru-RU" dirty="0"/>
          </a:p>
        </p:txBody>
      </p:sp>
    </p:spTree>
    <p:extLst>
      <p:ext uri="{BB962C8B-B14F-4D97-AF65-F5344CB8AC3E}">
        <p14:creationId xmlns:p14="http://schemas.microsoft.com/office/powerpoint/2010/main" val="1985947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Ð¡Ð»Ð¸Ð²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0012"/>
            <a:ext cx="8496944" cy="5592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5692938"/>
            <a:ext cx="8928992" cy="1477328"/>
          </a:xfrm>
          <a:prstGeom prst="rect">
            <a:avLst/>
          </a:prstGeom>
          <a:noFill/>
        </p:spPr>
        <p:txBody>
          <a:bodyPr wrap="square" rtlCol="0">
            <a:spAutoFit/>
          </a:bodyPr>
          <a:lstStyle/>
          <a:p>
            <a:pPr algn="ctr"/>
            <a:r>
              <a:rPr lang="ru-RU" dirty="0" smtClean="0">
                <a:solidFill>
                  <a:srgbClr val="000000"/>
                </a:solidFill>
                <a:latin typeface="ProximaNova"/>
              </a:rPr>
              <a:t/>
            </a:r>
            <a:br>
              <a:rPr lang="ru-RU" dirty="0" smtClean="0">
                <a:solidFill>
                  <a:srgbClr val="000000"/>
                </a:solidFill>
                <a:latin typeface="ProximaNova"/>
              </a:rPr>
            </a:br>
            <a:r>
              <a:rPr lang="ru-RU" dirty="0" smtClean="0">
                <a:latin typeface="ProximaNova"/>
              </a:rPr>
              <a:t>Слива. Это </a:t>
            </a:r>
            <a:r>
              <a:rPr lang="ru-RU" dirty="0">
                <a:latin typeface="ProximaNova"/>
              </a:rPr>
              <a:t>садовое дерево, которое может дать взяток в размере более </a:t>
            </a:r>
            <a:r>
              <a:rPr lang="ru-RU" dirty="0" smtClean="0">
                <a:latin typeface="ProximaNova"/>
              </a:rPr>
              <a:t>чем      </a:t>
            </a:r>
            <a:r>
              <a:rPr lang="ru-RU" dirty="0">
                <a:latin typeface="ProximaNova"/>
              </a:rPr>
              <a:t>40 кг с гектара. </a:t>
            </a:r>
            <a:r>
              <a:rPr lang="ru-RU" dirty="0"/>
              <a:t/>
            </a:r>
            <a:br>
              <a:rPr lang="ru-RU" dirty="0"/>
            </a:br>
            <a:r>
              <a:rPr lang="ru-RU" dirty="0">
                <a:solidFill>
                  <a:schemeClr val="bg1"/>
                </a:solidFill>
              </a:rPr>
              <a:t/>
            </a:r>
            <a:br>
              <a:rPr lang="ru-RU" dirty="0">
                <a:solidFill>
                  <a:schemeClr val="bg1"/>
                </a:solidFill>
              </a:rPr>
            </a:br>
            <a:endParaRPr lang="ru-RU" dirty="0">
              <a:solidFill>
                <a:schemeClr val="bg1"/>
              </a:solidFill>
            </a:endParaRPr>
          </a:p>
        </p:txBody>
      </p:sp>
    </p:spTree>
    <p:extLst>
      <p:ext uri="{BB962C8B-B14F-4D97-AF65-F5344CB8AC3E}">
        <p14:creationId xmlns:p14="http://schemas.microsoft.com/office/powerpoint/2010/main" val="2956973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Ð§ÐµÑÐ½Ð¸Ðº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5265"/>
            <a:ext cx="8280920" cy="5286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5589240"/>
            <a:ext cx="8568952" cy="1323439"/>
          </a:xfrm>
          <a:prstGeom prst="rect">
            <a:avLst/>
          </a:prstGeom>
          <a:noFill/>
        </p:spPr>
        <p:txBody>
          <a:bodyPr wrap="square" rtlCol="0">
            <a:spAutoFit/>
          </a:bodyPr>
          <a:lstStyle/>
          <a:p>
            <a:pPr algn="ctr"/>
            <a:r>
              <a:rPr lang="ru-RU" sz="2000" dirty="0" smtClean="0">
                <a:latin typeface="Arial" panose="020B0604020202020204" pitchFamily="34" charset="0"/>
                <a:cs typeface="Arial" panose="020B0604020202020204" pitchFamily="34" charset="0"/>
              </a:rPr>
              <a:t>Черника-куст-медонос </a:t>
            </a:r>
            <a:r>
              <a:rPr lang="ru-RU" sz="2000" dirty="0">
                <a:latin typeface="Arial" panose="020B0604020202020204" pitchFamily="34" charset="0"/>
                <a:cs typeface="Arial" panose="020B0604020202020204" pitchFamily="34" charset="0"/>
              </a:rPr>
              <a:t>небольшого </a:t>
            </a:r>
            <a:r>
              <a:rPr lang="ru-RU" sz="2000" dirty="0" smtClean="0">
                <a:latin typeface="Arial" panose="020B0604020202020204" pitchFamily="34" charset="0"/>
                <a:cs typeface="Arial" panose="020B0604020202020204" pitchFamily="34" charset="0"/>
              </a:rPr>
              <a:t>размера. </a:t>
            </a:r>
          </a:p>
          <a:p>
            <a:pPr algn="ctr"/>
            <a:r>
              <a:rPr lang="ru-RU" sz="2000" dirty="0" smtClean="0">
                <a:latin typeface="Arial" panose="020B0604020202020204" pitchFamily="34" charset="0"/>
                <a:cs typeface="Arial" panose="020B0604020202020204" pitchFamily="34" charset="0"/>
              </a:rPr>
              <a:t>С </a:t>
            </a:r>
            <a:r>
              <a:rPr lang="ru-RU" sz="2000" dirty="0">
                <a:latin typeface="Arial" panose="020B0604020202020204" pitchFamily="34" charset="0"/>
                <a:cs typeface="Arial" panose="020B0604020202020204" pitchFamily="34" charset="0"/>
              </a:rPr>
              <a:t>1 га можно собрать до 80 кг меда.</a:t>
            </a:r>
            <a:br>
              <a:rPr lang="ru-RU" sz="2000" dirty="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
            </a:r>
            <a:br>
              <a:rPr lang="ru-RU" sz="2000" dirty="0">
                <a:latin typeface="Arial" panose="020B0604020202020204" pitchFamily="34" charset="0"/>
                <a:cs typeface="Arial" panose="020B0604020202020204" pitchFamily="34" charset="0"/>
              </a:rPr>
            </a:b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260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04048" y="980728"/>
            <a:ext cx="3744416" cy="4093428"/>
          </a:xfrm>
          <a:prstGeom prst="rect">
            <a:avLst/>
          </a:prstGeom>
        </p:spPr>
        <p:txBody>
          <a:bodyPr wrap="square">
            <a:spAutoFit/>
          </a:bodyPr>
          <a:lstStyle/>
          <a:p>
            <a:pPr algn="ctr"/>
            <a:endParaRPr lang="ru-RU" sz="2000" dirty="0" smtClean="0">
              <a:latin typeface="Arial" panose="020B0604020202020204" pitchFamily="34" charset="0"/>
              <a:cs typeface="Arial" panose="020B0604020202020204" pitchFamily="34" charset="0"/>
            </a:endParaRPr>
          </a:p>
          <a:p>
            <a:pPr algn="ctr"/>
            <a:r>
              <a:rPr lang="ru-RU" sz="2000" dirty="0" smtClean="0">
                <a:latin typeface="Arial" panose="020B0604020202020204" pitchFamily="34" charset="0"/>
                <a:cs typeface="Arial" panose="020B0604020202020204" pitchFamily="34" charset="0"/>
              </a:rPr>
              <a:t>На сегодняшнем уроке познакомимся с жизнью пчелиной семьи, изучим формы пчелиных сот и ячеек, выясним критерии оптимальности такого геометрического принципа их построения </a:t>
            </a:r>
            <a:r>
              <a:rPr lang="ru-RU" sz="2000" dirty="0">
                <a:solidFill>
                  <a:prstClr val="white"/>
                </a:solidFill>
                <a:latin typeface="Arial" panose="020B0604020202020204" pitchFamily="34" charset="0"/>
                <a:cs typeface="Arial" panose="020B0604020202020204" pitchFamily="34" charset="0"/>
              </a:rPr>
              <a:t>с целью решения задач практического </a:t>
            </a:r>
            <a:r>
              <a:rPr lang="ru-RU" sz="2000" dirty="0" smtClean="0">
                <a:solidFill>
                  <a:prstClr val="white"/>
                </a:solidFill>
                <a:latin typeface="Arial" panose="020B0604020202020204" pitchFamily="34" charset="0"/>
                <a:cs typeface="Arial" panose="020B0604020202020204" pitchFamily="34" charset="0"/>
              </a:rPr>
              <a:t>характера.</a:t>
            </a:r>
            <a:r>
              <a:rPr lang="ru-RU" sz="2000" dirty="0" smtClean="0">
                <a:latin typeface="Arial" panose="020B0604020202020204" pitchFamily="34" charset="0"/>
                <a:cs typeface="Arial" panose="020B0604020202020204" pitchFamily="34" charset="0"/>
              </a:rPr>
              <a:t>  </a:t>
            </a:r>
          </a:p>
          <a:p>
            <a:pPr algn="ctr"/>
            <a:r>
              <a:rPr lang="ru-RU" sz="2000" dirty="0" smtClean="0">
                <a:latin typeface="Arial" panose="020B0604020202020204" pitchFamily="34" charset="0"/>
                <a:cs typeface="Arial" panose="020B0604020202020204" pitchFamily="34" charset="0"/>
              </a:rPr>
              <a:t>Покажем </a:t>
            </a:r>
            <a:r>
              <a:rPr lang="ru-RU" sz="2000" dirty="0">
                <a:latin typeface="Arial" panose="020B0604020202020204" pitchFamily="34" charset="0"/>
                <a:cs typeface="Arial" panose="020B0604020202020204" pitchFamily="34" charset="0"/>
              </a:rPr>
              <a:t>связь </a:t>
            </a:r>
            <a:r>
              <a:rPr lang="ru-RU" sz="2000" dirty="0" smtClean="0">
                <a:latin typeface="Arial" panose="020B0604020202020204" pitchFamily="34" charset="0"/>
                <a:cs typeface="Arial" panose="020B0604020202020204" pitchFamily="34" charset="0"/>
              </a:rPr>
              <a:t>геометрии </a:t>
            </a:r>
            <a:r>
              <a:rPr lang="ru-RU" sz="2000" dirty="0">
                <a:latin typeface="Arial" panose="020B0604020202020204" pitchFamily="34" charset="0"/>
                <a:cs typeface="Arial" panose="020B0604020202020204" pitchFamily="34" charset="0"/>
              </a:rPr>
              <a:t>с живой природой</a:t>
            </a:r>
            <a:r>
              <a:rPr lang="ru-RU" sz="2000" dirty="0" smtClean="0">
                <a:latin typeface="Arial" panose="020B0604020202020204" pitchFamily="34" charset="0"/>
                <a:cs typeface="Arial" panose="020B0604020202020204" pitchFamily="34" charset="0"/>
              </a:rPr>
              <a:t>. </a:t>
            </a:r>
            <a:endParaRPr lang="ru-RU" sz="2000" dirty="0">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4392488" cy="411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511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Ð§Ð°Ð±ÑÐµ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68952" cy="5114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1" y="5517232"/>
            <a:ext cx="8568951" cy="1631216"/>
          </a:xfrm>
          <a:prstGeom prst="rect">
            <a:avLst/>
          </a:prstGeom>
          <a:noFill/>
        </p:spPr>
        <p:txBody>
          <a:bodyPr wrap="square" rtlCol="0">
            <a:spAutoFit/>
          </a:bodyPr>
          <a:lstStyle/>
          <a:p>
            <a:pPr algn="ctr"/>
            <a:r>
              <a:rPr lang="ru-RU" sz="2000" i="1" dirty="0" smtClean="0">
                <a:latin typeface="Arial" panose="020B0604020202020204" pitchFamily="34" charset="0"/>
                <a:cs typeface="Arial" panose="020B0604020202020204" pitchFamily="34" charset="0"/>
              </a:rPr>
              <a:t>Чебрец - кустарник </a:t>
            </a:r>
            <a:r>
              <a:rPr lang="ru-RU" sz="2000" i="1" dirty="0">
                <a:latin typeface="Arial" panose="020B0604020202020204" pitchFamily="34" charset="0"/>
                <a:cs typeface="Arial" panose="020B0604020202020204" pitchFamily="34" charset="0"/>
              </a:rPr>
              <a:t>произрастает на бедных и диких почвах. </a:t>
            </a:r>
            <a:r>
              <a:rPr lang="ru-RU" sz="2000" i="1" dirty="0" smtClean="0">
                <a:latin typeface="Arial" panose="020B0604020202020204" pitchFamily="34" charset="0"/>
                <a:cs typeface="Arial" panose="020B0604020202020204" pitchFamily="34" charset="0"/>
              </a:rPr>
              <a:t>Нектара </a:t>
            </a:r>
            <a:r>
              <a:rPr lang="ru-RU" sz="2000" i="1" dirty="0">
                <a:latin typeface="Arial" panose="020B0604020202020204" pitchFamily="34" charset="0"/>
                <a:cs typeface="Arial" panose="020B0604020202020204" pitchFamily="34" charset="0"/>
              </a:rPr>
              <a:t>может выделять очень много. Взяток может достигать </a:t>
            </a:r>
            <a:endParaRPr lang="ru-RU" sz="2000" i="1" dirty="0" smtClean="0">
              <a:latin typeface="Arial" panose="020B0604020202020204" pitchFamily="34" charset="0"/>
              <a:cs typeface="Arial" panose="020B0604020202020204" pitchFamily="34" charset="0"/>
            </a:endParaRPr>
          </a:p>
          <a:p>
            <a:pPr algn="ctr"/>
            <a:r>
              <a:rPr lang="ru-RU" sz="2000" i="1" dirty="0" smtClean="0">
                <a:latin typeface="Arial" panose="020B0604020202020204" pitchFamily="34" charset="0"/>
                <a:cs typeface="Arial" panose="020B0604020202020204" pitchFamily="34" charset="0"/>
              </a:rPr>
              <a:t>170-200 </a:t>
            </a:r>
            <a:r>
              <a:rPr lang="ru-RU" sz="2000" i="1" dirty="0">
                <a:latin typeface="Arial" panose="020B0604020202020204" pitchFamily="34" charset="0"/>
                <a:cs typeface="Arial" panose="020B0604020202020204" pitchFamily="34" charset="0"/>
              </a:rPr>
              <a:t>кг с 1 га.</a:t>
            </a:r>
            <a:br>
              <a:rPr lang="ru-RU" sz="2000" i="1" dirty="0">
                <a:latin typeface="Arial" panose="020B0604020202020204" pitchFamily="34" charset="0"/>
                <a:cs typeface="Arial" panose="020B0604020202020204" pitchFamily="34" charset="0"/>
              </a:rPr>
            </a:br>
            <a:r>
              <a:rPr lang="ru-RU" sz="2000" i="1" dirty="0">
                <a:latin typeface="Arial" panose="020B0604020202020204" pitchFamily="34" charset="0"/>
                <a:cs typeface="Arial" panose="020B0604020202020204" pitchFamily="34" charset="0"/>
              </a:rPr>
              <a:t/>
            </a:r>
            <a:br>
              <a:rPr lang="ru-RU" sz="2000" i="1" dirty="0">
                <a:latin typeface="Arial" panose="020B0604020202020204" pitchFamily="34" charset="0"/>
                <a:cs typeface="Arial" panose="020B0604020202020204" pitchFamily="34" charset="0"/>
              </a:rPr>
            </a:br>
            <a:endParaRPr lang="ru-RU"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378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373216"/>
            <a:ext cx="8964488" cy="1477328"/>
          </a:xfrm>
          <a:prstGeom prst="rect">
            <a:avLst/>
          </a:prstGeom>
        </p:spPr>
        <p:txBody>
          <a:bodyPr wrap="square">
            <a:spAutoFit/>
          </a:bodyPr>
          <a:lstStyle/>
          <a:p>
            <a:pPr algn="ctr"/>
            <a:r>
              <a:rPr lang="ru-RU" dirty="0" smtClean="0">
                <a:latin typeface="ProximaNova"/>
              </a:rPr>
              <a:t>Мята. Она </a:t>
            </a:r>
            <a:r>
              <a:rPr lang="ru-RU" dirty="0">
                <a:latin typeface="ProximaNova"/>
              </a:rPr>
              <a:t>любит расти около водоемов либо на влажных почвах. Активно цветет с июня по сентябрь. При наличии благоприятных </a:t>
            </a:r>
            <a:r>
              <a:rPr lang="ru-RU" dirty="0" smtClean="0">
                <a:latin typeface="ProximaNova"/>
              </a:rPr>
              <a:t>условий </a:t>
            </a:r>
            <a:r>
              <a:rPr lang="ru-RU" dirty="0">
                <a:latin typeface="ProximaNova"/>
              </a:rPr>
              <a:t>взяток может быть очень большой – до 1,3 т с гектара.</a:t>
            </a:r>
            <a:r>
              <a:rPr lang="ru-RU" dirty="0"/>
              <a:t/>
            </a:r>
            <a:br>
              <a:rPr lang="ru-RU" dirty="0"/>
            </a:br>
            <a:r>
              <a:rPr lang="ru-RU" dirty="0"/>
              <a:t/>
            </a:r>
            <a:br>
              <a:rPr lang="ru-RU" dirty="0"/>
            </a:br>
            <a:endParaRPr lang="ru-RU" dirty="0"/>
          </a:p>
        </p:txBody>
      </p:sp>
      <p:pic>
        <p:nvPicPr>
          <p:cNvPr id="24578" name="Picture 2" descr="https://sb.agronomu.com/media/res/3/3/2/8/3/33283.oqx78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80" y="111125"/>
            <a:ext cx="8807208" cy="5118075"/>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ÐÑÑÐ° Ð¸ Ð¿ÑÐµ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58" y="111125"/>
            <a:ext cx="8794330" cy="663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348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500" fill="hold"/>
                                        <p:tgtEl>
                                          <p:spTgt spid="24582"/>
                                        </p:tgtEl>
                                        <p:attrNameLst>
                                          <p:attrName>ppt_w</p:attrName>
                                        </p:attrNameLst>
                                      </p:cBhvr>
                                      <p:tavLst>
                                        <p:tav tm="0">
                                          <p:val>
                                            <p:fltVal val="0"/>
                                          </p:val>
                                        </p:tav>
                                        <p:tav tm="100000">
                                          <p:val>
                                            <p:strVal val="#ppt_w"/>
                                          </p:val>
                                        </p:tav>
                                      </p:tavLst>
                                    </p:anim>
                                    <p:anim calcmode="lin" valueType="num">
                                      <p:cBhvr>
                                        <p:cTn id="8" dur="500" fill="hold"/>
                                        <p:tgtEl>
                                          <p:spTgt spid="24582"/>
                                        </p:tgtEl>
                                        <p:attrNameLst>
                                          <p:attrName>ppt_h</p:attrName>
                                        </p:attrNameLst>
                                      </p:cBhvr>
                                      <p:tavLst>
                                        <p:tav tm="0">
                                          <p:val>
                                            <p:fltVal val="0"/>
                                          </p:val>
                                        </p:tav>
                                        <p:tav tm="100000">
                                          <p:val>
                                            <p:strVal val="#ppt_h"/>
                                          </p:val>
                                        </p:tav>
                                      </p:tavLst>
                                    </p:anim>
                                    <p:animEffect transition="in" filter="fade">
                                      <p:cBhvr>
                                        <p:cTn id="9"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ÐÐµÐ»ÑÑÐ¹ Ð´Ð¾Ð½Ð½Ð¸Ð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24" y="260648"/>
            <a:ext cx="8382739"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5865982"/>
            <a:ext cx="7920880" cy="1323439"/>
          </a:xfrm>
          <a:prstGeom prst="rect">
            <a:avLst/>
          </a:prstGeom>
          <a:noFill/>
        </p:spPr>
        <p:txBody>
          <a:bodyPr wrap="square" rtlCol="0">
            <a:spAutoFit/>
          </a:bodyPr>
          <a:lstStyle/>
          <a:p>
            <a:pPr algn="ctr"/>
            <a:r>
              <a:rPr lang="ru-RU" sz="2000" i="1" dirty="0" smtClean="0">
                <a:latin typeface="Arial" panose="020B0604020202020204" pitchFamily="34" charset="0"/>
                <a:cs typeface="Arial" panose="020B0604020202020204" pitchFamily="34" charset="0"/>
              </a:rPr>
              <a:t>Желтый и белый донник. Продуктивность </a:t>
            </a:r>
            <a:r>
              <a:rPr lang="ru-RU" sz="2000" i="1" dirty="0">
                <a:latin typeface="Arial" panose="020B0604020202020204" pitchFamily="34" charset="0"/>
                <a:cs typeface="Arial" panose="020B0604020202020204" pitchFamily="34" charset="0"/>
              </a:rPr>
              <a:t>медоноса может достигать 270 кг меда с одного гектара. </a:t>
            </a:r>
            <a:br>
              <a:rPr lang="ru-RU" sz="2000" i="1" dirty="0">
                <a:latin typeface="Arial" panose="020B0604020202020204" pitchFamily="34" charset="0"/>
                <a:cs typeface="Arial" panose="020B0604020202020204" pitchFamily="34" charset="0"/>
              </a:rPr>
            </a:br>
            <a:r>
              <a:rPr lang="ru-RU" sz="2000" i="1" dirty="0">
                <a:latin typeface="Arial" panose="020B0604020202020204" pitchFamily="34" charset="0"/>
                <a:cs typeface="Arial" panose="020B0604020202020204" pitchFamily="34" charset="0"/>
              </a:rPr>
              <a:t/>
            </a:r>
            <a:br>
              <a:rPr lang="ru-RU" sz="2000" i="1" dirty="0">
                <a:latin typeface="Arial" panose="020B0604020202020204" pitchFamily="34" charset="0"/>
                <a:cs typeface="Arial" panose="020B0604020202020204" pitchFamily="34" charset="0"/>
              </a:rPr>
            </a:br>
            <a:endParaRPr lang="ru-RU" sz="2000" i="1" dirty="0">
              <a:latin typeface="Arial" panose="020B0604020202020204" pitchFamily="34" charset="0"/>
              <a:cs typeface="Arial" panose="020B0604020202020204" pitchFamily="34" charset="0"/>
            </a:endParaRPr>
          </a:p>
        </p:txBody>
      </p:sp>
      <p:pic>
        <p:nvPicPr>
          <p:cNvPr id="25604" name="Picture 4" descr="http://torin1231.ulcraft.com/uploads/s/9/k/f/9kfpsmybfhpv/img/full_WbNJvEQ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23" y="260648"/>
            <a:ext cx="8382739"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14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2000" fill="hold"/>
                                        <p:tgtEl>
                                          <p:spTgt spid="25604"/>
                                        </p:tgtEl>
                                        <p:attrNameLst>
                                          <p:attrName>ppt_w</p:attrName>
                                        </p:attrNameLst>
                                      </p:cBhvr>
                                      <p:tavLst>
                                        <p:tav tm="0">
                                          <p:val>
                                            <p:fltVal val="0"/>
                                          </p:val>
                                        </p:tav>
                                        <p:tav tm="100000">
                                          <p:val>
                                            <p:strVal val="#ppt_w"/>
                                          </p:val>
                                        </p:tav>
                                      </p:tavLst>
                                    </p:anim>
                                    <p:anim calcmode="lin" valueType="num">
                                      <p:cBhvr>
                                        <p:cTn id="8" dur="2000" fill="hold"/>
                                        <p:tgtEl>
                                          <p:spTgt spid="25604"/>
                                        </p:tgtEl>
                                        <p:attrNameLst>
                                          <p:attrName>ppt_h</p:attrName>
                                        </p:attrNameLst>
                                      </p:cBhvr>
                                      <p:tavLst>
                                        <p:tav tm="0">
                                          <p:val>
                                            <p:fltVal val="0"/>
                                          </p:val>
                                        </p:tav>
                                        <p:tav tm="100000">
                                          <p:val>
                                            <p:strVal val="#ppt_h"/>
                                          </p:val>
                                        </p:tav>
                                      </p:tavLst>
                                    </p:anim>
                                    <p:animEffect transition="in" filter="fade">
                                      <p:cBhvr>
                                        <p:cTn id="9" dur="2000"/>
                                        <p:tgtEl>
                                          <p:spTgt spid="25604"/>
                                        </p:tgtEl>
                                      </p:cBhvr>
                                    </p:animEffect>
                                    <p:anim calcmode="lin" valueType="num">
                                      <p:cBhvr>
                                        <p:cTn id="10" dur="2000" fill="hold"/>
                                        <p:tgtEl>
                                          <p:spTgt spid="25604"/>
                                        </p:tgtEl>
                                        <p:attrNameLst>
                                          <p:attrName>ppt_x</p:attrName>
                                        </p:attrNameLst>
                                      </p:cBhvr>
                                      <p:tavLst>
                                        <p:tav tm="0">
                                          <p:val>
                                            <p:fltVal val="0.5"/>
                                          </p:val>
                                        </p:tav>
                                        <p:tav tm="100000">
                                          <p:val>
                                            <p:strVal val="#ppt_x"/>
                                          </p:val>
                                        </p:tav>
                                      </p:tavLst>
                                    </p:anim>
                                    <p:anim calcmode="lin" valueType="num">
                                      <p:cBhvr>
                                        <p:cTn id="11" dur="2000" fill="hold"/>
                                        <p:tgtEl>
                                          <p:spTgt spid="256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805264"/>
            <a:ext cx="8928992" cy="1200329"/>
          </a:xfrm>
          <a:prstGeom prst="rect">
            <a:avLst/>
          </a:prstGeom>
        </p:spPr>
        <p:txBody>
          <a:bodyPr wrap="square">
            <a:spAutoFit/>
          </a:bodyPr>
          <a:lstStyle/>
          <a:p>
            <a:pPr algn="ctr"/>
            <a:r>
              <a:rPr lang="ru-RU" dirty="0" smtClean="0">
                <a:latin typeface="ProximaNova"/>
              </a:rPr>
              <a:t>Фацелия. Самый поздний медонос.</a:t>
            </a:r>
          </a:p>
          <a:p>
            <a:pPr algn="ctr"/>
            <a:r>
              <a:rPr lang="ru-RU" dirty="0" smtClean="0">
                <a:latin typeface="ProximaNova"/>
              </a:rPr>
              <a:t> </a:t>
            </a:r>
            <a:r>
              <a:rPr lang="ru-RU" dirty="0">
                <a:latin typeface="ProximaNova"/>
              </a:rPr>
              <a:t>Может дать до 600 кг меда с одного гектара площади</a:t>
            </a:r>
            <a:r>
              <a:rPr lang="ru-RU" dirty="0"/>
              <a:t/>
            </a:r>
            <a:br>
              <a:rPr lang="ru-RU" dirty="0"/>
            </a:br>
            <a:r>
              <a:rPr lang="ru-RU" dirty="0">
                <a:solidFill>
                  <a:schemeClr val="bg1"/>
                </a:solidFill>
              </a:rPr>
              <a:t/>
            </a:r>
            <a:br>
              <a:rPr lang="ru-RU" dirty="0">
                <a:solidFill>
                  <a:schemeClr val="bg1"/>
                </a:solidFill>
              </a:rPr>
            </a:br>
            <a:endParaRPr lang="ru-RU" dirty="0">
              <a:solidFill>
                <a:schemeClr val="bg1"/>
              </a:solidFill>
            </a:endParaRPr>
          </a:p>
        </p:txBody>
      </p:sp>
      <p:pic>
        <p:nvPicPr>
          <p:cNvPr id="26626" name="Picture 2" descr="Ð¤Ð°ÑÐµÐ»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72" y="135900"/>
            <a:ext cx="8714707" cy="566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988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460326"/>
            <a:ext cx="8712968" cy="369332"/>
          </a:xfrm>
          <a:prstGeom prst="rect">
            <a:avLst/>
          </a:prstGeom>
        </p:spPr>
        <p:txBody>
          <a:bodyPr wrap="square">
            <a:spAutoFit/>
          </a:bodyPr>
          <a:lstStyle/>
          <a:p>
            <a:pPr algn="ctr"/>
            <a:r>
              <a:rPr lang="ru-RU" b="1" dirty="0">
                <a:latin typeface="Lora"/>
              </a:rPr>
              <a:t>Порфироносный эспарцет </a:t>
            </a:r>
            <a:r>
              <a:rPr lang="ru-RU" b="1" dirty="0" smtClean="0">
                <a:latin typeface="Lora"/>
              </a:rPr>
              <a:t>медонос. </a:t>
            </a:r>
            <a:endParaRPr lang="ru-RU" b="1" i="0" dirty="0">
              <a:effectLst/>
              <a:latin typeface="Lora"/>
            </a:endParaRPr>
          </a:p>
        </p:txBody>
      </p:sp>
      <p:sp>
        <p:nvSpPr>
          <p:cNvPr id="3" name="Прямоугольник 2"/>
          <p:cNvSpPr/>
          <p:nvPr/>
        </p:nvSpPr>
        <p:spPr>
          <a:xfrm>
            <a:off x="107504" y="5805264"/>
            <a:ext cx="8712968" cy="646331"/>
          </a:xfrm>
          <a:prstGeom prst="rect">
            <a:avLst/>
          </a:prstGeom>
        </p:spPr>
        <p:txBody>
          <a:bodyPr wrap="square">
            <a:spAutoFit/>
          </a:bodyPr>
          <a:lstStyle/>
          <a:p>
            <a:pPr algn="ctr"/>
            <a:r>
              <a:rPr lang="ru-RU" dirty="0">
                <a:latin typeface="Lora"/>
              </a:rPr>
              <a:t>При благоприятных условиях нектарная продуктивность этого растения </a:t>
            </a:r>
            <a:r>
              <a:rPr lang="ru-RU" dirty="0" smtClean="0">
                <a:latin typeface="Lora"/>
              </a:rPr>
              <a:t> может достигать до 400 </a:t>
            </a:r>
            <a:r>
              <a:rPr lang="ru-RU" dirty="0">
                <a:latin typeface="Lora"/>
              </a:rPr>
              <a:t>кг с 1 га.</a:t>
            </a:r>
            <a:endParaRPr lang="ru-RU" dirty="0"/>
          </a:p>
        </p:txBody>
      </p:sp>
      <p:pic>
        <p:nvPicPr>
          <p:cNvPr id="27650" name="Picture 2" descr="http://www.4sg.com.ua/pictures/board/11906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30" y="332655"/>
            <a:ext cx="8732758" cy="515835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img.inforico.ua/a/prodam-bdzholopaketi--d88b-1485024560262627-1-big.jpg"/>
          <p:cNvPicPr>
            <a:picLocks noChangeAspect="1" noChangeArrowheads="1"/>
          </p:cNvPicPr>
          <p:nvPr/>
        </p:nvPicPr>
        <p:blipFill rotWithShape="1">
          <a:blip r:embed="rId3">
            <a:extLst>
              <a:ext uri="{28A0092B-C50C-407E-A947-70E740481C1C}">
                <a14:useLocalDpi xmlns:a14="http://schemas.microsoft.com/office/drawing/2010/main" val="0"/>
              </a:ext>
            </a:extLst>
          </a:blip>
          <a:srcRect b="4319"/>
          <a:stretch/>
        </p:blipFill>
        <p:spPr bwMode="auto">
          <a:xfrm>
            <a:off x="169617" y="260358"/>
            <a:ext cx="8794871" cy="523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860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2250" fill="hold"/>
                                        <p:tgtEl>
                                          <p:spTgt spid="27652"/>
                                        </p:tgtEl>
                                        <p:attrNameLst>
                                          <p:attrName>ppt_w</p:attrName>
                                        </p:attrNameLst>
                                      </p:cBhvr>
                                      <p:tavLst>
                                        <p:tav tm="0">
                                          <p:val>
                                            <p:fltVal val="0"/>
                                          </p:val>
                                        </p:tav>
                                        <p:tav tm="100000">
                                          <p:val>
                                            <p:strVal val="#ppt_w"/>
                                          </p:val>
                                        </p:tav>
                                      </p:tavLst>
                                    </p:anim>
                                    <p:anim calcmode="lin" valueType="num">
                                      <p:cBhvr>
                                        <p:cTn id="8" dur="2250" fill="hold"/>
                                        <p:tgtEl>
                                          <p:spTgt spid="27652"/>
                                        </p:tgtEl>
                                        <p:attrNameLst>
                                          <p:attrName>ppt_h</p:attrName>
                                        </p:attrNameLst>
                                      </p:cBhvr>
                                      <p:tavLst>
                                        <p:tav tm="0">
                                          <p:val>
                                            <p:fltVal val="0"/>
                                          </p:val>
                                        </p:tav>
                                        <p:tav tm="100000">
                                          <p:val>
                                            <p:strVal val="#ppt_h"/>
                                          </p:val>
                                        </p:tav>
                                      </p:tavLst>
                                    </p:anim>
                                    <p:animEffect transition="in" filter="fade">
                                      <p:cBhvr>
                                        <p:cTn id="9" dur="225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User\Desktop\откр урок 2019\презентация\017.jpg"/>
          <p:cNvPicPr>
            <a:picLocks noChangeAspect="1" noChangeArrowheads="1"/>
          </p:cNvPicPr>
          <p:nvPr/>
        </p:nvPicPr>
        <p:blipFill rotWithShape="1">
          <a:blip r:embed="rId2">
            <a:extLst>
              <a:ext uri="{28A0092B-C50C-407E-A947-70E740481C1C}">
                <a14:useLocalDpi xmlns:a14="http://schemas.microsoft.com/office/drawing/2010/main" val="0"/>
              </a:ext>
            </a:extLst>
          </a:blip>
          <a:srcRect l="2396" t="20845" r="9437" b="46291"/>
          <a:stretch/>
        </p:blipFill>
        <p:spPr bwMode="auto">
          <a:xfrm>
            <a:off x="231250" y="302652"/>
            <a:ext cx="8607557" cy="2406267"/>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http://www.k2x2.info/biologija/osnovy_fiziologii_vysshei_nervnoi_dejatelnosti/p_120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49" y="2996952"/>
            <a:ext cx="8607557"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50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fs01.infourok.ru/images/doc/13/17222/img4.jpg"/>
          <p:cNvPicPr>
            <a:picLocks noChangeAspect="1" noChangeArrowheads="1"/>
          </p:cNvPicPr>
          <p:nvPr/>
        </p:nvPicPr>
        <p:blipFill rotWithShape="1">
          <a:blip r:embed="rId3">
            <a:extLst>
              <a:ext uri="{28A0092B-C50C-407E-A947-70E740481C1C}">
                <a14:useLocalDpi xmlns:a14="http://schemas.microsoft.com/office/drawing/2010/main" val="0"/>
              </a:ext>
            </a:extLst>
          </a:blip>
          <a:srcRect l="7364" t="13927" r="14378" b="12662"/>
          <a:stretch/>
        </p:blipFill>
        <p:spPr bwMode="auto">
          <a:xfrm>
            <a:off x="395536" y="579548"/>
            <a:ext cx="8280920" cy="580178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579549"/>
            <a:ext cx="1872208" cy="17693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3" name="TextBox 2"/>
          <p:cNvSpPr txBox="1"/>
          <p:nvPr/>
        </p:nvSpPr>
        <p:spPr>
          <a:xfrm>
            <a:off x="2339752" y="2348880"/>
            <a:ext cx="3168352" cy="400110"/>
          </a:xfrm>
          <a:prstGeom prst="rect">
            <a:avLst/>
          </a:prstGeom>
          <a:solidFill>
            <a:schemeClr val="tx1"/>
          </a:solidFill>
        </p:spPr>
        <p:txBody>
          <a:bodyPr wrap="square" rtlCol="0">
            <a:spAutoFit/>
          </a:bodyPr>
          <a:lstStyle/>
          <a:p>
            <a:r>
              <a:rPr lang="ru-RU" sz="2000" dirty="0">
                <a:solidFill>
                  <a:schemeClr val="bg1"/>
                </a:solidFill>
                <a:latin typeface="Arial" panose="020B0604020202020204" pitchFamily="34" charset="0"/>
                <a:cs typeface="Arial" panose="020B0604020202020204" pitchFamily="34" charset="0"/>
              </a:rPr>
              <a:t>в</a:t>
            </a:r>
            <a:r>
              <a:rPr lang="ru-RU" sz="2000" dirty="0" smtClean="0">
                <a:solidFill>
                  <a:schemeClr val="bg1"/>
                </a:solidFill>
                <a:latin typeface="Arial" panose="020B0604020202020204" pitchFamily="34" charset="0"/>
                <a:cs typeface="Arial" panose="020B0604020202020204" pitchFamily="34" charset="0"/>
              </a:rPr>
              <a:t>олшебной поляны.</a:t>
            </a:r>
            <a:endParaRPr lang="ru-RU" sz="2000" dirty="0">
              <a:solidFill>
                <a:schemeClr val="bg1"/>
              </a:solidFill>
              <a:latin typeface="Arial" panose="020B0604020202020204" pitchFamily="34" charset="0"/>
              <a:cs typeface="Arial" panose="020B0604020202020204" pitchFamily="34" charset="0"/>
            </a:endParaRPr>
          </a:p>
        </p:txBody>
      </p:sp>
      <p:pic>
        <p:nvPicPr>
          <p:cNvPr id="5122" name="Picture 2" descr="https://studfiles.net/html/2706/672/html_LebljMPLnM.LMO9/img-5QzP3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764705"/>
            <a:ext cx="1800200"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69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esktop\откр урок 2019\презентация\017.jpg"/>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53333" r="11112" b="17926"/>
          <a:stretch/>
        </p:blipFill>
        <p:spPr bwMode="auto">
          <a:xfrm>
            <a:off x="467544" y="390704"/>
            <a:ext cx="8280920" cy="210018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96335" y="2128233"/>
            <a:ext cx="1152129" cy="36004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solidFill>
                <a:prstClr val="black"/>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88273"/>
            <a:ext cx="8280920" cy="385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956376" y="1628800"/>
            <a:ext cx="720080" cy="461665"/>
          </a:xfrm>
          <a:prstGeom prst="rect">
            <a:avLst/>
          </a:prstGeom>
          <a:noFill/>
        </p:spPr>
        <p:txBody>
          <a:bodyPr wrap="square" rtlCol="0">
            <a:spAutoFit/>
          </a:bodyPr>
          <a:lstStyle/>
          <a:p>
            <a:r>
              <a:rPr lang="ru-RU" sz="2400" b="1" dirty="0" smtClean="0">
                <a:solidFill>
                  <a:schemeClr val="bg1"/>
                </a:solidFill>
                <a:latin typeface="Times New Roman" panose="02020603050405020304" pitchFamily="18" charset="0"/>
                <a:cs typeface="Times New Roman" panose="02020603050405020304" pitchFamily="18" charset="0"/>
              </a:rPr>
              <a:t>а</a:t>
            </a:r>
            <a:endParaRPr lang="ru-RU"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271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332656"/>
            <a:ext cx="7128792" cy="584775"/>
          </a:xfrm>
          <a:prstGeom prst="rect">
            <a:avLst/>
          </a:prstGeom>
          <a:noFill/>
        </p:spPr>
        <p:txBody>
          <a:bodyPr wrap="square" rtlCol="0">
            <a:spAutoFit/>
          </a:bodyPr>
          <a:lstStyle/>
          <a:p>
            <a:pPr algn="ctr"/>
            <a:r>
              <a:rPr lang="ru-RU" sz="3200" i="1" dirty="0" smtClean="0">
                <a:latin typeface="Arial" panose="020B0604020202020204" pitchFamily="34" charset="0"/>
                <a:cs typeface="Arial" panose="020B0604020202020204" pitchFamily="34" charset="0"/>
              </a:rPr>
              <a:t>Математические секреты пчел</a:t>
            </a:r>
            <a:endParaRPr lang="ru-RU" sz="3200" i="1" dirty="0">
              <a:latin typeface="Arial" panose="020B0604020202020204" pitchFamily="34" charset="0"/>
              <a:cs typeface="Arial" panose="020B0604020202020204" pitchFamily="34" charset="0"/>
            </a:endParaRPr>
          </a:p>
        </p:txBody>
      </p:sp>
      <p:pic>
        <p:nvPicPr>
          <p:cNvPr id="2050" name="Picture 2" descr="C:\Users\User\Desktop\откр урок 2019\фотки со своей пасеки\DSC009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139"/>
          <a:stretch/>
        </p:blipFill>
        <p:spPr bwMode="auto">
          <a:xfrm>
            <a:off x="251520" y="917432"/>
            <a:ext cx="8640960" cy="48158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21" y="188640"/>
            <a:ext cx="8793157"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504" y="5877272"/>
            <a:ext cx="8928992" cy="646331"/>
          </a:xfrm>
          <a:prstGeom prst="rect">
            <a:avLst/>
          </a:prstGeom>
          <a:noFill/>
        </p:spPr>
        <p:txBody>
          <a:bodyPr wrap="square" rtlCol="0">
            <a:spAutoFit/>
          </a:bodyPr>
          <a:lstStyle/>
          <a:p>
            <a:pPr algn="ctr"/>
            <a:r>
              <a:rPr lang="ru-RU" dirty="0" smtClean="0">
                <a:latin typeface="Arial" panose="020B0604020202020204" pitchFamily="34" charset="0"/>
                <a:cs typeface="Arial" panose="020B0604020202020204" pitchFamily="34" charset="0"/>
              </a:rPr>
              <a:t>Улей – это шедевр инженерного искусства, состоящий из расположенных рядами</a:t>
            </a:r>
          </a:p>
          <a:p>
            <a:pPr algn="ctr"/>
            <a:r>
              <a:rPr lang="ru-RU" dirty="0" smtClean="0">
                <a:latin typeface="Arial" panose="020B0604020202020204" pitchFamily="34" charset="0"/>
                <a:cs typeface="Arial" panose="020B0604020202020204" pitchFamily="34" charset="0"/>
              </a:rPr>
              <a:t> шестигранных ячеек с восковыми переборками.</a:t>
            </a:r>
            <a:endParaRPr lang="ru-RU"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126451"/>
            <a:ext cx="8825070" cy="661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594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out)">
                                      <p:cBhvr>
                                        <p:cTn id="14" dur="2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circle(out)">
                                      <p:cBhvr>
                                        <p:cTn id="19"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332656"/>
            <a:ext cx="6408712" cy="584775"/>
          </a:xfrm>
          <a:prstGeom prst="rect">
            <a:avLst/>
          </a:prstGeom>
          <a:noFill/>
        </p:spPr>
        <p:txBody>
          <a:bodyPr wrap="square" rtlCol="0">
            <a:spAutoFit/>
          </a:bodyPr>
          <a:lstStyle/>
          <a:p>
            <a:pPr algn="ctr"/>
            <a:r>
              <a:rPr lang="ru-RU" sz="3200" dirty="0" smtClean="0">
                <a:solidFill>
                  <a:prstClr val="white"/>
                </a:solidFill>
                <a:latin typeface="Arial" panose="020B0604020202020204" pitchFamily="34" charset="0"/>
                <a:cs typeface="Arial" panose="020B0604020202020204" pitchFamily="34" charset="0"/>
              </a:rPr>
              <a:t>Математические секреты пчел</a:t>
            </a:r>
            <a:endParaRPr lang="ru-RU" sz="3200" dirty="0">
              <a:solidFill>
                <a:prstClr val="white"/>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r="30470"/>
          <a:stretch/>
        </p:blipFill>
        <p:spPr bwMode="auto">
          <a:xfrm>
            <a:off x="521903" y="2106067"/>
            <a:ext cx="8028186" cy="441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163513"/>
            <a:ext cx="8791575" cy="653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93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49723"/>
            <a:ext cx="8136904" cy="5277342"/>
          </a:xfrm>
          <a:prstGeom prst="rect">
            <a:avLst/>
          </a:prstGeom>
        </p:spPr>
        <p:txBody>
          <a:bodyPr wrap="square">
            <a:spAutoFit/>
          </a:bodyPr>
          <a:lstStyle/>
          <a:p>
            <a:pPr lvl="0" algn="just">
              <a:lnSpc>
                <a:spcPct val="115000"/>
              </a:lnSpc>
              <a:spcAft>
                <a:spcPts val="1000"/>
              </a:spcAft>
            </a:pPr>
            <a:r>
              <a:rPr lang="ru-RU" sz="2400" i="1" dirty="0" smtClean="0">
                <a:latin typeface="Arial" panose="020B0604020202020204" pitchFamily="34" charset="0"/>
                <a:ea typeface="Calibri"/>
                <a:cs typeface="Arial" panose="020B0604020202020204" pitchFamily="34" charset="0"/>
              </a:rPr>
              <a:t>Связывая </a:t>
            </a:r>
            <a:r>
              <a:rPr lang="ru-RU" sz="2400" i="1" dirty="0">
                <a:latin typeface="Arial" panose="020B0604020202020204" pitchFamily="34" charset="0"/>
                <a:ea typeface="Calibri"/>
                <a:cs typeface="Arial" panose="020B0604020202020204" pitchFamily="34" charset="0"/>
              </a:rPr>
              <a:t>природу, математику, и искусство, можно </a:t>
            </a:r>
            <a:r>
              <a:rPr lang="ru-RU" sz="2400" i="1" dirty="0" smtClean="0">
                <a:latin typeface="Arial" panose="020B0604020202020204" pitchFamily="34" charset="0"/>
                <a:ea typeface="Calibri"/>
                <a:cs typeface="Arial" panose="020B0604020202020204" pitchFamily="34" charset="0"/>
              </a:rPr>
              <a:t>убедиться в </a:t>
            </a:r>
            <a:r>
              <a:rPr lang="ru-RU" sz="2400" i="1" dirty="0">
                <a:latin typeface="Arial" panose="020B0604020202020204" pitchFamily="34" charset="0"/>
                <a:ea typeface="Calibri"/>
                <a:cs typeface="Arial" panose="020B0604020202020204" pitchFamily="34" charset="0"/>
              </a:rPr>
              <a:t>том, что для тех, кто стоял у истоков искусства, природа </a:t>
            </a:r>
            <a:r>
              <a:rPr lang="ru-RU" sz="2400" i="1" dirty="0" smtClean="0">
                <a:latin typeface="Arial" panose="020B0604020202020204" pitchFamily="34" charset="0"/>
                <a:ea typeface="Calibri"/>
                <a:cs typeface="Arial" panose="020B0604020202020204" pitchFamily="34" charset="0"/>
              </a:rPr>
              <a:t>и человек </a:t>
            </a:r>
            <a:r>
              <a:rPr lang="ru-RU" sz="2400" i="1" dirty="0">
                <a:latin typeface="Arial" panose="020B0604020202020204" pitchFamily="34" charset="0"/>
                <a:ea typeface="Calibri"/>
                <a:cs typeface="Arial" panose="020B0604020202020204" pitchFamily="34" charset="0"/>
              </a:rPr>
              <a:t>были образцами для подражания. Есть такие </a:t>
            </a:r>
            <a:r>
              <a:rPr lang="ru-RU" sz="2400" i="1" dirty="0" smtClean="0">
                <a:latin typeface="Arial" panose="020B0604020202020204" pitchFamily="34" charset="0"/>
                <a:ea typeface="Calibri"/>
                <a:cs typeface="Arial" panose="020B0604020202020204" pitchFamily="34" charset="0"/>
              </a:rPr>
              <a:t>творения природы</a:t>
            </a:r>
            <a:r>
              <a:rPr lang="ru-RU" sz="2400" i="1" dirty="0">
                <a:latin typeface="Arial" panose="020B0604020202020204" pitchFamily="34" charset="0"/>
                <a:ea typeface="Calibri"/>
                <a:cs typeface="Arial" panose="020B0604020202020204" pitchFamily="34" charset="0"/>
              </a:rPr>
              <a:t>, </a:t>
            </a:r>
            <a:r>
              <a:rPr lang="ru-RU" sz="2400" i="1" dirty="0" smtClean="0">
                <a:latin typeface="Arial" panose="020B0604020202020204" pitchFamily="34" charset="0"/>
                <a:ea typeface="Calibri"/>
                <a:cs typeface="Arial" panose="020B0604020202020204" pitchFamily="34" charset="0"/>
              </a:rPr>
              <a:t>которых  </a:t>
            </a:r>
            <a:r>
              <a:rPr lang="ru-RU" sz="2400" i="1" dirty="0">
                <a:latin typeface="Arial" panose="020B0604020202020204" pitchFamily="34" charset="0"/>
                <a:ea typeface="Calibri"/>
                <a:cs typeface="Arial" panose="020B0604020202020204" pitchFamily="34" charset="0"/>
              </a:rPr>
              <a:t>человек порой не замечает.</a:t>
            </a:r>
          </a:p>
          <a:p>
            <a:pPr lvl="0" algn="just">
              <a:lnSpc>
                <a:spcPct val="115000"/>
              </a:lnSpc>
              <a:spcAft>
                <a:spcPts val="1000"/>
              </a:spcAft>
            </a:pPr>
            <a:endParaRPr lang="ru-RU" sz="2400" i="1" dirty="0" smtClean="0">
              <a:solidFill>
                <a:schemeClr val="bg1"/>
              </a:solidFill>
              <a:latin typeface="Arial" panose="020B0604020202020204" pitchFamily="34" charset="0"/>
              <a:ea typeface="Calibri"/>
              <a:cs typeface="Arial" panose="020B0604020202020204" pitchFamily="34" charset="0"/>
            </a:endParaRPr>
          </a:p>
          <a:p>
            <a:pPr lvl="0" algn="just">
              <a:lnSpc>
                <a:spcPct val="115000"/>
              </a:lnSpc>
              <a:spcAft>
                <a:spcPts val="1000"/>
              </a:spcAft>
            </a:pPr>
            <a:endParaRPr lang="ru-RU" sz="2400" i="1" dirty="0">
              <a:solidFill>
                <a:schemeClr val="bg1"/>
              </a:solidFill>
              <a:latin typeface="Arial" panose="020B0604020202020204" pitchFamily="34" charset="0"/>
              <a:ea typeface="Calibri"/>
              <a:cs typeface="Arial" panose="020B0604020202020204" pitchFamily="34" charset="0"/>
            </a:endParaRPr>
          </a:p>
          <a:p>
            <a:pPr lvl="0" algn="ctr">
              <a:lnSpc>
                <a:spcPct val="115000"/>
              </a:lnSpc>
              <a:spcAft>
                <a:spcPts val="1000"/>
              </a:spcAft>
            </a:pPr>
            <a:r>
              <a:rPr lang="ru-RU" sz="2400" i="1" dirty="0" smtClean="0">
                <a:solidFill>
                  <a:prstClr val="white"/>
                </a:solidFill>
                <a:latin typeface="Arial" panose="020B0604020202020204" pitchFamily="34" charset="0"/>
                <a:ea typeface="Calibri"/>
                <a:cs typeface="Arial" panose="020B0604020202020204" pitchFamily="34" charset="0"/>
              </a:rPr>
              <a:t>Геометрический </a:t>
            </a:r>
            <a:r>
              <a:rPr lang="ru-RU" sz="2400" i="1" dirty="0">
                <a:solidFill>
                  <a:prstClr val="white"/>
                </a:solidFill>
                <a:latin typeface="Arial" panose="020B0604020202020204" pitchFamily="34" charset="0"/>
                <a:ea typeface="Calibri"/>
                <a:cs typeface="Arial" panose="020B0604020202020204" pitchFamily="34" charset="0"/>
              </a:rPr>
              <a:t>подход к природным явлениям позволяет увидеть внутренний мир, гармонию, структуру этого явления.</a:t>
            </a:r>
          </a:p>
          <a:p>
            <a:pPr algn="just">
              <a:lnSpc>
                <a:spcPct val="115000"/>
              </a:lnSpc>
              <a:spcAft>
                <a:spcPts val="1000"/>
              </a:spcAft>
            </a:pPr>
            <a:r>
              <a:rPr lang="ru-RU" sz="2400" i="1" dirty="0">
                <a:solidFill>
                  <a:schemeClr val="bg1"/>
                </a:solidFill>
                <a:latin typeface="Arial" panose="020B0604020202020204" pitchFamily="34" charset="0"/>
                <a:ea typeface="Calibri"/>
                <a:cs typeface="Arial" panose="020B0604020202020204" pitchFamily="34" charset="0"/>
              </a:rPr>
              <a:t> </a:t>
            </a:r>
          </a:p>
        </p:txBody>
      </p:sp>
      <p:pic>
        <p:nvPicPr>
          <p:cNvPr id="24578" name="Picture 2" descr="https://cdn.pixabay.com/photo/2018/03/14/20/03/insect-3226243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9460"/>
            <a:ext cx="8424936" cy="59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17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578"/>
                                        </p:tgtEl>
                                        <p:attrNameLst>
                                          <p:attrName>style.visibility</p:attrName>
                                        </p:attrNameLst>
                                      </p:cBhvr>
                                      <p:to>
                                        <p:strVal val="visible"/>
                                      </p:to>
                                    </p:set>
                                    <p:anim calcmode="lin" valueType="num">
                                      <p:cBhvr>
                                        <p:cTn id="19" dur="2000" fill="hold"/>
                                        <p:tgtEl>
                                          <p:spTgt spid="24578"/>
                                        </p:tgtEl>
                                        <p:attrNameLst>
                                          <p:attrName>ppt_w</p:attrName>
                                        </p:attrNameLst>
                                      </p:cBhvr>
                                      <p:tavLst>
                                        <p:tav tm="0">
                                          <p:val>
                                            <p:fltVal val="0"/>
                                          </p:val>
                                        </p:tav>
                                        <p:tav tm="100000">
                                          <p:val>
                                            <p:strVal val="#ppt_w"/>
                                          </p:val>
                                        </p:tav>
                                      </p:tavLst>
                                    </p:anim>
                                    <p:anim calcmode="lin" valueType="num">
                                      <p:cBhvr>
                                        <p:cTn id="20" dur="2000" fill="hold"/>
                                        <p:tgtEl>
                                          <p:spTgt spid="24578"/>
                                        </p:tgtEl>
                                        <p:attrNameLst>
                                          <p:attrName>ppt_h</p:attrName>
                                        </p:attrNameLst>
                                      </p:cBhvr>
                                      <p:tavLst>
                                        <p:tav tm="0">
                                          <p:val>
                                            <p:fltVal val="0"/>
                                          </p:val>
                                        </p:tav>
                                        <p:tav tm="100000">
                                          <p:val>
                                            <p:strVal val="#ppt_h"/>
                                          </p:val>
                                        </p:tav>
                                      </p:tavLst>
                                    </p:anim>
                                    <p:animEffect transition="in" filter="fade">
                                      <p:cBhvr>
                                        <p:cTn id="21"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sp72.ru/wp-content/uploads/2018/08/967bbc464d0ae07bb4ee5f21f8f3aa5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4" t="16004" r="13748" b="14182"/>
          <a:stretch/>
        </p:blipFill>
        <p:spPr bwMode="auto">
          <a:xfrm>
            <a:off x="251521" y="908720"/>
            <a:ext cx="8640960" cy="5558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260648"/>
            <a:ext cx="7272808" cy="523220"/>
          </a:xfrm>
          <a:prstGeom prst="rect">
            <a:avLst/>
          </a:prstGeom>
          <a:noFill/>
        </p:spPr>
        <p:txBody>
          <a:bodyPr wrap="square" rtlCol="0">
            <a:spAutoFit/>
          </a:bodyPr>
          <a:lstStyle/>
          <a:p>
            <a:pPr algn="ctr"/>
            <a:r>
              <a:rPr lang="ru-RU" sz="2800" dirty="0" smtClean="0">
                <a:latin typeface="Arial" panose="020B0604020202020204" pitchFamily="34" charset="0"/>
                <a:cs typeface="Arial" panose="020B0604020202020204" pitchFamily="34" charset="0"/>
              </a:rPr>
              <a:t>Иерархия в пчелиной семье</a:t>
            </a:r>
            <a:endParaRPr lang="ru-RU" sz="2800" dirty="0">
              <a:latin typeface="Arial" panose="020B0604020202020204" pitchFamily="34" charset="0"/>
              <a:cs typeface="Arial" panose="020B0604020202020204" pitchFamily="34" charset="0"/>
            </a:endParaRPr>
          </a:p>
        </p:txBody>
      </p:sp>
      <p:pic>
        <p:nvPicPr>
          <p:cNvPr id="4" name="Picture 2" descr="http://usp72.ru/wp-content/uploads/2018/08/967bbc464d0ae07bb4ee5f21f8f3aa5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6806" t="74307" r="16226" b="16793"/>
          <a:stretch/>
        </p:blipFill>
        <p:spPr bwMode="auto">
          <a:xfrm>
            <a:off x="7990236" y="2060848"/>
            <a:ext cx="902245" cy="85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44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39752" y="589330"/>
            <a:ext cx="6552728" cy="1323439"/>
          </a:xfrm>
          <a:prstGeom prst="rect">
            <a:avLst/>
          </a:prstGeom>
        </p:spPr>
        <p:txBody>
          <a:bodyPr wrap="square">
            <a:spAutoFit/>
          </a:bodyPr>
          <a:lstStyle/>
          <a:p>
            <a:pPr algn="ctr"/>
            <a:r>
              <a:rPr lang="ru-RU" sz="2000" dirty="0" smtClean="0">
                <a:latin typeface="Arial" panose="020B0604020202020204" pitchFamily="34" charset="0"/>
                <a:cs typeface="Arial" panose="020B0604020202020204" pitchFamily="34" charset="0"/>
              </a:rPr>
              <a:t>Хорошая </a:t>
            </a:r>
            <a:r>
              <a:rPr lang="ru-RU" sz="2000" dirty="0">
                <a:latin typeface="Arial" panose="020B0604020202020204" pitchFamily="34" charset="0"/>
                <a:cs typeface="Arial" panose="020B0604020202020204" pitchFamily="34" charset="0"/>
              </a:rPr>
              <a:t>пчеломатка за сутки откладывает не меньше 2000 яиц. Из оплодотворенных яиц выводятся матки и рабочие пчелы, а из неоплодотворенных </a:t>
            </a:r>
            <a:r>
              <a:rPr lang="ru-RU" sz="2000" dirty="0" smtClean="0">
                <a:latin typeface="Arial" panose="020B0604020202020204" pitchFamily="34" charset="0"/>
                <a:cs typeface="Arial" panose="020B0604020202020204" pitchFamily="34" charset="0"/>
              </a:rPr>
              <a:t>– трутни.</a:t>
            </a:r>
            <a:endParaRPr lang="ru-RU" sz="2000" dirty="0">
              <a:latin typeface="Arial" panose="020B0604020202020204" pitchFamily="34" charset="0"/>
              <a:cs typeface="Arial" panose="020B0604020202020204" pitchFamily="34" charset="0"/>
            </a:endParaRPr>
          </a:p>
        </p:txBody>
      </p:sp>
      <p:pic>
        <p:nvPicPr>
          <p:cNvPr id="1026" name="Picture 2" descr="Ð²Ð¸Ð´Ñ Ð¿ÑÐµÐ»"/>
          <p:cNvPicPr>
            <a:picLocks noChangeAspect="1" noChangeArrowheads="1"/>
          </p:cNvPicPr>
          <p:nvPr/>
        </p:nvPicPr>
        <p:blipFill rotWithShape="1">
          <a:blip r:embed="rId2">
            <a:extLst>
              <a:ext uri="{28A0092B-C50C-407E-A947-70E740481C1C}">
                <a14:useLocalDpi xmlns:a14="http://schemas.microsoft.com/office/drawing/2010/main" val="0"/>
              </a:ext>
            </a:extLst>
          </a:blip>
          <a:srcRect l="4652" t="22013" r="66757" b="21649"/>
          <a:stretch/>
        </p:blipFill>
        <p:spPr bwMode="auto">
          <a:xfrm>
            <a:off x="179513" y="548680"/>
            <a:ext cx="1944216" cy="28732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070" t="20235" r="33662" b="19671"/>
          <a:stretch/>
        </p:blipFill>
        <p:spPr bwMode="auto">
          <a:xfrm>
            <a:off x="202428" y="3717032"/>
            <a:ext cx="1921301" cy="267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90" t="20047" b="19858"/>
          <a:stretch/>
        </p:blipFill>
        <p:spPr bwMode="auto">
          <a:xfrm>
            <a:off x="2339752" y="3717032"/>
            <a:ext cx="1728192" cy="267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1985293"/>
            <a:ext cx="6408712" cy="1754326"/>
          </a:xfrm>
          <a:prstGeom prst="rect">
            <a:avLst/>
          </a:prstGeom>
        </p:spPr>
        <p:txBody>
          <a:bodyPr wrap="square">
            <a:spAutoFit/>
          </a:bodyPr>
          <a:lstStyle/>
          <a:p>
            <a:pPr lvl="0" algn="just"/>
            <a:r>
              <a:rPr lang="ru-RU" sz="2000" dirty="0">
                <a:solidFill>
                  <a:prstClr val="white"/>
                </a:solidFill>
                <a:latin typeface="Arial"/>
              </a:rPr>
              <a:t>Пчелиная матка никогда не жалит </a:t>
            </a:r>
            <a:r>
              <a:rPr lang="ru-RU" sz="2000" dirty="0" smtClean="0">
                <a:solidFill>
                  <a:prstClr val="white"/>
                </a:solidFill>
                <a:latin typeface="Arial"/>
              </a:rPr>
              <a:t>человека. </a:t>
            </a:r>
            <a:r>
              <a:rPr lang="ru-RU" sz="2000" dirty="0">
                <a:solidFill>
                  <a:prstClr val="white"/>
                </a:solidFill>
                <a:latin typeface="Arial"/>
              </a:rPr>
              <a:t>Но при встрече со своей соперницей она с яростью пускает в ход жало. Матка может прожить до 5 лет, в то время как рабочие пчелы живут до 40 дней</a:t>
            </a:r>
            <a:r>
              <a:rPr lang="ru-RU" sz="2400" dirty="0">
                <a:solidFill>
                  <a:prstClr val="white"/>
                </a:solidFill>
                <a:latin typeface="Arial"/>
              </a:rPr>
              <a:t>.</a:t>
            </a:r>
          </a:p>
          <a:p>
            <a:pPr lvl="0" algn="just"/>
            <a:r>
              <a:rPr lang="ru-RU" sz="2400" dirty="0">
                <a:solidFill>
                  <a:prstClr val="white"/>
                </a:solidFill>
                <a:latin typeface="Arial"/>
              </a:rPr>
              <a:t> </a:t>
            </a:r>
          </a:p>
        </p:txBody>
      </p:sp>
      <p:pic>
        <p:nvPicPr>
          <p:cNvPr id="9220" name="Picture 4" descr="http://talanov.kirov.ru/wp-content/gallery/bee/ma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3" y="3421907"/>
            <a:ext cx="4104457" cy="296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26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out)">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out)">
                                      <p:cBhvr>
                                        <p:cTn id="2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240"/>
          <a:stretch/>
        </p:blipFill>
        <p:spPr bwMode="auto">
          <a:xfrm>
            <a:off x="426939" y="334984"/>
            <a:ext cx="8321525" cy="626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516216" y="1556792"/>
            <a:ext cx="792088"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8028384" y="779517"/>
            <a:ext cx="504056"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69695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013176"/>
            <a:ext cx="8410186" cy="830997"/>
          </a:xfrm>
          <a:prstGeom prst="rect">
            <a:avLst/>
          </a:prstGeom>
          <a:noFill/>
        </p:spPr>
        <p:txBody>
          <a:bodyPr wrap="square" rtlCol="0">
            <a:spAutoFit/>
          </a:bodyPr>
          <a:lstStyle/>
          <a:p>
            <a:pPr algn="ctr"/>
            <a:r>
              <a:rPr lang="ru-RU" sz="2400" i="1" dirty="0" smtClean="0">
                <a:latin typeface="Arial" panose="020B0604020202020204" pitchFamily="34" charset="0"/>
                <a:cs typeface="Arial" panose="020B0604020202020204" pitchFamily="34" charset="0"/>
              </a:rPr>
              <a:t>В запечатанных ячейках личинки превращаются </a:t>
            </a:r>
          </a:p>
          <a:p>
            <a:pPr algn="ctr"/>
            <a:r>
              <a:rPr lang="ru-RU" sz="2400" i="1" dirty="0" smtClean="0">
                <a:latin typeface="Arial" panose="020B0604020202020204" pitchFamily="34" charset="0"/>
                <a:cs typeface="Arial" panose="020B0604020202020204" pitchFamily="34" charset="0"/>
              </a:rPr>
              <a:t>в  пчел и выбираются наружу</a:t>
            </a:r>
            <a:endParaRPr lang="ru-RU" sz="2400" i="1" dirty="0">
              <a:latin typeface="Arial" panose="020B0604020202020204" pitchFamily="34" charset="0"/>
              <a:cs typeface="Arial" panose="020B0604020202020204" pitchFamily="34" charset="0"/>
            </a:endParaRPr>
          </a:p>
        </p:txBody>
      </p:sp>
      <p:pic>
        <p:nvPicPr>
          <p:cNvPr id="3074" name="Picture 2" descr="http://kartinkinaden.ru/uploads/posts/2015-11/1447247749_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791407"/>
            <a:ext cx="4205093" cy="38698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522" y="791407"/>
            <a:ext cx="3816424" cy="3869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600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084"/>
          <a:stretch/>
        </p:blipFill>
        <p:spPr bwMode="auto">
          <a:xfrm>
            <a:off x="395536" y="266933"/>
            <a:ext cx="8493992" cy="625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028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16" t="27558" r="21168" b="8599"/>
          <a:stretch/>
        </p:blipFill>
        <p:spPr bwMode="auto">
          <a:xfrm>
            <a:off x="1619672" y="1442434"/>
            <a:ext cx="6274091" cy="4794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5536" y="476673"/>
            <a:ext cx="8640960" cy="830997"/>
          </a:xfrm>
          <a:prstGeom prst="rect">
            <a:avLst/>
          </a:prstGeom>
        </p:spPr>
        <p:txBody>
          <a:bodyPr wrap="square">
            <a:spAutoFit/>
          </a:bodyPr>
          <a:lstStyle/>
          <a:p>
            <a:pPr lvl="0" algn="ctr" eaLnBrk="0" fontAlgn="base" hangingPunct="0">
              <a:spcBef>
                <a:spcPct val="0"/>
              </a:spcBef>
              <a:spcAft>
                <a:spcPct val="0"/>
              </a:spcAft>
            </a:pPr>
            <a:r>
              <a:rPr lang="ru-RU" altLang="ru-RU" sz="2400" dirty="0">
                <a:solidFill>
                  <a:prstClr val="white"/>
                </a:solidFill>
                <a:latin typeface="inherit"/>
                <a:cs typeface="Arial" pitchFamily="34" charset="0"/>
              </a:rPr>
              <a:t>Среднестатистический пчелиный рой весит 6-9 килограммов.</a:t>
            </a:r>
          </a:p>
        </p:txBody>
      </p:sp>
    </p:spTree>
    <p:extLst>
      <p:ext uri="{BB962C8B-B14F-4D97-AF65-F5344CB8AC3E}">
        <p14:creationId xmlns:p14="http://schemas.microsoft.com/office/powerpoint/2010/main" val="3025398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heltv.ru/upload/users_data/%D0%90%D0%BD%D0%B4%D1%80%D0%B8%D1%8F%D0%BD%20%D0%9C%D1%83%D1%85%D0%B0%D0%BC%D0%B0%D0%B4%D0%B5%D0%B5%D0%B2-67/08.%2010%20%D0%A3%D0%BB%D0%B5%D0%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5"/>
            <a:ext cx="4032448" cy="30963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06" t="17880" r="24318" b="9443"/>
          <a:stretch/>
        </p:blipFill>
        <p:spPr bwMode="auto">
          <a:xfrm>
            <a:off x="323528" y="3140968"/>
            <a:ext cx="4032448" cy="329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88024" y="980728"/>
            <a:ext cx="4033540" cy="923330"/>
          </a:xfrm>
          <a:prstGeom prst="rect">
            <a:avLst/>
          </a:prstGeom>
          <a:noFill/>
        </p:spPr>
        <p:txBody>
          <a:bodyPr wrap="none" rtlCol="0">
            <a:spAutoFit/>
          </a:bodyPr>
          <a:lstStyle/>
          <a:p>
            <a:r>
              <a:rPr lang="ru-RU" dirty="0" smtClean="0">
                <a:latin typeface="Helvetica Neue"/>
              </a:rPr>
              <a:t>Наступает </a:t>
            </a:r>
            <a:r>
              <a:rPr lang="ru-RU" dirty="0">
                <a:latin typeface="Helvetica Neue"/>
              </a:rPr>
              <a:t>период, когда </a:t>
            </a:r>
            <a:r>
              <a:rPr lang="ru-RU" dirty="0" smtClean="0">
                <a:latin typeface="Helvetica Neue"/>
              </a:rPr>
              <a:t>молодых</a:t>
            </a:r>
          </a:p>
          <a:p>
            <a:r>
              <a:rPr lang="ru-RU" dirty="0" smtClean="0">
                <a:latin typeface="Helvetica Neue"/>
              </a:rPr>
              <a:t>пчел </a:t>
            </a:r>
            <a:r>
              <a:rPr lang="ru-RU" dirty="0">
                <a:latin typeface="Helvetica Neue"/>
              </a:rPr>
              <a:t>становиться слишком </a:t>
            </a:r>
            <a:r>
              <a:rPr lang="ru-RU" dirty="0" smtClean="0">
                <a:latin typeface="Helvetica Neue"/>
              </a:rPr>
              <a:t>много и </a:t>
            </a:r>
          </a:p>
          <a:p>
            <a:r>
              <a:rPr lang="ru-RU" dirty="0">
                <a:latin typeface="Helvetica Neue"/>
              </a:rPr>
              <a:t>и</a:t>
            </a:r>
            <a:r>
              <a:rPr lang="ru-RU" dirty="0" smtClean="0">
                <a:latin typeface="Helvetica Neue"/>
              </a:rPr>
              <a:t>м уже не </a:t>
            </a:r>
            <a:r>
              <a:rPr lang="ru-RU" dirty="0">
                <a:latin typeface="Helvetica Neue"/>
              </a:rPr>
              <a:t>хватает работы в </a:t>
            </a:r>
            <a:r>
              <a:rPr lang="ru-RU" dirty="0" smtClean="0">
                <a:latin typeface="Helvetica Neue"/>
              </a:rPr>
              <a:t>улье.</a:t>
            </a:r>
            <a:endParaRPr lang="ru-RU" dirty="0"/>
          </a:p>
        </p:txBody>
      </p:sp>
      <p:sp>
        <p:nvSpPr>
          <p:cNvPr id="3" name="TextBox 2"/>
          <p:cNvSpPr txBox="1"/>
          <p:nvPr/>
        </p:nvSpPr>
        <p:spPr>
          <a:xfrm>
            <a:off x="5148064" y="404665"/>
            <a:ext cx="2376264" cy="369332"/>
          </a:xfrm>
          <a:prstGeom prst="rect">
            <a:avLst/>
          </a:prstGeom>
          <a:noFill/>
        </p:spPr>
        <p:txBody>
          <a:bodyPr wrap="square" rtlCol="0">
            <a:spAutoFit/>
          </a:bodyPr>
          <a:lstStyle/>
          <a:p>
            <a:pPr algn="ctr"/>
            <a:r>
              <a:rPr lang="ru-RU" i="1" dirty="0" smtClean="0">
                <a:cs typeface="Arial" panose="020B0604020202020204" pitchFamily="34" charset="0"/>
              </a:rPr>
              <a:t>РОЕНИЕ ПЧЕЛ</a:t>
            </a:r>
            <a:endParaRPr lang="ru-RU" i="1" dirty="0">
              <a:cs typeface="Arial" panose="020B0604020202020204" pitchFamily="34" charset="0"/>
            </a:endParaRPr>
          </a:p>
        </p:txBody>
      </p:sp>
      <p:sp>
        <p:nvSpPr>
          <p:cNvPr id="4" name="TextBox 3"/>
          <p:cNvSpPr txBox="1"/>
          <p:nvPr/>
        </p:nvSpPr>
        <p:spPr>
          <a:xfrm>
            <a:off x="4788024" y="1952836"/>
            <a:ext cx="4033540" cy="2308324"/>
          </a:xfrm>
          <a:prstGeom prst="rect">
            <a:avLst/>
          </a:prstGeom>
          <a:noFill/>
        </p:spPr>
        <p:txBody>
          <a:bodyPr wrap="square" rtlCol="0">
            <a:spAutoFit/>
          </a:bodyPr>
          <a:lstStyle/>
          <a:p>
            <a:r>
              <a:rPr lang="ru-RU" dirty="0">
                <a:latin typeface="Helvetica Neue"/>
              </a:rPr>
              <a:t>Далее, если стоит хорошая погода, возможен выход роя.</a:t>
            </a:r>
          </a:p>
          <a:p>
            <a:r>
              <a:rPr lang="ru-RU" dirty="0">
                <a:latin typeface="Helvetica Neue"/>
              </a:rPr>
              <a:t>С роем вылетает старая плодная матка, молодые рабочие пчелки и часть трутней.</a:t>
            </a:r>
          </a:p>
          <a:p>
            <a:r>
              <a:rPr lang="ru-RU" dirty="0">
                <a:latin typeface="Helvetica Neue"/>
              </a:rPr>
              <a:t>Вот почему рой считается </a:t>
            </a:r>
            <a:r>
              <a:rPr lang="ru-RU" dirty="0" smtClean="0">
                <a:latin typeface="Helvetica Neue"/>
              </a:rPr>
              <a:t> одним биологическим целым</a:t>
            </a:r>
            <a:r>
              <a:rPr lang="ru-RU" dirty="0">
                <a:latin typeface="Helvetica Neue"/>
              </a:rPr>
              <a:t> — пчелиной семьей.</a:t>
            </a:r>
            <a:endParaRPr lang="ru-RU" b="0" i="0" dirty="0">
              <a:effectLst/>
              <a:latin typeface="Helvetica Neue"/>
            </a:endParaRPr>
          </a:p>
        </p:txBody>
      </p:sp>
      <p:sp>
        <p:nvSpPr>
          <p:cNvPr id="5" name="Прямоугольник 4"/>
          <p:cNvSpPr/>
          <p:nvPr/>
        </p:nvSpPr>
        <p:spPr>
          <a:xfrm>
            <a:off x="4788024" y="4261160"/>
            <a:ext cx="3744416" cy="1200329"/>
          </a:xfrm>
          <a:prstGeom prst="rect">
            <a:avLst/>
          </a:prstGeom>
        </p:spPr>
        <p:txBody>
          <a:bodyPr wrap="square">
            <a:spAutoFit/>
          </a:bodyPr>
          <a:lstStyle/>
          <a:p>
            <a:r>
              <a:rPr lang="ru-RU" dirty="0">
                <a:latin typeface="Helvetica Neue"/>
              </a:rPr>
              <a:t>Первый вышедший рой с </a:t>
            </a:r>
            <a:r>
              <a:rPr lang="ru-RU" dirty="0" smtClean="0">
                <a:latin typeface="Helvetica Neue"/>
              </a:rPr>
              <a:t>семьи -первак. </a:t>
            </a:r>
            <a:r>
              <a:rPr lang="ru-RU" dirty="0">
                <a:latin typeface="Helvetica Neue"/>
              </a:rPr>
              <a:t>С первым роем вылетает, примерно, половина </a:t>
            </a:r>
            <a:r>
              <a:rPr lang="ru-RU" dirty="0" smtClean="0">
                <a:latin typeface="Helvetica Neue"/>
              </a:rPr>
              <a:t>пчел и семья слабеет.</a:t>
            </a:r>
            <a:endParaRPr lang="ru-RU" dirty="0"/>
          </a:p>
        </p:txBody>
      </p:sp>
    </p:spTree>
    <p:extLst>
      <p:ext uri="{BB962C8B-B14F-4D97-AF65-F5344CB8AC3E}">
        <p14:creationId xmlns:p14="http://schemas.microsoft.com/office/powerpoint/2010/main" val="2148263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3888432" cy="604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04664"/>
            <a:ext cx="4176464" cy="604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052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1052736"/>
            <a:ext cx="3456384"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3" y="1032546"/>
            <a:ext cx="4104457" cy="303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39552" y="4083273"/>
            <a:ext cx="8272810" cy="1200329"/>
          </a:xfrm>
          <a:prstGeom prst="rect">
            <a:avLst/>
          </a:prstGeom>
        </p:spPr>
        <p:txBody>
          <a:bodyPr wrap="square">
            <a:spAutoFit/>
          </a:bodyPr>
          <a:lstStyle/>
          <a:p>
            <a:pPr lvl="0"/>
            <a:r>
              <a:rPr lang="ru-RU" dirty="0">
                <a:solidFill>
                  <a:prstClr val="white"/>
                </a:solidFill>
                <a:latin typeface="Helvetica Neue"/>
              </a:rPr>
              <a:t>Если пчеловод не вмешается, то рой полностью улетит с пасеки. Бродячие рои улетают на сотни километров</a:t>
            </a:r>
            <a:r>
              <a:rPr lang="ru-RU" dirty="0" smtClean="0">
                <a:solidFill>
                  <a:prstClr val="white"/>
                </a:solidFill>
                <a:latin typeface="Helvetica Neue"/>
              </a:rPr>
              <a:t>. </a:t>
            </a:r>
            <a:r>
              <a:rPr lang="ru-RU" dirty="0">
                <a:latin typeface="Helvetica Neue"/>
              </a:rPr>
              <a:t>Пчеловоду необходимо принимать меры </a:t>
            </a:r>
            <a:r>
              <a:rPr lang="ru-RU" dirty="0" smtClean="0">
                <a:latin typeface="Helvetica Neue"/>
              </a:rPr>
              <a:t>   для </a:t>
            </a:r>
            <a:r>
              <a:rPr lang="ru-RU" dirty="0">
                <a:latin typeface="Helvetica Neue"/>
              </a:rPr>
              <a:t>устранения </a:t>
            </a:r>
            <a:r>
              <a:rPr lang="ru-RU" dirty="0" smtClean="0">
                <a:latin typeface="Helvetica Neue"/>
              </a:rPr>
              <a:t>причин роения. В случае начала этого процесса, надо успеть поймать рой. Снять его пчеловоду особого </a:t>
            </a:r>
            <a:r>
              <a:rPr lang="ru-RU" dirty="0">
                <a:latin typeface="Helvetica Neue"/>
              </a:rPr>
              <a:t>труда не </a:t>
            </a:r>
            <a:r>
              <a:rPr lang="ru-RU" dirty="0" smtClean="0">
                <a:latin typeface="Helvetica Neue"/>
              </a:rPr>
              <a:t>составит.</a:t>
            </a:r>
            <a:endParaRPr lang="ru-RU" dirty="0"/>
          </a:p>
        </p:txBody>
      </p:sp>
      <p:sp>
        <p:nvSpPr>
          <p:cNvPr id="3" name="Прямоугольник 2"/>
          <p:cNvSpPr/>
          <p:nvPr/>
        </p:nvSpPr>
        <p:spPr>
          <a:xfrm>
            <a:off x="539552" y="5606768"/>
            <a:ext cx="8272809" cy="646331"/>
          </a:xfrm>
          <a:prstGeom prst="rect">
            <a:avLst/>
          </a:prstGeom>
        </p:spPr>
        <p:txBody>
          <a:bodyPr wrap="square">
            <a:spAutoFit/>
          </a:bodyPr>
          <a:lstStyle/>
          <a:p>
            <a:pPr algn="ctr"/>
            <a:r>
              <a:rPr lang="ru-RU" dirty="0" smtClean="0">
                <a:latin typeface="Helvetica Neue"/>
              </a:rPr>
              <a:t>Роение </a:t>
            </a:r>
            <a:r>
              <a:rPr lang="ru-RU" dirty="0">
                <a:latin typeface="Helvetica Neue"/>
              </a:rPr>
              <a:t>— это естественное </a:t>
            </a:r>
            <a:r>
              <a:rPr lang="ru-RU" dirty="0" smtClean="0">
                <a:latin typeface="Helvetica Neue"/>
              </a:rPr>
              <a:t>размножение  пчелиных семей </a:t>
            </a:r>
            <a:r>
              <a:rPr lang="ru-RU" dirty="0">
                <a:solidFill>
                  <a:prstClr val="white"/>
                </a:solidFill>
                <a:latin typeface="Helvetica Neue"/>
              </a:rPr>
              <a:t>на </a:t>
            </a:r>
            <a:r>
              <a:rPr lang="ru-RU" dirty="0" smtClean="0">
                <a:solidFill>
                  <a:prstClr val="white"/>
                </a:solidFill>
                <a:latin typeface="Helvetica Neue"/>
              </a:rPr>
              <a:t>протяжении нескольких </a:t>
            </a:r>
            <a:r>
              <a:rPr lang="ru-RU" dirty="0">
                <a:solidFill>
                  <a:prstClr val="white"/>
                </a:solidFill>
                <a:latin typeface="Helvetica Neue"/>
              </a:rPr>
              <a:t>веков </a:t>
            </a:r>
            <a:endParaRPr lang="ru-RU"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3" y="620689"/>
            <a:ext cx="4248473" cy="344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3804"/>
          <a:stretch/>
        </p:blipFill>
        <p:spPr bwMode="auto">
          <a:xfrm>
            <a:off x="539552" y="620688"/>
            <a:ext cx="3744416" cy="344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http://myanimals.org.ua/Image_in/userfiles/14_298_roy.jpg"/>
          <p:cNvPicPr>
            <a:picLocks noChangeAspect="1" noChangeArrowheads="1"/>
          </p:cNvPicPr>
          <p:nvPr/>
        </p:nvPicPr>
        <p:blipFill rotWithShape="1">
          <a:blip r:embed="rId7">
            <a:extLst>
              <a:ext uri="{28A0092B-C50C-407E-A947-70E740481C1C}">
                <a14:useLocalDpi xmlns:a14="http://schemas.microsoft.com/office/drawing/2010/main" val="0"/>
              </a:ext>
            </a:extLst>
          </a:blip>
          <a:srcRect l="13334" t="3834" r="7982" b="5582"/>
          <a:stretch/>
        </p:blipFill>
        <p:spPr bwMode="auto">
          <a:xfrm>
            <a:off x="4427983" y="620690"/>
            <a:ext cx="4248473" cy="346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85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out)">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out)">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circle(out)">
                                      <p:cBhvr>
                                        <p:cTn id="23"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32657"/>
            <a:ext cx="7776864" cy="6093976"/>
          </a:xfrm>
          <a:prstGeom prst="rect">
            <a:avLst/>
          </a:prstGeom>
          <a:noFill/>
        </p:spPr>
        <p:txBody>
          <a:bodyPr wrap="square" rtlCol="0">
            <a:spAutoFit/>
          </a:bodyPr>
          <a:lstStyle/>
          <a:p>
            <a:pPr algn="ctr"/>
            <a:r>
              <a:rPr lang="ru-RU" sz="2800" b="1" i="1" dirty="0">
                <a:latin typeface="Arial" panose="020B0604020202020204" pitchFamily="34" charset="0"/>
                <a:cs typeface="Arial" panose="020B0604020202020204" pitchFamily="34" charset="0"/>
              </a:rPr>
              <a:t>Продукты </a:t>
            </a:r>
            <a:r>
              <a:rPr lang="ru-RU" sz="2800" b="1" i="1" dirty="0" smtClean="0">
                <a:latin typeface="Arial" panose="020B0604020202020204" pitchFamily="34" charset="0"/>
                <a:cs typeface="Arial" panose="020B0604020202020204" pitchFamily="34" charset="0"/>
              </a:rPr>
              <a:t>пчеловодства:</a:t>
            </a:r>
          </a:p>
          <a:p>
            <a:pPr algn="ctr"/>
            <a:endParaRPr lang="ru-RU" sz="2800" b="1" i="1" dirty="0" smtClean="0">
              <a:latin typeface="Arial" panose="020B0604020202020204" pitchFamily="34" charset="0"/>
              <a:cs typeface="Arial" panose="020B0604020202020204" pitchFamily="34" charset="0"/>
            </a:endParaRPr>
          </a:p>
          <a:p>
            <a:pPr algn="ctr"/>
            <a:endParaRPr lang="ru-RU" b="1" dirty="0" smtClean="0">
              <a:latin typeface="Open Sans"/>
            </a:endParaRPr>
          </a:p>
          <a:p>
            <a:pPr marL="285750" indent="-285750">
              <a:buFont typeface="Arial" panose="020B0604020202020204" pitchFamily="34" charset="0"/>
              <a:buChar char="•"/>
            </a:pPr>
            <a:r>
              <a:rPr lang="ru-RU" sz="2800" b="1" i="1" dirty="0" smtClean="0">
                <a:latin typeface="Arial" panose="020B0604020202020204" pitchFamily="34" charset="0"/>
                <a:cs typeface="Arial" panose="020B0604020202020204" pitchFamily="34" charset="0"/>
              </a:rPr>
              <a:t> </a:t>
            </a:r>
            <a:r>
              <a:rPr lang="ru-RU" sz="2800" i="1" dirty="0" smtClean="0">
                <a:latin typeface="Arial" panose="020B0604020202020204" pitchFamily="34" charset="0"/>
                <a:cs typeface="Arial" panose="020B0604020202020204" pitchFamily="34" charset="0"/>
              </a:rPr>
              <a:t>пчелиный яд</a:t>
            </a:r>
          </a:p>
          <a:p>
            <a:pPr marL="285750" indent="-285750">
              <a:buFont typeface="Arial" panose="020B0604020202020204" pitchFamily="34" charset="0"/>
              <a:buChar char="•"/>
            </a:pPr>
            <a:endParaRPr lang="ru-RU" sz="2800" b="1" i="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ru-RU" sz="2800" b="1"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ru-RU" sz="2800" b="1" i="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800" b="1" i="1" dirty="0" smtClean="0">
                <a:latin typeface="Arial" panose="020B0604020202020204" pitchFamily="34" charset="0"/>
                <a:cs typeface="Arial" panose="020B0604020202020204" pitchFamily="34" charset="0"/>
              </a:rPr>
              <a:t> </a:t>
            </a:r>
            <a:r>
              <a:rPr lang="ru-RU" sz="2800" i="1" dirty="0" smtClean="0">
                <a:latin typeface="Arial" panose="020B0604020202020204" pitchFamily="34" charset="0"/>
                <a:cs typeface="Arial" panose="020B0604020202020204" pitchFamily="34" charset="0"/>
              </a:rPr>
              <a:t>маточное молочко</a:t>
            </a:r>
          </a:p>
          <a:p>
            <a:pPr marL="285750" indent="-285750">
              <a:buFont typeface="Arial" panose="020B0604020202020204" pitchFamily="34" charset="0"/>
              <a:buChar char="•"/>
            </a:pPr>
            <a:endParaRPr lang="ru-RU" sz="2800" b="1"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ru-RU" sz="2800" b="1" i="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ru-RU" sz="2800" b="1" i="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800" b="1" i="1" dirty="0" smtClean="0">
                <a:latin typeface="Arial" panose="020B0604020202020204" pitchFamily="34" charset="0"/>
                <a:cs typeface="Arial" panose="020B0604020202020204" pitchFamily="34" charset="0"/>
              </a:rPr>
              <a:t> </a:t>
            </a:r>
            <a:r>
              <a:rPr lang="ru-RU" sz="2800" i="1" dirty="0">
                <a:latin typeface="Arial" panose="020B0604020202020204" pitchFamily="34" charset="0"/>
                <a:cs typeface="Arial" panose="020B0604020202020204" pitchFamily="34" charset="0"/>
              </a:rPr>
              <a:t>пчелиный </a:t>
            </a:r>
            <a:r>
              <a:rPr lang="ru-RU" sz="2800" i="1" dirty="0" smtClean="0">
                <a:latin typeface="Arial" panose="020B0604020202020204" pitchFamily="34" charset="0"/>
                <a:cs typeface="Arial" panose="020B0604020202020204" pitchFamily="34" charset="0"/>
              </a:rPr>
              <a:t>воск</a:t>
            </a:r>
          </a:p>
          <a:p>
            <a:r>
              <a:rPr lang="ru-RU" sz="2800" b="1" i="1" dirty="0" smtClean="0">
                <a:latin typeface="Arial" panose="020B0604020202020204" pitchFamily="34" charset="0"/>
                <a:cs typeface="Arial" panose="020B0604020202020204" pitchFamily="34" charset="0"/>
              </a:rPr>
              <a:t> </a:t>
            </a:r>
            <a:endParaRPr lang="ru-RU" b="1" dirty="0" smtClean="0">
              <a:latin typeface="Open Sans"/>
            </a:endParaRPr>
          </a:p>
          <a:p>
            <a:pPr marL="285750" indent="-285750">
              <a:buFont typeface="Arial" panose="020B0604020202020204" pitchFamily="34" charset="0"/>
              <a:buChar char="•"/>
            </a:pPr>
            <a:endParaRPr lang="ru-RU" b="1" dirty="0" smtClean="0">
              <a:latin typeface="Open Sans"/>
            </a:endParaRPr>
          </a:p>
          <a:p>
            <a:pPr marL="285750" indent="-285750">
              <a:buFont typeface="Arial" panose="020B0604020202020204" pitchFamily="34" charset="0"/>
              <a:buChar char="•"/>
            </a:pPr>
            <a:endParaRPr lang="ru-RU" b="1" i="0" dirty="0">
              <a:effectLst/>
              <a:latin typeface="Open San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908720"/>
            <a:ext cx="2952327" cy="219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780928"/>
            <a:ext cx="2952327" cy="230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74" t="53258" r="52554"/>
          <a:stretch/>
        </p:blipFill>
        <p:spPr bwMode="auto">
          <a:xfrm>
            <a:off x="4031447" y="4474342"/>
            <a:ext cx="2952326" cy="22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368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640960" cy="2852936"/>
          </a:xfrm>
        </p:spPr>
        <p:txBody>
          <a:bodyPr>
            <a:noAutofit/>
          </a:bodyPr>
          <a:lstStyle/>
          <a:p>
            <a:pPr algn="ctr">
              <a:lnSpc>
                <a:spcPct val="115000"/>
              </a:lnSpc>
              <a:spcAft>
                <a:spcPts val="1000"/>
              </a:spcAft>
            </a:pPr>
            <a:r>
              <a:rPr lang="ru-RU" sz="2400" b="1" dirty="0">
                <a:solidFill>
                  <a:schemeClr val="tx1"/>
                </a:solidFill>
                <a:latin typeface="Verdana"/>
                <a:ea typeface="Calibri"/>
                <a:cs typeface="Times New Roman"/>
              </a:rPr>
              <a:t>ТАЙНА ЖИЗНИ ПЧЕЛ</a:t>
            </a:r>
            <a:r>
              <a:rPr lang="ru-RU" sz="2400" dirty="0">
                <a:solidFill>
                  <a:schemeClr val="tx1"/>
                </a:solidFill>
                <a:ea typeface="Calibri"/>
                <a:cs typeface="Times New Roman"/>
              </a:rPr>
              <a:t/>
            </a:r>
            <a:br>
              <a:rPr lang="ru-RU" sz="2400" dirty="0">
                <a:solidFill>
                  <a:schemeClr val="tx1"/>
                </a:solidFill>
                <a:ea typeface="Calibri"/>
                <a:cs typeface="Times New Roman"/>
              </a:rPr>
            </a:br>
            <a:r>
              <a:rPr lang="ru-RU" sz="2400" dirty="0" smtClean="0">
                <a:solidFill>
                  <a:schemeClr val="tx1"/>
                </a:solidFill>
                <a:latin typeface="Arial" panose="020B0604020202020204" pitchFamily="34" charset="0"/>
                <a:ea typeface="Calibri"/>
                <a:cs typeface="Arial" panose="020B0604020202020204" pitchFamily="34" charset="0"/>
              </a:rPr>
              <a:t>Иметь </a:t>
            </a:r>
            <a:r>
              <a:rPr lang="ru-RU" sz="2400" dirty="0">
                <a:solidFill>
                  <a:schemeClr val="tx1"/>
                </a:solidFill>
                <a:latin typeface="Arial" panose="020B0604020202020204" pitchFamily="34" charset="0"/>
                <a:ea typeface="Calibri"/>
                <a:cs typeface="Arial" panose="020B0604020202020204" pitchFamily="34" charset="0"/>
              </a:rPr>
              <a:t>пчел и ухаживать за ними – величайшее наслаждение. Чем больше их узнаешь, тем интереснее с ними работать. Общение с пчелами вызывает массу радостных эмоций, обогащает духовно и облагораживает, позволяет лучше узнать живую </a:t>
            </a:r>
            <a:r>
              <a:rPr lang="ru-RU" sz="2400" dirty="0" smtClean="0">
                <a:solidFill>
                  <a:schemeClr val="tx1"/>
                </a:solidFill>
                <a:latin typeface="Arial" panose="020B0604020202020204" pitchFamily="34" charset="0"/>
                <a:ea typeface="Calibri"/>
                <a:cs typeface="Arial" panose="020B0604020202020204" pitchFamily="34" charset="0"/>
              </a:rPr>
              <a:t>природу.</a:t>
            </a:r>
            <a:endParaRPr lang="ru-RU" sz="2400" dirty="0">
              <a:solidFill>
                <a:schemeClr val="tx1"/>
              </a:solidFill>
              <a:latin typeface="Arial" panose="020B0604020202020204" pitchFamily="34" charset="0"/>
              <a:cs typeface="Arial" panose="020B0604020202020204" pitchFamily="34" charset="0"/>
            </a:endParaRPr>
          </a:p>
        </p:txBody>
      </p:sp>
      <p:pic>
        <p:nvPicPr>
          <p:cNvPr id="34818" name="Picture 2" descr="http://cdn.fishki.net/upload/post/2017/01/04/2182908/pchela-i-nek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797385"/>
            <a:ext cx="7632848"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60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052736"/>
            <a:ext cx="3312368" cy="1631216"/>
          </a:xfrm>
          <a:prstGeom prst="rect">
            <a:avLst/>
          </a:prstGeom>
        </p:spPr>
        <p:txBody>
          <a:bodyPr wrap="square">
            <a:spAutoFit/>
          </a:bodyPr>
          <a:lstStyle/>
          <a:p>
            <a:pPr algn="ctr"/>
            <a:r>
              <a:rPr lang="ru-RU" sz="2000" dirty="0">
                <a:solidFill>
                  <a:prstClr val="white"/>
                </a:solidFill>
                <a:latin typeface="Arial" panose="020B0604020202020204" pitchFamily="34" charset="0"/>
                <a:cs typeface="Arial" panose="020B0604020202020204" pitchFamily="34" charset="0"/>
              </a:rPr>
              <a:t>Воск – продукт восковых желез пчёл. С 12-дневного возраста летная </a:t>
            </a:r>
            <a:r>
              <a:rPr lang="ru-RU" sz="2000" dirty="0" smtClean="0">
                <a:solidFill>
                  <a:prstClr val="white"/>
                </a:solidFill>
                <a:latin typeface="Arial" panose="020B0604020202020204" pitchFamily="34" charset="0"/>
                <a:cs typeface="Arial" panose="020B0604020202020204" pitchFamily="34" charset="0"/>
              </a:rPr>
              <a:t>пчела начинает </a:t>
            </a:r>
            <a:r>
              <a:rPr lang="ru-RU" sz="2000" dirty="0">
                <a:solidFill>
                  <a:prstClr val="white"/>
                </a:solidFill>
                <a:latin typeface="Arial" panose="020B0604020202020204" pitchFamily="34" charset="0"/>
                <a:cs typeface="Arial" panose="020B0604020202020204" pitchFamily="34" charset="0"/>
              </a:rPr>
              <a:t>вырабатывать воск. </a:t>
            </a:r>
          </a:p>
        </p:txBody>
      </p:sp>
      <p:sp>
        <p:nvSpPr>
          <p:cNvPr id="3" name="Прямоугольник 2"/>
          <p:cNvSpPr/>
          <p:nvPr/>
        </p:nvSpPr>
        <p:spPr>
          <a:xfrm>
            <a:off x="251520" y="3068960"/>
            <a:ext cx="3384376" cy="2862322"/>
          </a:xfrm>
          <a:prstGeom prst="rect">
            <a:avLst/>
          </a:prstGeom>
        </p:spPr>
        <p:txBody>
          <a:bodyPr wrap="square">
            <a:spAutoFit/>
          </a:bodyPr>
          <a:lstStyle/>
          <a:p>
            <a:pPr algn="ctr"/>
            <a:r>
              <a:rPr lang="ru-RU" sz="2000" dirty="0">
                <a:solidFill>
                  <a:prstClr val="white"/>
                </a:solidFill>
                <a:latin typeface="Arial" panose="020B0604020202020204" pitchFamily="34" charset="0"/>
                <a:cs typeface="Arial" panose="020B0604020202020204" pitchFamily="34" charset="0"/>
              </a:rPr>
              <a:t>Воск обладает </a:t>
            </a:r>
            <a:r>
              <a:rPr lang="ru-RU" sz="2000" dirty="0" smtClean="0">
                <a:solidFill>
                  <a:prstClr val="white"/>
                </a:solidFill>
                <a:latin typeface="Arial" panose="020B0604020202020204" pitchFamily="34" charset="0"/>
                <a:cs typeface="Arial" panose="020B0604020202020204" pitchFamily="34" charset="0"/>
              </a:rPr>
              <a:t>бактерицидным, противовоспалительным  и ранозаживляющим свойствами. </a:t>
            </a:r>
            <a:r>
              <a:rPr lang="ru-RU" sz="2000" dirty="0">
                <a:solidFill>
                  <a:prstClr val="white"/>
                </a:solidFill>
                <a:latin typeface="Arial" panose="020B0604020202020204" pitchFamily="34" charset="0"/>
                <a:cs typeface="Arial" panose="020B0604020202020204" pitchFamily="34" charset="0"/>
              </a:rPr>
              <a:t>Воск не проводит электрический ток, является электроизолирующим материалом.</a:t>
            </a:r>
          </a:p>
        </p:txBody>
      </p:sp>
      <p:pic>
        <p:nvPicPr>
          <p:cNvPr id="9218" name="Picture 2" descr="http://medmir.tomsk.ru/data/catalog/557/img_862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512" y="1320228"/>
            <a:ext cx="4416425" cy="367240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7ogorod.ru/wp-content/uploads/2018/10/pchelinyj-vosk-primenen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196752"/>
            <a:ext cx="4968017" cy="4464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83967" y="4464986"/>
            <a:ext cx="2064197" cy="369332"/>
          </a:xfrm>
          <a:prstGeom prst="rect">
            <a:avLst/>
          </a:prstGeom>
          <a:noFill/>
        </p:spPr>
        <p:txBody>
          <a:bodyPr wrap="square" rtlCol="0">
            <a:spAutoFit/>
          </a:bodyPr>
          <a:lstStyle/>
          <a:p>
            <a:r>
              <a:rPr lang="ru-RU" b="1" i="1" dirty="0" smtClean="0">
                <a:solidFill>
                  <a:prstClr val="white"/>
                </a:solidFill>
                <a:latin typeface="Arial" panose="020B0604020202020204" pitchFamily="34" charset="0"/>
                <a:cs typeface="Arial" panose="020B0604020202020204" pitchFamily="34" charset="0"/>
              </a:rPr>
              <a:t>Восковые свечи</a:t>
            </a:r>
            <a:endParaRPr lang="ru-RU" b="1"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266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32657"/>
            <a:ext cx="388843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3528" y="1196752"/>
            <a:ext cx="3888432" cy="4370427"/>
          </a:xfrm>
          <a:prstGeom prst="rect">
            <a:avLst/>
          </a:prstGeom>
        </p:spPr>
        <p:txBody>
          <a:bodyPr wrap="square">
            <a:spAutoFit/>
          </a:bodyPr>
          <a:lstStyle/>
          <a:p>
            <a:pPr algn="ctr"/>
            <a:r>
              <a:rPr lang="ru-RU" sz="2000" i="1" dirty="0" smtClean="0">
                <a:solidFill>
                  <a:prstClr val="white"/>
                </a:solidFill>
                <a:latin typeface="arial"/>
              </a:rPr>
              <a:t>Из воска  </a:t>
            </a:r>
            <a:r>
              <a:rPr lang="ru-RU" sz="2000" i="1" dirty="0">
                <a:solidFill>
                  <a:prstClr val="white"/>
                </a:solidFill>
                <a:latin typeface="arial"/>
              </a:rPr>
              <a:t>делают </a:t>
            </a:r>
            <a:r>
              <a:rPr lang="ru-RU" sz="2000" i="1" dirty="0" smtClean="0">
                <a:solidFill>
                  <a:prstClr val="white"/>
                </a:solidFill>
                <a:latin typeface="arial"/>
              </a:rPr>
              <a:t>вощину </a:t>
            </a:r>
            <a:r>
              <a:rPr lang="ru-RU" sz="2000" i="1" dirty="0">
                <a:solidFill>
                  <a:prstClr val="white"/>
                </a:solidFill>
                <a:latin typeface="arial"/>
              </a:rPr>
              <a:t>- восковые пластины, которые вставляются в ульевую рамку, где служат основой для построения новых сотов пчелами.</a:t>
            </a:r>
          </a:p>
          <a:p>
            <a:endParaRPr lang="ru-RU" dirty="0">
              <a:solidFill>
                <a:prstClr val="white"/>
              </a:solidFill>
              <a:latin typeface="arial"/>
            </a:endParaRPr>
          </a:p>
          <a:p>
            <a:pPr algn="ctr"/>
            <a:r>
              <a:rPr lang="ru-RU" sz="2000" dirty="0" smtClean="0">
                <a:solidFill>
                  <a:prstClr val="white"/>
                </a:solidFill>
                <a:latin typeface="arial"/>
              </a:rPr>
              <a:t>Из </a:t>
            </a:r>
            <a:r>
              <a:rPr lang="ru-RU" sz="2000" dirty="0">
                <a:solidFill>
                  <a:prstClr val="white"/>
                </a:solidFill>
                <a:latin typeface="arial"/>
              </a:rPr>
              <a:t>вощины также делают симпатичные свечи.</a:t>
            </a:r>
          </a:p>
          <a:p>
            <a:pPr algn="ctr"/>
            <a:r>
              <a:rPr lang="ru-RU" sz="2000" dirty="0">
                <a:solidFill>
                  <a:prstClr val="white"/>
                </a:solidFill>
                <a:latin typeface="Open Sans"/>
              </a:rPr>
              <a:t>Такая свеча способна гореть несколько часов, наполняя помещение прекрасным медовым ароматом</a:t>
            </a:r>
            <a:r>
              <a:rPr lang="ru-RU" sz="2000" dirty="0">
                <a:solidFill>
                  <a:srgbClr val="000000"/>
                </a:solidFill>
                <a:latin typeface="Open Sans"/>
              </a:rPr>
              <a:t>.</a:t>
            </a:r>
            <a:r>
              <a:rPr lang="ru-RU" sz="2000" dirty="0">
                <a:solidFill>
                  <a:prstClr val="white"/>
                </a:solidFill>
              </a:rPr>
              <a:t/>
            </a:r>
            <a:br>
              <a:rPr lang="ru-RU" sz="2000" dirty="0">
                <a:solidFill>
                  <a:prstClr val="white"/>
                </a:solidFill>
              </a:rPr>
            </a:br>
            <a:endParaRPr lang="ru-RU" sz="2000" dirty="0">
              <a:solidFill>
                <a:prstClr val="white"/>
              </a:solidFill>
            </a:endParaRPr>
          </a:p>
        </p:txBody>
      </p:sp>
      <p:pic>
        <p:nvPicPr>
          <p:cNvPr id="10244" name="Picture 4" descr="https://i2.rozetka.ua/goods/8735549/61608335_images_8735549471.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460423"/>
            <a:ext cx="4608512"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95928" y="332658"/>
            <a:ext cx="1543632" cy="461665"/>
          </a:xfrm>
          <a:prstGeom prst="rect">
            <a:avLst/>
          </a:prstGeom>
          <a:noFill/>
        </p:spPr>
        <p:txBody>
          <a:bodyPr wrap="square" rtlCol="0">
            <a:spAutoFit/>
          </a:bodyPr>
          <a:lstStyle/>
          <a:p>
            <a:pPr algn="ctr"/>
            <a:r>
              <a:rPr lang="ru-RU" sz="2400" i="1" dirty="0" smtClean="0">
                <a:solidFill>
                  <a:prstClr val="white"/>
                </a:solidFill>
                <a:latin typeface="Arial" panose="020B0604020202020204" pitchFamily="34" charset="0"/>
                <a:cs typeface="Arial" panose="020B0604020202020204" pitchFamily="34" charset="0"/>
              </a:rPr>
              <a:t>Вощина</a:t>
            </a:r>
            <a:endParaRPr lang="ru-RU" sz="2400" i="1" dirty="0">
              <a:solidFill>
                <a:prstClr val="white"/>
              </a:solidFill>
              <a:latin typeface="Arial" panose="020B0604020202020204" pitchFamily="34" charset="0"/>
              <a:cs typeface="Arial" panose="020B0604020202020204" pitchFamily="34" charset="0"/>
            </a:endParaRPr>
          </a:p>
        </p:txBody>
      </p:sp>
      <p:sp>
        <p:nvSpPr>
          <p:cNvPr id="4" name="AutoShape 6" descr="https://i.simpalsmedia.com/999.md/BoardImages/900x900/3b9258f4c74312e6c06e2d7f169ec69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solidFill>
                <a:prstClr val="white"/>
              </a:solidFill>
            </a:endParaRPr>
          </a:p>
        </p:txBody>
      </p:sp>
      <p:pic>
        <p:nvPicPr>
          <p:cNvPr id="10248" name="Picture 8" descr="https://i.simpalsmedia.com/999.md/BoardImages/900x900/3b9258f4c74312e6c06e2d7f169ec6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180266"/>
            <a:ext cx="4608512" cy="327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94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circle(out)">
                                      <p:cBhvr>
                                        <p:cTn id="7" dur="2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92696"/>
            <a:ext cx="4752528" cy="3231654"/>
          </a:xfrm>
          <a:prstGeom prst="rect">
            <a:avLst/>
          </a:prstGeom>
        </p:spPr>
        <p:txBody>
          <a:bodyPr wrap="square">
            <a:spAutoFit/>
          </a:bodyPr>
          <a:lstStyle/>
          <a:p>
            <a:pPr algn="ctr"/>
            <a:r>
              <a:rPr lang="ru-RU" sz="2000" dirty="0" smtClean="0">
                <a:solidFill>
                  <a:prstClr val="white"/>
                </a:solidFill>
                <a:latin typeface="Arial" panose="020B0604020202020204" pitchFamily="34" charset="0"/>
                <a:cs typeface="Arial" panose="020B0604020202020204" pitchFamily="34" charset="0"/>
              </a:rPr>
              <a:t>Мёд  </a:t>
            </a:r>
            <a:r>
              <a:rPr lang="ru-RU" sz="2000" dirty="0">
                <a:solidFill>
                  <a:prstClr val="white"/>
                </a:solidFill>
                <a:latin typeface="Arial" panose="020B0604020202020204" pitchFamily="34" charset="0"/>
                <a:cs typeface="Arial" panose="020B0604020202020204" pitchFamily="34" charset="0"/>
              </a:rPr>
              <a:t>является полуфабрикатом – частично переваренным (в зобе пчелы) нектаром. Он содержит в себе не только сахар и углеводы, но и небольшой список ценных витаминов. </a:t>
            </a:r>
          </a:p>
          <a:p>
            <a:pPr lvl="0" algn="ctr" eaLnBrk="0" fontAlgn="base" hangingPunct="0">
              <a:spcBef>
                <a:spcPct val="0"/>
              </a:spcBef>
              <a:spcAft>
                <a:spcPct val="0"/>
              </a:spcAft>
            </a:pPr>
            <a:r>
              <a:rPr lang="ru-RU" altLang="ru-RU" sz="2000" dirty="0">
                <a:solidFill>
                  <a:prstClr val="white"/>
                </a:solidFill>
                <a:latin typeface="Arial" panose="020B0604020202020204" pitchFamily="34" charset="0"/>
                <a:cs typeface="Arial" panose="020B0604020202020204" pitchFamily="34" charset="0"/>
              </a:rPr>
              <a:t>В течение всей жизни одна пчела производит около одной двенадцатой чайной ложки мёда.</a:t>
            </a:r>
          </a:p>
          <a:p>
            <a:pPr lvl="0" eaLnBrk="0" fontAlgn="base" hangingPunct="0">
              <a:spcBef>
                <a:spcPct val="0"/>
              </a:spcBef>
              <a:spcAft>
                <a:spcPct val="0"/>
              </a:spcAft>
            </a:pPr>
            <a:endParaRPr lang="ru-RU" altLang="ru-RU" sz="2400" dirty="0">
              <a:solidFill>
                <a:prstClr val="white"/>
              </a:solidFill>
              <a:latin typeface="inherit"/>
              <a:cs typeface="Arial" pitchFamily="34" charset="0"/>
            </a:endParaRPr>
          </a:p>
          <a:p>
            <a:pPr algn="ctr"/>
            <a:endParaRPr lang="ru-RU" sz="2000" dirty="0">
              <a:solidFill>
                <a:prstClr val="white"/>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82500"/>
            <a:ext cx="3240360" cy="251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39552" y="3207230"/>
            <a:ext cx="4597816" cy="4154984"/>
          </a:xfrm>
          <a:prstGeom prst="rect">
            <a:avLst/>
          </a:prstGeom>
        </p:spPr>
        <p:txBody>
          <a:bodyPr wrap="square">
            <a:spAutoFit/>
          </a:bodyPr>
          <a:lstStyle/>
          <a:p>
            <a:pPr algn="ctr"/>
            <a:r>
              <a:rPr lang="ru-RU" sz="2400" dirty="0" smtClean="0">
                <a:solidFill>
                  <a:srgbClr val="FFFF00"/>
                </a:solidFill>
                <a:latin typeface="Arial" panose="020B0604020202020204" pitchFamily="34" charset="0"/>
                <a:cs typeface="Arial" panose="020B0604020202020204" pitchFamily="34" charset="0"/>
              </a:rPr>
              <a:t>Основные свойства меда:</a:t>
            </a:r>
          </a:p>
          <a:p>
            <a:pPr algn="ctr"/>
            <a:r>
              <a:rPr lang="ru-RU" sz="2000" dirty="0" smtClean="0">
                <a:solidFill>
                  <a:prstClr val="white"/>
                </a:solidFill>
                <a:latin typeface="ProximaNova"/>
              </a:rPr>
              <a:t>антибактериальные</a:t>
            </a:r>
            <a:r>
              <a:rPr lang="ru-RU" sz="2000" dirty="0">
                <a:solidFill>
                  <a:prstClr val="white"/>
                </a:solidFill>
                <a:latin typeface="ProximaNova"/>
              </a:rPr>
              <a:t>; </a:t>
            </a:r>
            <a:endParaRPr lang="ru-RU" sz="2000" dirty="0" smtClean="0">
              <a:solidFill>
                <a:prstClr val="white"/>
              </a:solidFill>
              <a:latin typeface="ProximaNova"/>
            </a:endParaRPr>
          </a:p>
          <a:p>
            <a:pPr algn="ctr"/>
            <a:r>
              <a:rPr lang="ru-RU" sz="2000" dirty="0" smtClean="0">
                <a:solidFill>
                  <a:prstClr val="white"/>
                </a:solidFill>
                <a:latin typeface="ProximaNova"/>
              </a:rPr>
              <a:t>антитоксические</a:t>
            </a:r>
            <a:r>
              <a:rPr lang="ru-RU" sz="2000" dirty="0">
                <a:solidFill>
                  <a:prstClr val="white"/>
                </a:solidFill>
                <a:latin typeface="ProximaNova"/>
              </a:rPr>
              <a:t>; </a:t>
            </a:r>
            <a:endParaRPr lang="ru-RU" sz="2000" dirty="0" smtClean="0">
              <a:solidFill>
                <a:prstClr val="white"/>
              </a:solidFill>
              <a:latin typeface="ProximaNova"/>
            </a:endParaRPr>
          </a:p>
          <a:p>
            <a:pPr algn="ctr"/>
            <a:r>
              <a:rPr lang="ru-RU" sz="2000" dirty="0" smtClean="0">
                <a:solidFill>
                  <a:prstClr val="white"/>
                </a:solidFill>
                <a:latin typeface="ProximaNova"/>
              </a:rPr>
              <a:t>успокаивающие</a:t>
            </a:r>
            <a:r>
              <a:rPr lang="ru-RU" sz="2000" dirty="0">
                <a:solidFill>
                  <a:prstClr val="white"/>
                </a:solidFill>
                <a:latin typeface="ProximaNova"/>
              </a:rPr>
              <a:t>; </a:t>
            </a:r>
            <a:endParaRPr lang="ru-RU" sz="2000" dirty="0" smtClean="0">
              <a:solidFill>
                <a:prstClr val="white"/>
              </a:solidFill>
              <a:latin typeface="ProximaNova"/>
            </a:endParaRPr>
          </a:p>
          <a:p>
            <a:pPr algn="ctr"/>
            <a:r>
              <a:rPr lang="ru-RU" sz="2000" dirty="0" smtClean="0">
                <a:solidFill>
                  <a:prstClr val="white"/>
                </a:solidFill>
                <a:latin typeface="ProximaNova"/>
              </a:rPr>
              <a:t>иммуномодулирующие</a:t>
            </a:r>
            <a:r>
              <a:rPr lang="ru-RU" sz="2000" dirty="0">
                <a:solidFill>
                  <a:prstClr val="white"/>
                </a:solidFill>
                <a:latin typeface="ProximaNova"/>
              </a:rPr>
              <a:t>; </a:t>
            </a:r>
            <a:endParaRPr lang="ru-RU" sz="2000" dirty="0" smtClean="0">
              <a:solidFill>
                <a:prstClr val="white"/>
              </a:solidFill>
              <a:latin typeface="ProximaNova"/>
            </a:endParaRPr>
          </a:p>
          <a:p>
            <a:pPr algn="ctr"/>
            <a:r>
              <a:rPr lang="ru-RU" sz="2000" dirty="0" smtClean="0">
                <a:solidFill>
                  <a:prstClr val="white"/>
                </a:solidFill>
                <a:latin typeface="ProximaNova"/>
              </a:rPr>
              <a:t>противовирусные.</a:t>
            </a:r>
          </a:p>
          <a:p>
            <a:pPr algn="ctr"/>
            <a:r>
              <a:rPr lang="ru-RU" sz="2000" dirty="0" smtClean="0">
                <a:solidFill>
                  <a:prstClr val="white"/>
                </a:solidFill>
                <a:latin typeface="ProximaNova"/>
              </a:rPr>
              <a:t>Антибиотические </a:t>
            </a:r>
            <a:r>
              <a:rPr lang="ru-RU" sz="2000" dirty="0">
                <a:solidFill>
                  <a:prstClr val="white"/>
                </a:solidFill>
                <a:latin typeface="ProximaNova"/>
              </a:rPr>
              <a:t>свойства мёда проявляются за счёт выделения перекиси водорода, которая, как всем известно, используется как антисептик.</a:t>
            </a:r>
            <a:r>
              <a:rPr lang="ru-RU" sz="2000" dirty="0">
                <a:solidFill>
                  <a:prstClr val="white"/>
                </a:solidFill>
              </a:rPr>
              <a:t/>
            </a:r>
            <a:br>
              <a:rPr lang="ru-RU" sz="2000" dirty="0">
                <a:solidFill>
                  <a:prstClr val="white"/>
                </a:solidFill>
              </a:rPr>
            </a:br>
            <a:r>
              <a:rPr lang="ru-RU" sz="2000" dirty="0">
                <a:solidFill>
                  <a:prstClr val="white"/>
                </a:solidFill>
              </a:rPr>
              <a:t/>
            </a:r>
            <a:br>
              <a:rPr lang="ru-RU" sz="2000" dirty="0">
                <a:solidFill>
                  <a:prstClr val="white"/>
                </a:solidFill>
              </a:rPr>
            </a:br>
            <a:endParaRPr lang="ru-RU" sz="2000" dirty="0">
              <a:solidFill>
                <a:prstClr val="white"/>
              </a:solidFill>
            </a:endParaRPr>
          </a:p>
        </p:txBody>
      </p:sp>
      <p:pic>
        <p:nvPicPr>
          <p:cNvPr id="8196" name="Picture 4" descr="https://sb.agronomu.com/media/res/3/3/9/8/3398.ogqi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368" y="3207230"/>
            <a:ext cx="3251055" cy="3089192"/>
          </a:xfrm>
          <a:prstGeom prst="rect">
            <a:avLst/>
          </a:prstGeom>
          <a:solidFill>
            <a:schemeClr val="tx1">
              <a:lumMod val="75000"/>
            </a:schemeClr>
          </a:solidFill>
        </p:spPr>
      </p:pic>
      <p:sp>
        <p:nvSpPr>
          <p:cNvPr id="4" name="Прямоугольник 3"/>
          <p:cNvSpPr/>
          <p:nvPr/>
        </p:nvSpPr>
        <p:spPr>
          <a:xfrm>
            <a:off x="5292080" y="2635153"/>
            <a:ext cx="3096342" cy="646331"/>
          </a:xfrm>
          <a:prstGeom prst="rect">
            <a:avLst/>
          </a:prstGeom>
        </p:spPr>
        <p:txBody>
          <a:bodyPr wrap="square">
            <a:spAutoFit/>
          </a:bodyPr>
          <a:lstStyle/>
          <a:p>
            <a:r>
              <a:rPr lang="ru-RU" dirty="0">
                <a:solidFill>
                  <a:prstClr val="white"/>
                </a:solidFill>
                <a:latin typeface="helvetica"/>
              </a:rPr>
              <a:t>Центробежный </a:t>
            </a:r>
            <a:r>
              <a:rPr lang="ru-RU" dirty="0" smtClean="0">
                <a:solidFill>
                  <a:prstClr val="white"/>
                </a:solidFill>
                <a:latin typeface="helvetica"/>
              </a:rPr>
              <a:t>мед</a:t>
            </a:r>
            <a:r>
              <a:rPr lang="ru-RU" dirty="0">
                <a:solidFill>
                  <a:prstClr val="white"/>
                </a:solidFill>
              </a:rPr>
              <a:t/>
            </a:r>
            <a:br>
              <a:rPr lang="ru-RU" dirty="0">
                <a:solidFill>
                  <a:prstClr val="white"/>
                </a:solidFill>
              </a:rPr>
            </a:br>
            <a:endParaRPr lang="ru-RU" dirty="0">
              <a:solidFill>
                <a:prstClr val="white"/>
              </a:solidFill>
            </a:endParaRPr>
          </a:p>
        </p:txBody>
      </p:sp>
      <p:sp>
        <p:nvSpPr>
          <p:cNvPr id="5" name="Прямоугольник 4"/>
          <p:cNvSpPr/>
          <p:nvPr/>
        </p:nvSpPr>
        <p:spPr>
          <a:xfrm>
            <a:off x="5292080" y="5829656"/>
            <a:ext cx="3096342" cy="369332"/>
          </a:xfrm>
          <a:prstGeom prst="rect">
            <a:avLst/>
          </a:prstGeom>
        </p:spPr>
        <p:txBody>
          <a:bodyPr wrap="square">
            <a:spAutoFit/>
          </a:bodyPr>
          <a:lstStyle/>
          <a:p>
            <a:r>
              <a:rPr lang="ru-RU" dirty="0">
                <a:solidFill>
                  <a:srgbClr val="000000"/>
                </a:solidFill>
                <a:latin typeface="helvetica"/>
              </a:rPr>
              <a:t>Сотовый мед </a:t>
            </a:r>
            <a:endParaRPr lang="ru-RU" dirty="0">
              <a:solidFill>
                <a:prstClr val="white"/>
              </a:solidFill>
            </a:endParaRPr>
          </a:p>
        </p:txBody>
      </p:sp>
    </p:spTree>
    <p:extLst>
      <p:ext uri="{BB962C8B-B14F-4D97-AF65-F5344CB8AC3E}">
        <p14:creationId xmlns:p14="http://schemas.microsoft.com/office/powerpoint/2010/main" val="4200171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980728"/>
            <a:ext cx="4176464" cy="4862870"/>
          </a:xfrm>
          <a:prstGeom prst="rect">
            <a:avLst/>
          </a:prstGeom>
        </p:spPr>
        <p:txBody>
          <a:bodyPr wrap="square">
            <a:spAutoFit/>
          </a:bodyPr>
          <a:lstStyle/>
          <a:p>
            <a:pPr algn="ctr">
              <a:spcBef>
                <a:spcPts val="600"/>
              </a:spcBef>
              <a:spcAft>
                <a:spcPts val="600"/>
              </a:spcAft>
            </a:pPr>
            <a:r>
              <a:rPr lang="ru-RU" sz="2000" i="1" dirty="0">
                <a:latin typeface="Arial" panose="020B0604020202020204" pitchFamily="34" charset="0"/>
                <a:ea typeface="Times New Roman"/>
                <a:cs typeface="Arial" panose="020B0604020202020204" pitchFamily="34" charset="0"/>
              </a:rPr>
              <a:t>Пчели́ная обно́жка </a:t>
            </a:r>
            <a:endParaRPr lang="ru-RU" sz="2000" i="1" dirty="0" smtClean="0">
              <a:latin typeface="Arial" panose="020B0604020202020204" pitchFamily="34" charset="0"/>
              <a:ea typeface="Times New Roman"/>
              <a:cs typeface="Arial" panose="020B0604020202020204" pitchFamily="34" charset="0"/>
            </a:endParaRPr>
          </a:p>
          <a:p>
            <a:pPr algn="ctr">
              <a:spcBef>
                <a:spcPts val="600"/>
              </a:spcBef>
              <a:spcAft>
                <a:spcPts val="600"/>
              </a:spcAft>
            </a:pPr>
            <a:r>
              <a:rPr lang="ru-RU" sz="2000" i="1" u="sng" dirty="0" smtClean="0">
                <a:latin typeface="Arial" panose="020B0604020202020204" pitchFamily="34" charset="0"/>
                <a:ea typeface="Times New Roman"/>
                <a:cs typeface="Arial" panose="020B0604020202020204" pitchFamily="34" charset="0"/>
              </a:rPr>
              <a:t>Цветочная пыльца</a:t>
            </a:r>
            <a:r>
              <a:rPr lang="ru-RU" sz="2000" i="1" dirty="0" smtClean="0">
                <a:latin typeface="Arial" panose="020B0604020202020204" pitchFamily="34" charset="0"/>
                <a:ea typeface="Times New Roman"/>
                <a:cs typeface="Arial" panose="020B0604020202020204" pitchFamily="34" charset="0"/>
              </a:rPr>
              <a:t>, собранная пчелой</a:t>
            </a:r>
            <a:r>
              <a:rPr lang="ru-RU" sz="2000" i="1" dirty="0">
                <a:latin typeface="Arial" panose="020B0604020202020204" pitchFamily="34" charset="0"/>
                <a:ea typeface="Times New Roman"/>
                <a:cs typeface="Arial" panose="020B0604020202020204" pitchFamily="34" charset="0"/>
              </a:rPr>
              <a:t> и склеенной секретами её желёз в </a:t>
            </a:r>
            <a:r>
              <a:rPr lang="ru-RU" sz="2000" i="1" dirty="0" smtClean="0">
                <a:latin typeface="Arial" panose="020B0604020202020204" pitchFamily="34" charset="0"/>
                <a:ea typeface="Times New Roman"/>
                <a:cs typeface="Arial" panose="020B0604020202020204" pitchFamily="34" charset="0"/>
              </a:rPr>
              <a:t>разноцветные гранулы </a:t>
            </a:r>
            <a:r>
              <a:rPr lang="ru-RU" sz="2000" i="1" dirty="0">
                <a:latin typeface="Arial" panose="020B0604020202020204" pitchFamily="34" charset="0"/>
                <a:ea typeface="Times New Roman"/>
                <a:cs typeface="Arial" panose="020B0604020202020204" pitchFamily="34" charset="0"/>
              </a:rPr>
              <a:t>размером 1—3 мм. </a:t>
            </a:r>
            <a:r>
              <a:rPr lang="ru-RU" sz="2000" i="1" dirty="0" smtClean="0">
                <a:latin typeface="Arial" panose="020B0604020202020204" pitchFamily="34" charset="0"/>
                <a:ea typeface="Times New Roman"/>
                <a:cs typeface="Arial" panose="020B0604020202020204" pitchFamily="34" charset="0"/>
              </a:rPr>
              <a:t>Применяется </a:t>
            </a:r>
            <a:r>
              <a:rPr lang="ru-RU" sz="2000" i="1" dirty="0">
                <a:latin typeface="Arial" panose="020B0604020202020204" pitchFamily="34" charset="0"/>
                <a:ea typeface="Times New Roman"/>
                <a:cs typeface="Arial" panose="020B0604020202020204" pitchFamily="34" charset="0"/>
              </a:rPr>
              <a:t>в народной медицине и в </a:t>
            </a:r>
            <a:r>
              <a:rPr lang="ru-RU" sz="2000" i="1" dirty="0" smtClean="0">
                <a:latin typeface="Arial" panose="020B0604020202020204" pitchFamily="34" charset="0"/>
                <a:ea typeface="Times New Roman"/>
                <a:cs typeface="Arial" panose="020B0604020202020204" pitchFamily="34" charset="0"/>
              </a:rPr>
              <a:t>косметологии.</a:t>
            </a:r>
            <a:endParaRPr lang="ru-RU" sz="2000" i="1" dirty="0">
              <a:latin typeface="Arial" panose="020B0604020202020204" pitchFamily="34" charset="0"/>
              <a:ea typeface="Times New Roman"/>
              <a:cs typeface="Arial" panose="020B0604020202020204" pitchFamily="34" charset="0"/>
            </a:endParaRPr>
          </a:p>
          <a:p>
            <a:pPr algn="ctr">
              <a:spcBef>
                <a:spcPts val="600"/>
              </a:spcBef>
              <a:spcAft>
                <a:spcPts val="600"/>
              </a:spcAft>
            </a:pPr>
            <a:r>
              <a:rPr lang="ru-RU" sz="2000" i="1" dirty="0">
                <a:latin typeface="Arial" panose="020B0604020202020204" pitchFamily="34" charset="0"/>
                <a:ea typeface="Times New Roman"/>
                <a:cs typeface="Arial" panose="020B0604020202020204" pitchFamily="34" charset="0"/>
              </a:rPr>
              <a:t>Пчелиная обножка — это </a:t>
            </a:r>
            <a:r>
              <a:rPr lang="ru-RU" sz="2000" i="1" dirty="0" smtClean="0">
                <a:latin typeface="Arial" panose="020B0604020202020204" pitchFamily="34" charset="0"/>
                <a:ea typeface="Times New Roman"/>
                <a:cs typeface="Arial" panose="020B0604020202020204" pitchFamily="34" charset="0"/>
              </a:rPr>
              <a:t>первый </a:t>
            </a:r>
            <a:r>
              <a:rPr lang="ru-RU" sz="2000" i="1" dirty="0">
                <a:latin typeface="Arial" panose="020B0604020202020204" pitchFamily="34" charset="0"/>
                <a:ea typeface="Times New Roman"/>
                <a:cs typeface="Arial" panose="020B0604020202020204" pitchFamily="34" charset="0"/>
              </a:rPr>
              <a:t>по значимости продукт питания пчелиной семьи. </a:t>
            </a:r>
            <a:endParaRPr lang="ru-RU" sz="2000" i="1" dirty="0" smtClean="0">
              <a:latin typeface="Arial" panose="020B0604020202020204" pitchFamily="34" charset="0"/>
              <a:ea typeface="Times New Roman"/>
              <a:cs typeface="Arial" panose="020B0604020202020204" pitchFamily="34" charset="0"/>
            </a:endParaRPr>
          </a:p>
          <a:p>
            <a:pPr algn="ctr">
              <a:spcBef>
                <a:spcPts val="600"/>
              </a:spcBef>
              <a:spcAft>
                <a:spcPts val="600"/>
              </a:spcAft>
            </a:pPr>
            <a:r>
              <a:rPr lang="ru-RU" sz="2000" i="1" dirty="0" smtClean="0">
                <a:latin typeface="Arial" panose="020B0604020202020204" pitchFamily="34" charset="0"/>
                <a:ea typeface="Times New Roman"/>
                <a:cs typeface="Arial" panose="020B0604020202020204" pitchFamily="34" charset="0"/>
              </a:rPr>
              <a:t>Сложенная </a:t>
            </a:r>
            <a:r>
              <a:rPr lang="ru-RU" sz="2000" i="1" dirty="0">
                <a:latin typeface="Arial" panose="020B0604020202020204" pitchFamily="34" charset="0"/>
                <a:ea typeface="Times New Roman"/>
                <a:cs typeface="Arial" panose="020B0604020202020204" pitchFamily="34" charset="0"/>
              </a:rPr>
              <a:t>и утрамбованная в соты, залитая сверху мёдом обножка </a:t>
            </a:r>
            <a:r>
              <a:rPr lang="ru-RU" sz="2000" i="1" dirty="0" smtClean="0">
                <a:latin typeface="Arial" panose="020B0604020202020204" pitchFamily="34" charset="0"/>
                <a:ea typeface="Times New Roman"/>
                <a:cs typeface="Arial" panose="020B0604020202020204" pitchFamily="34" charset="0"/>
              </a:rPr>
              <a:t>получает новое называние - </a:t>
            </a:r>
            <a:r>
              <a:rPr lang="ru-RU" sz="2000" i="1" u="sng" dirty="0" smtClean="0">
                <a:latin typeface="Arial" panose="020B0604020202020204" pitchFamily="34" charset="0"/>
                <a:ea typeface="Times New Roman"/>
                <a:cs typeface="Arial" panose="020B0604020202020204" pitchFamily="34" charset="0"/>
              </a:rPr>
              <a:t>перга</a:t>
            </a:r>
            <a:r>
              <a:rPr lang="ru-RU" sz="2000" i="1" dirty="0" smtClean="0">
                <a:latin typeface="Arial" panose="020B0604020202020204" pitchFamily="34" charset="0"/>
                <a:ea typeface="Times New Roman"/>
                <a:cs typeface="Arial" panose="020B0604020202020204" pitchFamily="34" charset="0"/>
              </a:rPr>
              <a:t>.</a:t>
            </a:r>
            <a:endParaRPr lang="ru-RU" sz="2000" i="1" dirty="0">
              <a:effectLst/>
              <a:latin typeface="Arial" panose="020B0604020202020204" pitchFamily="34" charset="0"/>
              <a:ea typeface="Times New Roman"/>
              <a:cs typeface="Arial" panose="020B0604020202020204" pitchFamily="34" charset="0"/>
            </a:endParaRPr>
          </a:p>
        </p:txBody>
      </p:sp>
      <p:pic>
        <p:nvPicPr>
          <p:cNvPr id="3" name="Рисунок 2" descr="https://images2.popmeh.ru/upload/img_cache/7c0/7c0488c9673d07c99a1cefb0b285d7f0_ce_800x426x0x8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60648"/>
            <a:ext cx="4224621" cy="1749425"/>
          </a:xfrm>
          <a:prstGeom prst="rect">
            <a:avLst/>
          </a:prstGeom>
          <a:noFill/>
          <a:ln>
            <a:noFill/>
          </a:ln>
        </p:spPr>
      </p:pic>
      <p:pic>
        <p:nvPicPr>
          <p:cNvPr id="5" name="Рисунок 4" descr="https://wikiw.life/wp-content/uploads/2018/08/obnozk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7" y="2084104"/>
            <a:ext cx="4224621" cy="4369232"/>
          </a:xfrm>
          <a:prstGeom prst="rect">
            <a:avLst/>
          </a:prstGeom>
          <a:noFill/>
          <a:ln>
            <a:noFill/>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095" b="28631"/>
          <a:stretch/>
        </p:blipFill>
        <p:spPr bwMode="auto">
          <a:xfrm>
            <a:off x="4644009" y="3245476"/>
            <a:ext cx="4224620" cy="320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3665"/>
          <a:stretch/>
        </p:blipFill>
        <p:spPr bwMode="auto">
          <a:xfrm>
            <a:off x="4639608" y="231573"/>
            <a:ext cx="4229019" cy="301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044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par>
                                <p:cTn id="8" presetID="6" presetClass="entr" presetSubtype="32"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circle(out)">
                                      <p:cBhvr>
                                        <p:cTn id="1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18" y="442433"/>
            <a:ext cx="8496944" cy="615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661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42493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529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068960"/>
            <a:ext cx="3672408" cy="2862322"/>
          </a:xfrm>
          <a:prstGeom prst="rect">
            <a:avLst/>
          </a:prstGeom>
        </p:spPr>
        <p:txBody>
          <a:bodyPr wrap="square">
            <a:spAutoFit/>
          </a:bodyPr>
          <a:lstStyle/>
          <a:p>
            <a:pPr algn="ctr"/>
            <a:r>
              <a:rPr lang="ru-RU" sz="2000" dirty="0" smtClean="0">
                <a:latin typeface="Arial" panose="020B0604020202020204" pitchFamily="34" charset="0"/>
                <a:cs typeface="Arial" panose="020B0604020202020204" pitchFamily="34" charset="0"/>
              </a:rPr>
              <a:t>Прополис </a:t>
            </a:r>
            <a:r>
              <a:rPr lang="ru-RU" sz="2000" dirty="0">
                <a:latin typeface="Arial" panose="020B0604020202020204" pitchFamily="34" charset="0"/>
                <a:cs typeface="Arial" panose="020B0604020202020204" pitchFamily="34" charset="0"/>
              </a:rPr>
              <a:t>используется насекомыми как своеобразная шпатлевка, с помощью которой они заделывают все щели и отверстия в своём улье, делают его менее подверженным ветрам и перепадам температуры.</a:t>
            </a:r>
          </a:p>
        </p:txBody>
      </p:sp>
      <p:sp>
        <p:nvSpPr>
          <p:cNvPr id="3" name="Прямоугольник 2"/>
          <p:cNvSpPr/>
          <p:nvPr/>
        </p:nvSpPr>
        <p:spPr>
          <a:xfrm>
            <a:off x="395536" y="980728"/>
            <a:ext cx="3744416" cy="1631216"/>
          </a:xfrm>
          <a:prstGeom prst="rect">
            <a:avLst/>
          </a:prstGeom>
        </p:spPr>
        <p:txBody>
          <a:bodyPr wrap="square">
            <a:spAutoFit/>
          </a:bodyPr>
          <a:lstStyle/>
          <a:p>
            <a:pPr lvl="0" algn="ctr"/>
            <a:r>
              <a:rPr lang="ru-RU" sz="2000" dirty="0" smtClean="0">
                <a:solidFill>
                  <a:prstClr val="white"/>
                </a:solidFill>
                <a:latin typeface="Arial" panose="020B0604020202020204" pitchFamily="34" charset="0"/>
                <a:cs typeface="Arial" panose="020B0604020202020204" pitchFamily="34" charset="0"/>
              </a:rPr>
              <a:t>Прополис(пчелиный клей) </a:t>
            </a:r>
            <a:r>
              <a:rPr lang="ru-RU" sz="2000" dirty="0">
                <a:solidFill>
                  <a:prstClr val="white"/>
                </a:solidFill>
                <a:latin typeface="Arial" panose="020B0604020202020204" pitchFamily="34" charset="0"/>
                <a:cs typeface="Arial" panose="020B0604020202020204" pitchFamily="34" charset="0"/>
              </a:rPr>
              <a:t>– </a:t>
            </a:r>
            <a:r>
              <a:rPr lang="ru-RU" sz="2000" dirty="0" smtClean="0">
                <a:solidFill>
                  <a:prstClr val="white"/>
                </a:solidFill>
                <a:latin typeface="Arial" panose="020B0604020202020204" pitchFamily="34" charset="0"/>
                <a:cs typeface="Arial" panose="020B0604020202020204" pitchFamily="34" charset="0"/>
              </a:rPr>
              <a:t>естественный </a:t>
            </a:r>
            <a:r>
              <a:rPr lang="ru-RU" sz="2000" dirty="0">
                <a:solidFill>
                  <a:prstClr val="white"/>
                </a:solidFill>
                <a:latin typeface="Arial" panose="020B0604020202020204" pitchFamily="34" charset="0"/>
                <a:cs typeface="Arial" panose="020B0604020202020204" pitchFamily="34" charset="0"/>
              </a:rPr>
              <a:t>продукт </a:t>
            </a:r>
            <a:r>
              <a:rPr lang="ru-RU" sz="2000" dirty="0" smtClean="0">
                <a:solidFill>
                  <a:prstClr val="white"/>
                </a:solidFill>
                <a:latin typeface="Arial" panose="020B0604020202020204" pitchFamily="34" charset="0"/>
                <a:cs typeface="Arial" panose="020B0604020202020204" pitchFamily="34" charset="0"/>
              </a:rPr>
              <a:t>пчеловодства,  </a:t>
            </a:r>
            <a:r>
              <a:rPr lang="ru-RU" sz="2000" dirty="0">
                <a:solidFill>
                  <a:prstClr val="white"/>
                </a:solidFill>
                <a:latin typeface="Arial" panose="020B0604020202020204" pitchFamily="34" charset="0"/>
                <a:cs typeface="Arial" panose="020B0604020202020204" pitchFamily="34" charset="0"/>
              </a:rPr>
              <a:t>обладающее поистине волшебными лекарственными свойствами.</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745" y="296827"/>
            <a:ext cx="4411018" cy="313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vechi-propolis.ru/wp-content/uploads/2017/07/propolis-foto-2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133"/>
          <a:stretch/>
        </p:blipFill>
        <p:spPr bwMode="auto">
          <a:xfrm>
            <a:off x="4507097" y="3645024"/>
            <a:ext cx="4411018"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512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196752"/>
            <a:ext cx="3888432" cy="1938992"/>
          </a:xfrm>
          <a:prstGeom prst="rect">
            <a:avLst/>
          </a:prstGeom>
        </p:spPr>
        <p:txBody>
          <a:bodyPr wrap="square">
            <a:spAutoFit/>
          </a:bodyPr>
          <a:lstStyle/>
          <a:p>
            <a:pPr algn="ctr"/>
            <a:r>
              <a:rPr lang="ru-RU" sz="2000" i="1" dirty="0" smtClean="0">
                <a:latin typeface="Arial" panose="020B0604020202020204" pitchFamily="34" charset="0"/>
                <a:cs typeface="Arial" panose="020B0604020202020204" pitchFamily="34" charset="0"/>
              </a:rPr>
              <a:t>Из прополиса делают </a:t>
            </a:r>
            <a:r>
              <a:rPr lang="ru-RU" sz="2000" i="1" dirty="0">
                <a:latin typeface="Arial" panose="020B0604020202020204" pitchFamily="34" charset="0"/>
                <a:cs typeface="Arial" panose="020B0604020202020204" pitchFamily="34" charset="0"/>
              </a:rPr>
              <a:t>водные и масляные настойки, мази, кремы и даже </a:t>
            </a:r>
            <a:r>
              <a:rPr lang="ru-RU" sz="2000" i="1" dirty="0" smtClean="0">
                <a:latin typeface="Arial" panose="020B0604020202020204" pitchFamily="34" charset="0"/>
                <a:cs typeface="Arial" panose="020B0604020202020204" pitchFamily="34" charset="0"/>
              </a:rPr>
              <a:t>можно жевать его в </a:t>
            </a:r>
            <a:r>
              <a:rPr lang="ru-RU" sz="2000" i="1" dirty="0">
                <a:latin typeface="Arial" panose="020B0604020202020204" pitchFamily="34" charset="0"/>
                <a:cs typeface="Arial" panose="020B0604020202020204" pitchFamily="34" charset="0"/>
              </a:rPr>
              <a:t>чистом </a:t>
            </a:r>
            <a:r>
              <a:rPr lang="ru-RU" sz="2000" i="1" dirty="0" smtClean="0">
                <a:latin typeface="Arial" panose="020B0604020202020204" pitchFamily="34" charset="0"/>
                <a:cs typeface="Arial" panose="020B0604020202020204" pitchFamily="34" charset="0"/>
              </a:rPr>
              <a:t>виде. </a:t>
            </a:r>
            <a:r>
              <a:rPr lang="ru-RU" sz="2000" i="1" dirty="0">
                <a:latin typeface="Arial" panose="020B0604020202020204" pitchFamily="34" charset="0"/>
                <a:cs typeface="Arial" panose="020B0604020202020204" pitchFamily="34" charset="0"/>
              </a:rPr>
              <a:t>Однако наиболее удобной </a:t>
            </a:r>
            <a:r>
              <a:rPr lang="ru-RU" sz="2000" i="1" dirty="0" smtClean="0">
                <a:latin typeface="Arial" panose="020B0604020202020204" pitchFamily="34" charset="0"/>
                <a:cs typeface="Arial" panose="020B0604020202020204" pitchFamily="34" charset="0"/>
              </a:rPr>
              <a:t>считается </a:t>
            </a:r>
            <a:r>
              <a:rPr lang="ru-RU" sz="2000" i="1" dirty="0">
                <a:latin typeface="Arial" panose="020B0604020202020204" pitchFamily="34" charset="0"/>
                <a:cs typeface="Arial" panose="020B0604020202020204" pitchFamily="34" charset="0"/>
              </a:rPr>
              <a:t>водная настойка. </a:t>
            </a:r>
            <a:endParaRPr lang="ru-RU" sz="2000" b="0" i="1" dirty="0">
              <a:effectLst/>
              <a:latin typeface="Arial" panose="020B0604020202020204" pitchFamily="34" charset="0"/>
              <a:cs typeface="Arial" panose="020B0604020202020204" pitchFamily="34" charset="0"/>
            </a:endParaRPr>
          </a:p>
        </p:txBody>
      </p:sp>
      <p:sp>
        <p:nvSpPr>
          <p:cNvPr id="3" name="Прямоугольник 2"/>
          <p:cNvSpPr/>
          <p:nvPr/>
        </p:nvSpPr>
        <p:spPr>
          <a:xfrm>
            <a:off x="251520" y="3717032"/>
            <a:ext cx="4104457" cy="1631216"/>
          </a:xfrm>
          <a:prstGeom prst="rect">
            <a:avLst/>
          </a:prstGeom>
        </p:spPr>
        <p:txBody>
          <a:bodyPr wrap="square">
            <a:spAutoFit/>
          </a:bodyPr>
          <a:lstStyle/>
          <a:p>
            <a:pPr algn="ctr"/>
            <a:r>
              <a:rPr lang="ru-RU" sz="2000" i="1" dirty="0">
                <a:latin typeface="Arial" panose="020B0604020202020204" pitchFamily="34" charset="0"/>
                <a:cs typeface="Arial" panose="020B0604020202020204" pitchFamily="34" charset="0"/>
              </a:rPr>
              <a:t>Ни одна таблетка в мире не способна заменить этот источник долголетия и процветания, подаренный пчёлами.</a:t>
            </a:r>
          </a:p>
        </p:txBody>
      </p:sp>
      <p:pic>
        <p:nvPicPr>
          <p:cNvPr id="5125" name="Picture 5" descr="http://4.bp.blogspot.com/-OTxOPW7xr64/UbXVigSGD-I/AAAAAAAAALw/PW7kU7LLvnQ/s1600/propolis1.jpg"/>
          <p:cNvPicPr>
            <a:picLocks noChangeAspect="1" noChangeArrowheads="1"/>
          </p:cNvPicPr>
          <p:nvPr/>
        </p:nvPicPr>
        <p:blipFill rotWithShape="1">
          <a:blip r:embed="rId2">
            <a:extLst>
              <a:ext uri="{28A0092B-C50C-407E-A947-70E740481C1C}">
                <a14:useLocalDpi xmlns:a14="http://schemas.microsoft.com/office/drawing/2010/main" val="0"/>
              </a:ext>
            </a:extLst>
          </a:blip>
          <a:srcRect t="21724"/>
          <a:stretch/>
        </p:blipFill>
        <p:spPr bwMode="auto">
          <a:xfrm>
            <a:off x="4355977" y="734096"/>
            <a:ext cx="4509938" cy="298293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https://mirpchelovoda.com/uploads/posts/2015-01/thumbs/1421177066_propolis-na-ramkah.jpg"/>
          <p:cNvPicPr>
            <a:picLocks noChangeAspect="1" noChangeArrowheads="1"/>
          </p:cNvPicPr>
          <p:nvPr/>
        </p:nvPicPr>
        <p:blipFill rotWithShape="1">
          <a:blip r:embed="rId3">
            <a:extLst>
              <a:ext uri="{28A0092B-C50C-407E-A947-70E740481C1C}">
                <a14:useLocalDpi xmlns:a14="http://schemas.microsoft.com/office/drawing/2010/main" val="0"/>
              </a:ext>
            </a:extLst>
          </a:blip>
          <a:srcRect l="8934" t="37296" b="10151"/>
          <a:stretch/>
        </p:blipFill>
        <p:spPr bwMode="auto">
          <a:xfrm>
            <a:off x="4355976" y="3947532"/>
            <a:ext cx="4509937" cy="2649820"/>
          </a:xfrm>
          <a:prstGeom prst="rect">
            <a:avLst/>
          </a:prstGeom>
          <a:noFill/>
          <a:scene3d>
            <a:camera prst="orthographicFront">
              <a:rot lat="2040000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94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C:\Users\User\Desktop\откр урок 2019\презентация\002.jpg"/>
          <p:cNvPicPr>
            <a:picLocks noChangeAspect="1" noChangeArrowheads="1"/>
          </p:cNvPicPr>
          <p:nvPr/>
        </p:nvPicPr>
        <p:blipFill rotWithShape="1">
          <a:blip r:embed="rId2">
            <a:extLst>
              <a:ext uri="{28A0092B-C50C-407E-A947-70E740481C1C}">
                <a14:useLocalDpi xmlns:a14="http://schemas.microsoft.com/office/drawing/2010/main" val="0"/>
              </a:ext>
            </a:extLst>
          </a:blip>
          <a:srcRect l="5750" t="21999" r="12313" b="43259"/>
          <a:stretch/>
        </p:blipFill>
        <p:spPr bwMode="auto">
          <a:xfrm>
            <a:off x="323529" y="188640"/>
            <a:ext cx="8496943" cy="2232248"/>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https://www.uchmet.ru/library/convert/result/469/140876/128067/128067.doc_html_812c0d3.gif"/>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38574"/>
            <a:ext cx="4248472" cy="3384375"/>
          </a:xfrm>
          <a:prstGeom prst="rect">
            <a:avLst/>
          </a:prstGeom>
          <a:noFill/>
          <a:ln>
            <a:noFill/>
          </a:ln>
        </p:spPr>
      </p:pic>
      <p:pic>
        <p:nvPicPr>
          <p:cNvPr id="33794" name="Picture 2" descr="https://zabavnik.club/wp-content/uploads/Photo_of_honeycombs_8_181001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9" y="2887386"/>
            <a:ext cx="4032447" cy="342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57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900igr.net/up/datas/266871/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04283"/>
            <a:ext cx="8568952" cy="619268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022056" y="2996952"/>
            <a:ext cx="493204" cy="11664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0121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332656"/>
            <a:ext cx="4392488" cy="523220"/>
          </a:xfrm>
          <a:prstGeom prst="rect">
            <a:avLst/>
          </a:prstGeom>
          <a:noFill/>
        </p:spPr>
        <p:txBody>
          <a:bodyPr wrap="square" rtlCol="0">
            <a:spAutoFit/>
          </a:bodyPr>
          <a:lstStyle/>
          <a:p>
            <a:pPr algn="ctr"/>
            <a:r>
              <a:rPr lang="ru-RU" sz="2800" i="1" dirty="0" smtClean="0">
                <a:latin typeface="Arial" panose="020B0604020202020204" pitchFamily="34" charset="0"/>
                <a:cs typeface="Arial" panose="020B0604020202020204" pitchFamily="34" charset="0"/>
              </a:rPr>
              <a:t>Кто такие пчелы?</a:t>
            </a:r>
            <a:endParaRPr lang="ru-RU" sz="2800" i="1"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78986"/>
            <a:ext cx="8496944" cy="554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55976" y="978986"/>
            <a:ext cx="4464496" cy="1323439"/>
          </a:xfrm>
          <a:prstGeom prst="rect">
            <a:avLst/>
          </a:prstGeom>
          <a:noFill/>
        </p:spPr>
        <p:txBody>
          <a:bodyPr wrap="square" rtlCol="0">
            <a:spAutoFit/>
          </a:bodyPr>
          <a:lstStyle/>
          <a:p>
            <a:pPr algn="ctr"/>
            <a:r>
              <a:rPr lang="ru-RU" sz="2000" i="1" dirty="0" smtClean="0">
                <a:latin typeface="Arial" panose="020B0604020202020204" pitchFamily="34" charset="0"/>
                <a:cs typeface="Arial" panose="020B0604020202020204" pitchFamily="34" charset="0"/>
              </a:rPr>
              <a:t>Пчелы - это насекомые из </a:t>
            </a:r>
            <a:r>
              <a:rPr lang="ru-RU" sz="2000" i="1" dirty="0">
                <a:latin typeface="Arial" panose="020B0604020202020204" pitchFamily="34" charset="0"/>
                <a:cs typeface="Arial" panose="020B0604020202020204" pitchFamily="34" charset="0"/>
              </a:rPr>
              <a:t> </a:t>
            </a:r>
            <a:endParaRPr lang="ru-RU" sz="2000" i="1" dirty="0" smtClean="0">
              <a:latin typeface="Arial" panose="020B0604020202020204" pitchFamily="34" charset="0"/>
              <a:cs typeface="Arial" panose="020B0604020202020204" pitchFamily="34" charset="0"/>
            </a:endParaRPr>
          </a:p>
          <a:p>
            <a:pPr algn="ctr"/>
            <a:r>
              <a:rPr lang="ru-RU" sz="2000" i="1" dirty="0" smtClean="0">
                <a:latin typeface="Arial" panose="020B0604020202020204" pitchFamily="34" charset="0"/>
                <a:cs typeface="Arial" panose="020B0604020202020204" pitchFamily="34" charset="0"/>
              </a:rPr>
              <a:t>отряда</a:t>
            </a:r>
            <a:r>
              <a:rPr lang="ru-RU" sz="2000" i="1" dirty="0">
                <a:latin typeface="Arial" panose="020B0604020202020204" pitchFamily="34" charset="0"/>
                <a:cs typeface="Arial" panose="020B0604020202020204" pitchFamily="34" charset="0"/>
              </a:rPr>
              <a:t> </a:t>
            </a:r>
            <a:r>
              <a:rPr lang="ru-RU" sz="2000" i="1" dirty="0" smtClean="0">
                <a:latin typeface="Arial" panose="020B0604020202020204" pitchFamily="34" charset="0"/>
                <a:cs typeface="Arial" panose="020B0604020202020204" pitchFamily="34" charset="0"/>
              </a:rPr>
              <a:t>  Перепончатокрылых.</a:t>
            </a:r>
          </a:p>
          <a:p>
            <a:pPr algn="ctr"/>
            <a:r>
              <a:rPr lang="ru-RU" sz="2000" i="1" dirty="0" smtClean="0">
                <a:latin typeface="Arial" panose="020B0604020202020204" pitchFamily="34" charset="0"/>
                <a:cs typeface="Arial" panose="020B0604020202020204" pitchFamily="34" charset="0"/>
              </a:rPr>
              <a:t> Они живут на всех материках, кроме Антарктиды и Арктики.</a:t>
            </a:r>
            <a:endParaRPr lang="ru-RU"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643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i="1" dirty="0" smtClean="0">
                <a:solidFill>
                  <a:schemeClr val="tx1"/>
                </a:solidFill>
                <a:latin typeface="Arial" panose="020B0604020202020204" pitchFamily="34" charset="0"/>
                <a:cs typeface="Arial" panose="020B0604020202020204" pitchFamily="34" charset="0"/>
              </a:rPr>
              <a:t>Правильные многоугольники </a:t>
            </a:r>
            <a:br>
              <a:rPr lang="ru-RU" sz="3200" i="1" dirty="0" smtClean="0">
                <a:solidFill>
                  <a:schemeClr val="tx1"/>
                </a:solidFill>
                <a:latin typeface="Arial" panose="020B0604020202020204" pitchFamily="34" charset="0"/>
                <a:cs typeface="Arial" panose="020B0604020202020204" pitchFamily="34" charset="0"/>
              </a:rPr>
            </a:br>
            <a:r>
              <a:rPr lang="ru-RU" sz="3200" i="1" dirty="0" smtClean="0">
                <a:solidFill>
                  <a:schemeClr val="tx1"/>
                </a:solidFill>
                <a:latin typeface="Arial" panose="020B0604020202020204" pitchFamily="34" charset="0"/>
                <a:cs typeface="Arial" panose="020B0604020202020204" pitchFamily="34" charset="0"/>
              </a:rPr>
              <a:t>в природе</a:t>
            </a:r>
            <a:endParaRPr lang="ru-RU" sz="3200" i="1" dirty="0">
              <a:solidFill>
                <a:schemeClr val="tx1"/>
              </a:solidFill>
              <a:latin typeface="Arial" panose="020B0604020202020204" pitchFamily="34" charset="0"/>
              <a:cs typeface="Arial" panose="020B0604020202020204" pitchFamily="34" charset="0"/>
            </a:endParaRPr>
          </a:p>
        </p:txBody>
      </p:sp>
      <p:pic>
        <p:nvPicPr>
          <p:cNvPr id="4098" name="Picture 2" descr="C:\Users\User\Desktop\откр урок 2019\презентация\006.jpg"/>
          <p:cNvPicPr>
            <a:picLocks noChangeAspect="1" noChangeArrowheads="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767" t="32003" r="45603" b="6036"/>
          <a:stretch/>
        </p:blipFill>
        <p:spPr bwMode="auto">
          <a:xfrm>
            <a:off x="437882" y="1484784"/>
            <a:ext cx="4610636" cy="5031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48064" y="1988840"/>
            <a:ext cx="3672408" cy="3477875"/>
          </a:xfrm>
          <a:prstGeom prst="rect">
            <a:avLst/>
          </a:prstGeom>
          <a:noFill/>
        </p:spPr>
        <p:txBody>
          <a:bodyPr wrap="square" rtlCol="0">
            <a:spAutoFit/>
          </a:bodyPr>
          <a:lstStyle/>
          <a:p>
            <a:pPr algn="ctr"/>
            <a:r>
              <a:rPr lang="ru-RU" sz="2000" i="1" dirty="0" smtClean="0">
                <a:latin typeface="Arial" panose="020B0604020202020204" pitchFamily="34" charset="0"/>
                <a:cs typeface="Arial" panose="020B0604020202020204" pitchFamily="34" charset="0"/>
              </a:rPr>
              <a:t>Пчелиные соты представляют собой  многоранник, покрытый  правильными шестиугольниками.</a:t>
            </a:r>
          </a:p>
          <a:p>
            <a:pPr algn="ctr"/>
            <a:r>
              <a:rPr lang="ru-RU" sz="2000" i="1" dirty="0" smtClean="0">
                <a:latin typeface="Arial" panose="020B0604020202020204" pitchFamily="34" charset="0"/>
                <a:cs typeface="Arial" panose="020B0604020202020204" pitchFamily="34" charset="0"/>
              </a:rPr>
              <a:t>На этих шестиугольниках пчелы выращивают из воска ячейки. В них  и откладывают мед, а за тем снова покрывают сплошным прямоугольником из воска.</a:t>
            </a:r>
            <a:endParaRPr lang="ru-RU"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936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972344"/>
          </a:xfrm>
        </p:spPr>
        <p:txBody>
          <a:bodyPr>
            <a:normAutofit/>
          </a:bodyPr>
          <a:lstStyle/>
          <a:p>
            <a:pPr algn="ctr"/>
            <a:r>
              <a:rPr lang="ru-RU" sz="2400" i="1" dirty="0" smtClean="0">
                <a:solidFill>
                  <a:schemeClr val="tx1"/>
                </a:solidFill>
                <a:latin typeface="Arial" panose="020B0604020202020204" pitchFamily="34" charset="0"/>
                <a:cs typeface="Arial" panose="020B0604020202020204" pitchFamily="34" charset="0"/>
              </a:rPr>
              <a:t>ГЕОМЕТРИЯ ПЧЕЛИНЫХ СОТ</a:t>
            </a:r>
            <a:endParaRPr lang="ru-RU" sz="2400" i="1" dirty="0">
              <a:solidFill>
                <a:schemeClr val="tx1"/>
              </a:solidFill>
              <a:latin typeface="Arial" panose="020B0604020202020204" pitchFamily="34" charset="0"/>
              <a:cs typeface="Arial" panose="020B0604020202020204" pitchFamily="34" charset="0"/>
            </a:endParaRPr>
          </a:p>
        </p:txBody>
      </p:sp>
      <p:sp>
        <p:nvSpPr>
          <p:cNvPr id="3" name="Прямоугольник 2"/>
          <p:cNvSpPr/>
          <p:nvPr/>
        </p:nvSpPr>
        <p:spPr>
          <a:xfrm>
            <a:off x="107505" y="1628800"/>
            <a:ext cx="4320480" cy="3170099"/>
          </a:xfrm>
          <a:prstGeom prst="rect">
            <a:avLst/>
          </a:prstGeom>
        </p:spPr>
        <p:txBody>
          <a:bodyPr wrap="square">
            <a:spAutoFit/>
          </a:bodyPr>
          <a:lstStyle/>
          <a:p>
            <a:pPr algn="ctr"/>
            <a:r>
              <a:rPr lang="ru-RU" sz="2000" dirty="0">
                <a:latin typeface="Arial"/>
              </a:rPr>
              <a:t>Пчелиная ячейка – самая рациональная в природе геометрическая форма сосуда</a:t>
            </a:r>
            <a:r>
              <a:rPr lang="ru-RU" sz="2000" dirty="0" smtClean="0">
                <a:latin typeface="Arial"/>
              </a:rPr>
              <a:t>,</a:t>
            </a:r>
          </a:p>
          <a:p>
            <a:pPr algn="ctr"/>
            <a:r>
              <a:rPr lang="ru-RU" sz="2000" dirty="0" smtClean="0">
                <a:latin typeface="Arial"/>
              </a:rPr>
              <a:t> </a:t>
            </a:r>
            <a:r>
              <a:rPr lang="ru-RU" sz="2000" dirty="0">
                <a:latin typeface="Arial"/>
              </a:rPr>
              <a:t>на ее постройку требуется наименьшее количество </a:t>
            </a:r>
            <a:r>
              <a:rPr lang="ru-RU" sz="2000" dirty="0" smtClean="0">
                <a:latin typeface="Arial"/>
              </a:rPr>
              <a:t>материала</a:t>
            </a:r>
          </a:p>
          <a:p>
            <a:pPr algn="ctr"/>
            <a:r>
              <a:rPr lang="ru-RU" sz="2000" dirty="0" smtClean="0">
                <a:latin typeface="Arial"/>
              </a:rPr>
              <a:t>(на </a:t>
            </a:r>
            <a:r>
              <a:rPr lang="ru-RU" sz="2000" dirty="0">
                <a:latin typeface="Arial"/>
              </a:rPr>
              <a:t>100 </a:t>
            </a:r>
            <a:r>
              <a:rPr lang="ru-RU" sz="2000" dirty="0" err="1" smtClean="0">
                <a:latin typeface="Arial"/>
              </a:rPr>
              <a:t>пч</a:t>
            </a:r>
            <a:r>
              <a:rPr lang="ru-RU" sz="2000" dirty="0" smtClean="0">
                <a:latin typeface="Arial"/>
              </a:rPr>
              <a:t>. </a:t>
            </a:r>
            <a:r>
              <a:rPr lang="ru-RU" sz="2000" dirty="0">
                <a:latin typeface="Arial"/>
              </a:rPr>
              <a:t>ячеек – 1,3 г воска</a:t>
            </a:r>
            <a:r>
              <a:rPr lang="ru-RU" sz="2000" dirty="0" smtClean="0">
                <a:latin typeface="Arial"/>
              </a:rPr>
              <a:t>),</a:t>
            </a:r>
          </a:p>
          <a:p>
            <a:pPr algn="ctr"/>
            <a:r>
              <a:rPr lang="ru-RU" sz="2000" dirty="0" smtClean="0">
                <a:latin typeface="Arial"/>
              </a:rPr>
              <a:t> </a:t>
            </a:r>
            <a:r>
              <a:rPr lang="ru-RU" sz="2000" dirty="0">
                <a:latin typeface="Arial"/>
              </a:rPr>
              <a:t>а по конструктивной </a:t>
            </a:r>
            <a:r>
              <a:rPr lang="ru-RU" sz="2000" dirty="0" smtClean="0">
                <a:latin typeface="Arial"/>
              </a:rPr>
              <a:t>прочности </a:t>
            </a:r>
            <a:r>
              <a:rPr lang="ru-RU" sz="2000" dirty="0">
                <a:latin typeface="Arial"/>
              </a:rPr>
              <a:t>и вместимости ячейка не имеет себе равных</a:t>
            </a:r>
            <a:r>
              <a:rPr lang="ru-RU" sz="2000" dirty="0" smtClean="0">
                <a:latin typeface="Arial"/>
              </a:rPr>
              <a:t>.  </a:t>
            </a:r>
            <a:endParaRPr lang="ru-RU" sz="2000" dirty="0"/>
          </a:p>
        </p:txBody>
      </p:sp>
      <p:pic>
        <p:nvPicPr>
          <p:cNvPr id="30722" name="Picture 2" descr="http://pudmeda.com/images/2012/May/Foto/Fakti/Pchela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628799"/>
            <a:ext cx="4536504" cy="410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099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i="1" dirty="0" smtClean="0">
                <a:solidFill>
                  <a:schemeClr val="tx1"/>
                </a:solidFill>
                <a:latin typeface="Arial" panose="020B0604020202020204" pitchFamily="34" charset="0"/>
                <a:cs typeface="Arial" panose="020B0604020202020204" pitchFamily="34" charset="0"/>
              </a:rPr>
              <a:t>Какие мы знаем </a:t>
            </a:r>
            <a:r>
              <a:rPr lang="ru-RU" sz="3200" i="1" dirty="0">
                <a:solidFill>
                  <a:schemeClr val="tx1"/>
                </a:solidFill>
                <a:latin typeface="Arial" panose="020B0604020202020204" pitchFamily="34" charset="0"/>
                <a:cs typeface="Arial" panose="020B0604020202020204" pitchFamily="34" charset="0"/>
              </a:rPr>
              <a:t>правильные многоугольники </a:t>
            </a:r>
            <a:r>
              <a:rPr lang="ru-RU" sz="3200" i="1" dirty="0" smtClean="0">
                <a:solidFill>
                  <a:schemeClr val="tx1"/>
                </a:solidFill>
                <a:latin typeface="Arial" panose="020B0604020202020204" pitchFamily="34" charset="0"/>
                <a:cs typeface="Arial" panose="020B0604020202020204" pitchFamily="34" charset="0"/>
              </a:rPr>
              <a:t>из геометрии?</a:t>
            </a:r>
            <a:endParaRPr lang="ru-RU" sz="3200" i="1" dirty="0">
              <a:solidFill>
                <a:schemeClr val="tx1"/>
              </a:solidFill>
              <a:latin typeface="Arial" panose="020B0604020202020204" pitchFamily="34" charset="0"/>
              <a:cs typeface="Arial" panose="020B0604020202020204" pitchFamily="34" charset="0"/>
            </a:endParaRPr>
          </a:p>
        </p:txBody>
      </p:sp>
      <p:pic>
        <p:nvPicPr>
          <p:cNvPr id="4" name="Picture 2" descr="C:\Users\User\Desktop\откр урок 2019\презентация\007.jpg"/>
          <p:cNvPicPr>
            <a:picLocks noChangeAspect="1" noChangeArrowheads="1"/>
          </p:cNvPicPr>
          <p:nvPr/>
        </p:nvPicPr>
        <p:blipFill rotWithShape="1">
          <a:blip r:embed="rId2">
            <a:extLst>
              <a:ext uri="{28A0092B-C50C-407E-A947-70E740481C1C}">
                <a14:useLocalDpi xmlns:a14="http://schemas.microsoft.com/office/drawing/2010/main" val="0"/>
              </a:ext>
            </a:extLst>
          </a:blip>
          <a:srcRect l="4648" t="30282" r="45352" b="5916"/>
          <a:stretch/>
        </p:blipFill>
        <p:spPr bwMode="auto">
          <a:xfrm>
            <a:off x="436870" y="1608041"/>
            <a:ext cx="4572000" cy="484427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откр урок 2019\презентация\007.jpg"/>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7888" t="27982" r="4929" b="36742"/>
          <a:stretch/>
        </p:blipFill>
        <p:spPr bwMode="auto">
          <a:xfrm>
            <a:off x="5012010" y="1628800"/>
            <a:ext cx="3808462" cy="25825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t="55463"/>
          <a:stretch/>
        </p:blipFill>
        <p:spPr bwMode="auto">
          <a:xfrm>
            <a:off x="5012011" y="4215925"/>
            <a:ext cx="3808462" cy="2236390"/>
          </a:xfrm>
          <a:prstGeom prst="foldedCorne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168492" y="5733254"/>
            <a:ext cx="648073" cy="7190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12037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wipe(down)">
                                      <p:cBhvr>
                                        <p:cTn id="10" dur="500"/>
                                        <p:tgtEl>
                                          <p:spTgt spid="5123"/>
                                        </p:tgtEl>
                                      </p:cBhvr>
                                    </p:animEffect>
                                  </p:childTnLst>
                                </p:cTn>
                              </p:par>
                              <p:par>
                                <p:cTn id="11" presetID="22" presetClass="entr" presetSubtype="4"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wipe(down)">
                                      <p:cBhvr>
                                        <p:cTn id="13" dur="500"/>
                                        <p:tgtEl>
                                          <p:spTgt spid="51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1266" name="Picture 2" descr="https://arhivurokov.ru/kopilka/uploads/user_file_545ba49654e5a/img_user_file_545ba49654e5a_8.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9" t="5956" r="6287" b="22336"/>
          <a:stretch/>
        </p:blipFill>
        <p:spPr bwMode="auto">
          <a:xfrm>
            <a:off x="467544" y="260648"/>
            <a:ext cx="8413912"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81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откр урок 2019\презентация\008.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3803" t="26138" r="40986" b="4413"/>
          <a:stretch/>
        </p:blipFill>
        <p:spPr bwMode="auto">
          <a:xfrm>
            <a:off x="347730" y="1674254"/>
            <a:ext cx="4656318" cy="4881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ser\Desktop\откр урок 2019\презентация\008.jpg"/>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62817" t="38050" b="8627"/>
          <a:stretch/>
        </p:blipFill>
        <p:spPr bwMode="auto">
          <a:xfrm>
            <a:off x="5004048" y="1674254"/>
            <a:ext cx="3888432" cy="4881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7730" y="332656"/>
            <a:ext cx="8616758" cy="1077218"/>
          </a:xfrm>
          <a:prstGeom prst="rect">
            <a:avLst/>
          </a:prstGeom>
          <a:noFill/>
        </p:spPr>
        <p:txBody>
          <a:bodyPr wrap="square" rtlCol="0">
            <a:spAutoFit/>
          </a:bodyPr>
          <a:lstStyle/>
          <a:p>
            <a:pPr algn="ctr"/>
            <a:r>
              <a:rPr lang="ru-RU" sz="3200" dirty="0" smtClean="0"/>
              <a:t>Основные формулы геометрии, которые </a:t>
            </a:r>
          </a:p>
          <a:p>
            <a:pPr algn="ctr"/>
            <a:r>
              <a:rPr lang="ru-RU" sz="3200" dirty="0" smtClean="0"/>
              <a:t>пчелы впитали с молоком матери:</a:t>
            </a:r>
            <a:endParaRPr lang="ru-RU" sz="3200" dirty="0"/>
          </a:p>
        </p:txBody>
      </p:sp>
      <p:pic>
        <p:nvPicPr>
          <p:cNvPr id="14338" name="Picture 2" descr="http://mypresentation.ru/documents/b89c2acd32eb866bbe7f4de3115e33c6/img5.jpg"/>
          <p:cNvPicPr>
            <a:picLocks noChangeAspect="1" noChangeArrowheads="1"/>
          </p:cNvPicPr>
          <p:nvPr/>
        </p:nvPicPr>
        <p:blipFill rotWithShape="1">
          <a:blip r:embed="rId4">
            <a:extLst>
              <a:ext uri="{28A0092B-C50C-407E-A947-70E740481C1C}">
                <a14:useLocalDpi xmlns:a14="http://schemas.microsoft.com/office/drawing/2010/main" val="0"/>
              </a:ext>
            </a:extLst>
          </a:blip>
          <a:srcRect l="52719" t="74579" b="4000"/>
          <a:stretch/>
        </p:blipFill>
        <p:spPr bwMode="auto">
          <a:xfrm>
            <a:off x="5724128" y="5661248"/>
            <a:ext cx="2827778" cy="89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82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404664"/>
            <a:ext cx="7848872" cy="461665"/>
          </a:xfrm>
          <a:prstGeom prst="rect">
            <a:avLst/>
          </a:prstGeom>
          <a:noFill/>
        </p:spPr>
        <p:txBody>
          <a:bodyPr wrap="square" rtlCol="0">
            <a:spAutoFit/>
          </a:bodyPr>
          <a:lstStyle/>
          <a:p>
            <a:pPr algn="ctr"/>
            <a:r>
              <a:rPr lang="ru-RU" sz="2400" dirty="0" smtClean="0">
                <a:latin typeface="Arial" panose="020B0604020202020204" pitchFamily="34" charset="0"/>
                <a:cs typeface="Arial" panose="020B0604020202020204" pitchFamily="34" charset="0"/>
              </a:rPr>
              <a:t>Почему пчелы выбрали правильный шестиугольник?</a:t>
            </a:r>
            <a:endParaRPr lang="ru-RU" sz="2400" dirty="0">
              <a:latin typeface="Arial" panose="020B0604020202020204" pitchFamily="34" charset="0"/>
              <a:cs typeface="Arial" panose="020B0604020202020204" pitchFamily="34" charset="0"/>
            </a:endParaRPr>
          </a:p>
        </p:txBody>
      </p:sp>
      <p:sp>
        <p:nvSpPr>
          <p:cNvPr id="3" name="Шестиугольник 2"/>
          <p:cNvSpPr/>
          <p:nvPr/>
        </p:nvSpPr>
        <p:spPr>
          <a:xfrm>
            <a:off x="1763688" y="1412776"/>
            <a:ext cx="2448272" cy="208823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74" name="Picture 2" descr="https://st03.kakprosto.ru/images/article/2012/4/10/1_5254ff159f3e35254ff159f4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60" y="1196752"/>
            <a:ext cx="8418512" cy="54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28384" y="2636912"/>
            <a:ext cx="360040" cy="523220"/>
          </a:xfrm>
          <a:prstGeom prst="rect">
            <a:avLst/>
          </a:prstGeom>
          <a:solidFill>
            <a:srgbClr val="FFFF00"/>
          </a:solidFill>
        </p:spPr>
        <p:txBody>
          <a:bodyPr wrap="square" rtlCol="0">
            <a:spAutoFit/>
          </a:bodyPr>
          <a:lstStyle/>
          <a:p>
            <a:r>
              <a:rPr lang="en-US" sz="2800" b="1" dirty="0" smtClean="0">
                <a:solidFill>
                  <a:schemeClr val="bg1"/>
                </a:solidFill>
                <a:latin typeface="Arial" panose="020B0604020202020204" pitchFamily="34" charset="0"/>
                <a:cs typeface="Arial" panose="020B0604020202020204" pitchFamily="34" charset="0"/>
              </a:rPr>
              <a:t>n</a:t>
            </a:r>
            <a:endParaRPr lang="ru-RU" sz="2800" b="1"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60" y="4361615"/>
            <a:ext cx="8418512"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268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smtClean="0">
                <a:solidFill>
                  <a:schemeClr val="tx1"/>
                </a:solidFill>
                <a:latin typeface="Arial" panose="020B0604020202020204" pitchFamily="34" charset="0"/>
                <a:cs typeface="Arial" panose="020B0604020202020204" pitchFamily="34" charset="0"/>
              </a:rPr>
              <a:t/>
            </a:r>
            <a:br>
              <a:rPr lang="ru-RU" sz="2800" dirty="0" smtClean="0">
                <a:solidFill>
                  <a:schemeClr val="tx1"/>
                </a:solidFill>
                <a:latin typeface="Arial" panose="020B0604020202020204" pitchFamily="34" charset="0"/>
                <a:cs typeface="Arial" panose="020B0604020202020204" pitchFamily="34" charset="0"/>
              </a:rPr>
            </a:br>
            <a:r>
              <a:rPr lang="ru-RU" sz="2800" dirty="0">
                <a:solidFill>
                  <a:schemeClr val="tx1"/>
                </a:solidFill>
                <a:latin typeface="Arial" panose="020B0604020202020204" pitchFamily="34" charset="0"/>
                <a:cs typeface="Arial" panose="020B0604020202020204" pitchFamily="34" charset="0"/>
              </a:rPr>
              <a:t/>
            </a:r>
            <a:br>
              <a:rPr lang="ru-RU" sz="2800" dirty="0">
                <a:solidFill>
                  <a:schemeClr val="tx1"/>
                </a:solidFill>
                <a:latin typeface="Arial" panose="020B0604020202020204" pitchFamily="34" charset="0"/>
                <a:cs typeface="Arial" panose="020B0604020202020204" pitchFamily="34" charset="0"/>
              </a:rPr>
            </a:br>
            <a:r>
              <a:rPr lang="ru-RU" sz="2800" dirty="0" smtClean="0">
                <a:solidFill>
                  <a:schemeClr val="tx1"/>
                </a:solidFill>
                <a:latin typeface="Arial" panose="020B0604020202020204" pitchFamily="34" charset="0"/>
                <a:cs typeface="Arial" panose="020B0604020202020204" pitchFamily="34" charset="0"/>
              </a:rPr>
              <a:t/>
            </a:r>
            <a:br>
              <a:rPr lang="ru-RU" sz="2800" dirty="0" smtClean="0">
                <a:solidFill>
                  <a:schemeClr val="tx1"/>
                </a:solidFill>
                <a:latin typeface="Arial" panose="020B0604020202020204" pitchFamily="34" charset="0"/>
                <a:cs typeface="Arial" panose="020B0604020202020204" pitchFamily="34" charset="0"/>
              </a:rPr>
            </a:br>
            <a:endParaRPr lang="ru-RU" sz="2800" dirty="0">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827585" y="1412776"/>
            <a:ext cx="8064896" cy="1938992"/>
          </a:xfrm>
          <a:prstGeom prst="rect">
            <a:avLst/>
          </a:prstGeom>
          <a:noFill/>
        </p:spPr>
        <p:txBody>
          <a:bodyPr wrap="square" rtlCol="0">
            <a:spAutoFit/>
          </a:bodyPr>
          <a:lstStyle/>
          <a:p>
            <a:endParaRPr lang="ru-RU" sz="2400" dirty="0" smtClean="0">
              <a:solidFill>
                <a:prstClr val="white"/>
              </a:solidFill>
              <a:latin typeface="Arial" panose="020B0604020202020204" pitchFamily="34" charset="0"/>
              <a:cs typeface="Arial" panose="020B0604020202020204" pitchFamily="34" charset="0"/>
            </a:endParaRPr>
          </a:p>
          <a:p>
            <a:endParaRPr lang="ru-RU" sz="2400" dirty="0">
              <a:solidFill>
                <a:prstClr val="white"/>
              </a:solidFill>
              <a:latin typeface="Arial" panose="020B0604020202020204" pitchFamily="34" charset="0"/>
              <a:cs typeface="Arial" panose="020B0604020202020204" pitchFamily="34" charset="0"/>
            </a:endParaRPr>
          </a:p>
          <a:p>
            <a:endParaRPr lang="ru-RU" sz="2400" dirty="0" smtClean="0">
              <a:solidFill>
                <a:prstClr val="white"/>
              </a:solidFill>
              <a:latin typeface="Arial" panose="020B0604020202020204" pitchFamily="34" charset="0"/>
              <a:cs typeface="Arial" panose="020B0604020202020204" pitchFamily="34" charset="0"/>
            </a:endParaRPr>
          </a:p>
          <a:p>
            <a:endParaRPr lang="ru-RU" sz="2400" dirty="0">
              <a:solidFill>
                <a:prstClr val="white"/>
              </a:solidFill>
              <a:latin typeface="Arial" panose="020B0604020202020204" pitchFamily="34" charset="0"/>
              <a:cs typeface="Arial" panose="020B0604020202020204" pitchFamily="34" charset="0"/>
            </a:endParaRPr>
          </a:p>
          <a:p>
            <a:endParaRPr lang="ru-RU" sz="2400" dirty="0">
              <a:solidFill>
                <a:prstClr val="black"/>
              </a:solidFill>
              <a:latin typeface="Arial" panose="020B0604020202020204" pitchFamily="34" charset="0"/>
              <a:cs typeface="Arial" panose="020B0604020202020204" pitchFamily="34" charset="0"/>
            </a:endParaRPr>
          </a:p>
        </p:txBody>
      </p:sp>
      <p:sp>
        <p:nvSpPr>
          <p:cNvPr id="4" name="Равнобедренный треугольник 3"/>
          <p:cNvSpPr/>
          <p:nvPr/>
        </p:nvSpPr>
        <p:spPr>
          <a:xfrm>
            <a:off x="755576" y="3248980"/>
            <a:ext cx="2592288" cy="19442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5" name="Шестиугольник 4"/>
          <p:cNvSpPr/>
          <p:nvPr/>
        </p:nvSpPr>
        <p:spPr>
          <a:xfrm>
            <a:off x="6216023" y="3212995"/>
            <a:ext cx="2088231" cy="187220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6" name="Прямоугольник 5"/>
          <p:cNvSpPr/>
          <p:nvPr/>
        </p:nvSpPr>
        <p:spPr>
          <a:xfrm>
            <a:off x="3707904" y="3537012"/>
            <a:ext cx="1728192"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2"/>
          <a:stretch/>
        </p:blipFill>
        <p:spPr bwMode="auto">
          <a:xfrm>
            <a:off x="971601" y="549969"/>
            <a:ext cx="7200799"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827585" y="4653136"/>
            <a:ext cx="7858123" cy="369332"/>
          </a:xfrm>
          <a:prstGeom prst="rect">
            <a:avLst/>
          </a:prstGeom>
        </p:spPr>
        <p:txBody>
          <a:bodyPr wrap="square">
            <a:spAutoFit/>
          </a:bodyPr>
          <a:lstStyle/>
          <a:p>
            <a:pPr algn="ctr"/>
            <a:endParaRPr lang="ru-RU" dirty="0"/>
          </a:p>
        </p:txBody>
      </p:sp>
    </p:spTree>
    <p:extLst>
      <p:ext uri="{BB962C8B-B14F-4D97-AF65-F5344CB8AC3E}">
        <p14:creationId xmlns:p14="http://schemas.microsoft.com/office/powerpoint/2010/main" val="419789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467544" y="296420"/>
                <a:ext cx="8424936" cy="6010748"/>
              </a:xfrm>
              <a:prstGeom prst="rect">
                <a:avLst/>
              </a:prstGeom>
            </p:spPr>
            <p:txBody>
              <a:bodyPr wrap="square">
                <a:spAutoFit/>
              </a:bodyPr>
              <a:lstStyle/>
              <a:p>
                <a:r>
                  <a:rPr lang="ru-RU" sz="2000" b="1" i="1" dirty="0" smtClean="0">
                    <a:latin typeface="Arial" panose="020B0604020202020204" pitchFamily="34" charset="0"/>
                    <a:cs typeface="Arial" panose="020B0604020202020204" pitchFamily="34" charset="0"/>
                  </a:rPr>
                  <a:t>Задача №1.   </a:t>
                </a:r>
              </a:p>
              <a:p>
                <a:endParaRPr lang="ru-RU" dirty="0"/>
              </a:p>
              <a:p>
                <a:pPr lvl="0"/>
                <a:r>
                  <a:rPr lang="ru-RU" sz="2000" b="1" i="1" dirty="0" smtClean="0">
                    <a:latin typeface="Arial" panose="020B0604020202020204" pitchFamily="34" charset="0"/>
                    <a:cs typeface="Arial" panose="020B0604020202020204" pitchFamily="34" charset="0"/>
                  </a:rPr>
                  <a:t>Дано</a:t>
                </a:r>
                <a:r>
                  <a:rPr lang="ru-RU" sz="2000" i="1" dirty="0">
                    <a:latin typeface="Arial" panose="020B0604020202020204" pitchFamily="34" charset="0"/>
                    <a:cs typeface="Arial" panose="020B0604020202020204" pitchFamily="34" charset="0"/>
                  </a:rPr>
                  <a:t>: правильный треугольник,  </a:t>
                </a:r>
                <a:r>
                  <a:rPr lang="ru-RU" sz="2000" i="1" dirty="0" smtClean="0">
                    <a:latin typeface="Arial" panose="020B0604020202020204" pitchFamily="34" charset="0"/>
                    <a:cs typeface="Arial" panose="020B0604020202020204" pitchFamily="34" charset="0"/>
                  </a:rPr>
                  <a:t> </a:t>
                </a:r>
                <a14:m>
                  <m:oMath xmlns:m="http://schemas.openxmlformats.org/officeDocument/2006/math">
                    <m:sSub>
                      <m:sSubPr>
                        <m:ctrlPr>
                          <a:rPr lang="ru-RU" sz="2000" i="1" dirty="0" smtClean="0">
                            <a:solidFill>
                              <a:schemeClr val="tx1"/>
                            </a:solidFill>
                            <a:latin typeface="Cambria Math"/>
                          </a:rPr>
                        </m:ctrlPr>
                      </m:sSubPr>
                      <m:e>
                        <m:r>
                          <m:rPr>
                            <m:nor/>
                          </m:rPr>
                          <a:rPr lang="ru-RU" sz="2000" i="1" dirty="0">
                            <a:solidFill>
                              <a:schemeClr val="tx1"/>
                            </a:solidFill>
                            <a:latin typeface="Arial" panose="020B0604020202020204" pitchFamily="34" charset="0"/>
                            <a:cs typeface="Arial" panose="020B0604020202020204" pitchFamily="34" charset="0"/>
                          </a:rPr>
                          <m:t>S</m:t>
                        </m:r>
                      </m:e>
                      <m:sub>
                        <m:r>
                          <a:rPr lang="ru-RU" sz="2000" i="1">
                            <a:solidFill>
                              <a:schemeClr val="tx1"/>
                            </a:solidFill>
                            <a:latin typeface="Cambria Math"/>
                            <a:ea typeface="Calibri"/>
                            <a:cs typeface="Times New Roman"/>
                          </a:rPr>
                          <m:t>∆ АВС</m:t>
                        </m:r>
                      </m:sub>
                    </m:sSub>
                  </m:oMath>
                </a14:m>
                <a:r>
                  <a:rPr lang="ru-RU" sz="2000" i="1" dirty="0">
                    <a:solidFill>
                      <a:schemeClr val="tx1"/>
                    </a:solidFill>
                    <a:latin typeface="Arial" panose="020B0604020202020204" pitchFamily="34" charset="0"/>
                    <a:cs typeface="Arial" panose="020B0604020202020204" pitchFamily="34" charset="0"/>
                  </a:rPr>
                  <a:t>=</a:t>
                </a:r>
                <a:r>
                  <a:rPr lang="ru-RU" sz="2000" i="1" dirty="0" smtClean="0">
                    <a:solidFill>
                      <a:schemeClr val="tx1"/>
                    </a:solidFill>
                    <a:latin typeface="Arial" panose="020B0604020202020204" pitchFamily="34" charset="0"/>
                    <a:cs typeface="Arial" panose="020B0604020202020204" pitchFamily="34" charset="0"/>
                  </a:rPr>
                  <a:t>16 </a:t>
                </a:r>
                <a:r>
                  <a:rPr lang="ru-RU" sz="2000" i="1" dirty="0">
                    <a:solidFill>
                      <a:schemeClr val="tx1"/>
                    </a:solidFill>
                    <a:latin typeface="Arial" panose="020B0604020202020204" pitchFamily="34" charset="0"/>
                    <a:ea typeface="Calibri"/>
                    <a:cs typeface="Arial" panose="020B0604020202020204" pitchFamily="34" charset="0"/>
                  </a:rPr>
                  <a:t>см</a:t>
                </a:r>
                <a:r>
                  <a:rPr lang="ru-RU" sz="2000" i="1" baseline="30000" dirty="0">
                    <a:solidFill>
                      <a:schemeClr val="tx1"/>
                    </a:solidFill>
                    <a:latin typeface="Arial" panose="020B0604020202020204" pitchFamily="34" charset="0"/>
                    <a:ea typeface="Calibri"/>
                    <a:cs typeface="Arial" panose="020B0604020202020204" pitchFamily="34" charset="0"/>
                  </a:rPr>
                  <a:t>2</a:t>
                </a:r>
                <a:endParaRPr lang="ru-RU" sz="2000" i="1" dirty="0">
                  <a:solidFill>
                    <a:schemeClr val="tx1"/>
                  </a:solidFill>
                  <a:latin typeface="Arial" panose="020B0604020202020204" pitchFamily="34" charset="0"/>
                  <a:cs typeface="Arial" panose="020B0604020202020204" pitchFamily="34" charset="0"/>
                </a:endParaRPr>
              </a:p>
              <a:p>
                <a:endParaRPr lang="ru-RU" sz="2000" i="1" dirty="0" smtClean="0">
                  <a:latin typeface="Arial" panose="020B0604020202020204" pitchFamily="34" charset="0"/>
                  <a:cs typeface="Arial" panose="020B0604020202020204" pitchFamily="34" charset="0"/>
                </a:endParaRPr>
              </a:p>
              <a:p>
                <a:r>
                  <a:rPr lang="ru-RU" sz="2000" b="1" i="1" dirty="0" smtClean="0">
                    <a:latin typeface="Arial" panose="020B0604020202020204" pitchFamily="34" charset="0"/>
                    <a:cs typeface="Arial" panose="020B0604020202020204" pitchFamily="34" charset="0"/>
                  </a:rPr>
                  <a:t>Найти</a:t>
                </a:r>
                <a:r>
                  <a:rPr lang="ru-RU" sz="2000" i="1" dirty="0">
                    <a:latin typeface="Arial" panose="020B0604020202020204" pitchFamily="34" charset="0"/>
                    <a:cs typeface="Arial" panose="020B0604020202020204" pitchFamily="34" charset="0"/>
                  </a:rPr>
                  <a:t>:</a:t>
                </a:r>
                <a:r>
                  <a:rPr lang="ru-RU" sz="2000" i="1" dirty="0" smtClean="0">
                    <a:latin typeface="Arial" panose="020B0604020202020204" pitchFamily="34" charset="0"/>
                    <a:cs typeface="Arial" panose="020B0604020202020204" pitchFamily="34" charset="0"/>
                  </a:rPr>
                  <a:t> </a:t>
                </a:r>
                <a14:m>
                  <m:oMath xmlns:m="http://schemas.openxmlformats.org/officeDocument/2006/math">
                    <m:sSub>
                      <m:sSubPr>
                        <m:ctrlPr>
                          <a:rPr lang="ru-RU" sz="2000" i="1" smtClean="0">
                            <a:solidFill>
                              <a:schemeClr val="tx1"/>
                            </a:solidFill>
                            <a:latin typeface="Cambria Math"/>
                            <a:cs typeface="Times New Roman"/>
                          </a:rPr>
                        </m:ctrlPr>
                      </m:sSubPr>
                      <m:e>
                        <m:r>
                          <a:rPr lang="ru-RU" sz="2000" i="1">
                            <a:solidFill>
                              <a:schemeClr val="tx1"/>
                            </a:solidFill>
                            <a:effectLst/>
                            <a:latin typeface="Cambria Math"/>
                            <a:ea typeface="Calibri"/>
                            <a:cs typeface="Times New Roman"/>
                          </a:rPr>
                          <m:t>Р</m:t>
                        </m:r>
                      </m:e>
                      <m:sub>
                        <m:r>
                          <a:rPr lang="ru-RU" sz="2000" i="1">
                            <a:solidFill>
                              <a:schemeClr val="tx1"/>
                            </a:solidFill>
                            <a:latin typeface="Cambria Math"/>
                            <a:ea typeface="Calibri"/>
                            <a:cs typeface="Times New Roman"/>
                          </a:rPr>
                          <m:t>∆ АВС</m:t>
                        </m:r>
                      </m:sub>
                    </m:sSub>
                  </m:oMath>
                </a14:m>
                <a:endParaRPr lang="ru-RU" sz="2000" i="1" dirty="0">
                  <a:latin typeface="Arial" panose="020B0604020202020204" pitchFamily="34" charset="0"/>
                  <a:cs typeface="Arial" panose="020B0604020202020204" pitchFamily="34" charset="0"/>
                </a:endParaRPr>
              </a:p>
              <a:p>
                <a:r>
                  <a:rPr lang="ru-RU" sz="2000" b="1" i="1" dirty="0">
                    <a:latin typeface="Arial" panose="020B0604020202020204" pitchFamily="34" charset="0"/>
                    <a:cs typeface="Arial" panose="020B0604020202020204" pitchFamily="34" charset="0"/>
                  </a:rPr>
                  <a:t>Решение:</a:t>
                </a:r>
                <a:r>
                  <a:rPr lang="ru-RU" sz="2000" i="1" dirty="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                                                                              H</a:t>
                </a:r>
                <a:endParaRPr lang="ru-RU" sz="2000" i="1" dirty="0" smtClean="0">
                  <a:latin typeface="Arial" panose="020B0604020202020204" pitchFamily="34" charset="0"/>
                  <a:cs typeface="Arial" panose="020B0604020202020204" pitchFamily="34" charset="0"/>
                </a:endParaRPr>
              </a:p>
              <a:p>
                <a:r>
                  <a:rPr lang="ru-RU" sz="2000" i="1" dirty="0" smtClean="0">
                    <a:latin typeface="Arial" panose="020B0604020202020204" pitchFamily="34" charset="0"/>
                    <a:cs typeface="Arial" panose="020B0604020202020204" pitchFamily="34" charset="0"/>
                  </a:rPr>
                  <a:t>Обозначим через  </a:t>
                </a:r>
                <a14:m>
                  <m:oMath xmlns:m="http://schemas.openxmlformats.org/officeDocument/2006/math">
                    <m:sSub>
                      <m:sSubPr>
                        <m:ctrlPr>
                          <a:rPr lang="ru-RU" sz="2000" b="1" i="1">
                            <a:latin typeface="Cambria Math"/>
                            <a:cs typeface="Times New Roman"/>
                          </a:rPr>
                        </m:ctrlPr>
                      </m:sSubPr>
                      <m:e>
                        <m:r>
                          <a:rPr lang="ru-RU" sz="2000" b="1" i="1">
                            <a:effectLst/>
                            <a:latin typeface="Cambria Math"/>
                            <a:ea typeface="Calibri"/>
                            <a:cs typeface="Times New Roman"/>
                          </a:rPr>
                          <m:t>а</m:t>
                        </m:r>
                      </m:e>
                      <m:sub>
                        <m:r>
                          <a:rPr lang="ru-RU" sz="2000" b="1" i="1">
                            <a:effectLst/>
                            <a:latin typeface="Cambria Math"/>
                            <a:ea typeface="Calibri"/>
                            <a:cs typeface="Times New Roman"/>
                          </a:rPr>
                          <m:t>𝟑</m:t>
                        </m:r>
                      </m:sub>
                    </m:sSub>
                  </m:oMath>
                </a14:m>
                <a:r>
                  <a:rPr lang="en-US" sz="2000" i="1" dirty="0" smtClean="0">
                    <a:latin typeface="Arial" panose="020B0604020202020204" pitchFamily="34" charset="0"/>
                    <a:cs typeface="Arial" panose="020B0604020202020204" pitchFamily="34" charset="0"/>
                  </a:rPr>
                  <a:t>= </a:t>
                </a:r>
                <a:r>
                  <a:rPr lang="ru-RU" sz="2000" i="1" dirty="0" smtClean="0">
                    <a:latin typeface="Arial" panose="020B0604020202020204" pitchFamily="34" charset="0"/>
                    <a:cs typeface="Arial" panose="020B0604020202020204" pitchFamily="34" charset="0"/>
                  </a:rPr>
                  <a:t>АВ сторону </a:t>
                </a:r>
                <a:r>
                  <a:rPr lang="ru-RU" sz="2000" i="1" dirty="0">
                    <a:latin typeface="Arial" panose="020B0604020202020204" pitchFamily="34" charset="0"/>
                    <a:cs typeface="Arial" panose="020B0604020202020204" pitchFamily="34" charset="0"/>
                  </a:rPr>
                  <a:t>треугольника, тогда вычислим площадь </a:t>
                </a:r>
                <a:r>
                  <a:rPr lang="ru-RU" sz="2000" i="1" dirty="0" smtClean="0">
                    <a:latin typeface="Arial" panose="020B0604020202020204" pitchFamily="34" charset="0"/>
                    <a:cs typeface="Arial" panose="020B0604020202020204" pitchFamily="34" charset="0"/>
                  </a:rPr>
                  <a:t>по </a:t>
                </a:r>
                <a:r>
                  <a:rPr lang="ru-RU" sz="2000" i="1" dirty="0">
                    <a:latin typeface="Arial" panose="020B0604020202020204" pitchFamily="34" charset="0"/>
                    <a:cs typeface="Arial" panose="020B0604020202020204" pitchFamily="34" charset="0"/>
                  </a:rPr>
                  <a:t>формуле:</a:t>
                </a:r>
              </a:p>
              <a:p>
                <a:pPr algn="just">
                  <a:lnSpc>
                    <a:spcPct val="115000"/>
                  </a:lnSpc>
                  <a:spcAft>
                    <a:spcPts val="1000"/>
                  </a:spcAft>
                </a:pPr>
                <a14:m>
                  <m:oMath xmlns:m="http://schemas.openxmlformats.org/officeDocument/2006/math">
                    <m:sSub>
                      <m:sSubPr>
                        <m:ctrlPr>
                          <a:rPr lang="ru-RU" sz="2000" i="1" dirty="0" smtClean="0">
                            <a:solidFill>
                              <a:schemeClr val="tx1"/>
                            </a:solidFill>
                            <a:latin typeface="Cambria Math"/>
                          </a:rPr>
                        </m:ctrlPr>
                      </m:sSubPr>
                      <m:e>
                        <m:r>
                          <m:rPr>
                            <m:nor/>
                          </m:rPr>
                          <a:rPr lang="ru-RU" sz="2000" i="1" dirty="0">
                            <a:solidFill>
                              <a:schemeClr val="tx1"/>
                            </a:solidFill>
                            <a:latin typeface="Arial" panose="020B0604020202020204" pitchFamily="34" charset="0"/>
                            <a:cs typeface="Arial" panose="020B0604020202020204" pitchFamily="34" charset="0"/>
                          </a:rPr>
                          <m:t>S</m:t>
                        </m:r>
                      </m:e>
                      <m:sub>
                        <m:r>
                          <a:rPr lang="ru-RU" sz="2000" i="1">
                            <a:solidFill>
                              <a:schemeClr val="tx1"/>
                            </a:solidFill>
                            <a:latin typeface="Cambria Math"/>
                            <a:ea typeface="Calibri"/>
                            <a:cs typeface="Times New Roman"/>
                          </a:rPr>
                          <m:t>∆ АВС</m:t>
                        </m:r>
                      </m:sub>
                    </m:sSub>
                    <m:sSup>
                      <m:sSupPr>
                        <m:ctrlPr>
                          <a:rPr lang="ru-RU" sz="2000" i="1">
                            <a:solidFill>
                              <a:schemeClr val="tx1"/>
                            </a:solidFill>
                            <a:latin typeface="Cambria Math"/>
                            <a:ea typeface="Times New Roman"/>
                            <a:cs typeface="Times New Roman"/>
                          </a:rPr>
                        </m:ctrlPr>
                      </m:sSupPr>
                      <m:e>
                        <m:sSub>
                          <m:sSubPr>
                            <m:ctrlPr>
                              <a:rPr lang="ru-RU" sz="2000" i="1">
                                <a:solidFill>
                                  <a:schemeClr val="tx1"/>
                                </a:solidFill>
                                <a:effectLst/>
                                <a:latin typeface="Cambria Math"/>
                                <a:ea typeface="Times New Roman"/>
                                <a:cs typeface="Times New Roman"/>
                              </a:rPr>
                            </m:ctrlPr>
                          </m:sSubPr>
                          <m:e>
                            <m:r>
                              <a:rPr lang="ru-RU" sz="2000" i="1">
                                <a:solidFill>
                                  <a:schemeClr val="tx1"/>
                                </a:solidFill>
                                <a:effectLst/>
                                <a:latin typeface="Cambria Math"/>
                                <a:ea typeface="Times New Roman"/>
                                <a:cs typeface="Times New Roman"/>
                              </a:rPr>
                              <m:t>=</m:t>
                            </m:r>
                            <m:f>
                              <m:fPr>
                                <m:ctrlPr>
                                  <a:rPr lang="ru-RU" sz="2000" i="1">
                                    <a:solidFill>
                                      <a:schemeClr val="tx1"/>
                                    </a:solidFill>
                                    <a:effectLst/>
                                    <a:latin typeface="Cambria Math"/>
                                    <a:ea typeface="Times New Roman"/>
                                    <a:cs typeface="Times New Roman"/>
                                  </a:rPr>
                                </m:ctrlPr>
                              </m:fPr>
                              <m:num>
                                <m:r>
                                  <a:rPr lang="ru-RU" sz="2000" i="1">
                                    <a:solidFill>
                                      <a:schemeClr val="tx1"/>
                                    </a:solidFill>
                                    <a:effectLst/>
                                    <a:latin typeface="Cambria Math"/>
                                    <a:ea typeface="Times New Roman"/>
                                    <a:cs typeface="Times New Roman"/>
                                  </a:rPr>
                                  <m:t>1</m:t>
                                </m:r>
                              </m:num>
                              <m:den>
                                <m:r>
                                  <a:rPr lang="ru-RU" sz="2000" i="1">
                                    <a:solidFill>
                                      <a:schemeClr val="tx1"/>
                                    </a:solidFill>
                                    <a:effectLst/>
                                    <a:latin typeface="Cambria Math"/>
                                    <a:ea typeface="Times New Roman"/>
                                    <a:cs typeface="Times New Roman"/>
                                  </a:rPr>
                                  <m:t>2</m:t>
                                </m:r>
                              </m:den>
                            </m:f>
                            <m:r>
                              <a:rPr lang="ru-RU" sz="2000" i="1">
                                <a:solidFill>
                                  <a:schemeClr val="tx1"/>
                                </a:solidFill>
                                <a:effectLst/>
                                <a:latin typeface="Cambria Math"/>
                                <a:ea typeface="Times New Roman"/>
                                <a:cs typeface="Times New Roman"/>
                              </a:rPr>
                              <m:t>а</m:t>
                            </m:r>
                          </m:e>
                          <m:sub>
                            <m:r>
                              <a:rPr lang="ru-RU" sz="2000" i="1">
                                <a:solidFill>
                                  <a:schemeClr val="tx1"/>
                                </a:solidFill>
                                <a:effectLst/>
                                <a:latin typeface="Cambria Math"/>
                                <a:ea typeface="Times New Roman"/>
                                <a:cs typeface="Times New Roman"/>
                              </a:rPr>
                              <m:t>3</m:t>
                            </m:r>
                          </m:sub>
                        </m:sSub>
                      </m:e>
                      <m:sup>
                        <m:r>
                          <a:rPr lang="ru-RU" sz="2000" i="1">
                            <a:solidFill>
                              <a:schemeClr val="tx1"/>
                            </a:solidFill>
                            <a:effectLst/>
                            <a:latin typeface="Cambria Math"/>
                            <a:ea typeface="Times New Roman"/>
                            <a:cs typeface="Times New Roman"/>
                          </a:rPr>
                          <m:t>2</m:t>
                        </m:r>
                      </m:sup>
                    </m:sSup>
                    <m:r>
                      <a:rPr lang="ru-RU" sz="2000" i="1">
                        <a:solidFill>
                          <a:schemeClr val="tx1"/>
                        </a:solidFill>
                        <a:effectLst/>
                        <a:latin typeface="Cambria Math"/>
                        <a:ea typeface="Times New Roman"/>
                        <a:cs typeface="Times New Roman"/>
                      </a:rPr>
                      <m:t>×</m:t>
                    </m:r>
                    <m:func>
                      <m:funcPr>
                        <m:ctrlPr>
                          <a:rPr lang="ru-RU" sz="2000" i="1">
                            <a:solidFill>
                              <a:schemeClr val="tx1"/>
                            </a:solidFill>
                            <a:effectLst/>
                            <a:latin typeface="Cambria Math"/>
                            <a:ea typeface="Times New Roman"/>
                            <a:cs typeface="Times New Roman"/>
                          </a:rPr>
                        </m:ctrlPr>
                      </m:funcPr>
                      <m:fName>
                        <m:r>
                          <a:rPr lang="ru-RU" sz="2000" i="1">
                            <a:solidFill>
                              <a:schemeClr val="tx1"/>
                            </a:solidFill>
                            <a:effectLst/>
                            <a:latin typeface="Cambria Math"/>
                            <a:ea typeface="Calibri"/>
                            <a:cs typeface="Times New Roman"/>
                          </a:rPr>
                          <m:t>𝑠𝑖𝑛</m:t>
                        </m:r>
                      </m:fName>
                      <m:e>
                        <m:r>
                          <a:rPr lang="ru-RU" sz="2000" i="1">
                            <a:solidFill>
                              <a:schemeClr val="tx1"/>
                            </a:solidFill>
                            <a:effectLst/>
                            <a:latin typeface="Cambria Math"/>
                            <a:ea typeface="Times New Roman"/>
                            <a:cs typeface="Times New Roman"/>
                          </a:rPr>
                          <m:t>𝛼</m:t>
                        </m:r>
                      </m:e>
                    </m:func>
                  </m:oMath>
                </a14:m>
                <a:r>
                  <a:rPr lang="ru-RU" sz="2000" i="1" dirty="0" smtClean="0">
                    <a:latin typeface="Arial" panose="020B0604020202020204" pitchFamily="34" charset="0"/>
                    <a:cs typeface="Arial" panose="020B0604020202020204" pitchFamily="34" charset="0"/>
                  </a:rPr>
                  <a:t>, </a:t>
                </a:r>
                <a14:m>
                  <m:oMath xmlns:m="http://schemas.openxmlformats.org/officeDocument/2006/math">
                    <m:func>
                      <m:funcPr>
                        <m:ctrlPr>
                          <a:rPr lang="ru-RU" sz="2000" i="1">
                            <a:solidFill>
                              <a:prstClr val="white"/>
                            </a:solidFill>
                            <a:latin typeface="Cambria Math"/>
                            <a:ea typeface="Times New Roman"/>
                            <a:cs typeface="Times New Roman"/>
                          </a:rPr>
                        </m:ctrlPr>
                      </m:funcPr>
                      <m:fName>
                        <m:r>
                          <a:rPr lang="ru-RU" sz="2000" i="1">
                            <a:solidFill>
                              <a:prstClr val="white"/>
                            </a:solidFill>
                            <a:latin typeface="Cambria Math"/>
                            <a:ea typeface="Times New Roman"/>
                            <a:cs typeface="Times New Roman"/>
                          </a:rPr>
                          <m:t>  </m:t>
                        </m:r>
                        <m:r>
                          <a:rPr lang="ru-RU" sz="2000" i="1">
                            <a:solidFill>
                              <a:prstClr val="white"/>
                            </a:solidFill>
                            <a:latin typeface="Cambria Math"/>
                            <a:ea typeface="Calibri"/>
                            <a:cs typeface="Times New Roman"/>
                          </a:rPr>
                          <m:t>𝑠𝑖𝑛</m:t>
                        </m:r>
                      </m:fName>
                      <m:e>
                        <m:r>
                          <a:rPr lang="ru-RU" sz="2000" i="1">
                            <a:solidFill>
                              <a:prstClr val="white"/>
                            </a:solidFill>
                            <a:latin typeface="Cambria Math"/>
                            <a:ea typeface="Times New Roman"/>
                            <a:cs typeface="Times New Roman"/>
                          </a:rPr>
                          <m:t>𝛼</m:t>
                        </m:r>
                      </m:e>
                    </m:func>
                  </m:oMath>
                </a14:m>
                <a:r>
                  <a:rPr lang="ru-RU" sz="2000" i="1" dirty="0">
                    <a:solidFill>
                      <a:prstClr val="white"/>
                    </a:solidFill>
                    <a:latin typeface="Arial" panose="020B0604020202020204" pitchFamily="34" charset="0"/>
                    <a:cs typeface="Arial" panose="020B0604020202020204" pitchFamily="34" charset="0"/>
                  </a:rPr>
                  <a:t> =</a:t>
                </a:r>
                <a14:m>
                  <m:oMath xmlns:m="http://schemas.openxmlformats.org/officeDocument/2006/math">
                    <m:sSup>
                      <m:sSupPr>
                        <m:ctrlPr>
                          <a:rPr lang="ru-RU" sz="2000" i="1">
                            <a:solidFill>
                              <a:prstClr val="white"/>
                            </a:solidFill>
                            <a:latin typeface="Cambria Math"/>
                            <a:cs typeface="Times New Roman"/>
                          </a:rPr>
                        </m:ctrlPr>
                      </m:sSupPr>
                      <m:e>
                        <m:func>
                          <m:funcPr>
                            <m:ctrlPr>
                              <a:rPr lang="ru-RU" sz="2000" i="1">
                                <a:solidFill>
                                  <a:prstClr val="white"/>
                                </a:solidFill>
                                <a:latin typeface="Cambria Math"/>
                                <a:ea typeface="Times New Roman"/>
                                <a:cs typeface="Times New Roman"/>
                              </a:rPr>
                            </m:ctrlPr>
                          </m:funcPr>
                          <m:fName>
                            <m:r>
                              <a:rPr lang="ru-RU" sz="2000" i="1">
                                <a:solidFill>
                                  <a:prstClr val="white"/>
                                </a:solidFill>
                                <a:latin typeface="Cambria Math"/>
                                <a:ea typeface="Times New Roman"/>
                                <a:cs typeface="Times New Roman"/>
                              </a:rPr>
                              <m:t> </m:t>
                            </m:r>
                            <m:r>
                              <a:rPr lang="ru-RU" sz="2000" i="1">
                                <a:solidFill>
                                  <a:prstClr val="white"/>
                                </a:solidFill>
                                <a:latin typeface="Cambria Math"/>
                                <a:ea typeface="Calibri"/>
                                <a:cs typeface="Times New Roman"/>
                              </a:rPr>
                              <m:t>𝑠𝑖𝑛</m:t>
                            </m:r>
                          </m:fName>
                          <m:e>
                            <m:r>
                              <a:rPr lang="ru-RU" sz="2000" i="1">
                                <a:solidFill>
                                  <a:prstClr val="white"/>
                                </a:solidFill>
                                <a:latin typeface="Cambria Math"/>
                                <a:ea typeface="Calibri"/>
                                <a:cs typeface="Times New Roman"/>
                              </a:rPr>
                              <m:t>60</m:t>
                            </m:r>
                          </m:e>
                        </m:func>
                      </m:e>
                      <m:sup>
                        <m:r>
                          <a:rPr lang="ru-RU" sz="2000" i="1">
                            <a:solidFill>
                              <a:prstClr val="white"/>
                            </a:solidFill>
                            <a:latin typeface="Cambria Math"/>
                            <a:cs typeface="Times New Roman"/>
                          </a:rPr>
                          <m:t>0</m:t>
                        </m:r>
                      </m:sup>
                    </m:sSup>
                    <m:r>
                      <a:rPr lang="ru-RU" sz="2000" b="1" i="1">
                        <a:solidFill>
                          <a:prstClr val="white"/>
                        </a:solidFill>
                        <a:latin typeface="Cambria Math"/>
                        <a:cs typeface="Times New Roman"/>
                      </a:rPr>
                      <m:t>=</m:t>
                    </m:r>
                  </m:oMath>
                </a14:m>
                <a:r>
                  <a:rPr lang="ru-RU" sz="2000" i="1" dirty="0">
                    <a:solidFill>
                      <a:prstClr val="white"/>
                    </a:solidFill>
                    <a:latin typeface="Arial" panose="020B0604020202020204" pitchFamily="34" charset="0"/>
                    <a:cs typeface="Arial" panose="020B0604020202020204" pitchFamily="34" charset="0"/>
                  </a:rPr>
                  <a:t> </a:t>
                </a:r>
                <a14:m>
                  <m:oMath xmlns:m="http://schemas.openxmlformats.org/officeDocument/2006/math">
                    <m:f>
                      <m:fPr>
                        <m:ctrlPr>
                          <a:rPr lang="ru-RU" sz="2000" i="1" dirty="0">
                            <a:solidFill>
                              <a:prstClr val="white"/>
                            </a:solidFill>
                            <a:latin typeface="Cambria Math"/>
                          </a:rPr>
                        </m:ctrlPr>
                      </m:fPr>
                      <m:num>
                        <m:rad>
                          <m:radPr>
                            <m:degHide m:val="on"/>
                            <m:ctrlPr>
                              <a:rPr lang="ru-RU" sz="2000" i="1" dirty="0">
                                <a:solidFill>
                                  <a:prstClr val="white"/>
                                </a:solidFill>
                                <a:latin typeface="Cambria Math"/>
                              </a:rPr>
                            </m:ctrlPr>
                          </m:radPr>
                          <m:deg/>
                          <m:e>
                            <m:r>
                              <a:rPr lang="ru-RU" sz="2000" i="1" dirty="0">
                                <a:solidFill>
                                  <a:prstClr val="white"/>
                                </a:solidFill>
                                <a:latin typeface="Cambria Math"/>
                              </a:rPr>
                              <m:t>3</m:t>
                            </m:r>
                          </m:e>
                        </m:rad>
                      </m:num>
                      <m:den>
                        <m:r>
                          <a:rPr lang="ru-RU" sz="2000" i="1" dirty="0">
                            <a:solidFill>
                              <a:prstClr val="white"/>
                            </a:solidFill>
                            <a:latin typeface="Cambria Math"/>
                          </a:rPr>
                          <m:t>2</m:t>
                        </m:r>
                      </m:den>
                    </m:f>
                    <m:r>
                      <a:rPr lang="ru-RU" sz="2000" i="1" dirty="0">
                        <a:solidFill>
                          <a:prstClr val="white"/>
                        </a:solidFill>
                        <a:latin typeface="Cambria Math"/>
                      </a:rPr>
                      <m:t> </m:t>
                    </m:r>
                  </m:oMath>
                </a14:m>
                <a:r>
                  <a:rPr lang="ru-RU" sz="2000" i="1" dirty="0" smtClean="0">
                    <a:latin typeface="Arial" panose="020B0604020202020204" pitchFamily="34" charset="0"/>
                    <a:cs typeface="Arial" panose="020B0604020202020204" pitchFamily="34" charset="0"/>
                  </a:rPr>
                  <a:t>.</a:t>
                </a:r>
                <a:endParaRPr lang="ru-RU" sz="2000" i="1" dirty="0">
                  <a:latin typeface="Arial" panose="020B0604020202020204" pitchFamily="34" charset="0"/>
                  <a:cs typeface="Arial" panose="020B0604020202020204" pitchFamily="34" charset="0"/>
                </a:endParaRPr>
              </a:p>
              <a:p>
                <a:r>
                  <a:rPr lang="ru-RU" sz="2000" i="1" dirty="0">
                    <a:latin typeface="Arial" panose="020B0604020202020204" pitchFamily="34" charset="0"/>
                    <a:cs typeface="Arial" panose="020B0604020202020204" pitchFamily="34" charset="0"/>
                  </a:rPr>
                  <a:t>Сначала выразим сторону треугольника через его площадь, затем найдем его периметр</a:t>
                </a:r>
                <a:r>
                  <a:rPr lang="ru-RU" sz="2000" i="1"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ru-RU" sz="2000" i="1">
                            <a:solidFill>
                              <a:schemeClr val="tx1"/>
                            </a:solidFill>
                            <a:latin typeface="Cambria Math"/>
                            <a:ea typeface="Times New Roman"/>
                            <a:cs typeface="Times New Roman"/>
                          </a:rPr>
                        </m:ctrlPr>
                      </m:sSupPr>
                      <m:e>
                        <m:sSub>
                          <m:sSubPr>
                            <m:ctrlPr>
                              <a:rPr lang="ru-RU" sz="2000" i="1">
                                <a:solidFill>
                                  <a:schemeClr val="tx1"/>
                                </a:solidFill>
                                <a:latin typeface="Cambria Math"/>
                                <a:ea typeface="Times New Roman"/>
                                <a:cs typeface="Times New Roman"/>
                              </a:rPr>
                            </m:ctrlPr>
                          </m:sSubPr>
                          <m:e>
                            <m:r>
                              <a:rPr lang="ru-RU" sz="2000" b="0" i="1" smtClean="0">
                                <a:solidFill>
                                  <a:schemeClr val="tx1"/>
                                </a:solidFill>
                                <a:latin typeface="Cambria Math"/>
                                <a:ea typeface="Times New Roman"/>
                                <a:cs typeface="Times New Roman"/>
                              </a:rPr>
                              <m:t>16</m:t>
                            </m:r>
                            <m:r>
                              <a:rPr lang="ru-RU" sz="2000" i="1">
                                <a:solidFill>
                                  <a:schemeClr val="tx1"/>
                                </a:solidFill>
                                <a:latin typeface="Cambria Math"/>
                                <a:ea typeface="Times New Roman"/>
                                <a:cs typeface="Times New Roman"/>
                              </a:rPr>
                              <m:t> =а</m:t>
                            </m:r>
                          </m:e>
                          <m:sub>
                            <m:r>
                              <a:rPr lang="ru-RU" sz="2000" i="1">
                                <a:solidFill>
                                  <a:schemeClr val="tx1"/>
                                </a:solidFill>
                                <a:latin typeface="Cambria Math"/>
                                <a:ea typeface="Times New Roman"/>
                                <a:cs typeface="Times New Roman"/>
                              </a:rPr>
                              <m:t>3</m:t>
                            </m:r>
                          </m:sub>
                        </m:sSub>
                      </m:e>
                      <m:sup>
                        <m:r>
                          <a:rPr lang="ru-RU" sz="2000" i="1">
                            <a:solidFill>
                              <a:schemeClr val="tx1"/>
                            </a:solidFill>
                            <a:latin typeface="Cambria Math"/>
                            <a:ea typeface="Times New Roman"/>
                            <a:cs typeface="Times New Roman"/>
                          </a:rPr>
                          <m:t>2</m:t>
                        </m:r>
                      </m:sup>
                    </m:sSup>
                    <m:r>
                      <a:rPr lang="ru-RU" sz="2000" i="1">
                        <a:solidFill>
                          <a:schemeClr val="tx1"/>
                        </a:solidFill>
                        <a:latin typeface="Cambria Math"/>
                        <a:ea typeface="Times New Roman"/>
                        <a:cs typeface="Times New Roman"/>
                      </a:rPr>
                      <m:t>×</m:t>
                    </m:r>
                    <m:f>
                      <m:fPr>
                        <m:ctrlPr>
                          <a:rPr lang="ru-RU" sz="2000" i="1">
                            <a:solidFill>
                              <a:schemeClr val="tx1"/>
                            </a:solidFill>
                            <a:latin typeface="Cambria Math"/>
                            <a:ea typeface="Times New Roman"/>
                            <a:cs typeface="Times New Roman"/>
                          </a:rPr>
                        </m:ctrlPr>
                      </m:fPr>
                      <m:num>
                        <m:rad>
                          <m:radPr>
                            <m:degHide m:val="on"/>
                            <m:ctrlPr>
                              <a:rPr lang="ru-RU" sz="2000" i="1">
                                <a:solidFill>
                                  <a:schemeClr val="tx1"/>
                                </a:solidFill>
                                <a:latin typeface="Cambria Math"/>
                                <a:ea typeface="Times New Roman"/>
                                <a:cs typeface="Times New Roman"/>
                              </a:rPr>
                            </m:ctrlPr>
                          </m:radPr>
                          <m:deg/>
                          <m:e>
                            <m:r>
                              <a:rPr lang="ru-RU" sz="2000" i="1">
                                <a:solidFill>
                                  <a:schemeClr val="tx1"/>
                                </a:solidFill>
                                <a:latin typeface="Cambria Math"/>
                                <a:ea typeface="Times New Roman"/>
                                <a:cs typeface="Times New Roman"/>
                              </a:rPr>
                              <m:t>3</m:t>
                            </m:r>
                          </m:e>
                        </m:rad>
                      </m:num>
                      <m:den>
                        <m:r>
                          <a:rPr lang="ru-RU" sz="2000" i="1">
                            <a:solidFill>
                              <a:schemeClr val="tx1"/>
                            </a:solidFill>
                            <a:latin typeface="Cambria Math"/>
                            <a:ea typeface="Times New Roman"/>
                            <a:cs typeface="Times New Roman"/>
                          </a:rPr>
                          <m:t>4</m:t>
                        </m:r>
                      </m:den>
                    </m:f>
                  </m:oMath>
                </a14:m>
                <a:r>
                  <a:rPr lang="ru-RU" sz="2000" i="1" dirty="0" smtClean="0">
                    <a:solidFill>
                      <a:schemeClr val="tx1"/>
                    </a:solidFill>
                    <a:latin typeface="Arial" panose="020B0604020202020204" pitchFamily="34" charset="0"/>
                    <a:cs typeface="Arial" panose="020B0604020202020204" pitchFamily="34" charset="0"/>
                  </a:rPr>
                  <a:t>, откуда </a:t>
                </a:r>
                <a14:m>
                  <m:oMath xmlns:m="http://schemas.openxmlformats.org/officeDocument/2006/math">
                    <m:sSup>
                      <m:sSupPr>
                        <m:ctrlPr>
                          <a:rPr lang="ru-RU" sz="2000" i="1">
                            <a:solidFill>
                              <a:schemeClr val="tx1"/>
                            </a:solidFill>
                            <a:latin typeface="Cambria Math"/>
                            <a:ea typeface="Times New Roman"/>
                            <a:cs typeface="Times New Roman"/>
                          </a:rPr>
                        </m:ctrlPr>
                      </m:sSupPr>
                      <m:e>
                        <m:r>
                          <a:rPr lang="ru-RU" sz="2000" b="0" i="1" smtClean="0">
                            <a:solidFill>
                              <a:schemeClr val="tx1"/>
                            </a:solidFill>
                            <a:latin typeface="Cambria Math"/>
                            <a:ea typeface="Times New Roman"/>
                            <a:cs typeface="Times New Roman"/>
                          </a:rPr>
                          <m:t>  </m:t>
                        </m:r>
                        <m:sSub>
                          <m:sSubPr>
                            <m:ctrlPr>
                              <a:rPr lang="ru-RU" sz="2000" i="1">
                                <a:solidFill>
                                  <a:schemeClr val="tx1"/>
                                </a:solidFill>
                                <a:latin typeface="Cambria Math"/>
                                <a:ea typeface="Times New Roman"/>
                                <a:cs typeface="Times New Roman"/>
                              </a:rPr>
                            </m:ctrlPr>
                          </m:sSubPr>
                          <m:e>
                            <m:r>
                              <a:rPr lang="ru-RU" sz="2000" i="1">
                                <a:solidFill>
                                  <a:schemeClr val="tx1"/>
                                </a:solidFill>
                                <a:latin typeface="Cambria Math"/>
                                <a:ea typeface="Times New Roman"/>
                                <a:cs typeface="Times New Roman"/>
                              </a:rPr>
                              <m:t>а</m:t>
                            </m:r>
                          </m:e>
                          <m:sub>
                            <m:r>
                              <a:rPr lang="ru-RU" sz="2000" i="1">
                                <a:solidFill>
                                  <a:schemeClr val="tx1"/>
                                </a:solidFill>
                                <a:latin typeface="Cambria Math"/>
                                <a:ea typeface="Times New Roman"/>
                                <a:cs typeface="Times New Roman"/>
                              </a:rPr>
                              <m:t>3</m:t>
                            </m:r>
                          </m:sub>
                        </m:sSub>
                      </m:e>
                      <m:sup>
                        <m:r>
                          <a:rPr lang="ru-RU" sz="2000" i="1">
                            <a:solidFill>
                              <a:schemeClr val="tx1"/>
                            </a:solidFill>
                            <a:latin typeface="Cambria Math"/>
                            <a:ea typeface="Times New Roman"/>
                            <a:cs typeface="Times New Roman"/>
                          </a:rPr>
                          <m:t>2</m:t>
                        </m:r>
                      </m:sup>
                    </m:sSup>
                  </m:oMath>
                </a14:m>
                <a:r>
                  <a:rPr lang="ru-RU" sz="2000" i="1" dirty="0" smtClean="0">
                    <a:solidFill>
                      <a:schemeClr val="tx1"/>
                    </a:solidFill>
                    <a:latin typeface="Arial" panose="020B0604020202020204" pitchFamily="34" charset="0"/>
                    <a:cs typeface="Arial" panose="020B0604020202020204" pitchFamily="34" charset="0"/>
                  </a:rPr>
                  <a:t>=</a:t>
                </a:r>
                <a14:m>
                  <m:oMath xmlns:m="http://schemas.openxmlformats.org/officeDocument/2006/math">
                    <m:f>
                      <m:fPr>
                        <m:ctrlPr>
                          <a:rPr lang="ru-RU" sz="2000" i="1" dirty="0" smtClean="0">
                            <a:solidFill>
                              <a:schemeClr val="tx1"/>
                            </a:solidFill>
                            <a:latin typeface="Cambria Math"/>
                          </a:rPr>
                        </m:ctrlPr>
                      </m:fPr>
                      <m:num>
                        <m:r>
                          <a:rPr lang="ru-RU" sz="2000" b="0" i="1" dirty="0" smtClean="0">
                            <a:solidFill>
                              <a:schemeClr val="tx1"/>
                            </a:solidFill>
                            <a:latin typeface="Cambria Math"/>
                          </a:rPr>
                          <m:t>64</m:t>
                        </m:r>
                      </m:num>
                      <m:den>
                        <m:rad>
                          <m:radPr>
                            <m:degHide m:val="on"/>
                            <m:ctrlPr>
                              <a:rPr lang="ru-RU" sz="2000" i="1" dirty="0" smtClean="0">
                                <a:solidFill>
                                  <a:schemeClr val="tx1"/>
                                </a:solidFill>
                                <a:latin typeface="Cambria Math"/>
                              </a:rPr>
                            </m:ctrlPr>
                          </m:radPr>
                          <m:deg/>
                          <m:e>
                            <m:r>
                              <a:rPr lang="ru-RU" sz="2000" b="0" i="1" dirty="0" smtClean="0">
                                <a:solidFill>
                                  <a:schemeClr val="tx1"/>
                                </a:solidFill>
                                <a:latin typeface="Cambria Math"/>
                              </a:rPr>
                              <m:t>3</m:t>
                            </m:r>
                          </m:e>
                        </m:rad>
                      </m:den>
                    </m:f>
                  </m:oMath>
                </a14:m>
                <a:r>
                  <a:rPr lang="ru-RU" sz="2000" i="1" dirty="0" smtClean="0">
                    <a:solidFill>
                      <a:schemeClr val="tx1"/>
                    </a:solidFill>
                    <a:latin typeface="Arial" panose="020B0604020202020204" pitchFamily="34" charset="0"/>
                    <a:cs typeface="Arial" panose="020B0604020202020204" pitchFamily="34" charset="0"/>
                  </a:rPr>
                  <a:t>   </a:t>
                </a:r>
                <a:endParaRPr lang="ru-RU" sz="2000" i="1" dirty="0">
                  <a:solidFill>
                    <a:schemeClr val="tx1"/>
                  </a:solidFill>
                  <a:latin typeface="Arial" panose="020B0604020202020204" pitchFamily="34" charset="0"/>
                  <a:cs typeface="Arial" panose="020B0604020202020204" pitchFamily="34" charset="0"/>
                </a:endParaRPr>
              </a:p>
              <a:p>
                <a14:m>
                  <m:oMath xmlns:m="http://schemas.openxmlformats.org/officeDocument/2006/math">
                    <m:sSub>
                      <m:sSubPr>
                        <m:ctrlPr>
                          <a:rPr lang="ru-RU" sz="2000" i="1" smtClean="0">
                            <a:solidFill>
                              <a:schemeClr val="tx1"/>
                            </a:solidFill>
                            <a:latin typeface="Cambria Math"/>
                            <a:ea typeface="Times New Roman"/>
                            <a:cs typeface="Times New Roman"/>
                          </a:rPr>
                        </m:ctrlPr>
                      </m:sSubPr>
                      <m:e>
                        <m:r>
                          <a:rPr lang="ru-RU" sz="2000" i="1">
                            <a:solidFill>
                              <a:schemeClr val="tx1"/>
                            </a:solidFill>
                            <a:latin typeface="Cambria Math"/>
                            <a:ea typeface="Times New Roman"/>
                            <a:cs typeface="Times New Roman"/>
                          </a:rPr>
                          <m:t>а</m:t>
                        </m:r>
                      </m:e>
                      <m:sub>
                        <m:r>
                          <a:rPr lang="ru-RU" sz="2000" i="1">
                            <a:solidFill>
                              <a:schemeClr val="tx1"/>
                            </a:solidFill>
                            <a:latin typeface="Cambria Math"/>
                            <a:ea typeface="Times New Roman"/>
                            <a:cs typeface="Times New Roman"/>
                          </a:rPr>
                          <m:t>3</m:t>
                        </m:r>
                      </m:sub>
                    </m:sSub>
                    <m:r>
                      <a:rPr lang="ru-RU" sz="2000" b="0" i="1" smtClean="0">
                        <a:solidFill>
                          <a:schemeClr val="tx1"/>
                        </a:solidFill>
                        <a:latin typeface="Cambria Math"/>
                        <a:ea typeface="Times New Roman"/>
                        <a:cs typeface="Times New Roman"/>
                      </a:rPr>
                      <m:t>=2</m:t>
                    </m:r>
                  </m:oMath>
                </a14:m>
                <a:r>
                  <a:rPr lang="ru-RU" sz="2000" i="1" dirty="0">
                    <a:solidFill>
                      <a:schemeClr val="tx1"/>
                    </a:solidFill>
                    <a:latin typeface="Arial" panose="020B0604020202020204" pitchFamily="34" charset="0"/>
                    <a:cs typeface="Arial" panose="020B0604020202020204" pitchFamily="34" charset="0"/>
                  </a:rPr>
                  <a:t> </a:t>
                </a:r>
                <a14:m>
                  <m:oMath xmlns:m="http://schemas.openxmlformats.org/officeDocument/2006/math">
                    <m:rad>
                      <m:radPr>
                        <m:degHide m:val="on"/>
                        <m:ctrlPr>
                          <a:rPr lang="ru-RU" sz="2000" i="1" dirty="0" smtClean="0">
                            <a:solidFill>
                              <a:schemeClr val="tx1"/>
                            </a:solidFill>
                            <a:latin typeface="Cambria Math"/>
                          </a:rPr>
                        </m:ctrlPr>
                      </m:radPr>
                      <m:deg/>
                      <m:e>
                        <m:f>
                          <m:fPr>
                            <m:ctrlPr>
                              <a:rPr lang="ru-RU" sz="2000" i="1" dirty="0" smtClean="0">
                                <a:solidFill>
                                  <a:schemeClr val="tx1"/>
                                </a:solidFill>
                                <a:latin typeface="Cambria Math"/>
                              </a:rPr>
                            </m:ctrlPr>
                          </m:fPr>
                          <m:num>
                            <m:sSub>
                              <m:sSubPr>
                                <m:ctrlPr>
                                  <a:rPr lang="ru-RU" sz="2000" i="1" dirty="0">
                                    <a:solidFill>
                                      <a:schemeClr val="tx1"/>
                                    </a:solidFill>
                                    <a:latin typeface="Cambria Math"/>
                                  </a:rPr>
                                </m:ctrlPr>
                              </m:sSubPr>
                              <m:e>
                                <m:r>
                                  <m:rPr>
                                    <m:nor/>
                                  </m:rPr>
                                  <a:rPr lang="ru-RU" sz="2000" i="1" dirty="0">
                                    <a:solidFill>
                                      <a:schemeClr val="tx1"/>
                                    </a:solidFill>
                                    <a:latin typeface="Arial" panose="020B0604020202020204" pitchFamily="34" charset="0"/>
                                    <a:cs typeface="Arial" panose="020B0604020202020204" pitchFamily="34" charset="0"/>
                                  </a:rPr>
                                  <m:t>S</m:t>
                                </m:r>
                              </m:e>
                              <m:sub>
                                <m:r>
                                  <a:rPr lang="ru-RU" sz="2000" i="1">
                                    <a:solidFill>
                                      <a:schemeClr val="tx1"/>
                                    </a:solidFill>
                                    <a:latin typeface="Cambria Math"/>
                                    <a:ea typeface="Calibri"/>
                                    <a:cs typeface="Times New Roman"/>
                                  </a:rPr>
                                  <m:t>∆ АВС</m:t>
                                </m:r>
                              </m:sub>
                            </m:sSub>
                          </m:num>
                          <m:den>
                            <m:rad>
                              <m:radPr>
                                <m:degHide m:val="on"/>
                                <m:ctrlPr>
                                  <a:rPr lang="ru-RU" sz="2000" i="1" dirty="0" smtClean="0">
                                    <a:solidFill>
                                      <a:schemeClr val="tx1"/>
                                    </a:solidFill>
                                    <a:latin typeface="Cambria Math"/>
                                  </a:rPr>
                                </m:ctrlPr>
                              </m:radPr>
                              <m:deg/>
                              <m:e>
                                <m:r>
                                  <a:rPr lang="ru-RU" sz="2000" b="0" i="1" dirty="0" smtClean="0">
                                    <a:solidFill>
                                      <a:schemeClr val="tx1"/>
                                    </a:solidFill>
                                    <a:latin typeface="Cambria Math"/>
                                  </a:rPr>
                                  <m:t>3</m:t>
                                </m:r>
                              </m:e>
                            </m:rad>
                          </m:den>
                        </m:f>
                      </m:e>
                    </m:rad>
                  </m:oMath>
                </a14:m>
                <a:r>
                  <a:rPr lang="ru-RU" sz="2000" i="1" dirty="0" smtClean="0">
                    <a:solidFill>
                      <a:schemeClr val="tx1"/>
                    </a:solidFill>
                    <a:latin typeface="Arial" panose="020B0604020202020204" pitchFamily="34" charset="0"/>
                    <a:cs typeface="Arial" panose="020B0604020202020204" pitchFamily="34" charset="0"/>
                  </a:rPr>
                  <a:t>, тогда </a:t>
                </a:r>
                <a:endParaRPr lang="ru-RU" sz="2000" i="1" dirty="0">
                  <a:solidFill>
                    <a:schemeClr val="tx1"/>
                  </a:solidFill>
                  <a:latin typeface="Arial" panose="020B0604020202020204" pitchFamily="34" charset="0"/>
                  <a:cs typeface="Arial" panose="020B0604020202020204" pitchFamily="34" charset="0"/>
                </a:endParaRPr>
              </a:p>
              <a:p>
                <a:pPr algn="just">
                  <a:lnSpc>
                    <a:spcPct val="115000"/>
                  </a:lnSpc>
                  <a:spcAft>
                    <a:spcPts val="1000"/>
                  </a:spcAft>
                </a:pPr>
                <a14:m>
                  <m:oMath xmlns:m="http://schemas.openxmlformats.org/officeDocument/2006/math">
                    <m:sSub>
                      <m:sSubPr>
                        <m:ctrlPr>
                          <a:rPr lang="ru-RU" sz="2000" i="1">
                            <a:solidFill>
                              <a:schemeClr val="tx1"/>
                            </a:solidFill>
                            <a:latin typeface="Cambria Math"/>
                            <a:cs typeface="Times New Roman"/>
                          </a:rPr>
                        </m:ctrlPr>
                      </m:sSubPr>
                      <m:e>
                        <m:r>
                          <a:rPr lang="ru-RU" sz="2000" i="1">
                            <a:solidFill>
                              <a:schemeClr val="tx1"/>
                            </a:solidFill>
                            <a:latin typeface="Cambria Math"/>
                            <a:ea typeface="Calibri"/>
                            <a:cs typeface="Times New Roman"/>
                          </a:rPr>
                          <m:t>Р</m:t>
                        </m:r>
                      </m:e>
                      <m:sub>
                        <m:r>
                          <a:rPr lang="ru-RU" sz="2000" i="1">
                            <a:solidFill>
                              <a:schemeClr val="tx1"/>
                            </a:solidFill>
                            <a:latin typeface="Cambria Math"/>
                            <a:ea typeface="Calibri"/>
                            <a:cs typeface="Times New Roman"/>
                          </a:rPr>
                          <m:t>∆ АВС</m:t>
                        </m:r>
                      </m:sub>
                    </m:sSub>
                    <m:r>
                      <a:rPr lang="ru-RU" sz="2000" i="1">
                        <a:solidFill>
                          <a:schemeClr val="tx1"/>
                        </a:solidFill>
                        <a:latin typeface="Cambria Math"/>
                        <a:ea typeface="Calibri"/>
                        <a:cs typeface="Times New Roman"/>
                      </a:rPr>
                      <m:t> </m:t>
                    </m:r>
                  </m:oMath>
                </a14:m>
                <a:r>
                  <a:rPr lang="ru-RU" sz="2000" i="1" dirty="0" smtClean="0">
                    <a:solidFill>
                      <a:schemeClr val="tx1"/>
                    </a:solidFill>
                    <a:latin typeface="Arial" panose="020B0604020202020204" pitchFamily="34" charset="0"/>
                    <a:ea typeface="Calibri"/>
                    <a:cs typeface="Arial" panose="020B0604020202020204" pitchFamily="34" charset="0"/>
                  </a:rPr>
                  <a:t>=</a:t>
                </a:r>
                <a14:m>
                  <m:oMath xmlns:m="http://schemas.openxmlformats.org/officeDocument/2006/math">
                    <m:sSub>
                      <m:sSubPr>
                        <m:ctrlPr>
                          <a:rPr lang="ru-RU" sz="2000" i="1">
                            <a:solidFill>
                              <a:schemeClr val="tx1"/>
                            </a:solidFill>
                            <a:latin typeface="Cambria Math"/>
                            <a:ea typeface="Times New Roman"/>
                            <a:cs typeface="Times New Roman"/>
                          </a:rPr>
                        </m:ctrlPr>
                      </m:sSubPr>
                      <m:e>
                        <m:r>
                          <a:rPr lang="ru-RU" sz="2000" b="0" i="1" smtClean="0">
                            <a:solidFill>
                              <a:schemeClr val="tx1"/>
                            </a:solidFill>
                            <a:latin typeface="Cambria Math"/>
                            <a:ea typeface="Times New Roman"/>
                            <a:cs typeface="Times New Roman"/>
                          </a:rPr>
                          <m:t>3</m:t>
                        </m:r>
                        <m:r>
                          <a:rPr lang="ru-RU" sz="2000" i="1">
                            <a:solidFill>
                              <a:schemeClr val="tx1"/>
                            </a:solidFill>
                            <a:latin typeface="Cambria Math"/>
                            <a:ea typeface="Cambria Math"/>
                            <a:cs typeface="Times New Roman"/>
                          </a:rPr>
                          <m:t>∙</m:t>
                        </m:r>
                        <m:r>
                          <a:rPr lang="ru-RU" sz="2000" i="1">
                            <a:solidFill>
                              <a:schemeClr val="tx1"/>
                            </a:solidFill>
                            <a:latin typeface="Cambria Math"/>
                            <a:ea typeface="Times New Roman"/>
                            <a:cs typeface="Times New Roman"/>
                          </a:rPr>
                          <m:t>а</m:t>
                        </m:r>
                      </m:e>
                      <m:sub>
                        <m:r>
                          <a:rPr lang="ru-RU" sz="2000" i="1">
                            <a:solidFill>
                              <a:schemeClr val="tx1"/>
                            </a:solidFill>
                            <a:latin typeface="Cambria Math"/>
                            <a:ea typeface="Times New Roman"/>
                            <a:cs typeface="Times New Roman"/>
                          </a:rPr>
                          <m:t>3</m:t>
                        </m:r>
                      </m:sub>
                    </m:sSub>
                  </m:oMath>
                </a14:m>
                <a:r>
                  <a:rPr lang="ru-RU" sz="2000" i="1" dirty="0" smtClean="0">
                    <a:solidFill>
                      <a:schemeClr val="tx1"/>
                    </a:solidFill>
                    <a:latin typeface="Arial" panose="020B0604020202020204" pitchFamily="34" charset="0"/>
                    <a:ea typeface="Calibri"/>
                    <a:cs typeface="Arial" panose="020B0604020202020204" pitchFamily="34" charset="0"/>
                  </a:rPr>
                  <a:t> =</a:t>
                </a:r>
                <a14:m>
                  <m:oMath xmlns:m="http://schemas.openxmlformats.org/officeDocument/2006/math">
                    <m:r>
                      <a:rPr lang="ru-RU" sz="2000" b="0" i="1" smtClean="0">
                        <a:solidFill>
                          <a:prstClr val="white"/>
                        </a:solidFill>
                        <a:latin typeface="Cambria Math"/>
                        <a:ea typeface="Times New Roman"/>
                        <a:cs typeface="Times New Roman"/>
                      </a:rPr>
                      <m:t>3</m:t>
                    </m:r>
                    <m:r>
                      <a:rPr lang="ru-RU" sz="2000" i="1">
                        <a:solidFill>
                          <a:prstClr val="white"/>
                        </a:solidFill>
                        <a:latin typeface="Cambria Math"/>
                        <a:ea typeface="Cambria Math"/>
                        <a:cs typeface="Times New Roman"/>
                      </a:rPr>
                      <m:t>∙</m:t>
                    </m:r>
                    <m:r>
                      <a:rPr lang="ru-RU" sz="2000" i="1">
                        <a:solidFill>
                          <a:prstClr val="white"/>
                        </a:solidFill>
                        <a:latin typeface="Cambria Math"/>
                        <a:ea typeface="Times New Roman"/>
                        <a:cs typeface="Times New Roman"/>
                      </a:rPr>
                      <m:t>2</m:t>
                    </m:r>
                  </m:oMath>
                </a14:m>
                <a:r>
                  <a:rPr lang="ru-RU" sz="2000" i="1" dirty="0">
                    <a:solidFill>
                      <a:prstClr val="white"/>
                    </a:solidFill>
                    <a:latin typeface="Arial" panose="020B0604020202020204" pitchFamily="34" charset="0"/>
                    <a:cs typeface="Arial" panose="020B0604020202020204" pitchFamily="34" charset="0"/>
                  </a:rPr>
                  <a:t> </a:t>
                </a:r>
                <a14:m>
                  <m:oMath xmlns:m="http://schemas.openxmlformats.org/officeDocument/2006/math">
                    <m:rad>
                      <m:radPr>
                        <m:degHide m:val="on"/>
                        <m:ctrlPr>
                          <a:rPr lang="ru-RU" sz="2000" i="1" dirty="0">
                            <a:solidFill>
                              <a:prstClr val="white"/>
                            </a:solidFill>
                            <a:latin typeface="Cambria Math"/>
                          </a:rPr>
                        </m:ctrlPr>
                      </m:radPr>
                      <m:deg/>
                      <m:e>
                        <m:f>
                          <m:fPr>
                            <m:ctrlPr>
                              <a:rPr lang="ru-RU" sz="2000" i="1" dirty="0">
                                <a:solidFill>
                                  <a:prstClr val="white"/>
                                </a:solidFill>
                                <a:latin typeface="Cambria Math"/>
                              </a:rPr>
                            </m:ctrlPr>
                          </m:fPr>
                          <m:num>
                            <m:sSub>
                              <m:sSubPr>
                                <m:ctrlPr>
                                  <a:rPr lang="ru-RU" sz="2000" i="1" dirty="0">
                                    <a:solidFill>
                                      <a:prstClr val="white"/>
                                    </a:solidFill>
                                    <a:latin typeface="Cambria Math"/>
                                  </a:rPr>
                                </m:ctrlPr>
                              </m:sSubPr>
                              <m:e>
                                <m:r>
                                  <m:rPr>
                                    <m:nor/>
                                  </m:rPr>
                                  <a:rPr lang="ru-RU" sz="2000" i="1" dirty="0">
                                    <a:solidFill>
                                      <a:prstClr val="white"/>
                                    </a:solidFill>
                                    <a:latin typeface="Arial" panose="020B0604020202020204" pitchFamily="34" charset="0"/>
                                    <a:cs typeface="Arial" panose="020B0604020202020204" pitchFamily="34" charset="0"/>
                                  </a:rPr>
                                  <m:t>S</m:t>
                                </m:r>
                              </m:e>
                              <m:sub>
                                <m:r>
                                  <a:rPr lang="ru-RU" sz="2000" i="1">
                                    <a:solidFill>
                                      <a:prstClr val="white"/>
                                    </a:solidFill>
                                    <a:latin typeface="Cambria Math"/>
                                    <a:ea typeface="Calibri"/>
                                    <a:cs typeface="Times New Roman"/>
                                  </a:rPr>
                                  <m:t>∆ АВС</m:t>
                                </m:r>
                              </m:sub>
                            </m:sSub>
                          </m:num>
                          <m:den>
                            <m:rad>
                              <m:radPr>
                                <m:degHide m:val="on"/>
                                <m:ctrlPr>
                                  <a:rPr lang="ru-RU" sz="2000" i="1" dirty="0">
                                    <a:solidFill>
                                      <a:prstClr val="white"/>
                                    </a:solidFill>
                                    <a:latin typeface="Cambria Math"/>
                                  </a:rPr>
                                </m:ctrlPr>
                              </m:radPr>
                              <m:deg/>
                              <m:e>
                                <m:r>
                                  <a:rPr lang="ru-RU" sz="2000" i="1" dirty="0">
                                    <a:solidFill>
                                      <a:prstClr val="white"/>
                                    </a:solidFill>
                                    <a:latin typeface="Cambria Math"/>
                                  </a:rPr>
                                  <m:t>3</m:t>
                                </m:r>
                              </m:e>
                            </m:rad>
                          </m:den>
                        </m:f>
                      </m:e>
                    </m:rad>
                  </m:oMath>
                </a14:m>
                <a:r>
                  <a:rPr lang="ru-RU" sz="2000" i="1" dirty="0" smtClean="0">
                    <a:solidFill>
                      <a:schemeClr val="tx1"/>
                    </a:solidFill>
                    <a:latin typeface="Arial" panose="020B0604020202020204" pitchFamily="34" charset="0"/>
                    <a:ea typeface="Calibri"/>
                    <a:cs typeface="Arial" panose="020B0604020202020204" pitchFamily="34" charset="0"/>
                  </a:rPr>
                  <a:t> </a:t>
                </a:r>
                <a14:m>
                  <m:oMath xmlns:m="http://schemas.openxmlformats.org/officeDocument/2006/math">
                    <m:r>
                      <a:rPr lang="ru-RU" sz="2000" b="0" i="1" dirty="0" smtClean="0">
                        <a:latin typeface="Cambria Math"/>
                      </a:rPr>
                      <m:t>=</m:t>
                    </m:r>
                    <m:f>
                      <m:fPr>
                        <m:ctrlPr>
                          <a:rPr lang="ru-RU" sz="2000" i="1" dirty="0" smtClean="0">
                            <a:latin typeface="Cambria Math"/>
                          </a:rPr>
                        </m:ctrlPr>
                      </m:fPr>
                      <m:num>
                        <m:r>
                          <a:rPr lang="ru-RU" sz="2000" i="1" dirty="0">
                            <a:solidFill>
                              <a:prstClr val="white"/>
                            </a:solidFill>
                            <a:latin typeface="Cambria Math"/>
                          </a:rPr>
                          <m:t>24</m:t>
                        </m:r>
                      </m:num>
                      <m:den>
                        <m:rad>
                          <m:radPr>
                            <m:degHide m:val="on"/>
                            <m:ctrlPr>
                              <a:rPr lang="ru-RU" sz="2000" i="1" dirty="0">
                                <a:solidFill>
                                  <a:prstClr val="white"/>
                                </a:solidFill>
                                <a:latin typeface="Cambria Math"/>
                              </a:rPr>
                            </m:ctrlPr>
                          </m:radPr>
                          <m:deg/>
                          <m:e>
                            <m:rad>
                              <m:radPr>
                                <m:degHide m:val="on"/>
                                <m:ctrlPr>
                                  <a:rPr lang="ru-RU" sz="2000" i="1" dirty="0">
                                    <a:solidFill>
                                      <a:prstClr val="white"/>
                                    </a:solidFill>
                                    <a:latin typeface="Cambria Math"/>
                                  </a:rPr>
                                </m:ctrlPr>
                              </m:radPr>
                              <m:deg/>
                              <m:e>
                                <m:r>
                                  <a:rPr lang="ru-RU" sz="2000" i="1" dirty="0">
                                    <a:solidFill>
                                      <a:prstClr val="white"/>
                                    </a:solidFill>
                                    <a:latin typeface="Cambria Math"/>
                                  </a:rPr>
                                  <m:t>3</m:t>
                                </m:r>
                              </m:e>
                            </m:rad>
                          </m:e>
                        </m:rad>
                      </m:den>
                    </m:f>
                  </m:oMath>
                </a14:m>
                <a:r>
                  <a:rPr lang="ru-RU" sz="2000" i="1" dirty="0" smtClean="0">
                    <a:solidFill>
                      <a:schemeClr val="tx1"/>
                    </a:solidFill>
                    <a:latin typeface="Arial" panose="020B0604020202020204" pitchFamily="34" charset="0"/>
                    <a:ea typeface="Calibri"/>
                    <a:cs typeface="Arial" panose="020B0604020202020204" pitchFamily="34" charset="0"/>
                  </a:rPr>
                  <a:t> ≈ 76</a:t>
                </a:r>
                <a:r>
                  <a:rPr lang="ru-RU" sz="2000" i="1" dirty="0">
                    <a:solidFill>
                      <a:schemeClr val="tx1"/>
                    </a:solidFill>
                    <a:latin typeface="Arial" panose="020B0604020202020204" pitchFamily="34" charset="0"/>
                    <a:ea typeface="Calibri"/>
                    <a:cs typeface="Arial" panose="020B0604020202020204" pitchFamily="34" charset="0"/>
                  </a:rPr>
                  <a:t> </a:t>
                </a:r>
                <a:r>
                  <a:rPr lang="ru-RU" sz="2000" i="1" dirty="0" smtClean="0">
                    <a:solidFill>
                      <a:schemeClr val="tx1"/>
                    </a:solidFill>
                    <a:latin typeface="Arial" panose="020B0604020202020204" pitchFamily="34" charset="0"/>
                    <a:ea typeface="Calibri"/>
                    <a:cs typeface="Arial" panose="020B0604020202020204" pitchFamily="34" charset="0"/>
                  </a:rPr>
                  <a:t>(см).</a:t>
                </a:r>
              </a:p>
              <a:p>
                <a:pPr algn="just">
                  <a:lnSpc>
                    <a:spcPct val="115000"/>
                  </a:lnSpc>
                  <a:spcAft>
                    <a:spcPts val="1000"/>
                  </a:spcAft>
                </a:pPr>
                <a:r>
                  <a:rPr lang="ru-RU" sz="2000" i="1" dirty="0" smtClean="0">
                    <a:solidFill>
                      <a:schemeClr val="tx1"/>
                    </a:solidFill>
                    <a:latin typeface="Arial" panose="020B0604020202020204" pitchFamily="34" charset="0"/>
                    <a:ea typeface="Calibri"/>
                    <a:cs typeface="Arial" panose="020B0604020202020204" pitchFamily="34" charset="0"/>
                  </a:rPr>
                  <a:t> </a:t>
                </a:r>
                <a:r>
                  <a:rPr lang="ru-RU" sz="2000" b="1" i="1" dirty="0" smtClean="0">
                    <a:solidFill>
                      <a:schemeClr val="tx1"/>
                    </a:solidFill>
                    <a:latin typeface="Arial" panose="020B0604020202020204" pitchFamily="34" charset="0"/>
                    <a:cs typeface="Arial" panose="020B0604020202020204" pitchFamily="34" charset="0"/>
                  </a:rPr>
                  <a:t>Ответ</a:t>
                </a:r>
                <a:r>
                  <a:rPr lang="ru-RU" sz="2000" i="1" dirty="0" smtClean="0">
                    <a:solidFill>
                      <a:schemeClr val="tx1"/>
                    </a:solidFill>
                    <a:latin typeface="Arial" panose="020B0604020202020204" pitchFamily="34" charset="0"/>
                    <a:cs typeface="Arial" panose="020B0604020202020204" pitchFamily="34" charset="0"/>
                  </a:rPr>
                  <a:t>:</a:t>
                </a:r>
                <a:r>
                  <a:rPr lang="ru-RU" sz="2000" i="1"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ru-RU" sz="2000" i="1">
                            <a:solidFill>
                              <a:schemeClr val="tx1"/>
                            </a:solidFill>
                            <a:latin typeface="Cambria Math"/>
                            <a:cs typeface="Times New Roman"/>
                          </a:rPr>
                        </m:ctrlPr>
                      </m:sSubPr>
                      <m:e>
                        <m:r>
                          <a:rPr lang="ru-RU" sz="2000" i="1">
                            <a:solidFill>
                              <a:schemeClr val="tx1"/>
                            </a:solidFill>
                            <a:latin typeface="Cambria Math"/>
                            <a:ea typeface="Calibri"/>
                            <a:cs typeface="Times New Roman"/>
                          </a:rPr>
                          <m:t>Р</m:t>
                        </m:r>
                      </m:e>
                      <m:sub>
                        <m:r>
                          <a:rPr lang="ru-RU" sz="2000" i="1">
                            <a:solidFill>
                              <a:schemeClr val="tx1"/>
                            </a:solidFill>
                            <a:latin typeface="Cambria Math"/>
                            <a:ea typeface="Calibri"/>
                            <a:cs typeface="Times New Roman"/>
                          </a:rPr>
                          <m:t>∆ АВС</m:t>
                        </m:r>
                      </m:sub>
                    </m:sSub>
                  </m:oMath>
                </a14:m>
                <a:r>
                  <a:rPr lang="ru-RU" sz="2000" i="1" dirty="0" smtClean="0">
                    <a:solidFill>
                      <a:schemeClr val="tx1"/>
                    </a:solidFill>
                    <a:latin typeface="Arial" panose="020B0604020202020204" pitchFamily="34" charset="0"/>
                    <a:cs typeface="Arial" panose="020B0604020202020204" pitchFamily="34" charset="0"/>
                  </a:rPr>
                  <a:t> ≈ 76 </a:t>
                </a:r>
                <a:r>
                  <a:rPr lang="ru-RU" sz="2000" i="1" dirty="0">
                    <a:solidFill>
                      <a:schemeClr val="tx1"/>
                    </a:solidFill>
                    <a:latin typeface="Arial" panose="020B0604020202020204" pitchFamily="34" charset="0"/>
                    <a:cs typeface="Arial" panose="020B0604020202020204" pitchFamily="34" charset="0"/>
                  </a:rPr>
                  <a:t>см</a:t>
                </a:r>
                <a:r>
                  <a:rPr lang="ru-RU" dirty="0">
                    <a:solidFill>
                      <a:schemeClr val="tx1"/>
                    </a:solidFill>
                  </a:rPr>
                  <a:t>.</a:t>
                </a: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467544" y="296420"/>
                <a:ext cx="8424936" cy="6010748"/>
              </a:xfrm>
              <a:prstGeom prst="rect">
                <a:avLst/>
              </a:prstGeom>
              <a:blipFill rotWithShape="1">
                <a:blip r:embed="rId3"/>
                <a:stretch>
                  <a:fillRect l="-796" t="-406" r="-1230"/>
                </a:stretch>
              </a:blipFill>
            </p:spPr>
            <p:txBody>
              <a:bodyPr/>
              <a:lstStyle/>
              <a:p>
                <a:r>
                  <a:rPr lang="ru-RU">
                    <a:noFill/>
                  </a:rPr>
                  <a:t> </a:t>
                </a:r>
              </a:p>
            </p:txBody>
          </p:sp>
        </mc:Fallback>
      </mc:AlternateContent>
      <p:sp>
        <p:nvSpPr>
          <p:cNvPr id="4" name="Равнобедренный треугольник 3"/>
          <p:cNvSpPr/>
          <p:nvPr/>
        </p:nvSpPr>
        <p:spPr>
          <a:xfrm>
            <a:off x="6558741" y="335846"/>
            <a:ext cx="1708776" cy="1343258"/>
          </a:xfrm>
          <a:prstGeom prst="triangle">
            <a:avLst/>
          </a:prstGeom>
          <a:solidFill>
            <a:schemeClr val="bg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6" name="Прямая соединительная линия 5"/>
          <p:cNvCxnSpPr>
            <a:stCxn id="4" idx="0"/>
            <a:endCxn id="4" idx="3"/>
          </p:cNvCxnSpPr>
          <p:nvPr/>
        </p:nvCxnSpPr>
        <p:spPr>
          <a:xfrm>
            <a:off x="7413129" y="335846"/>
            <a:ext cx="0" cy="134325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7" name="Полилиния 6"/>
          <p:cNvSpPr/>
          <p:nvPr/>
        </p:nvSpPr>
        <p:spPr>
          <a:xfrm>
            <a:off x="7431110" y="1418888"/>
            <a:ext cx="190066" cy="268244"/>
          </a:xfrm>
          <a:custGeom>
            <a:avLst/>
            <a:gdLst>
              <a:gd name="connsiteX0" fmla="*/ 0 w 190066"/>
              <a:gd name="connsiteY0" fmla="*/ 23546 h 268244"/>
              <a:gd name="connsiteX1" fmla="*/ 180304 w 190066"/>
              <a:gd name="connsiteY1" fmla="*/ 23546 h 268244"/>
              <a:gd name="connsiteX2" fmla="*/ 167425 w 190066"/>
              <a:gd name="connsiteY2" fmla="*/ 268244 h 268244"/>
              <a:gd name="connsiteX3" fmla="*/ 167425 w 190066"/>
              <a:gd name="connsiteY3" fmla="*/ 268244 h 268244"/>
            </a:gdLst>
            <a:ahLst/>
            <a:cxnLst>
              <a:cxn ang="0">
                <a:pos x="connsiteX0" y="connsiteY0"/>
              </a:cxn>
              <a:cxn ang="0">
                <a:pos x="connsiteX1" y="connsiteY1"/>
              </a:cxn>
              <a:cxn ang="0">
                <a:pos x="connsiteX2" y="connsiteY2"/>
              </a:cxn>
              <a:cxn ang="0">
                <a:pos x="connsiteX3" y="connsiteY3"/>
              </a:cxn>
            </a:cxnLst>
            <a:rect l="l" t="t" r="r" b="b"/>
            <a:pathLst>
              <a:path w="190066" h="268244">
                <a:moveTo>
                  <a:pt x="0" y="23546"/>
                </a:moveTo>
                <a:cubicBezTo>
                  <a:pt x="76200" y="3154"/>
                  <a:pt x="152400" y="-17237"/>
                  <a:pt x="180304" y="23546"/>
                </a:cubicBezTo>
                <a:cubicBezTo>
                  <a:pt x="208208" y="64329"/>
                  <a:pt x="167425" y="268244"/>
                  <a:pt x="167425" y="268244"/>
                </a:cubicBezTo>
                <a:lnTo>
                  <a:pt x="167425" y="26824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TextBox 7"/>
          <p:cNvSpPr txBox="1"/>
          <p:nvPr/>
        </p:nvSpPr>
        <p:spPr>
          <a:xfrm>
            <a:off x="6300192" y="1687132"/>
            <a:ext cx="317716" cy="369332"/>
          </a:xfrm>
          <a:prstGeom prst="rect">
            <a:avLst/>
          </a:prstGeom>
          <a:noFill/>
        </p:spPr>
        <p:txBody>
          <a:bodyPr wrap="none" rtlCol="0">
            <a:spAutoFit/>
          </a:bodyPr>
          <a:lstStyle/>
          <a:p>
            <a:r>
              <a:rPr lang="ru-RU" dirty="0" smtClean="0"/>
              <a:t>А</a:t>
            </a:r>
            <a:endParaRPr lang="ru-RU" dirty="0"/>
          </a:p>
        </p:txBody>
      </p:sp>
      <p:sp>
        <p:nvSpPr>
          <p:cNvPr id="9" name="TextBox 8"/>
          <p:cNvSpPr txBox="1"/>
          <p:nvPr/>
        </p:nvSpPr>
        <p:spPr>
          <a:xfrm>
            <a:off x="7526142" y="0"/>
            <a:ext cx="430233" cy="369332"/>
          </a:xfrm>
          <a:prstGeom prst="rect">
            <a:avLst/>
          </a:prstGeom>
          <a:noFill/>
        </p:spPr>
        <p:txBody>
          <a:bodyPr wrap="square" rtlCol="0">
            <a:spAutoFit/>
          </a:bodyPr>
          <a:lstStyle/>
          <a:p>
            <a:r>
              <a:rPr lang="ru-RU" dirty="0" smtClean="0"/>
              <a:t>В</a:t>
            </a:r>
            <a:endParaRPr lang="ru-RU" dirty="0"/>
          </a:p>
        </p:txBody>
      </p:sp>
      <p:sp>
        <p:nvSpPr>
          <p:cNvPr id="10" name="TextBox 9"/>
          <p:cNvSpPr txBox="1"/>
          <p:nvPr/>
        </p:nvSpPr>
        <p:spPr>
          <a:xfrm>
            <a:off x="8267517" y="1687132"/>
            <a:ext cx="480946" cy="369332"/>
          </a:xfrm>
          <a:prstGeom prst="rect">
            <a:avLst/>
          </a:prstGeom>
          <a:noFill/>
        </p:spPr>
        <p:txBody>
          <a:bodyPr wrap="square" rtlCol="0">
            <a:spAutoFit/>
          </a:bodyPr>
          <a:lstStyle/>
          <a:p>
            <a:r>
              <a:rPr lang="ru-RU" dirty="0" smtClean="0"/>
              <a:t>С</a:t>
            </a:r>
            <a:endParaRPr lang="ru-RU" dirty="0"/>
          </a:p>
        </p:txBody>
      </p:sp>
      <p:sp>
        <p:nvSpPr>
          <p:cNvPr id="11" name="Стрелка вправо 10"/>
          <p:cNvSpPr/>
          <p:nvPr/>
        </p:nvSpPr>
        <p:spPr>
          <a:xfrm>
            <a:off x="3563888" y="4689140"/>
            <a:ext cx="576064" cy="1080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n w="3175">
                <a:solidFill>
                  <a:sysClr val="windowText" lastClr="000000"/>
                </a:solidFill>
              </a:ln>
              <a:solidFill>
                <a:sysClr val="windowText" lastClr="000000"/>
              </a:solidFill>
            </a:endParaRPr>
          </a:p>
        </p:txBody>
      </p:sp>
    </p:spTree>
    <p:extLst>
      <p:ext uri="{BB962C8B-B14F-4D97-AF65-F5344CB8AC3E}">
        <p14:creationId xmlns:p14="http://schemas.microsoft.com/office/powerpoint/2010/main" val="1520213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0"/>
                                        <p:tgtEl>
                                          <p:spTgt spid="2">
                                            <p:txEl>
                                              <p:pRg st="8" end="8"/>
                                            </p:txEl>
                                          </p:spTgt>
                                        </p:tgtEl>
                                      </p:cBhvr>
                                    </p:animEffect>
                                    <p:anim calcmode="lin" valueType="num">
                                      <p:cBhvr>
                                        <p:cTn id="2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fade">
                                      <p:cBhvr>
                                        <p:cTn id="26" dur="1000"/>
                                        <p:tgtEl>
                                          <p:spTgt spid="2">
                                            <p:txEl>
                                              <p:pRg st="9" end="9"/>
                                            </p:txEl>
                                          </p:spTgt>
                                        </p:tgtEl>
                                      </p:cBhvr>
                                    </p:animEffect>
                                    <p:anim calcmode="lin" valueType="num">
                                      <p:cBhvr>
                                        <p:cTn id="2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animEffect transition="in" filter="fade">
                                      <p:cBhvr>
                                        <p:cTn id="40" dur="1000"/>
                                        <p:tgtEl>
                                          <p:spTgt spid="2">
                                            <p:txEl>
                                              <p:pRg st="10" end="10"/>
                                            </p:txEl>
                                          </p:spTgt>
                                        </p:tgtEl>
                                      </p:cBhvr>
                                    </p:animEffect>
                                    <p:anim calcmode="lin" valueType="num">
                                      <p:cBhvr>
                                        <p:cTn id="41"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fade">
                                      <p:cBhvr>
                                        <p:cTn id="47" dur="1000"/>
                                        <p:tgtEl>
                                          <p:spTgt spid="2">
                                            <p:txEl>
                                              <p:pRg st="11" end="11"/>
                                            </p:txEl>
                                          </p:spTgt>
                                        </p:tgtEl>
                                      </p:cBhvr>
                                    </p:animEffect>
                                    <p:anim calcmode="lin" valueType="num">
                                      <p:cBhvr>
                                        <p:cTn id="4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567761" y="335846"/>
                <a:ext cx="8208912" cy="6152069"/>
              </a:xfrm>
              <a:prstGeom prst="rect">
                <a:avLst/>
              </a:prstGeom>
            </p:spPr>
            <p:txBody>
              <a:bodyPr wrap="square">
                <a:spAutoFit/>
              </a:bodyPr>
              <a:lstStyle/>
              <a:p>
                <a:r>
                  <a:rPr lang="ru-RU" sz="2000" b="1" i="1" dirty="0" smtClean="0">
                    <a:latin typeface="Arial" panose="020B0604020202020204" pitchFamily="34" charset="0"/>
                    <a:cs typeface="Arial" panose="020B0604020202020204" pitchFamily="34" charset="0"/>
                  </a:rPr>
                  <a:t>Задача №2. </a:t>
                </a:r>
              </a:p>
              <a:p>
                <a:r>
                  <a:rPr lang="ru-RU" sz="2000" i="1" dirty="0" smtClean="0">
                    <a:latin typeface="Arial" panose="020B0604020202020204" pitchFamily="34" charset="0"/>
                    <a:cs typeface="Arial" panose="020B0604020202020204" pitchFamily="34" charset="0"/>
                  </a:rPr>
                  <a:t>                                                                                В</a:t>
                </a:r>
                <a:endParaRPr lang="ru-RU" sz="2000" i="1" dirty="0">
                  <a:latin typeface="Arial" panose="020B0604020202020204" pitchFamily="34" charset="0"/>
                  <a:cs typeface="Arial" panose="020B0604020202020204" pitchFamily="34" charset="0"/>
                </a:endParaRPr>
              </a:p>
              <a:p>
                <a:pPr lvl="0"/>
                <a:r>
                  <a:rPr lang="ru-RU" sz="2000" b="1" i="1" dirty="0" smtClean="0">
                    <a:latin typeface="Arial" panose="020B0604020202020204" pitchFamily="34" charset="0"/>
                    <a:cs typeface="Arial" panose="020B0604020202020204" pitchFamily="34" charset="0"/>
                  </a:rPr>
                  <a:t>Дано</a:t>
                </a:r>
                <a:r>
                  <a:rPr lang="ru-RU" sz="2000" i="1" dirty="0" smtClean="0">
                    <a:latin typeface="Arial" panose="020B0604020202020204" pitchFamily="34" charset="0"/>
                    <a:cs typeface="Arial" panose="020B0604020202020204" pitchFamily="34" charset="0"/>
                  </a:rPr>
                  <a:t>: АВС</a:t>
                </a:r>
                <a:r>
                  <a:rPr lang="en-US" sz="2000" i="1" dirty="0" smtClean="0">
                    <a:latin typeface="Arial" panose="020B0604020202020204" pitchFamily="34" charset="0"/>
                    <a:cs typeface="Arial" panose="020B0604020202020204" pitchFamily="34" charset="0"/>
                  </a:rPr>
                  <a:t>D</a:t>
                </a:r>
                <a:r>
                  <a:rPr lang="ru-RU" sz="2000" i="1" dirty="0" smtClean="0">
                    <a:latin typeface="Arial" panose="020B0604020202020204" pitchFamily="34" charset="0"/>
                    <a:cs typeface="Arial" panose="020B0604020202020204" pitchFamily="34" charset="0"/>
                  </a:rPr>
                  <a:t> - квадрат</a:t>
                </a:r>
                <a:r>
                  <a:rPr lang="ru-RU" sz="2000" i="1" dirty="0">
                    <a:latin typeface="Arial" panose="020B0604020202020204" pitchFamily="34" charset="0"/>
                    <a:cs typeface="Arial" panose="020B0604020202020204" pitchFamily="34" charset="0"/>
                  </a:rPr>
                  <a:t>,</a:t>
                </a:r>
                <a14:m>
                  <m:oMath xmlns:m="http://schemas.openxmlformats.org/officeDocument/2006/math">
                    <m:sSub>
                      <m:sSubPr>
                        <m:ctrlPr>
                          <a:rPr lang="ru-RU" sz="2000" i="1" dirty="0" smtClean="0">
                            <a:solidFill>
                              <a:schemeClr val="tx1"/>
                            </a:solidFill>
                            <a:latin typeface="Cambria Math"/>
                          </a:rPr>
                        </m:ctrlPr>
                      </m:sSubPr>
                      <m:e>
                        <m:r>
                          <m:rPr>
                            <m:nor/>
                          </m:rPr>
                          <a:rPr lang="ru-RU" sz="2000" i="1" dirty="0">
                            <a:solidFill>
                              <a:schemeClr val="tx1"/>
                            </a:solidFill>
                            <a:latin typeface="Arial" panose="020B0604020202020204" pitchFamily="34" charset="0"/>
                            <a:cs typeface="Arial" panose="020B0604020202020204" pitchFamily="34" charset="0"/>
                          </a:rPr>
                          <m:t>S</m:t>
                        </m:r>
                      </m:e>
                      <m:sub>
                        <m:r>
                          <a:rPr lang="ru-RU" sz="2000" i="1">
                            <a:solidFill>
                              <a:schemeClr val="tx1"/>
                            </a:solidFill>
                            <a:latin typeface="Cambria Math"/>
                            <a:ea typeface="Calibri"/>
                            <a:cs typeface="Times New Roman"/>
                          </a:rPr>
                          <m:t> АВС</m:t>
                        </m:r>
                        <m:r>
                          <a:rPr lang="en-US" sz="2000" i="1">
                            <a:solidFill>
                              <a:schemeClr val="tx1"/>
                            </a:solidFill>
                            <a:latin typeface="Cambria Math"/>
                            <a:ea typeface="Calibri"/>
                            <a:cs typeface="Times New Roman"/>
                          </a:rPr>
                          <m:t>𝐷</m:t>
                        </m:r>
                      </m:sub>
                    </m:sSub>
                  </m:oMath>
                </a14:m>
                <a:r>
                  <a:rPr lang="ru-RU" sz="2000" i="1" dirty="0" smtClean="0">
                    <a:solidFill>
                      <a:schemeClr val="tx1"/>
                    </a:solidFill>
                    <a:latin typeface="Arial" panose="020B0604020202020204" pitchFamily="34" charset="0"/>
                    <a:cs typeface="Arial" panose="020B0604020202020204" pitchFamily="34" charset="0"/>
                  </a:rPr>
                  <a:t>=16 </a:t>
                </a:r>
                <a:r>
                  <a:rPr lang="ru-RU" sz="2000" i="1" dirty="0">
                    <a:solidFill>
                      <a:schemeClr val="tx1"/>
                    </a:solidFill>
                    <a:latin typeface="Arial" panose="020B0604020202020204" pitchFamily="34" charset="0"/>
                    <a:ea typeface="Calibri"/>
                    <a:cs typeface="Arial" panose="020B0604020202020204" pitchFamily="34" charset="0"/>
                  </a:rPr>
                  <a:t>см</a:t>
                </a:r>
                <a:r>
                  <a:rPr lang="ru-RU" sz="2000" i="1" baseline="30000" dirty="0">
                    <a:solidFill>
                      <a:schemeClr val="tx1"/>
                    </a:solidFill>
                    <a:latin typeface="Arial" panose="020B0604020202020204" pitchFamily="34" charset="0"/>
                    <a:ea typeface="Calibri"/>
                    <a:cs typeface="Arial" panose="020B0604020202020204" pitchFamily="34" charset="0"/>
                  </a:rPr>
                  <a:t>2</a:t>
                </a:r>
                <a:endParaRPr lang="ru-RU" sz="2000" i="1" dirty="0">
                  <a:solidFill>
                    <a:prstClr val="black"/>
                  </a:solidFill>
                  <a:latin typeface="Arial" panose="020B0604020202020204" pitchFamily="34" charset="0"/>
                  <a:cs typeface="Arial" panose="020B0604020202020204" pitchFamily="34" charset="0"/>
                </a:endParaRPr>
              </a:p>
              <a:p>
                <a:endParaRPr lang="ru-RU" sz="2000" i="1" dirty="0" smtClean="0">
                  <a:latin typeface="Arial" panose="020B0604020202020204" pitchFamily="34" charset="0"/>
                  <a:cs typeface="Arial" panose="020B0604020202020204" pitchFamily="34" charset="0"/>
                </a:endParaRPr>
              </a:p>
              <a:p>
                <a:r>
                  <a:rPr lang="ru-RU" sz="2000" b="1" i="1" dirty="0" smtClean="0">
                    <a:latin typeface="Arial" panose="020B0604020202020204" pitchFamily="34" charset="0"/>
                    <a:cs typeface="Arial" panose="020B0604020202020204" pitchFamily="34" charset="0"/>
                  </a:rPr>
                  <a:t>Найти</a:t>
                </a:r>
                <a:r>
                  <a:rPr lang="ru-RU" sz="2000" i="1" dirty="0" smtClean="0">
                    <a:latin typeface="Arial" panose="020B0604020202020204" pitchFamily="34" charset="0"/>
                    <a:cs typeface="Arial" panose="020B0604020202020204" pitchFamily="34" charset="0"/>
                  </a:rPr>
                  <a:t>: </a:t>
                </a:r>
                <a14:m>
                  <m:oMath xmlns:m="http://schemas.openxmlformats.org/officeDocument/2006/math">
                    <m:sSub>
                      <m:sSubPr>
                        <m:ctrlPr>
                          <a:rPr lang="ru-RU" sz="2000" i="1" smtClean="0">
                            <a:latin typeface="Cambria Math"/>
                            <a:cs typeface="Times New Roman"/>
                          </a:rPr>
                        </m:ctrlPr>
                      </m:sSubPr>
                      <m:e>
                        <m:r>
                          <a:rPr lang="ru-RU" sz="2000" i="1">
                            <a:effectLst/>
                            <a:latin typeface="Cambria Math"/>
                            <a:ea typeface="Calibri"/>
                            <a:cs typeface="Times New Roman"/>
                          </a:rPr>
                          <m:t>Р</m:t>
                        </m:r>
                      </m:e>
                      <m:sub>
                        <m:r>
                          <a:rPr lang="ru-RU" sz="2000" i="1">
                            <a:solidFill>
                              <a:prstClr val="black"/>
                            </a:solidFill>
                            <a:latin typeface="Cambria Math"/>
                            <a:ea typeface="Calibri"/>
                            <a:cs typeface="Times New Roman"/>
                          </a:rPr>
                          <m:t> </m:t>
                        </m:r>
                        <m:r>
                          <a:rPr lang="ru-RU" sz="2000" i="1" smtClean="0">
                            <a:solidFill>
                              <a:schemeClr val="tx1"/>
                            </a:solidFill>
                            <a:latin typeface="Cambria Math"/>
                            <a:ea typeface="Calibri"/>
                            <a:cs typeface="Times New Roman"/>
                          </a:rPr>
                          <m:t>АВС</m:t>
                        </m:r>
                        <m:r>
                          <a:rPr lang="en-US" sz="2000" b="0" i="1" smtClean="0">
                            <a:solidFill>
                              <a:schemeClr val="tx1"/>
                            </a:solidFill>
                            <a:latin typeface="Cambria Math"/>
                            <a:ea typeface="Calibri"/>
                            <a:cs typeface="Times New Roman"/>
                          </a:rPr>
                          <m:t>𝐷</m:t>
                        </m:r>
                      </m:sub>
                    </m:sSub>
                  </m:oMath>
                </a14:m>
                <a:endParaRPr lang="ru-RU" sz="2000" i="1" dirty="0">
                  <a:latin typeface="Arial" panose="020B0604020202020204" pitchFamily="34" charset="0"/>
                  <a:cs typeface="Arial" panose="020B0604020202020204" pitchFamily="34" charset="0"/>
                </a:endParaRPr>
              </a:p>
              <a:p>
                <a:endParaRPr lang="ru-RU" sz="2000" b="1" i="1" dirty="0" smtClean="0">
                  <a:latin typeface="Arial" panose="020B0604020202020204" pitchFamily="34" charset="0"/>
                  <a:cs typeface="Arial" panose="020B0604020202020204" pitchFamily="34" charset="0"/>
                </a:endParaRPr>
              </a:p>
              <a:p>
                <a:r>
                  <a:rPr lang="ru-RU" sz="2000" b="1" i="1" dirty="0" smtClean="0">
                    <a:latin typeface="Arial" panose="020B0604020202020204" pitchFamily="34" charset="0"/>
                    <a:cs typeface="Arial" panose="020B0604020202020204" pitchFamily="34" charset="0"/>
                  </a:rPr>
                  <a:t>Решение:</a:t>
                </a:r>
                <a:r>
                  <a:rPr lang="en-US" sz="2000" i="1" dirty="0">
                    <a:solidFill>
                      <a:prstClr val="white"/>
                    </a:solidFill>
                    <a:latin typeface="Arial" panose="020B0604020202020204" pitchFamily="34" charset="0"/>
                    <a:cs typeface="Arial" panose="020B0604020202020204" pitchFamily="34" charset="0"/>
                  </a:rPr>
                  <a:t> </a:t>
                </a:r>
                <a:r>
                  <a:rPr lang="ru-RU" sz="2000" i="1" dirty="0" smtClean="0">
                    <a:solidFill>
                      <a:prstClr val="white"/>
                    </a:solidFill>
                    <a:latin typeface="Arial" panose="020B0604020202020204" pitchFamily="34" charset="0"/>
                    <a:cs typeface="Arial" panose="020B0604020202020204" pitchFamily="34" charset="0"/>
                  </a:rPr>
                  <a:t>                                                                                        </a:t>
                </a:r>
                <a:r>
                  <a:rPr lang="en-US" sz="2000" i="1" dirty="0" smtClean="0">
                    <a:solidFill>
                      <a:prstClr val="white"/>
                    </a:solidFill>
                    <a:latin typeface="Arial" panose="020B0604020202020204" pitchFamily="34" charset="0"/>
                    <a:cs typeface="Arial" panose="020B0604020202020204" pitchFamily="34" charset="0"/>
                  </a:rPr>
                  <a:t>D</a:t>
                </a:r>
                <a:endParaRPr lang="ru-RU" sz="2000" i="1" dirty="0" smtClean="0">
                  <a:solidFill>
                    <a:prstClr val="white"/>
                  </a:solidFill>
                  <a:latin typeface="Arial" panose="020B0604020202020204" pitchFamily="34" charset="0"/>
                  <a:cs typeface="Arial" panose="020B0604020202020204" pitchFamily="34" charset="0"/>
                </a:endParaRPr>
              </a:p>
              <a:p>
                <a:r>
                  <a:rPr lang="ru-RU" sz="2000" i="1" dirty="0" smtClean="0">
                    <a:solidFill>
                      <a:prstClr val="white"/>
                    </a:solidFill>
                    <a:latin typeface="Arial" panose="020B0604020202020204" pitchFamily="34" charset="0"/>
                    <a:cs typeface="Arial" panose="020B0604020202020204" pitchFamily="34" charset="0"/>
                  </a:rPr>
                  <a:t>                                                                                         </a:t>
                </a:r>
                <a:endParaRPr lang="ru-RU" sz="2000" i="1" dirty="0" smtClean="0">
                  <a:latin typeface="Arial" panose="020B0604020202020204" pitchFamily="34" charset="0"/>
                  <a:cs typeface="Arial" panose="020B0604020202020204" pitchFamily="34" charset="0"/>
                </a:endParaRPr>
              </a:p>
              <a:p>
                <a:r>
                  <a:rPr lang="ru-RU" sz="2000" i="1" dirty="0" smtClean="0">
                    <a:latin typeface="Arial" panose="020B0604020202020204" pitchFamily="34" charset="0"/>
                    <a:cs typeface="Arial" panose="020B0604020202020204" pitchFamily="34" charset="0"/>
                  </a:rPr>
                  <a:t>Обозначим через  </a:t>
                </a:r>
                <a14:m>
                  <m:oMath xmlns:m="http://schemas.openxmlformats.org/officeDocument/2006/math">
                    <m:sSub>
                      <m:sSubPr>
                        <m:ctrlPr>
                          <a:rPr lang="ru-RU" sz="2000" b="1" i="1">
                            <a:latin typeface="Cambria Math"/>
                            <a:cs typeface="Times New Roman"/>
                          </a:rPr>
                        </m:ctrlPr>
                      </m:sSubPr>
                      <m:e>
                        <m:r>
                          <a:rPr lang="ru-RU" sz="2000" b="1" i="1">
                            <a:effectLst/>
                            <a:latin typeface="Cambria Math"/>
                            <a:ea typeface="Calibri"/>
                            <a:cs typeface="Times New Roman"/>
                          </a:rPr>
                          <m:t>а</m:t>
                        </m:r>
                      </m:e>
                      <m:sub>
                        <m:r>
                          <a:rPr lang="ru-RU" sz="2000" b="1" i="1" smtClean="0">
                            <a:effectLst/>
                            <a:latin typeface="Cambria Math"/>
                            <a:ea typeface="Calibri"/>
                            <a:cs typeface="Times New Roman"/>
                          </a:rPr>
                          <m:t>𝟒</m:t>
                        </m:r>
                      </m:sub>
                    </m:sSub>
                  </m:oMath>
                </a14:m>
                <a:r>
                  <a:rPr lang="en-US" sz="2000" i="1" dirty="0" smtClean="0">
                    <a:latin typeface="Arial" panose="020B0604020202020204" pitchFamily="34" charset="0"/>
                    <a:cs typeface="Arial" panose="020B0604020202020204" pitchFamily="34" charset="0"/>
                  </a:rPr>
                  <a:t>= </a:t>
                </a:r>
                <a:r>
                  <a:rPr lang="ru-RU" sz="2000" i="1" dirty="0" smtClean="0">
                    <a:latin typeface="Arial" panose="020B0604020202020204" pitchFamily="34" charset="0"/>
                    <a:cs typeface="Arial" panose="020B0604020202020204" pitchFamily="34" charset="0"/>
                  </a:rPr>
                  <a:t>АВ сторону квадрата АВС</a:t>
                </a:r>
                <a:r>
                  <a:rPr lang="en-US" sz="2000" i="1" dirty="0" smtClean="0">
                    <a:latin typeface="Arial" panose="020B0604020202020204" pitchFamily="34" charset="0"/>
                    <a:cs typeface="Arial" panose="020B0604020202020204" pitchFamily="34" charset="0"/>
                  </a:rPr>
                  <a:t>D</a:t>
                </a:r>
                <a:r>
                  <a:rPr lang="ru-RU" sz="2000" i="1" dirty="0" smtClean="0">
                    <a:latin typeface="Arial" panose="020B0604020202020204" pitchFamily="34" charset="0"/>
                    <a:cs typeface="Arial" panose="020B0604020202020204" pitchFamily="34" charset="0"/>
                  </a:rPr>
                  <a:t>, тогда </a:t>
                </a:r>
                <a:r>
                  <a:rPr lang="ru-RU" sz="2000" i="1" dirty="0">
                    <a:latin typeface="Arial" panose="020B0604020202020204" pitchFamily="34" charset="0"/>
                    <a:cs typeface="Arial" panose="020B0604020202020204" pitchFamily="34" charset="0"/>
                  </a:rPr>
                  <a:t>вычислим площадь </a:t>
                </a:r>
                <a:r>
                  <a:rPr lang="ru-RU" sz="2000" i="1" dirty="0" smtClean="0">
                    <a:latin typeface="Arial" panose="020B0604020202020204" pitchFamily="34" charset="0"/>
                    <a:cs typeface="Arial" panose="020B0604020202020204" pitchFamily="34" charset="0"/>
                  </a:rPr>
                  <a:t>по </a:t>
                </a:r>
                <a:r>
                  <a:rPr lang="ru-RU" sz="2000" i="1" dirty="0">
                    <a:latin typeface="Arial" panose="020B0604020202020204" pitchFamily="34" charset="0"/>
                    <a:cs typeface="Arial" panose="020B0604020202020204" pitchFamily="34" charset="0"/>
                  </a:rPr>
                  <a:t>формуле</a:t>
                </a:r>
                <a:r>
                  <a:rPr lang="ru-RU" sz="2000" i="1" dirty="0" smtClean="0">
                    <a:latin typeface="Arial" panose="020B0604020202020204" pitchFamily="34" charset="0"/>
                    <a:cs typeface="Arial" panose="020B0604020202020204" pitchFamily="34" charset="0"/>
                  </a:rPr>
                  <a:t>: </a:t>
                </a:r>
                <a14:m>
                  <m:oMath xmlns:m="http://schemas.openxmlformats.org/officeDocument/2006/math">
                    <m:sSup>
                      <m:sSupPr>
                        <m:ctrlPr>
                          <a:rPr lang="ru-RU" sz="2000" i="1" smtClean="0">
                            <a:solidFill>
                              <a:schemeClr val="tx1"/>
                            </a:solidFill>
                            <a:latin typeface="Cambria Math"/>
                            <a:ea typeface="Times New Roman"/>
                            <a:cs typeface="Times New Roman"/>
                          </a:rPr>
                        </m:ctrlPr>
                      </m:sSupPr>
                      <m:e>
                        <m:sSub>
                          <m:sSubPr>
                            <m:ctrlPr>
                              <a:rPr lang="ru-RU" sz="2000" i="1">
                                <a:solidFill>
                                  <a:schemeClr val="tx1"/>
                                </a:solidFill>
                                <a:effectLst/>
                                <a:latin typeface="Cambria Math"/>
                                <a:ea typeface="Times New Roman"/>
                                <a:cs typeface="Times New Roman"/>
                              </a:rPr>
                            </m:ctrlPr>
                          </m:sSubPr>
                          <m:e>
                            <m:sSub>
                              <m:sSubPr>
                                <m:ctrlPr>
                                  <a:rPr lang="ru-RU" sz="2000" i="1" dirty="0">
                                    <a:solidFill>
                                      <a:schemeClr val="tx1"/>
                                    </a:solidFill>
                                    <a:latin typeface="Cambria Math"/>
                                  </a:rPr>
                                </m:ctrlPr>
                              </m:sSubPr>
                              <m:e>
                                <m:r>
                                  <m:rPr>
                                    <m:nor/>
                                  </m:rPr>
                                  <a:rPr lang="ru-RU" sz="2000" i="1" dirty="0">
                                    <a:solidFill>
                                      <a:schemeClr val="tx1"/>
                                    </a:solidFill>
                                    <a:latin typeface="Arial" panose="020B0604020202020204" pitchFamily="34" charset="0"/>
                                    <a:cs typeface="Arial" panose="020B0604020202020204" pitchFamily="34" charset="0"/>
                                  </a:rPr>
                                  <m:t>S</m:t>
                                </m:r>
                              </m:e>
                              <m:sub>
                                <m:r>
                                  <a:rPr lang="ru-RU" sz="2000" i="1">
                                    <a:solidFill>
                                      <a:schemeClr val="tx1"/>
                                    </a:solidFill>
                                    <a:latin typeface="Cambria Math"/>
                                    <a:ea typeface="Calibri"/>
                                    <a:cs typeface="Times New Roman"/>
                                  </a:rPr>
                                  <m:t> АВС</m:t>
                                </m:r>
                                <m:r>
                                  <a:rPr lang="en-US" sz="2000" i="1">
                                    <a:solidFill>
                                      <a:schemeClr val="tx1"/>
                                    </a:solidFill>
                                    <a:latin typeface="Cambria Math"/>
                                    <a:ea typeface="Calibri"/>
                                    <a:cs typeface="Times New Roman"/>
                                  </a:rPr>
                                  <m:t>𝐷</m:t>
                                </m:r>
                              </m:sub>
                            </m:sSub>
                            <m:r>
                              <a:rPr lang="ru-RU" sz="2000" i="1">
                                <a:solidFill>
                                  <a:schemeClr val="tx1"/>
                                </a:solidFill>
                                <a:effectLst/>
                                <a:latin typeface="Cambria Math"/>
                                <a:ea typeface="Times New Roman"/>
                                <a:cs typeface="Times New Roman"/>
                              </a:rPr>
                              <m:t>=а</m:t>
                            </m:r>
                          </m:e>
                          <m:sub>
                            <m:r>
                              <a:rPr lang="ru-RU" sz="2000" i="1">
                                <a:solidFill>
                                  <a:schemeClr val="tx1"/>
                                </a:solidFill>
                                <a:effectLst/>
                                <a:latin typeface="Cambria Math"/>
                                <a:ea typeface="Times New Roman"/>
                                <a:cs typeface="Times New Roman"/>
                              </a:rPr>
                              <m:t>4</m:t>
                            </m:r>
                          </m:sub>
                        </m:sSub>
                      </m:e>
                      <m:sup>
                        <m:r>
                          <a:rPr lang="ru-RU" sz="2000" i="1">
                            <a:solidFill>
                              <a:schemeClr val="tx1"/>
                            </a:solidFill>
                            <a:effectLst/>
                            <a:latin typeface="Cambria Math"/>
                            <a:ea typeface="Times New Roman"/>
                            <a:cs typeface="Times New Roman"/>
                          </a:rPr>
                          <m:t>2</m:t>
                        </m:r>
                      </m:sup>
                    </m:sSup>
                  </m:oMath>
                </a14:m>
                <a:endParaRPr lang="ru-RU" sz="2000" i="1" dirty="0">
                  <a:solidFill>
                    <a:schemeClr val="tx1"/>
                  </a:solidFill>
                  <a:latin typeface="Arial" panose="020B0604020202020204" pitchFamily="34" charset="0"/>
                  <a:cs typeface="Arial" panose="020B0604020202020204" pitchFamily="34" charset="0"/>
                </a:endParaRPr>
              </a:p>
              <a:p>
                <a:pPr lvl="0"/>
                <a:r>
                  <a:rPr lang="ru-RU" sz="2000" i="1" dirty="0" smtClean="0">
                    <a:solidFill>
                      <a:schemeClr val="tx1"/>
                    </a:solidFill>
                    <a:latin typeface="Arial" panose="020B0604020202020204" pitchFamily="34" charset="0"/>
                    <a:cs typeface="Arial" panose="020B0604020202020204" pitchFamily="34" charset="0"/>
                  </a:rPr>
                  <a:t>Т.к. </a:t>
                </a:r>
                <a14:m>
                  <m:oMath xmlns:m="http://schemas.openxmlformats.org/officeDocument/2006/math">
                    <m:sSub>
                      <m:sSubPr>
                        <m:ctrlPr>
                          <a:rPr lang="ru-RU" sz="2000" i="1" dirty="0">
                            <a:solidFill>
                              <a:schemeClr val="tx1"/>
                            </a:solidFill>
                            <a:latin typeface="Cambria Math"/>
                          </a:rPr>
                        </m:ctrlPr>
                      </m:sSubPr>
                      <m:e>
                        <m:r>
                          <m:rPr>
                            <m:nor/>
                          </m:rPr>
                          <a:rPr lang="ru-RU" sz="2000" i="1" dirty="0">
                            <a:solidFill>
                              <a:schemeClr val="tx1"/>
                            </a:solidFill>
                            <a:latin typeface="Arial" panose="020B0604020202020204" pitchFamily="34" charset="0"/>
                            <a:cs typeface="Arial" panose="020B0604020202020204" pitchFamily="34" charset="0"/>
                          </a:rPr>
                          <m:t>S</m:t>
                        </m:r>
                      </m:e>
                      <m:sub>
                        <m:r>
                          <a:rPr lang="ru-RU" sz="2000" i="1">
                            <a:solidFill>
                              <a:schemeClr val="tx1"/>
                            </a:solidFill>
                            <a:latin typeface="Cambria Math"/>
                            <a:ea typeface="Calibri"/>
                            <a:cs typeface="Times New Roman"/>
                          </a:rPr>
                          <m:t> АВС</m:t>
                        </m:r>
                        <m:r>
                          <a:rPr lang="en-US" sz="2000" i="1">
                            <a:solidFill>
                              <a:schemeClr val="tx1"/>
                            </a:solidFill>
                            <a:latin typeface="Cambria Math"/>
                            <a:ea typeface="Calibri"/>
                            <a:cs typeface="Times New Roman"/>
                          </a:rPr>
                          <m:t>𝐷</m:t>
                        </m:r>
                      </m:sub>
                    </m:sSub>
                  </m:oMath>
                </a14:m>
                <a:r>
                  <a:rPr lang="ru-RU" sz="2000" i="1" dirty="0" smtClean="0">
                    <a:solidFill>
                      <a:schemeClr val="tx1"/>
                    </a:solidFill>
                    <a:latin typeface="Arial" panose="020B0604020202020204" pitchFamily="34" charset="0"/>
                    <a:cs typeface="Arial" panose="020B0604020202020204" pitchFamily="34" charset="0"/>
                  </a:rPr>
                  <a:t>=16</a:t>
                </a:r>
                <a:r>
                  <a:rPr lang="ru-RU" sz="2000" i="1" dirty="0" smtClean="0">
                    <a:solidFill>
                      <a:schemeClr val="tx1"/>
                    </a:solidFill>
                    <a:latin typeface="Arial" panose="020B0604020202020204" pitchFamily="34" charset="0"/>
                    <a:ea typeface="Calibri"/>
                    <a:cs typeface="Arial" panose="020B0604020202020204" pitchFamily="34" charset="0"/>
                  </a:rPr>
                  <a:t>см</a:t>
                </a:r>
                <a:r>
                  <a:rPr lang="ru-RU" sz="2000" i="1" baseline="30000" dirty="0" smtClean="0">
                    <a:solidFill>
                      <a:schemeClr val="tx1"/>
                    </a:solidFill>
                    <a:latin typeface="Arial" panose="020B0604020202020204" pitchFamily="34" charset="0"/>
                    <a:ea typeface="Calibri"/>
                    <a:cs typeface="Arial" panose="020B0604020202020204" pitchFamily="34" charset="0"/>
                  </a:rPr>
                  <a:t>2 </a:t>
                </a:r>
                <a:endParaRPr lang="ru-RU" sz="2000" i="1" dirty="0">
                  <a:solidFill>
                    <a:schemeClr val="tx1"/>
                  </a:solidFill>
                  <a:latin typeface="Arial" panose="020B0604020202020204" pitchFamily="34" charset="0"/>
                  <a:cs typeface="Arial" panose="020B0604020202020204" pitchFamily="34" charset="0"/>
                </a:endParaRPr>
              </a:p>
              <a:p>
                <a:pPr algn="just">
                  <a:lnSpc>
                    <a:spcPct val="115000"/>
                  </a:lnSpc>
                  <a:spcAft>
                    <a:spcPts val="1000"/>
                  </a:spcAft>
                </a:pPr>
                <a:r>
                  <a:rPr lang="ru-RU" sz="2000" i="1" dirty="0">
                    <a:solidFill>
                      <a:schemeClr val="tx1"/>
                    </a:solidFill>
                    <a:latin typeface="Arial" panose="020B0604020202020204" pitchFamily="34" charset="0"/>
                    <a:cs typeface="Arial" panose="020B0604020202020204" pitchFamily="34" charset="0"/>
                  </a:rPr>
                  <a:t>т</a:t>
                </a:r>
                <a:r>
                  <a:rPr lang="ru-RU" sz="2000" i="1" dirty="0" smtClean="0">
                    <a:solidFill>
                      <a:schemeClr val="tx1"/>
                    </a:solidFill>
                    <a:latin typeface="Arial" panose="020B0604020202020204" pitchFamily="34" charset="0"/>
                    <a:cs typeface="Arial" panose="020B0604020202020204" pitchFamily="34" charset="0"/>
                  </a:rPr>
                  <a:t>о, подставив </a:t>
                </a:r>
                <a:r>
                  <a:rPr lang="ru-RU" sz="2000" i="1" dirty="0">
                    <a:solidFill>
                      <a:schemeClr val="tx1"/>
                    </a:solidFill>
                    <a:latin typeface="Arial" panose="020B0604020202020204" pitchFamily="34" charset="0"/>
                    <a:cs typeface="Arial" panose="020B0604020202020204" pitchFamily="34" charset="0"/>
                  </a:rPr>
                  <a:t>данные правильного </a:t>
                </a:r>
                <a:r>
                  <a:rPr lang="ru-RU" sz="2000" i="1" dirty="0" smtClean="0">
                    <a:solidFill>
                      <a:schemeClr val="tx1"/>
                    </a:solidFill>
                    <a:latin typeface="Arial" panose="020B0604020202020204" pitchFamily="34" charset="0"/>
                    <a:cs typeface="Arial" panose="020B0604020202020204" pitchFamily="34" charset="0"/>
                  </a:rPr>
                  <a:t>четырехугольника в </a:t>
                </a:r>
                <a:r>
                  <a:rPr lang="ru-RU" sz="2000" i="1" dirty="0">
                    <a:solidFill>
                      <a:schemeClr val="tx1"/>
                    </a:solidFill>
                    <a:latin typeface="Arial" panose="020B0604020202020204" pitchFamily="34" charset="0"/>
                    <a:cs typeface="Arial" panose="020B0604020202020204" pitchFamily="34" charset="0"/>
                  </a:rPr>
                  <a:t>эту формулу, получим</a:t>
                </a:r>
                <a:r>
                  <a:rPr lang="ru-RU" sz="2000" i="1" dirty="0" smtClean="0">
                    <a:solidFill>
                      <a:schemeClr val="tx1"/>
                    </a:solidFill>
                    <a:latin typeface="Arial" panose="020B0604020202020204" pitchFamily="34" charset="0"/>
                    <a:cs typeface="Arial" panose="020B0604020202020204" pitchFamily="34" charset="0"/>
                  </a:rPr>
                  <a:t>: </a:t>
                </a:r>
              </a:p>
              <a:p>
                <a:pPr algn="just">
                  <a:lnSpc>
                    <a:spcPct val="115000"/>
                  </a:lnSpc>
                  <a:spcAft>
                    <a:spcPts val="1000"/>
                  </a:spcAft>
                </a:pPr>
                <a:r>
                  <a:rPr lang="ru-RU" sz="2000" i="1" dirty="0" smtClean="0">
                    <a:latin typeface="Arial" panose="020B0604020202020204" pitchFamily="34" charset="0"/>
                    <a:cs typeface="Arial" panose="020B0604020202020204" pitchFamily="34" charset="0"/>
                  </a:rPr>
                  <a:t>16</a:t>
                </a:r>
                <a:r>
                  <a:rPr lang="ru-RU" sz="2000" i="1" dirty="0" smtClean="0">
                    <a:solidFill>
                      <a:schemeClr val="tx1"/>
                    </a:solidFill>
                    <a:latin typeface="Arial" panose="020B0604020202020204" pitchFamily="34" charset="0"/>
                    <a:cs typeface="Arial" panose="020B0604020202020204" pitchFamily="34" charset="0"/>
                  </a:rPr>
                  <a:t>=</a:t>
                </a:r>
                <a:r>
                  <a:rPr lang="ru-RU" sz="2000" i="1" dirty="0" smtClean="0">
                    <a:solidFill>
                      <a:schemeClr val="tx1"/>
                    </a:solidFill>
                    <a:latin typeface="Arial" panose="020B0604020202020204" pitchFamily="34" charset="0"/>
                    <a:ea typeface="Times New Roman"/>
                    <a:cs typeface="Arial" panose="020B0604020202020204" pitchFamily="34" charset="0"/>
                  </a:rPr>
                  <a:t> </a:t>
                </a:r>
                <a14:m>
                  <m:oMath xmlns:m="http://schemas.openxmlformats.org/officeDocument/2006/math">
                    <m:sSup>
                      <m:sSupPr>
                        <m:ctrlPr>
                          <a:rPr lang="ru-RU" sz="2000" i="1">
                            <a:solidFill>
                              <a:schemeClr val="tx1"/>
                            </a:solidFill>
                            <a:latin typeface="Cambria Math"/>
                            <a:ea typeface="Times New Roman"/>
                            <a:cs typeface="Times New Roman"/>
                          </a:rPr>
                        </m:ctrlPr>
                      </m:sSupPr>
                      <m:e>
                        <m:sSub>
                          <m:sSubPr>
                            <m:ctrlPr>
                              <a:rPr lang="ru-RU" sz="2000" i="1">
                                <a:solidFill>
                                  <a:schemeClr val="tx1"/>
                                </a:solidFill>
                                <a:latin typeface="Cambria Math"/>
                                <a:ea typeface="Times New Roman"/>
                                <a:cs typeface="Times New Roman"/>
                              </a:rPr>
                            </m:ctrlPr>
                          </m:sSubPr>
                          <m:e>
                            <m:r>
                              <a:rPr lang="ru-RU" sz="2000" i="1">
                                <a:solidFill>
                                  <a:schemeClr val="tx1"/>
                                </a:solidFill>
                                <a:latin typeface="Cambria Math"/>
                                <a:ea typeface="Times New Roman"/>
                                <a:cs typeface="Times New Roman"/>
                              </a:rPr>
                              <m:t>а</m:t>
                            </m:r>
                          </m:e>
                          <m:sub>
                            <m:r>
                              <a:rPr lang="ru-RU" sz="2000" i="1">
                                <a:solidFill>
                                  <a:schemeClr val="tx1"/>
                                </a:solidFill>
                                <a:latin typeface="Cambria Math"/>
                                <a:ea typeface="Times New Roman"/>
                                <a:cs typeface="Times New Roman"/>
                              </a:rPr>
                              <m:t>4</m:t>
                            </m:r>
                          </m:sub>
                        </m:sSub>
                      </m:e>
                      <m:sup>
                        <m:r>
                          <a:rPr lang="ru-RU" sz="2000" i="1">
                            <a:solidFill>
                              <a:schemeClr val="tx1"/>
                            </a:solidFill>
                            <a:latin typeface="Cambria Math"/>
                            <a:ea typeface="Times New Roman"/>
                            <a:cs typeface="Times New Roman"/>
                          </a:rPr>
                          <m:t>2</m:t>
                        </m:r>
                      </m:sup>
                    </m:sSup>
                  </m:oMath>
                </a14:m>
                <a:r>
                  <a:rPr lang="ru-RU" sz="2000" i="1" dirty="0" smtClean="0">
                    <a:solidFill>
                      <a:schemeClr val="tx1"/>
                    </a:solidFill>
                    <a:latin typeface="Arial" panose="020B0604020202020204" pitchFamily="34" charset="0"/>
                    <a:cs typeface="Arial" panose="020B0604020202020204" pitchFamily="34" charset="0"/>
                  </a:rPr>
                  <a:t>, откуда </a:t>
                </a:r>
                <a14:m>
                  <m:oMath xmlns:m="http://schemas.openxmlformats.org/officeDocument/2006/math">
                    <m:sSub>
                      <m:sSubPr>
                        <m:ctrlPr>
                          <a:rPr lang="ru-RU" sz="2000" i="1">
                            <a:solidFill>
                              <a:schemeClr val="tx1"/>
                            </a:solidFill>
                            <a:latin typeface="Cambria Math"/>
                            <a:ea typeface="Times New Roman"/>
                            <a:cs typeface="Times New Roman"/>
                          </a:rPr>
                        </m:ctrlPr>
                      </m:sSubPr>
                      <m:e>
                        <m:r>
                          <a:rPr lang="ru-RU" sz="2000" i="1">
                            <a:solidFill>
                              <a:schemeClr val="tx1"/>
                            </a:solidFill>
                            <a:latin typeface="Cambria Math"/>
                            <a:ea typeface="Times New Roman"/>
                            <a:cs typeface="Times New Roman"/>
                          </a:rPr>
                          <m:t>а</m:t>
                        </m:r>
                      </m:e>
                      <m:sub>
                        <m:r>
                          <a:rPr lang="ru-RU" sz="2000" i="1">
                            <a:solidFill>
                              <a:schemeClr val="tx1"/>
                            </a:solidFill>
                            <a:latin typeface="Cambria Math"/>
                            <a:ea typeface="Times New Roman"/>
                            <a:cs typeface="Times New Roman"/>
                          </a:rPr>
                          <m:t>4</m:t>
                        </m:r>
                      </m:sub>
                    </m:sSub>
                  </m:oMath>
                </a14:m>
                <a:r>
                  <a:rPr lang="ru-RU" sz="2000" i="1" dirty="0" smtClean="0">
                    <a:solidFill>
                      <a:schemeClr val="tx1"/>
                    </a:solidFill>
                    <a:latin typeface="Arial" panose="020B0604020202020204" pitchFamily="34" charset="0"/>
                    <a:cs typeface="Arial" panose="020B0604020202020204" pitchFamily="34" charset="0"/>
                  </a:rPr>
                  <a:t>=</a:t>
                </a:r>
                <a14:m>
                  <m:oMath xmlns:m="http://schemas.openxmlformats.org/officeDocument/2006/math">
                    <m:r>
                      <a:rPr lang="ru-RU" sz="2000" b="0" i="1" dirty="0" smtClean="0">
                        <a:solidFill>
                          <a:schemeClr val="tx1"/>
                        </a:solidFill>
                        <a:latin typeface="Cambria Math"/>
                      </a:rPr>
                      <m:t> </m:t>
                    </m:r>
                    <m:rad>
                      <m:radPr>
                        <m:degHide m:val="on"/>
                        <m:ctrlPr>
                          <a:rPr lang="ru-RU" sz="2000" i="1" dirty="0" smtClean="0">
                            <a:solidFill>
                              <a:schemeClr val="tx1"/>
                            </a:solidFill>
                            <a:latin typeface="Cambria Math"/>
                          </a:rPr>
                        </m:ctrlPr>
                      </m:radPr>
                      <m:deg/>
                      <m:e>
                        <m:r>
                          <a:rPr lang="ru-RU" sz="2000" b="0" i="1" dirty="0" smtClean="0">
                            <a:solidFill>
                              <a:schemeClr val="tx1"/>
                            </a:solidFill>
                            <a:latin typeface="Cambria Math"/>
                          </a:rPr>
                          <m:t>16</m:t>
                        </m:r>
                      </m:e>
                    </m:rad>
                    <m:r>
                      <a:rPr lang="ru-RU" sz="2000" b="0" i="1" dirty="0" smtClean="0">
                        <a:solidFill>
                          <a:schemeClr val="tx1"/>
                        </a:solidFill>
                        <a:latin typeface="Cambria Math"/>
                      </a:rPr>
                      <m:t>=4</m:t>
                    </m:r>
                  </m:oMath>
                </a14:m>
                <a:r>
                  <a:rPr lang="ru-RU" sz="2000" i="1" dirty="0" smtClean="0">
                    <a:solidFill>
                      <a:schemeClr val="tx1"/>
                    </a:solidFill>
                    <a:latin typeface="Arial" panose="020B0604020202020204" pitchFamily="34" charset="0"/>
                    <a:cs typeface="Arial" panose="020B0604020202020204" pitchFamily="34" charset="0"/>
                  </a:rPr>
                  <a:t>(см)</a:t>
                </a:r>
                <a:endParaRPr lang="ru-RU" sz="2000" i="1" dirty="0">
                  <a:solidFill>
                    <a:schemeClr val="tx1"/>
                  </a:solidFill>
                  <a:latin typeface="Arial" panose="020B0604020202020204" pitchFamily="34" charset="0"/>
                  <a:cs typeface="Arial" panose="020B0604020202020204" pitchFamily="34" charset="0"/>
                </a:endParaRPr>
              </a:p>
              <a:p>
                <a:pPr algn="just">
                  <a:lnSpc>
                    <a:spcPct val="115000"/>
                  </a:lnSpc>
                  <a:spcAft>
                    <a:spcPts val="1000"/>
                  </a:spcAft>
                </a:pPr>
                <a:r>
                  <a:rPr lang="ru-RU" sz="2000" i="1" dirty="0" smtClean="0">
                    <a:solidFill>
                      <a:schemeClr val="tx1"/>
                    </a:solidFill>
                    <a:latin typeface="Arial" panose="020B0604020202020204" pitchFamily="34" charset="0"/>
                    <a:cs typeface="Arial" panose="020B0604020202020204" pitchFamily="34" charset="0"/>
                  </a:rPr>
                  <a:t>Остается найти периметр квадрата: </a:t>
                </a:r>
                <a14:m>
                  <m:oMath xmlns:m="http://schemas.openxmlformats.org/officeDocument/2006/math">
                    <m:sSub>
                      <m:sSubPr>
                        <m:ctrlPr>
                          <a:rPr lang="ru-RU" sz="2000" i="1">
                            <a:solidFill>
                              <a:schemeClr val="tx1"/>
                            </a:solidFill>
                            <a:latin typeface="Cambria Math"/>
                            <a:cs typeface="Times New Roman"/>
                          </a:rPr>
                        </m:ctrlPr>
                      </m:sSubPr>
                      <m:e>
                        <m:r>
                          <a:rPr lang="ru-RU" sz="2000" i="1">
                            <a:solidFill>
                              <a:schemeClr val="tx1"/>
                            </a:solidFill>
                            <a:latin typeface="Cambria Math"/>
                            <a:ea typeface="Calibri"/>
                            <a:cs typeface="Times New Roman"/>
                          </a:rPr>
                          <m:t>Р</m:t>
                        </m:r>
                      </m:e>
                      <m:sub>
                        <m:r>
                          <a:rPr lang="ru-RU" sz="2000" i="1">
                            <a:solidFill>
                              <a:schemeClr val="tx1"/>
                            </a:solidFill>
                            <a:latin typeface="Cambria Math"/>
                            <a:ea typeface="Calibri"/>
                            <a:cs typeface="Times New Roman"/>
                          </a:rPr>
                          <m:t> АВС</m:t>
                        </m:r>
                        <m:r>
                          <a:rPr lang="en-US" sz="2000" i="1">
                            <a:solidFill>
                              <a:schemeClr val="tx1"/>
                            </a:solidFill>
                            <a:latin typeface="Cambria Math"/>
                            <a:ea typeface="Calibri"/>
                            <a:cs typeface="Times New Roman"/>
                          </a:rPr>
                          <m:t>𝐷</m:t>
                        </m:r>
                      </m:sub>
                    </m:sSub>
                  </m:oMath>
                </a14:m>
                <a:r>
                  <a:rPr lang="ru-RU" sz="2000" i="1" dirty="0" smtClean="0">
                    <a:solidFill>
                      <a:schemeClr val="tx1"/>
                    </a:solidFill>
                    <a:latin typeface="Arial" panose="020B0604020202020204" pitchFamily="34" charset="0"/>
                    <a:cs typeface="Arial" panose="020B0604020202020204" pitchFamily="34" charset="0"/>
                  </a:rPr>
                  <a:t>=4</a:t>
                </a:r>
                <a:r>
                  <a:rPr lang="ru-RU" sz="2000" i="1" dirty="0" smtClean="0">
                    <a:solidFill>
                      <a:schemeClr val="tx1"/>
                    </a:solidFill>
                    <a:latin typeface="Arial" panose="020B0604020202020204" pitchFamily="34" charset="0"/>
                    <a:ea typeface="Cambria Math"/>
                    <a:cs typeface="Arial" panose="020B0604020202020204" pitchFamily="34" charset="0"/>
                  </a:rPr>
                  <a:t>×4</a:t>
                </a:r>
                <a14:m>
                  <m:oMath xmlns:m="http://schemas.openxmlformats.org/officeDocument/2006/math">
                    <m:r>
                      <a:rPr lang="ru-RU" sz="2000" b="0" i="1" smtClean="0">
                        <a:solidFill>
                          <a:schemeClr val="tx1"/>
                        </a:solidFill>
                        <a:latin typeface="Cambria Math"/>
                      </a:rPr>
                      <m:t>=16(см)</m:t>
                    </m:r>
                  </m:oMath>
                </a14:m>
                <a:endParaRPr lang="ru-RU" sz="2000" i="1" dirty="0">
                  <a:solidFill>
                    <a:schemeClr val="tx1"/>
                  </a:solidFill>
                  <a:latin typeface="Arial" panose="020B0604020202020204" pitchFamily="34" charset="0"/>
                  <a:cs typeface="Arial" panose="020B0604020202020204" pitchFamily="34" charset="0"/>
                </a:endParaRPr>
              </a:p>
              <a:p>
                <a:pPr algn="just">
                  <a:lnSpc>
                    <a:spcPct val="115000"/>
                  </a:lnSpc>
                  <a:spcAft>
                    <a:spcPts val="1000"/>
                  </a:spcAft>
                </a:pPr>
                <a:endParaRPr lang="ru-RU" sz="2000" i="1" dirty="0" smtClean="0">
                  <a:solidFill>
                    <a:schemeClr val="tx1"/>
                  </a:solidFill>
                  <a:latin typeface="Arial" panose="020B0604020202020204" pitchFamily="34" charset="0"/>
                  <a:ea typeface="Calibri"/>
                  <a:cs typeface="Arial" panose="020B0604020202020204" pitchFamily="34" charset="0"/>
                </a:endParaRPr>
              </a:p>
              <a:p>
                <a:pPr algn="just">
                  <a:lnSpc>
                    <a:spcPct val="115000"/>
                  </a:lnSpc>
                  <a:spcAft>
                    <a:spcPts val="1000"/>
                  </a:spcAft>
                </a:pPr>
                <a:r>
                  <a:rPr lang="ru-RU" sz="2000" i="1" dirty="0" smtClean="0">
                    <a:solidFill>
                      <a:schemeClr val="tx1"/>
                    </a:solidFill>
                    <a:latin typeface="Arial" panose="020B0604020202020204" pitchFamily="34" charset="0"/>
                    <a:ea typeface="Calibri"/>
                    <a:cs typeface="Arial" panose="020B0604020202020204" pitchFamily="34" charset="0"/>
                  </a:rPr>
                  <a:t> </a:t>
                </a:r>
                <a:r>
                  <a:rPr lang="ru-RU" sz="2000" b="1" i="1" dirty="0" smtClean="0">
                    <a:solidFill>
                      <a:schemeClr val="tx1"/>
                    </a:solidFill>
                    <a:latin typeface="Arial" panose="020B0604020202020204" pitchFamily="34" charset="0"/>
                    <a:cs typeface="Arial" panose="020B0604020202020204" pitchFamily="34" charset="0"/>
                  </a:rPr>
                  <a:t>Ответ</a:t>
                </a:r>
                <a:r>
                  <a:rPr lang="ru-RU" sz="2000" i="1"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ru-RU" sz="2000" i="1">
                            <a:solidFill>
                              <a:schemeClr val="tx1"/>
                            </a:solidFill>
                            <a:latin typeface="Cambria Math"/>
                            <a:cs typeface="Times New Roman"/>
                          </a:rPr>
                        </m:ctrlPr>
                      </m:sSubPr>
                      <m:e>
                        <m:r>
                          <a:rPr lang="ru-RU" sz="2000" i="1">
                            <a:solidFill>
                              <a:schemeClr val="tx1"/>
                            </a:solidFill>
                            <a:latin typeface="Cambria Math"/>
                            <a:ea typeface="Calibri"/>
                            <a:cs typeface="Times New Roman"/>
                          </a:rPr>
                          <m:t>Р</m:t>
                        </m:r>
                      </m:e>
                      <m:sub>
                        <m:r>
                          <a:rPr lang="ru-RU" sz="2000" i="1">
                            <a:solidFill>
                              <a:schemeClr val="tx1"/>
                            </a:solidFill>
                            <a:latin typeface="Cambria Math"/>
                            <a:ea typeface="Calibri"/>
                            <a:cs typeface="Times New Roman"/>
                          </a:rPr>
                          <m:t> АВС</m:t>
                        </m:r>
                        <m:r>
                          <a:rPr lang="en-US" sz="2000" i="1">
                            <a:solidFill>
                              <a:schemeClr val="tx1"/>
                            </a:solidFill>
                            <a:latin typeface="Cambria Math"/>
                            <a:ea typeface="Calibri"/>
                            <a:cs typeface="Times New Roman"/>
                          </a:rPr>
                          <m:t>𝐷</m:t>
                        </m:r>
                      </m:sub>
                    </m:sSub>
                  </m:oMath>
                </a14:m>
                <a:r>
                  <a:rPr lang="ru-RU" sz="2000" i="1"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ru-RU" sz="2000" b="0" i="1" smtClean="0">
                        <a:solidFill>
                          <a:schemeClr val="tx1"/>
                        </a:solidFill>
                        <a:latin typeface="Cambria Math"/>
                      </a:rPr>
                      <m:t>16 см</m:t>
                    </m:r>
                  </m:oMath>
                </a14:m>
                <a:endParaRPr lang="ru-RU" sz="2000" i="1" dirty="0">
                  <a:solidFill>
                    <a:schemeClr val="tx1"/>
                  </a:solidFill>
                  <a:latin typeface="Arial" panose="020B0604020202020204" pitchFamily="34" charset="0"/>
                  <a:cs typeface="Arial" panose="020B0604020202020204" pitchFamily="34" charset="0"/>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567761" y="335846"/>
                <a:ext cx="8208912" cy="6152069"/>
              </a:xfrm>
              <a:prstGeom prst="rect">
                <a:avLst/>
              </a:prstGeom>
              <a:blipFill rotWithShape="1">
                <a:blip r:embed="rId3"/>
                <a:stretch>
                  <a:fillRect l="-742" t="-396" r="-742" b="-892"/>
                </a:stretch>
              </a:blipFill>
            </p:spPr>
            <p:txBody>
              <a:bodyPr/>
              <a:lstStyle/>
              <a:p>
                <a:r>
                  <a:rPr lang="ru-RU">
                    <a:noFill/>
                  </a:rPr>
                  <a:t> </a:t>
                </a:r>
              </a:p>
            </p:txBody>
          </p:sp>
        </mc:Fallback>
      </mc:AlternateContent>
      <p:sp>
        <p:nvSpPr>
          <p:cNvPr id="8" name="TextBox 7"/>
          <p:cNvSpPr txBox="1"/>
          <p:nvPr/>
        </p:nvSpPr>
        <p:spPr>
          <a:xfrm>
            <a:off x="6084168" y="2241130"/>
            <a:ext cx="720080" cy="369332"/>
          </a:xfrm>
          <a:prstGeom prst="rect">
            <a:avLst/>
          </a:prstGeom>
          <a:noFill/>
        </p:spPr>
        <p:txBody>
          <a:bodyPr wrap="square" rtlCol="0">
            <a:spAutoFit/>
          </a:bodyPr>
          <a:lstStyle/>
          <a:p>
            <a:r>
              <a:rPr lang="ru-RU" dirty="0" smtClean="0"/>
              <a:t> А</a:t>
            </a:r>
            <a:endParaRPr lang="ru-RU" dirty="0"/>
          </a:p>
        </p:txBody>
      </p:sp>
      <p:sp>
        <p:nvSpPr>
          <p:cNvPr id="10" name="TextBox 9"/>
          <p:cNvSpPr txBox="1"/>
          <p:nvPr/>
        </p:nvSpPr>
        <p:spPr>
          <a:xfrm>
            <a:off x="8028384" y="548680"/>
            <a:ext cx="482157" cy="369332"/>
          </a:xfrm>
          <a:prstGeom prst="rect">
            <a:avLst/>
          </a:prstGeom>
          <a:noFill/>
        </p:spPr>
        <p:txBody>
          <a:bodyPr wrap="square" rtlCol="0">
            <a:spAutoFit/>
          </a:bodyPr>
          <a:lstStyle/>
          <a:p>
            <a:r>
              <a:rPr lang="ru-RU" dirty="0" smtClean="0"/>
              <a:t>С</a:t>
            </a:r>
            <a:endParaRPr lang="ru-RU" dirty="0"/>
          </a:p>
        </p:txBody>
      </p:sp>
      <p:sp>
        <p:nvSpPr>
          <p:cNvPr id="3" name="Прямоугольник 2"/>
          <p:cNvSpPr/>
          <p:nvPr/>
        </p:nvSpPr>
        <p:spPr>
          <a:xfrm>
            <a:off x="6617908" y="692696"/>
            <a:ext cx="1410476" cy="1363768"/>
          </a:xfrm>
          <a:prstGeom prst="rect">
            <a:avLst/>
          </a:prstGeom>
          <a:solidFill>
            <a:schemeClr val="bg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73013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9" end="9"/>
                                            </p:txEl>
                                          </p:spTgt>
                                        </p:tgtEl>
                                        <p:attrNameLst>
                                          <p:attrName>style.visibility</p:attrName>
                                        </p:attrNameLst>
                                      </p:cBhvr>
                                      <p:to>
                                        <p:strVal val="visible"/>
                                      </p:to>
                                    </p:set>
                                    <p:animEffect transition="in" filter="fade">
                                      <p:cBhvr>
                                        <p:cTn id="14" dur="1000"/>
                                        <p:tgtEl>
                                          <p:spTgt spid="2">
                                            <p:txEl>
                                              <p:pRg st="9" end="9"/>
                                            </p:txEl>
                                          </p:spTgt>
                                        </p:tgtEl>
                                      </p:cBhvr>
                                    </p:animEffect>
                                    <p:anim calcmode="lin" valueType="num">
                                      <p:cBhvr>
                                        <p:cTn id="1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1000"/>
                                        <p:tgtEl>
                                          <p:spTgt spid="2">
                                            <p:txEl>
                                              <p:pRg st="10" end="10"/>
                                            </p:txEl>
                                          </p:spTgt>
                                        </p:tgtEl>
                                      </p:cBhvr>
                                    </p:animEffect>
                                    <p:anim calcmode="lin" valueType="num">
                                      <p:cBhvr>
                                        <p:cTn id="2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11" end="11"/>
                                            </p:txEl>
                                          </p:spTgt>
                                        </p:tgtEl>
                                        <p:attrNameLst>
                                          <p:attrName>style.visibility</p:attrName>
                                        </p:attrNameLst>
                                      </p:cBhvr>
                                      <p:to>
                                        <p:strVal val="visible"/>
                                      </p:to>
                                    </p:set>
                                    <p:animEffect transition="in" filter="fade">
                                      <p:cBhvr>
                                        <p:cTn id="24" dur="1000"/>
                                        <p:tgtEl>
                                          <p:spTgt spid="2">
                                            <p:txEl>
                                              <p:pRg st="11" end="11"/>
                                            </p:txEl>
                                          </p:spTgt>
                                        </p:tgtEl>
                                      </p:cBhvr>
                                    </p:animEffect>
                                    <p:anim calcmode="lin" valueType="num">
                                      <p:cBhvr>
                                        <p:cTn id="2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animEffect transition="in" filter="fade">
                                      <p:cBhvr>
                                        <p:cTn id="31" dur="1000"/>
                                        <p:tgtEl>
                                          <p:spTgt spid="2">
                                            <p:txEl>
                                              <p:pRg st="12" end="12"/>
                                            </p:txEl>
                                          </p:spTgt>
                                        </p:tgtEl>
                                      </p:cBhvr>
                                    </p:animEffect>
                                    <p:anim calcmode="lin" valueType="num">
                                      <p:cBhvr>
                                        <p:cTn id="32"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14" end="14"/>
                                            </p:txEl>
                                          </p:spTgt>
                                        </p:tgtEl>
                                        <p:attrNameLst>
                                          <p:attrName>style.visibility</p:attrName>
                                        </p:attrNameLst>
                                      </p:cBhvr>
                                      <p:to>
                                        <p:strVal val="visible"/>
                                      </p:to>
                                    </p:set>
                                    <p:animEffect transition="in" filter="fade">
                                      <p:cBhvr>
                                        <p:cTn id="38" dur="1000"/>
                                        <p:tgtEl>
                                          <p:spTgt spid="2">
                                            <p:txEl>
                                              <p:pRg st="14" end="14"/>
                                            </p:txEl>
                                          </p:spTgt>
                                        </p:tgtEl>
                                      </p:cBhvr>
                                    </p:animEffect>
                                    <p:anim calcmode="lin" valueType="num">
                                      <p:cBhvr>
                                        <p:cTn id="39"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434739" y="184665"/>
                <a:ext cx="8208912" cy="7032951"/>
              </a:xfrm>
              <a:prstGeom prst="rect">
                <a:avLst/>
              </a:prstGeom>
            </p:spPr>
            <p:txBody>
              <a:bodyPr wrap="square">
                <a:spAutoFit/>
              </a:bodyPr>
              <a:lstStyle/>
              <a:p>
                <a:r>
                  <a:rPr lang="ru-RU" sz="2000" b="1" i="1" dirty="0" smtClean="0">
                    <a:latin typeface="Arial" panose="020B0604020202020204" pitchFamily="34" charset="0"/>
                    <a:cs typeface="Arial" panose="020B0604020202020204" pitchFamily="34" charset="0"/>
                  </a:rPr>
                  <a:t>Задача №3.                                                                                                </a:t>
                </a:r>
                <a:endParaRPr lang="ru-RU" sz="2000" i="1" dirty="0" smtClean="0">
                  <a:latin typeface="Arial" panose="020B0604020202020204" pitchFamily="34" charset="0"/>
                  <a:cs typeface="Arial" panose="020B0604020202020204" pitchFamily="34" charset="0"/>
                </a:endParaRPr>
              </a:p>
              <a:p>
                <a:r>
                  <a:rPr lang="ru-RU" sz="2000" i="1" dirty="0" smtClean="0">
                    <a:latin typeface="Arial" panose="020B0604020202020204" pitchFamily="34" charset="0"/>
                    <a:cs typeface="Arial" panose="020B0604020202020204" pitchFamily="34" charset="0"/>
                  </a:rPr>
                  <a:t>                                                   </a:t>
                </a:r>
                <a:endParaRPr lang="ru-RU" sz="2000" i="1" dirty="0">
                  <a:latin typeface="Arial" panose="020B0604020202020204" pitchFamily="34" charset="0"/>
                  <a:cs typeface="Arial" panose="020B0604020202020204" pitchFamily="34" charset="0"/>
                </a:endParaRPr>
              </a:p>
              <a:p>
                <a:pPr lvl="0"/>
                <a:r>
                  <a:rPr lang="ru-RU" sz="2000" b="1" i="1" dirty="0" smtClean="0">
                    <a:latin typeface="Arial" panose="020B0604020202020204" pitchFamily="34" charset="0"/>
                    <a:cs typeface="Arial" panose="020B0604020202020204" pitchFamily="34" charset="0"/>
                  </a:rPr>
                  <a:t>Дано</a:t>
                </a:r>
                <a:r>
                  <a:rPr lang="ru-RU" sz="2000" i="1" dirty="0">
                    <a:latin typeface="Arial" panose="020B0604020202020204" pitchFamily="34" charset="0"/>
                    <a:cs typeface="Arial" panose="020B0604020202020204" pitchFamily="34" charset="0"/>
                  </a:rPr>
                  <a:t>: </a:t>
                </a:r>
                <a:r>
                  <a:rPr lang="ru-RU" sz="2000" i="1" dirty="0" smtClean="0">
                    <a:latin typeface="Arial" panose="020B0604020202020204" pitchFamily="34" charset="0"/>
                    <a:cs typeface="Arial" panose="020B0604020202020204" pitchFamily="34" charset="0"/>
                  </a:rPr>
                  <a:t>правильный шестиугольник</a:t>
                </a:r>
                <a:r>
                  <a:rPr lang="ru-RU" sz="2000" i="1" dirty="0" smtClean="0">
                    <a:solidFill>
                      <a:schemeClr val="tx1"/>
                    </a:solidFill>
                    <a:latin typeface="Arial" panose="020B0604020202020204" pitchFamily="34" charset="0"/>
                    <a:cs typeface="Arial" panose="020B0604020202020204" pitchFamily="34" charset="0"/>
                  </a:rPr>
                  <a:t>,  </a:t>
                </a:r>
              </a:p>
              <a:p>
                <a:pPr lvl="0"/>
                <a:r>
                  <a:rPr lang="ru-RU" sz="2000" i="1"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ru-RU" sz="2000" i="1" dirty="0">
                            <a:solidFill>
                              <a:schemeClr val="tx1"/>
                            </a:solidFill>
                            <a:latin typeface="Cambria Math"/>
                          </a:rPr>
                        </m:ctrlPr>
                      </m:sSubPr>
                      <m:e>
                        <m:r>
                          <m:rPr>
                            <m:nor/>
                          </m:rPr>
                          <a:rPr lang="ru-RU" sz="2000" i="1" dirty="0">
                            <a:solidFill>
                              <a:schemeClr val="tx1"/>
                            </a:solidFill>
                            <a:latin typeface="Arial" panose="020B0604020202020204" pitchFamily="34" charset="0"/>
                            <a:cs typeface="Arial" panose="020B0604020202020204" pitchFamily="34" charset="0"/>
                          </a:rPr>
                          <m:t>S</m:t>
                        </m:r>
                      </m:e>
                      <m:sub>
                        <m:r>
                          <a:rPr lang="ru-RU" sz="2000" i="1">
                            <a:solidFill>
                              <a:schemeClr val="tx1"/>
                            </a:solidFill>
                            <a:latin typeface="Cambria Math"/>
                            <a:ea typeface="Calibri"/>
                            <a:cs typeface="Times New Roman"/>
                          </a:rPr>
                          <m:t> АВС</m:t>
                        </m:r>
                        <m:r>
                          <a:rPr lang="en-US" sz="2000" b="0" i="1" smtClean="0">
                            <a:solidFill>
                              <a:schemeClr val="tx1"/>
                            </a:solidFill>
                            <a:latin typeface="Cambria Math"/>
                            <a:ea typeface="Calibri"/>
                            <a:cs typeface="Times New Roman"/>
                          </a:rPr>
                          <m:t>𝐷𝐸𝐹</m:t>
                        </m:r>
                      </m:sub>
                    </m:sSub>
                  </m:oMath>
                </a14:m>
                <a:r>
                  <a:rPr lang="ru-RU" sz="2000" i="1" dirty="0" smtClean="0">
                    <a:solidFill>
                      <a:schemeClr val="tx1"/>
                    </a:solidFill>
                    <a:latin typeface="Arial" panose="020B0604020202020204" pitchFamily="34" charset="0"/>
                    <a:cs typeface="Arial" panose="020B0604020202020204" pitchFamily="34" charset="0"/>
                  </a:rPr>
                  <a:t>=16 </a:t>
                </a:r>
                <a:r>
                  <a:rPr lang="ru-RU" sz="2000" i="1" dirty="0" smtClean="0">
                    <a:solidFill>
                      <a:schemeClr val="tx1"/>
                    </a:solidFill>
                    <a:latin typeface="Arial" panose="020B0604020202020204" pitchFamily="34" charset="0"/>
                    <a:ea typeface="Calibri"/>
                    <a:cs typeface="Arial" panose="020B0604020202020204" pitchFamily="34" charset="0"/>
                  </a:rPr>
                  <a:t>см</a:t>
                </a:r>
                <a:r>
                  <a:rPr lang="ru-RU" sz="2000" i="1" baseline="30000" dirty="0" smtClean="0">
                    <a:solidFill>
                      <a:schemeClr val="tx1"/>
                    </a:solidFill>
                    <a:latin typeface="Arial" panose="020B0604020202020204" pitchFamily="34" charset="0"/>
                    <a:ea typeface="Calibri"/>
                    <a:cs typeface="Arial" panose="020B0604020202020204" pitchFamily="34" charset="0"/>
                  </a:rPr>
                  <a:t>2</a:t>
                </a:r>
                <a:r>
                  <a:rPr lang="en-US" sz="2000" i="1" baseline="30000" dirty="0">
                    <a:solidFill>
                      <a:schemeClr val="tx1"/>
                    </a:solidFill>
                    <a:latin typeface="Arial" panose="020B0604020202020204" pitchFamily="34" charset="0"/>
                    <a:ea typeface="Calibri"/>
                    <a:cs typeface="Arial" panose="020B0604020202020204" pitchFamily="34" charset="0"/>
                  </a:rPr>
                  <a:t> </a:t>
                </a:r>
                <a:r>
                  <a:rPr lang="en-US" sz="2000" i="1" dirty="0" smtClean="0">
                    <a:solidFill>
                      <a:schemeClr val="tx1"/>
                    </a:solidFill>
                    <a:latin typeface="Arial" panose="020B0604020202020204" pitchFamily="34" charset="0"/>
                    <a:ea typeface="Calibri"/>
                    <a:cs typeface="Arial" panose="020B0604020202020204" pitchFamily="34" charset="0"/>
                  </a:rPr>
                  <a:t> </a:t>
                </a:r>
                <a:r>
                  <a:rPr lang="ru-RU" sz="2000" i="1" dirty="0" smtClean="0">
                    <a:solidFill>
                      <a:schemeClr val="tx1"/>
                    </a:solidFill>
                    <a:latin typeface="Arial" panose="020B0604020202020204" pitchFamily="34" charset="0"/>
                    <a:ea typeface="Calibri"/>
                    <a:cs typeface="Arial" panose="020B0604020202020204" pitchFamily="34" charset="0"/>
                  </a:rPr>
                  <a:t>              </a:t>
                </a:r>
                <a:r>
                  <a:rPr lang="en-US" sz="2000" i="1" dirty="0" smtClean="0">
                    <a:solidFill>
                      <a:schemeClr val="tx1"/>
                    </a:solidFill>
                    <a:latin typeface="Arial" panose="020B0604020202020204" pitchFamily="34" charset="0"/>
                    <a:ea typeface="Calibri"/>
                    <a:cs typeface="Arial" panose="020B0604020202020204" pitchFamily="34" charset="0"/>
                  </a:rPr>
                  <a:t> </a:t>
                </a:r>
                <a:r>
                  <a:rPr lang="ru-RU" sz="2000" i="1" dirty="0" smtClean="0">
                    <a:solidFill>
                      <a:schemeClr val="tx1"/>
                    </a:solidFill>
                    <a:latin typeface="Arial" panose="020B0604020202020204" pitchFamily="34" charset="0"/>
                    <a:ea typeface="Calibri"/>
                    <a:cs typeface="Arial" panose="020B0604020202020204" pitchFamily="34" charset="0"/>
                  </a:rPr>
                  <a:t>                                         </a:t>
                </a:r>
                <a:r>
                  <a:rPr lang="ru-RU" sz="2000" i="1" dirty="0" smtClean="0">
                    <a:latin typeface="Arial" panose="020B0604020202020204" pitchFamily="34" charset="0"/>
                    <a:ea typeface="Calibri"/>
                    <a:cs typeface="Arial" panose="020B0604020202020204" pitchFamily="34" charset="0"/>
                  </a:rPr>
                  <a:t>В</a:t>
                </a:r>
                <a:endParaRPr lang="ru-RU" sz="2000" i="1" dirty="0">
                  <a:latin typeface="Arial" panose="020B0604020202020204" pitchFamily="34" charset="0"/>
                  <a:cs typeface="Arial" panose="020B0604020202020204" pitchFamily="34" charset="0"/>
                </a:endParaRPr>
              </a:p>
              <a:p>
                <a:endParaRPr lang="ru-RU" sz="2000" i="1" dirty="0" smtClean="0">
                  <a:latin typeface="Arial" panose="020B0604020202020204" pitchFamily="34" charset="0"/>
                  <a:cs typeface="Arial" panose="020B0604020202020204" pitchFamily="34" charset="0"/>
                </a:endParaRPr>
              </a:p>
              <a:p>
                <a:r>
                  <a:rPr lang="ru-RU" sz="2000" b="1" i="1" dirty="0" smtClean="0">
                    <a:latin typeface="Arial" panose="020B0604020202020204" pitchFamily="34" charset="0"/>
                    <a:cs typeface="Arial" panose="020B0604020202020204" pitchFamily="34" charset="0"/>
                  </a:rPr>
                  <a:t>Найти</a:t>
                </a:r>
                <a:r>
                  <a:rPr lang="ru-RU" sz="2000" i="1" dirty="0">
                    <a:latin typeface="Arial" panose="020B0604020202020204" pitchFamily="34" charset="0"/>
                    <a:cs typeface="Arial" panose="020B0604020202020204" pitchFamily="34" charset="0"/>
                  </a:rPr>
                  <a:t>:</a:t>
                </a:r>
                <a:r>
                  <a:rPr lang="ru-RU" sz="2000" i="1" dirty="0" smtClean="0">
                    <a:latin typeface="Arial" panose="020B0604020202020204" pitchFamily="34" charset="0"/>
                    <a:cs typeface="Arial" panose="020B0604020202020204" pitchFamily="34" charset="0"/>
                  </a:rPr>
                  <a:t> </a:t>
                </a:r>
                <a14:m>
                  <m:oMath xmlns:m="http://schemas.openxmlformats.org/officeDocument/2006/math">
                    <m:sSub>
                      <m:sSubPr>
                        <m:ctrlPr>
                          <a:rPr lang="ru-RU" sz="2000" i="1" smtClean="0">
                            <a:solidFill>
                              <a:schemeClr val="tx1"/>
                            </a:solidFill>
                            <a:latin typeface="Cambria Math"/>
                            <a:cs typeface="Times New Roman"/>
                          </a:rPr>
                        </m:ctrlPr>
                      </m:sSubPr>
                      <m:e>
                        <m:r>
                          <a:rPr lang="ru-RU" sz="2000" i="1">
                            <a:solidFill>
                              <a:schemeClr val="tx1"/>
                            </a:solidFill>
                            <a:effectLst/>
                            <a:latin typeface="Cambria Math"/>
                            <a:ea typeface="Calibri"/>
                            <a:cs typeface="Times New Roman"/>
                          </a:rPr>
                          <m:t>Р</m:t>
                        </m:r>
                      </m:e>
                      <m:sub>
                        <m:r>
                          <a:rPr lang="ru-RU" sz="2000" i="1">
                            <a:solidFill>
                              <a:schemeClr val="tx1"/>
                            </a:solidFill>
                            <a:latin typeface="Cambria Math"/>
                            <a:ea typeface="Calibri"/>
                            <a:cs typeface="Times New Roman"/>
                          </a:rPr>
                          <m:t>АВС</m:t>
                        </m:r>
                        <m:r>
                          <a:rPr lang="en-US" sz="2000" i="1">
                            <a:solidFill>
                              <a:schemeClr val="tx1"/>
                            </a:solidFill>
                            <a:latin typeface="Cambria Math"/>
                            <a:ea typeface="Calibri"/>
                            <a:cs typeface="Times New Roman"/>
                          </a:rPr>
                          <m:t>𝐷𝐸𝐹</m:t>
                        </m:r>
                      </m:sub>
                    </m:sSub>
                  </m:oMath>
                </a14:m>
                <a:r>
                  <a:rPr lang="ru-RU" sz="2000" i="1" dirty="0" smtClean="0">
                    <a:solidFill>
                      <a:schemeClr val="tx1"/>
                    </a:solidFill>
                    <a:latin typeface="Arial" panose="020B0604020202020204" pitchFamily="34" charset="0"/>
                    <a:cs typeface="Arial" panose="020B0604020202020204" pitchFamily="34" charset="0"/>
                  </a:rPr>
                  <a:t>  </a:t>
                </a:r>
                <a:endParaRPr lang="ru-RU" sz="2000" i="1" dirty="0">
                  <a:latin typeface="Arial" panose="020B0604020202020204" pitchFamily="34" charset="0"/>
                  <a:cs typeface="Arial" panose="020B0604020202020204" pitchFamily="34" charset="0"/>
                </a:endParaRPr>
              </a:p>
              <a:p>
                <a:r>
                  <a:rPr lang="ru-RU" sz="2000" b="1" i="1" dirty="0">
                    <a:latin typeface="Arial" panose="020B0604020202020204" pitchFamily="34" charset="0"/>
                    <a:cs typeface="Arial" panose="020B0604020202020204" pitchFamily="34" charset="0"/>
                  </a:rPr>
                  <a:t>Решение:</a:t>
                </a:r>
                <a:r>
                  <a:rPr lang="ru-RU" sz="2000" i="1" dirty="0">
                    <a:latin typeface="Arial" panose="020B0604020202020204" pitchFamily="34" charset="0"/>
                    <a:cs typeface="Arial" panose="020B0604020202020204" pitchFamily="34" charset="0"/>
                  </a:rPr>
                  <a:t> </a:t>
                </a:r>
                <a:endParaRPr lang="ru-RU" sz="2000" i="1" dirty="0" smtClean="0">
                  <a:latin typeface="Arial" panose="020B0604020202020204" pitchFamily="34" charset="0"/>
                  <a:cs typeface="Arial" panose="020B0604020202020204" pitchFamily="34" charset="0"/>
                </a:endParaRPr>
              </a:p>
              <a:p>
                <a:endParaRPr lang="en-US" sz="2000" i="1" dirty="0" smtClean="0">
                  <a:latin typeface="Arial" panose="020B0604020202020204" pitchFamily="34" charset="0"/>
                  <a:cs typeface="Arial" panose="020B0604020202020204" pitchFamily="34" charset="0"/>
                </a:endParaRPr>
              </a:p>
              <a:p>
                <a:r>
                  <a:rPr lang="ru-RU" sz="2000" i="1" dirty="0" smtClean="0">
                    <a:latin typeface="Arial" panose="020B0604020202020204" pitchFamily="34" charset="0"/>
                    <a:cs typeface="Arial" panose="020B0604020202020204" pitchFamily="34" charset="0"/>
                  </a:rPr>
                  <a:t>Обозначим через  </a:t>
                </a:r>
                <a14:m>
                  <m:oMath xmlns:m="http://schemas.openxmlformats.org/officeDocument/2006/math">
                    <m:sSub>
                      <m:sSubPr>
                        <m:ctrlPr>
                          <a:rPr lang="ru-RU" sz="2000" b="1" i="1">
                            <a:latin typeface="Cambria Math"/>
                            <a:cs typeface="Times New Roman"/>
                          </a:rPr>
                        </m:ctrlPr>
                      </m:sSubPr>
                      <m:e>
                        <m:r>
                          <a:rPr lang="ru-RU" sz="2000" b="1" i="1">
                            <a:effectLst/>
                            <a:latin typeface="Cambria Math"/>
                            <a:ea typeface="Calibri"/>
                            <a:cs typeface="Times New Roman"/>
                          </a:rPr>
                          <m:t>а</m:t>
                        </m:r>
                      </m:e>
                      <m:sub>
                        <m:r>
                          <a:rPr lang="en-US" sz="2000" b="1" i="1" smtClean="0">
                            <a:effectLst/>
                            <a:latin typeface="Cambria Math"/>
                            <a:ea typeface="Calibri"/>
                            <a:cs typeface="Times New Roman"/>
                          </a:rPr>
                          <m:t>𝟔</m:t>
                        </m:r>
                      </m:sub>
                    </m:sSub>
                  </m:oMath>
                </a14:m>
                <a:r>
                  <a:rPr lang="en-US" sz="2000" i="1" dirty="0" smtClean="0">
                    <a:latin typeface="Arial" panose="020B0604020202020204" pitchFamily="34" charset="0"/>
                    <a:cs typeface="Arial" panose="020B0604020202020204" pitchFamily="34" charset="0"/>
                  </a:rPr>
                  <a:t>= </a:t>
                </a:r>
                <a:r>
                  <a:rPr lang="ru-RU" sz="2000" i="1" dirty="0" smtClean="0">
                    <a:latin typeface="Arial" panose="020B0604020202020204" pitchFamily="34" charset="0"/>
                    <a:cs typeface="Arial" panose="020B0604020202020204" pitchFamily="34" charset="0"/>
                  </a:rPr>
                  <a:t>АВ сторону треугольника АВО, </a:t>
                </a:r>
                <a:r>
                  <a:rPr lang="ru-RU" sz="2000" i="1" dirty="0">
                    <a:latin typeface="Arial" panose="020B0604020202020204" pitchFamily="34" charset="0"/>
                    <a:cs typeface="Arial" panose="020B0604020202020204" pitchFamily="34" charset="0"/>
                  </a:rPr>
                  <a:t>тогда вычислим площадь </a:t>
                </a:r>
                <a:r>
                  <a:rPr lang="ru-RU" sz="2000" i="1" dirty="0" smtClean="0">
                    <a:latin typeface="Arial" panose="020B0604020202020204" pitchFamily="34" charset="0"/>
                    <a:cs typeface="Arial" panose="020B0604020202020204" pitchFamily="34" charset="0"/>
                  </a:rPr>
                  <a:t>этого треугольника </a:t>
                </a:r>
                <a:r>
                  <a:rPr lang="ru-RU" sz="2000" i="1" dirty="0">
                    <a:latin typeface="Arial" panose="020B0604020202020204" pitchFamily="34" charset="0"/>
                    <a:cs typeface="Arial" panose="020B0604020202020204" pitchFamily="34" charset="0"/>
                  </a:rPr>
                  <a:t>по формуле:</a:t>
                </a:r>
              </a:p>
              <a:p>
                <a:pPr algn="just">
                  <a:lnSpc>
                    <a:spcPct val="115000"/>
                  </a:lnSpc>
                  <a:spcAft>
                    <a:spcPts val="1000"/>
                  </a:spcAft>
                </a:pPr>
                <a14:m>
                  <m:oMath xmlns:m="http://schemas.openxmlformats.org/officeDocument/2006/math">
                    <m:sSub>
                      <m:sSubPr>
                        <m:ctrlPr>
                          <a:rPr lang="ru-RU" sz="2000" i="1" dirty="0">
                            <a:solidFill>
                              <a:prstClr val="white"/>
                            </a:solidFill>
                            <a:latin typeface="Cambria Math"/>
                          </a:rPr>
                        </m:ctrlPr>
                      </m:sSubPr>
                      <m:e>
                        <m:r>
                          <m:rPr>
                            <m:nor/>
                          </m:rPr>
                          <a:rPr lang="ru-RU" sz="2000" i="1" dirty="0">
                            <a:solidFill>
                              <a:prstClr val="white"/>
                            </a:solidFill>
                            <a:latin typeface="Arial" panose="020B0604020202020204" pitchFamily="34" charset="0"/>
                            <a:cs typeface="Arial" panose="020B0604020202020204" pitchFamily="34" charset="0"/>
                          </a:rPr>
                          <m:t>S</m:t>
                        </m:r>
                      </m:e>
                      <m:sub>
                        <m:r>
                          <a:rPr lang="ru-RU" sz="2000" i="1">
                            <a:solidFill>
                              <a:prstClr val="white"/>
                            </a:solidFill>
                            <a:latin typeface="Cambria Math"/>
                            <a:ea typeface="Calibri"/>
                            <a:cs typeface="Times New Roman"/>
                          </a:rPr>
                          <m:t>∆ АВ</m:t>
                        </m:r>
                        <m:r>
                          <a:rPr lang="ru-RU" sz="2000" b="0" i="1" smtClean="0">
                            <a:solidFill>
                              <a:prstClr val="white"/>
                            </a:solidFill>
                            <a:latin typeface="Cambria Math"/>
                            <a:ea typeface="Calibri"/>
                            <a:cs typeface="Times New Roman"/>
                          </a:rPr>
                          <m:t>О</m:t>
                        </m:r>
                      </m:sub>
                    </m:sSub>
                  </m:oMath>
                </a14:m>
                <a:r>
                  <a:rPr lang="ru-RU" sz="2000" i="1" dirty="0" smtClean="0">
                    <a:latin typeface="Arial" panose="020B0604020202020204" pitchFamily="34" charset="0"/>
                    <a:ea typeface="Calibri"/>
                    <a:cs typeface="Arial" panose="020B0604020202020204" pitchFamily="34" charset="0"/>
                  </a:rPr>
                  <a:t>=</a:t>
                </a:r>
                <a14:m>
                  <m:oMath xmlns:m="http://schemas.openxmlformats.org/officeDocument/2006/math">
                    <m:sSup>
                      <m:sSupPr>
                        <m:ctrlPr>
                          <a:rPr lang="ru-RU" sz="2000" i="1">
                            <a:solidFill>
                              <a:prstClr val="white"/>
                            </a:solidFill>
                            <a:latin typeface="Cambria Math"/>
                            <a:ea typeface="Times New Roman"/>
                            <a:cs typeface="Times New Roman"/>
                          </a:rPr>
                        </m:ctrlPr>
                      </m:sSupPr>
                      <m:e>
                        <m:sSub>
                          <m:sSubPr>
                            <m:ctrlPr>
                              <a:rPr lang="ru-RU" sz="2000" i="1">
                                <a:solidFill>
                                  <a:prstClr val="white"/>
                                </a:solidFill>
                                <a:latin typeface="Cambria Math"/>
                                <a:ea typeface="Times New Roman"/>
                                <a:cs typeface="Times New Roman"/>
                              </a:rPr>
                            </m:ctrlPr>
                          </m:sSubPr>
                          <m:e>
                            <m:f>
                              <m:fPr>
                                <m:ctrlPr>
                                  <a:rPr lang="ru-RU" sz="2000" i="1">
                                    <a:solidFill>
                                      <a:prstClr val="white"/>
                                    </a:solidFill>
                                    <a:latin typeface="Cambria Math"/>
                                    <a:ea typeface="Times New Roman"/>
                                    <a:cs typeface="Times New Roman"/>
                                  </a:rPr>
                                </m:ctrlPr>
                              </m:fPr>
                              <m:num>
                                <m:r>
                                  <a:rPr lang="ru-RU" sz="2000" i="1">
                                    <a:solidFill>
                                      <a:prstClr val="white"/>
                                    </a:solidFill>
                                    <a:latin typeface="Cambria Math"/>
                                    <a:ea typeface="Times New Roman"/>
                                    <a:cs typeface="Times New Roman"/>
                                  </a:rPr>
                                  <m:t>1</m:t>
                                </m:r>
                              </m:num>
                              <m:den>
                                <m:r>
                                  <a:rPr lang="ru-RU" sz="2000" i="1">
                                    <a:solidFill>
                                      <a:prstClr val="white"/>
                                    </a:solidFill>
                                    <a:latin typeface="Cambria Math"/>
                                    <a:ea typeface="Times New Roman"/>
                                    <a:cs typeface="Times New Roman"/>
                                  </a:rPr>
                                  <m:t>2</m:t>
                                </m:r>
                              </m:den>
                            </m:f>
                            <m:r>
                              <a:rPr lang="ru-RU" sz="2000" i="1">
                                <a:solidFill>
                                  <a:prstClr val="white"/>
                                </a:solidFill>
                                <a:latin typeface="Cambria Math"/>
                                <a:ea typeface="Times New Roman"/>
                                <a:cs typeface="Times New Roman"/>
                              </a:rPr>
                              <m:t>а</m:t>
                            </m:r>
                          </m:e>
                          <m:sub>
                            <m:r>
                              <a:rPr lang="ru-RU" sz="2000" b="0" i="1" smtClean="0">
                                <a:solidFill>
                                  <a:prstClr val="white"/>
                                </a:solidFill>
                                <a:latin typeface="Cambria Math"/>
                                <a:ea typeface="Times New Roman"/>
                                <a:cs typeface="Times New Roman"/>
                              </a:rPr>
                              <m:t>6</m:t>
                            </m:r>
                          </m:sub>
                        </m:sSub>
                      </m:e>
                      <m:sup>
                        <m:r>
                          <a:rPr lang="ru-RU" sz="2000" i="1" smtClean="0">
                            <a:solidFill>
                              <a:prstClr val="white"/>
                            </a:solidFill>
                            <a:latin typeface="Cambria Math"/>
                            <a:ea typeface="Times New Roman"/>
                            <a:cs typeface="Times New Roman"/>
                          </a:rPr>
                          <m:t>2</m:t>
                        </m:r>
                      </m:sup>
                    </m:sSup>
                    <m:r>
                      <a:rPr lang="ru-RU" sz="2000" i="1">
                        <a:solidFill>
                          <a:prstClr val="white"/>
                        </a:solidFill>
                        <a:latin typeface="Cambria Math"/>
                        <a:ea typeface="Times New Roman"/>
                        <a:cs typeface="Times New Roman"/>
                      </a:rPr>
                      <m:t>×</m:t>
                    </m:r>
                    <m:func>
                      <m:funcPr>
                        <m:ctrlPr>
                          <a:rPr lang="ru-RU" sz="2000" i="1">
                            <a:solidFill>
                              <a:prstClr val="white"/>
                            </a:solidFill>
                            <a:latin typeface="Cambria Math"/>
                            <a:ea typeface="Times New Roman"/>
                            <a:cs typeface="Times New Roman"/>
                          </a:rPr>
                        </m:ctrlPr>
                      </m:funcPr>
                      <m:fName>
                        <m:r>
                          <a:rPr lang="ru-RU" sz="2000" i="1">
                            <a:solidFill>
                              <a:prstClr val="white"/>
                            </a:solidFill>
                            <a:latin typeface="Cambria Math"/>
                            <a:ea typeface="Calibri"/>
                            <a:cs typeface="Times New Roman"/>
                          </a:rPr>
                          <m:t>𝑠𝑖𝑛</m:t>
                        </m:r>
                      </m:fName>
                      <m:e>
                        <m:r>
                          <a:rPr lang="ru-RU" sz="2000" i="1">
                            <a:solidFill>
                              <a:prstClr val="white"/>
                            </a:solidFill>
                            <a:latin typeface="Cambria Math"/>
                            <a:ea typeface="Times New Roman"/>
                            <a:cs typeface="Times New Roman"/>
                          </a:rPr>
                          <m:t>𝛼</m:t>
                        </m:r>
                      </m:e>
                    </m:func>
                    <m:r>
                      <a:rPr lang="ru-RU" sz="2000" i="1">
                        <a:solidFill>
                          <a:prstClr val="white"/>
                        </a:solidFill>
                        <a:latin typeface="Cambria Math"/>
                        <a:ea typeface="Times New Roman"/>
                        <a:cs typeface="Times New Roman"/>
                      </a:rPr>
                      <m:t> </m:t>
                    </m:r>
                  </m:oMath>
                </a14:m>
                <a:endParaRPr lang="ru-RU" sz="2000" i="1" dirty="0">
                  <a:latin typeface="Arial" panose="020B0604020202020204" pitchFamily="34" charset="0"/>
                  <a:ea typeface="Calibri"/>
                  <a:cs typeface="Arial" panose="020B0604020202020204" pitchFamily="34" charset="0"/>
                </a:endParaRPr>
              </a:p>
              <a:p>
                <a:pPr algn="just">
                  <a:lnSpc>
                    <a:spcPct val="115000"/>
                  </a:lnSpc>
                  <a:spcAft>
                    <a:spcPts val="1000"/>
                  </a:spcAft>
                </a:pPr>
                <a14:m>
                  <m:oMath xmlns:m="http://schemas.openxmlformats.org/officeDocument/2006/math">
                    <m:func>
                      <m:funcPr>
                        <m:ctrlPr>
                          <a:rPr lang="ru-RU" sz="2000" i="1" smtClean="0">
                            <a:solidFill>
                              <a:schemeClr val="tx1"/>
                            </a:solidFill>
                            <a:latin typeface="Cambria Math"/>
                            <a:ea typeface="Times New Roman"/>
                            <a:cs typeface="Times New Roman"/>
                          </a:rPr>
                        </m:ctrlPr>
                      </m:funcPr>
                      <m:fName>
                        <m:r>
                          <a:rPr lang="ru-RU" sz="2000" b="0" i="1" smtClean="0">
                            <a:solidFill>
                              <a:schemeClr val="tx1"/>
                            </a:solidFill>
                            <a:latin typeface="Cambria Math"/>
                            <a:ea typeface="Times New Roman"/>
                            <a:cs typeface="Times New Roman"/>
                          </a:rPr>
                          <m:t>Т.к.  </m:t>
                        </m:r>
                        <m:r>
                          <a:rPr lang="ru-RU" sz="2000" i="1">
                            <a:solidFill>
                              <a:schemeClr val="tx1"/>
                            </a:solidFill>
                            <a:latin typeface="Cambria Math"/>
                            <a:ea typeface="Calibri"/>
                            <a:cs typeface="Times New Roman"/>
                          </a:rPr>
                          <m:t>𝑠𝑖𝑛</m:t>
                        </m:r>
                      </m:fName>
                      <m:e>
                        <m:r>
                          <a:rPr lang="ru-RU" sz="2000" i="1">
                            <a:solidFill>
                              <a:schemeClr val="tx1"/>
                            </a:solidFill>
                            <a:latin typeface="Cambria Math"/>
                            <a:ea typeface="Times New Roman"/>
                            <a:cs typeface="Times New Roman"/>
                          </a:rPr>
                          <m:t>𝛼</m:t>
                        </m:r>
                      </m:e>
                    </m:func>
                  </m:oMath>
                </a14:m>
                <a:r>
                  <a:rPr lang="ru-RU" sz="2000" i="1"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sSup>
                      <m:sSupPr>
                        <m:ctrlPr>
                          <a:rPr lang="ru-RU" sz="2000" i="1" smtClean="0">
                            <a:solidFill>
                              <a:schemeClr val="tx1"/>
                            </a:solidFill>
                            <a:latin typeface="Cambria Math"/>
                            <a:cs typeface="Times New Roman"/>
                          </a:rPr>
                        </m:ctrlPr>
                      </m:sSupPr>
                      <m:e>
                        <m:func>
                          <m:funcPr>
                            <m:ctrlPr>
                              <a:rPr lang="ru-RU" sz="2000" i="1" smtClean="0">
                                <a:solidFill>
                                  <a:schemeClr val="tx1"/>
                                </a:solidFill>
                                <a:latin typeface="Cambria Math"/>
                                <a:ea typeface="Times New Roman"/>
                                <a:cs typeface="Times New Roman"/>
                              </a:rPr>
                            </m:ctrlPr>
                          </m:funcPr>
                          <m:fName>
                            <m:r>
                              <a:rPr lang="ru-RU" sz="2000" b="0" i="1" smtClean="0">
                                <a:solidFill>
                                  <a:schemeClr val="tx1"/>
                                </a:solidFill>
                                <a:latin typeface="Cambria Math"/>
                                <a:ea typeface="Times New Roman"/>
                                <a:cs typeface="Times New Roman"/>
                              </a:rPr>
                              <m:t> </m:t>
                            </m:r>
                            <m:r>
                              <a:rPr lang="ru-RU" sz="2000" i="1">
                                <a:solidFill>
                                  <a:schemeClr val="tx1"/>
                                </a:solidFill>
                                <a:latin typeface="Cambria Math"/>
                                <a:ea typeface="Calibri"/>
                                <a:cs typeface="Times New Roman"/>
                              </a:rPr>
                              <m:t>𝑠𝑖𝑛</m:t>
                            </m:r>
                          </m:fName>
                          <m:e>
                            <m:r>
                              <a:rPr lang="ru-RU" sz="2000" b="0" i="1" smtClean="0">
                                <a:solidFill>
                                  <a:schemeClr val="tx1"/>
                                </a:solidFill>
                                <a:latin typeface="Cambria Math"/>
                                <a:ea typeface="Calibri"/>
                                <a:cs typeface="Times New Roman"/>
                              </a:rPr>
                              <m:t>60</m:t>
                            </m:r>
                          </m:e>
                        </m:func>
                      </m:e>
                      <m:sup>
                        <m:r>
                          <a:rPr lang="ru-RU" sz="2000" b="0" i="1" smtClean="0">
                            <a:solidFill>
                              <a:schemeClr val="tx1"/>
                            </a:solidFill>
                            <a:latin typeface="Cambria Math"/>
                            <a:cs typeface="Times New Roman"/>
                          </a:rPr>
                          <m:t>0</m:t>
                        </m:r>
                      </m:sup>
                    </m:sSup>
                    <m:r>
                      <a:rPr lang="ru-RU" sz="2000" b="1" i="1" smtClean="0">
                        <a:solidFill>
                          <a:schemeClr val="tx1"/>
                        </a:solidFill>
                        <a:latin typeface="Cambria Math"/>
                        <a:cs typeface="Times New Roman"/>
                      </a:rPr>
                      <m:t>=</m:t>
                    </m:r>
                  </m:oMath>
                </a14:m>
                <a:r>
                  <a:rPr lang="ru-RU" sz="2000" i="1" dirty="0" smtClean="0">
                    <a:latin typeface="Arial" panose="020B0604020202020204" pitchFamily="34" charset="0"/>
                    <a:cs typeface="Arial" panose="020B0604020202020204" pitchFamily="34" charset="0"/>
                  </a:rPr>
                  <a:t> </a:t>
                </a:r>
                <a14:m>
                  <m:oMath xmlns:m="http://schemas.openxmlformats.org/officeDocument/2006/math">
                    <m:f>
                      <m:fPr>
                        <m:ctrlPr>
                          <a:rPr lang="ru-RU" sz="2000" i="1" dirty="0" smtClean="0">
                            <a:latin typeface="Cambria Math"/>
                          </a:rPr>
                        </m:ctrlPr>
                      </m:fPr>
                      <m:num>
                        <m:rad>
                          <m:radPr>
                            <m:degHide m:val="on"/>
                            <m:ctrlPr>
                              <a:rPr lang="ru-RU" sz="2000" i="1" dirty="0" smtClean="0">
                                <a:latin typeface="Cambria Math"/>
                              </a:rPr>
                            </m:ctrlPr>
                          </m:radPr>
                          <m:deg/>
                          <m:e>
                            <m:r>
                              <a:rPr lang="ru-RU" sz="2000" b="0" i="1" dirty="0" smtClean="0">
                                <a:latin typeface="Cambria Math"/>
                              </a:rPr>
                              <m:t>3</m:t>
                            </m:r>
                          </m:e>
                        </m:rad>
                      </m:num>
                      <m:den>
                        <m:r>
                          <a:rPr lang="ru-RU" sz="2000" b="0" i="1" dirty="0" smtClean="0">
                            <a:latin typeface="Cambria Math"/>
                          </a:rPr>
                          <m:t>2</m:t>
                        </m:r>
                      </m:den>
                    </m:f>
                    <m:r>
                      <a:rPr lang="ru-RU" sz="2000" b="0" i="1" dirty="0" smtClean="0">
                        <a:latin typeface="Cambria Math"/>
                      </a:rPr>
                      <m:t>  и   </m:t>
                    </m:r>
                    <m:sSub>
                      <m:sSubPr>
                        <m:ctrlPr>
                          <a:rPr lang="ru-RU" sz="2000" i="1" dirty="0">
                            <a:solidFill>
                              <a:prstClr val="white"/>
                            </a:solidFill>
                            <a:latin typeface="Cambria Math"/>
                          </a:rPr>
                        </m:ctrlPr>
                      </m:sSubPr>
                      <m:e>
                        <m:r>
                          <m:rPr>
                            <m:nor/>
                          </m:rPr>
                          <a:rPr lang="ru-RU" sz="2000" i="1" dirty="0">
                            <a:solidFill>
                              <a:prstClr val="white"/>
                            </a:solidFill>
                            <a:latin typeface="Arial" panose="020B0604020202020204" pitchFamily="34" charset="0"/>
                            <a:cs typeface="Arial" panose="020B0604020202020204" pitchFamily="34" charset="0"/>
                          </a:rPr>
                          <m:t>S</m:t>
                        </m:r>
                      </m:e>
                      <m:sub>
                        <m:r>
                          <a:rPr lang="ru-RU" sz="2000" i="1">
                            <a:solidFill>
                              <a:prstClr val="white"/>
                            </a:solidFill>
                            <a:latin typeface="Cambria Math"/>
                            <a:ea typeface="Calibri"/>
                            <a:cs typeface="Times New Roman"/>
                          </a:rPr>
                          <m:t> АВС</m:t>
                        </m:r>
                        <m:r>
                          <a:rPr lang="en-US" sz="2000" i="1">
                            <a:solidFill>
                              <a:prstClr val="white"/>
                            </a:solidFill>
                            <a:latin typeface="Cambria Math"/>
                            <a:ea typeface="Calibri"/>
                            <a:cs typeface="Times New Roman"/>
                          </a:rPr>
                          <m:t>𝐷𝐸𝐹</m:t>
                        </m:r>
                      </m:sub>
                    </m:sSub>
                  </m:oMath>
                </a14:m>
                <a:r>
                  <a:rPr lang="ru-RU" sz="2000" i="1" dirty="0" smtClean="0">
                    <a:latin typeface="Arial" panose="020B0604020202020204" pitchFamily="34" charset="0"/>
                    <a:cs typeface="Arial" panose="020B0604020202020204" pitchFamily="34" charset="0"/>
                  </a:rPr>
                  <a:t>=16 </a:t>
                </a:r>
                <a:r>
                  <a:rPr lang="ru-RU" sz="2000" i="1" dirty="0" smtClean="0">
                    <a:latin typeface="Arial" panose="020B0604020202020204" pitchFamily="34" charset="0"/>
                    <a:ea typeface="Calibri"/>
                    <a:cs typeface="Arial" panose="020B0604020202020204" pitchFamily="34" charset="0"/>
                  </a:rPr>
                  <a:t>см</a:t>
                </a:r>
                <a:r>
                  <a:rPr lang="ru-RU" sz="2000" i="1" baseline="30000" dirty="0" smtClean="0">
                    <a:latin typeface="Arial" panose="020B0604020202020204" pitchFamily="34" charset="0"/>
                    <a:ea typeface="Calibri"/>
                    <a:cs typeface="Arial" panose="020B0604020202020204" pitchFamily="34" charset="0"/>
                  </a:rPr>
                  <a:t>2</a:t>
                </a:r>
                <a:r>
                  <a:rPr lang="ru-RU" sz="2000" i="1" dirty="0" smtClean="0">
                    <a:latin typeface="Arial" panose="020B0604020202020204" pitchFamily="34" charset="0"/>
                    <a:cs typeface="Arial" panose="020B0604020202020204" pitchFamily="34" charset="0"/>
                  </a:rPr>
                  <a:t>, то подставив </a:t>
                </a:r>
                <a:r>
                  <a:rPr lang="ru-RU" sz="2000" i="1" dirty="0">
                    <a:latin typeface="Arial" panose="020B0604020202020204" pitchFamily="34" charset="0"/>
                    <a:cs typeface="Arial" panose="020B0604020202020204" pitchFamily="34" charset="0"/>
                  </a:rPr>
                  <a:t>данные правильного треугольника в эту формулу, получим</a:t>
                </a:r>
                <a:r>
                  <a:rPr lang="ru-RU" sz="2000" i="1" dirty="0" smtClean="0">
                    <a:latin typeface="Arial" panose="020B0604020202020204" pitchFamily="34" charset="0"/>
                    <a:cs typeface="Arial" panose="020B0604020202020204" pitchFamily="34" charset="0"/>
                  </a:rPr>
                  <a:t>: </a:t>
                </a:r>
                <a14:m>
                  <m:oMath xmlns:m="http://schemas.openxmlformats.org/officeDocument/2006/math">
                    <m:sSup>
                      <m:sSupPr>
                        <m:ctrlPr>
                          <a:rPr lang="ru-RU" sz="2000" i="1">
                            <a:latin typeface="Cambria Math"/>
                            <a:ea typeface="Times New Roman"/>
                            <a:cs typeface="Times New Roman"/>
                          </a:rPr>
                        </m:ctrlPr>
                      </m:sSupPr>
                      <m:e>
                        <m:sSub>
                          <m:sSubPr>
                            <m:ctrlPr>
                              <a:rPr lang="ru-RU" sz="2000" i="1">
                                <a:effectLst/>
                                <a:latin typeface="Cambria Math"/>
                                <a:ea typeface="Times New Roman"/>
                                <a:cs typeface="Times New Roman"/>
                              </a:rPr>
                            </m:ctrlPr>
                          </m:sSubPr>
                          <m:e>
                            <m:sSub>
                              <m:sSubPr>
                                <m:ctrlPr>
                                  <a:rPr lang="ru-RU" sz="2000" i="1" dirty="0">
                                    <a:solidFill>
                                      <a:prstClr val="white"/>
                                    </a:solidFill>
                                    <a:latin typeface="Cambria Math"/>
                                  </a:rPr>
                                </m:ctrlPr>
                              </m:sSubPr>
                              <m:e>
                                <m:r>
                                  <m:rPr>
                                    <m:nor/>
                                  </m:rPr>
                                  <a:rPr lang="ru-RU" sz="2000" i="1" dirty="0">
                                    <a:solidFill>
                                      <a:prstClr val="white"/>
                                    </a:solidFill>
                                    <a:latin typeface="Arial" panose="020B0604020202020204" pitchFamily="34" charset="0"/>
                                    <a:cs typeface="Arial" panose="020B0604020202020204" pitchFamily="34" charset="0"/>
                                  </a:rPr>
                                  <m:t>S</m:t>
                                </m:r>
                              </m:e>
                              <m:sub>
                                <m:r>
                                  <a:rPr lang="ru-RU" sz="2000" i="1">
                                    <a:solidFill>
                                      <a:prstClr val="white"/>
                                    </a:solidFill>
                                    <a:latin typeface="Cambria Math"/>
                                    <a:ea typeface="Calibri"/>
                                    <a:cs typeface="Times New Roman"/>
                                  </a:rPr>
                                  <m:t> АВС</m:t>
                                </m:r>
                                <m:r>
                                  <a:rPr lang="en-US" sz="2000" i="1">
                                    <a:solidFill>
                                      <a:prstClr val="white"/>
                                    </a:solidFill>
                                    <a:latin typeface="Cambria Math"/>
                                    <a:ea typeface="Calibri"/>
                                    <a:cs typeface="Times New Roman"/>
                                  </a:rPr>
                                  <m:t>𝐷𝐸𝐹</m:t>
                                </m:r>
                              </m:sub>
                            </m:sSub>
                            <m:r>
                              <a:rPr lang="ru-RU" sz="2000" i="1">
                                <a:effectLst/>
                                <a:latin typeface="Cambria Math"/>
                                <a:ea typeface="Times New Roman"/>
                                <a:cs typeface="Times New Roman"/>
                              </a:rPr>
                              <m:t>=</m:t>
                            </m:r>
                            <m:r>
                              <a:rPr lang="ru-RU" sz="2000" b="0" i="1" smtClean="0">
                                <a:effectLst/>
                                <a:latin typeface="Cambria Math"/>
                                <a:ea typeface="Times New Roman"/>
                                <a:cs typeface="Times New Roman"/>
                              </a:rPr>
                              <m:t>6</m:t>
                            </m:r>
                            <m:r>
                              <a:rPr lang="ru-RU" sz="2000" i="1">
                                <a:solidFill>
                                  <a:prstClr val="white"/>
                                </a:solidFill>
                                <a:latin typeface="Cambria Math"/>
                                <a:ea typeface="Times New Roman"/>
                                <a:cs typeface="Times New Roman"/>
                              </a:rPr>
                              <m:t>×</m:t>
                            </m:r>
                            <m:r>
                              <a:rPr lang="ru-RU" sz="2000" i="1">
                                <a:effectLst/>
                                <a:latin typeface="Cambria Math"/>
                                <a:ea typeface="Times New Roman"/>
                                <a:cs typeface="Times New Roman"/>
                              </a:rPr>
                              <m:t>а</m:t>
                            </m:r>
                          </m:e>
                          <m:sub>
                            <m:r>
                              <a:rPr lang="ru-RU" sz="2000" b="0" i="1" smtClean="0">
                                <a:effectLst/>
                                <a:latin typeface="Cambria Math"/>
                                <a:ea typeface="Times New Roman"/>
                                <a:cs typeface="Times New Roman"/>
                              </a:rPr>
                              <m:t>6</m:t>
                            </m:r>
                          </m:sub>
                        </m:sSub>
                      </m:e>
                      <m:sup>
                        <m:r>
                          <a:rPr lang="ru-RU" sz="2000" i="1">
                            <a:effectLst/>
                            <a:latin typeface="Cambria Math"/>
                            <a:ea typeface="Times New Roman"/>
                            <a:cs typeface="Times New Roman"/>
                          </a:rPr>
                          <m:t>2</m:t>
                        </m:r>
                      </m:sup>
                    </m:sSup>
                    <m:r>
                      <a:rPr lang="ru-RU" sz="2000" i="1">
                        <a:effectLst/>
                        <a:latin typeface="Cambria Math"/>
                        <a:ea typeface="Times New Roman"/>
                        <a:cs typeface="Times New Roman"/>
                      </a:rPr>
                      <m:t>×</m:t>
                    </m:r>
                    <m:f>
                      <m:fPr>
                        <m:ctrlPr>
                          <a:rPr lang="ru-RU" sz="2000" i="1">
                            <a:effectLst/>
                            <a:latin typeface="Cambria Math"/>
                            <a:ea typeface="Times New Roman"/>
                            <a:cs typeface="Times New Roman"/>
                          </a:rPr>
                        </m:ctrlPr>
                      </m:fPr>
                      <m:num>
                        <m:rad>
                          <m:radPr>
                            <m:degHide m:val="on"/>
                            <m:ctrlPr>
                              <a:rPr lang="ru-RU" sz="2000" i="1">
                                <a:effectLst/>
                                <a:latin typeface="Cambria Math"/>
                                <a:ea typeface="Times New Roman"/>
                                <a:cs typeface="Times New Roman"/>
                              </a:rPr>
                            </m:ctrlPr>
                          </m:radPr>
                          <m:deg/>
                          <m:e>
                            <m:r>
                              <a:rPr lang="ru-RU" sz="2000" i="1">
                                <a:effectLst/>
                                <a:latin typeface="Cambria Math"/>
                                <a:ea typeface="Times New Roman"/>
                                <a:cs typeface="Times New Roman"/>
                              </a:rPr>
                              <m:t>3</m:t>
                            </m:r>
                          </m:e>
                        </m:rad>
                      </m:num>
                      <m:den>
                        <m:r>
                          <a:rPr lang="ru-RU" sz="2000" i="1">
                            <a:effectLst/>
                            <a:latin typeface="Cambria Math"/>
                            <a:ea typeface="Times New Roman"/>
                            <a:cs typeface="Times New Roman"/>
                          </a:rPr>
                          <m:t>4</m:t>
                        </m:r>
                      </m:den>
                    </m:f>
                    <m:r>
                      <a:rPr lang="ru-RU" sz="2000" b="0" i="1" smtClean="0">
                        <a:effectLst/>
                        <a:latin typeface="Cambria Math"/>
                        <a:ea typeface="Times New Roman"/>
                        <a:cs typeface="Times New Roman"/>
                      </a:rPr>
                      <m:t>.</m:t>
                    </m:r>
                  </m:oMath>
                </a14:m>
                <a:r>
                  <a:rPr lang="ru-RU" sz="2000" i="1" dirty="0" smtClean="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В</a:t>
                </a:r>
                <a:r>
                  <a:rPr lang="ru-RU" sz="2000" i="1" dirty="0" smtClean="0">
                    <a:latin typeface="Arial" panose="020B0604020202020204" pitchFamily="34" charset="0"/>
                    <a:cs typeface="Arial" panose="020B0604020202020204" pitchFamily="34" charset="0"/>
                  </a:rPr>
                  <a:t>ыразим </a:t>
                </a:r>
                <a:r>
                  <a:rPr lang="ru-RU" sz="2000" i="1" dirty="0">
                    <a:latin typeface="Arial" panose="020B0604020202020204" pitchFamily="34" charset="0"/>
                    <a:cs typeface="Arial" panose="020B0604020202020204" pitchFamily="34" charset="0"/>
                  </a:rPr>
                  <a:t>сторону </a:t>
                </a:r>
                <a:r>
                  <a:rPr lang="ru-RU" sz="2000" i="1" dirty="0" smtClean="0">
                    <a:latin typeface="Arial" panose="020B0604020202020204" pitchFamily="34" charset="0"/>
                    <a:cs typeface="Arial" panose="020B0604020202020204" pitchFamily="34" charset="0"/>
                  </a:rPr>
                  <a:t>через </a:t>
                </a:r>
                <a:r>
                  <a:rPr lang="ru-RU" sz="2000" i="1" dirty="0">
                    <a:latin typeface="Arial" panose="020B0604020202020204" pitchFamily="34" charset="0"/>
                    <a:cs typeface="Arial" panose="020B0604020202020204" pitchFamily="34" charset="0"/>
                  </a:rPr>
                  <a:t>его </a:t>
                </a:r>
                <a:r>
                  <a:rPr lang="ru-RU" sz="2000" i="1" dirty="0" smtClean="0">
                    <a:latin typeface="Arial" panose="020B0604020202020204" pitchFamily="34" charset="0"/>
                    <a:cs typeface="Arial" panose="020B0604020202020204" pitchFamily="34" charset="0"/>
                  </a:rPr>
                  <a:t>площадь:</a:t>
                </a:r>
                <a:r>
                  <a:rPr lang="ru-RU" sz="2000" i="1"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ru-RU" sz="2000" i="1" smtClean="0">
                            <a:solidFill>
                              <a:schemeClr val="tx1"/>
                            </a:solidFill>
                            <a:latin typeface="Cambria Math"/>
                            <a:ea typeface="Times New Roman"/>
                            <a:cs typeface="Times New Roman"/>
                          </a:rPr>
                        </m:ctrlPr>
                      </m:sSubPr>
                      <m:e>
                        <m:r>
                          <a:rPr lang="ru-RU" sz="2000" i="1">
                            <a:solidFill>
                              <a:schemeClr val="tx1"/>
                            </a:solidFill>
                            <a:latin typeface="Cambria Math"/>
                            <a:ea typeface="Times New Roman"/>
                            <a:cs typeface="Times New Roman"/>
                          </a:rPr>
                          <m:t> а</m:t>
                        </m:r>
                      </m:e>
                      <m:sub>
                        <m:r>
                          <a:rPr lang="ru-RU" sz="2000" i="1">
                            <a:solidFill>
                              <a:schemeClr val="tx1"/>
                            </a:solidFill>
                            <a:latin typeface="Cambria Math"/>
                            <a:ea typeface="Times New Roman"/>
                            <a:cs typeface="Times New Roman"/>
                          </a:rPr>
                          <m:t>6</m:t>
                        </m:r>
                      </m:sub>
                    </m:sSub>
                  </m:oMath>
                </a14:m>
                <a:r>
                  <a:rPr lang="ru-RU" sz="2000" i="1" dirty="0" smtClean="0">
                    <a:latin typeface="Arial" panose="020B0604020202020204" pitchFamily="34" charset="0"/>
                    <a:cs typeface="Arial" panose="020B0604020202020204" pitchFamily="34" charset="0"/>
                  </a:rPr>
                  <a:t>=</a:t>
                </a:r>
                <a:r>
                  <a:rPr lang="ru-RU" sz="2000" i="1" dirty="0">
                    <a:solidFill>
                      <a:prstClr val="white"/>
                    </a:solidFill>
                    <a:latin typeface="Arial" panose="020B0604020202020204" pitchFamily="34" charset="0"/>
                    <a:cs typeface="Arial" panose="020B0604020202020204" pitchFamily="34" charset="0"/>
                  </a:rPr>
                  <a:t> </a:t>
                </a:r>
                <a14:m>
                  <m:oMath xmlns:m="http://schemas.openxmlformats.org/officeDocument/2006/math">
                    <m:rad>
                      <m:radPr>
                        <m:degHide m:val="on"/>
                        <m:ctrlPr>
                          <a:rPr lang="ru-RU" sz="2000" i="1" dirty="0">
                            <a:solidFill>
                              <a:prstClr val="white"/>
                            </a:solidFill>
                            <a:latin typeface="Cambria Math"/>
                          </a:rPr>
                        </m:ctrlPr>
                      </m:radPr>
                      <m:deg/>
                      <m:e>
                        <m:f>
                          <m:fPr>
                            <m:ctrlPr>
                              <a:rPr lang="ru-RU" sz="2000" i="1" dirty="0">
                                <a:solidFill>
                                  <a:prstClr val="white"/>
                                </a:solidFill>
                                <a:latin typeface="Cambria Math"/>
                              </a:rPr>
                            </m:ctrlPr>
                          </m:fPr>
                          <m:num>
                            <m:sSub>
                              <m:sSubPr>
                                <m:ctrlPr>
                                  <a:rPr lang="ru-RU" sz="2000" i="1" dirty="0">
                                    <a:solidFill>
                                      <a:prstClr val="white"/>
                                    </a:solidFill>
                                    <a:latin typeface="Cambria Math"/>
                                  </a:rPr>
                                </m:ctrlPr>
                              </m:sSubPr>
                              <m:e>
                                <m:r>
                                  <m:rPr>
                                    <m:nor/>
                                  </m:rPr>
                                  <a:rPr lang="ru-RU" sz="2000" b="0" i="1" dirty="0" smtClean="0">
                                    <a:solidFill>
                                      <a:prstClr val="white"/>
                                    </a:solidFill>
                                    <a:latin typeface="Cambria Math"/>
                                  </a:rPr>
                                  <m:t>2</m:t>
                                </m:r>
                                <m:r>
                                  <m:rPr>
                                    <m:nor/>
                                  </m:rPr>
                                  <a:rPr lang="ru-RU" sz="2000" i="1" dirty="0">
                                    <a:solidFill>
                                      <a:prstClr val="white"/>
                                    </a:solidFill>
                                    <a:latin typeface="Arial" panose="020B0604020202020204" pitchFamily="34" charset="0"/>
                                    <a:cs typeface="Arial" panose="020B0604020202020204" pitchFamily="34" charset="0"/>
                                  </a:rPr>
                                  <m:t>S</m:t>
                                </m:r>
                              </m:e>
                              <m:sub>
                                <m:r>
                                  <a:rPr lang="ru-RU" sz="2000" i="1">
                                    <a:solidFill>
                                      <a:prstClr val="white"/>
                                    </a:solidFill>
                                    <a:latin typeface="Cambria Math"/>
                                    <a:ea typeface="Calibri"/>
                                    <a:cs typeface="Times New Roman"/>
                                  </a:rPr>
                                  <m:t> АВ</m:t>
                                </m:r>
                                <m:r>
                                  <a:rPr lang="en-US" sz="2000" i="1">
                                    <a:solidFill>
                                      <a:prstClr val="white"/>
                                    </a:solidFill>
                                    <a:latin typeface="Cambria Math"/>
                                    <a:ea typeface="Calibri"/>
                                    <a:cs typeface="Times New Roman"/>
                                  </a:rPr>
                                  <m:t>𝐷𝐸𝐹</m:t>
                                </m:r>
                                <m:r>
                                  <a:rPr lang="ru-RU" sz="2000" i="1">
                                    <a:solidFill>
                                      <a:prstClr val="white"/>
                                    </a:solidFill>
                                    <a:latin typeface="Cambria Math"/>
                                    <a:ea typeface="Calibri"/>
                                    <a:cs typeface="Times New Roman"/>
                                  </a:rPr>
                                  <m:t>С</m:t>
                                </m:r>
                              </m:sub>
                            </m:sSub>
                          </m:num>
                          <m:den>
                            <m:r>
                              <a:rPr lang="ru-RU" sz="2000" b="0" i="1" smtClean="0">
                                <a:solidFill>
                                  <a:prstClr val="white"/>
                                </a:solidFill>
                                <a:latin typeface="Cambria Math"/>
                                <a:ea typeface="Calibri"/>
                                <a:cs typeface="Times New Roman"/>
                              </a:rPr>
                              <m:t>3</m:t>
                            </m:r>
                            <m:rad>
                              <m:radPr>
                                <m:degHide m:val="on"/>
                                <m:ctrlPr>
                                  <a:rPr lang="ru-RU" sz="2000" i="1" dirty="0">
                                    <a:solidFill>
                                      <a:prstClr val="white"/>
                                    </a:solidFill>
                                    <a:latin typeface="Cambria Math"/>
                                  </a:rPr>
                                </m:ctrlPr>
                              </m:radPr>
                              <m:deg/>
                              <m:e>
                                <m:r>
                                  <a:rPr lang="ru-RU" sz="2000" i="1" dirty="0">
                                    <a:solidFill>
                                      <a:prstClr val="white"/>
                                    </a:solidFill>
                                    <a:latin typeface="Cambria Math"/>
                                  </a:rPr>
                                  <m:t>3</m:t>
                                </m:r>
                              </m:e>
                            </m:rad>
                          </m:den>
                        </m:f>
                      </m:e>
                    </m:rad>
                  </m:oMath>
                </a14:m>
                <a:r>
                  <a:rPr lang="ru-RU" sz="2000" i="1" dirty="0" smtClean="0">
                    <a:latin typeface="Arial" panose="020B0604020202020204" pitchFamily="34" charset="0"/>
                    <a:cs typeface="Arial" panose="020B0604020202020204" pitchFamily="34" charset="0"/>
                  </a:rPr>
                  <a:t>     </a:t>
                </a:r>
                <a:endParaRPr lang="ru-RU" sz="2000" i="1" dirty="0">
                  <a:latin typeface="Arial" panose="020B0604020202020204" pitchFamily="34" charset="0"/>
                  <a:cs typeface="Arial" panose="020B0604020202020204" pitchFamily="34" charset="0"/>
                </a:endParaRPr>
              </a:p>
              <a:p>
                <a:pPr lvl="0" algn="just">
                  <a:lnSpc>
                    <a:spcPct val="115000"/>
                  </a:lnSpc>
                  <a:spcAft>
                    <a:spcPts val="1000"/>
                  </a:spcAft>
                </a:pPr>
                <a:r>
                  <a:rPr lang="ru-RU" sz="2000" b="1" i="1" dirty="0" smtClean="0">
                    <a:latin typeface="Arial" panose="020B0604020202020204" pitchFamily="34" charset="0"/>
                    <a:cs typeface="Arial" panose="020B0604020202020204" pitchFamily="34" charset="0"/>
                  </a:rPr>
                  <a:t>Ответ</a:t>
                </a:r>
                <a:r>
                  <a:rPr lang="ru-RU" sz="2000" i="1" dirty="0" smtClean="0">
                    <a:latin typeface="Arial" panose="020B0604020202020204" pitchFamily="34" charset="0"/>
                    <a:cs typeface="Arial" panose="020B0604020202020204" pitchFamily="34" charset="0"/>
                  </a:rPr>
                  <a:t>:</a:t>
                </a:r>
                <a:r>
                  <a:rPr lang="ru-RU" sz="2000" dirty="0">
                    <a:solidFill>
                      <a:prstClr val="white"/>
                    </a:solidFill>
                    <a:cs typeface="Times New Roman"/>
                  </a:rPr>
                  <a:t> </a:t>
                </a:r>
                <a14:m>
                  <m:oMath xmlns:m="http://schemas.openxmlformats.org/officeDocument/2006/math">
                    <m:sSub>
                      <m:sSubPr>
                        <m:ctrlPr>
                          <a:rPr lang="ru-RU" sz="2000" i="1">
                            <a:solidFill>
                              <a:prstClr val="white"/>
                            </a:solidFill>
                            <a:latin typeface="Cambria Math"/>
                            <a:cs typeface="Times New Roman"/>
                          </a:rPr>
                        </m:ctrlPr>
                      </m:sSubPr>
                      <m:e>
                        <m:r>
                          <a:rPr lang="ru-RU" sz="2000" i="1">
                            <a:solidFill>
                              <a:prstClr val="white"/>
                            </a:solidFill>
                            <a:latin typeface="Cambria Math"/>
                            <a:ea typeface="Calibri"/>
                            <a:cs typeface="Times New Roman"/>
                          </a:rPr>
                          <m:t>Р</m:t>
                        </m:r>
                      </m:e>
                      <m:sub>
                        <m:r>
                          <a:rPr lang="ru-RU" sz="2000" i="1">
                            <a:solidFill>
                              <a:prstClr val="white"/>
                            </a:solidFill>
                            <a:latin typeface="Cambria Math"/>
                            <a:ea typeface="Calibri"/>
                            <a:cs typeface="Times New Roman"/>
                          </a:rPr>
                          <m:t>АВС</m:t>
                        </m:r>
                        <m:r>
                          <a:rPr lang="en-US" sz="2000" i="1">
                            <a:solidFill>
                              <a:prstClr val="white"/>
                            </a:solidFill>
                            <a:latin typeface="Cambria Math"/>
                            <a:ea typeface="Calibri"/>
                            <a:cs typeface="Times New Roman"/>
                          </a:rPr>
                          <m:t>𝐷𝐸𝐹</m:t>
                        </m:r>
                      </m:sub>
                    </m:sSub>
                    <m:r>
                      <m:rPr>
                        <m:nor/>
                      </m:rPr>
                      <a:rPr lang="ru-RU" sz="2000" i="1" dirty="0">
                        <a:solidFill>
                          <a:prstClr val="white"/>
                        </a:solidFill>
                        <a:latin typeface="Arial" panose="020B0604020202020204" pitchFamily="34" charset="0"/>
                        <a:ea typeface="Calibri"/>
                        <a:cs typeface="Arial" panose="020B0604020202020204" pitchFamily="34" charset="0"/>
                      </a:rPr>
                      <m:t>≈ 15</m:t>
                    </m:r>
                  </m:oMath>
                </a14:m>
                <a:r>
                  <a:rPr lang="ru-RU" sz="2000" i="1" dirty="0" smtClean="0">
                    <a:solidFill>
                      <a:prstClr val="white"/>
                    </a:solidFill>
                    <a:latin typeface="Arial" panose="020B0604020202020204" pitchFamily="34" charset="0"/>
                    <a:ea typeface="Calibri"/>
                    <a:cs typeface="Arial" panose="020B0604020202020204" pitchFamily="34" charset="0"/>
                  </a:rPr>
                  <a:t> см</a:t>
                </a:r>
                <a:r>
                  <a:rPr lang="ru-RU" sz="2000" i="1" dirty="0">
                    <a:solidFill>
                      <a:prstClr val="white"/>
                    </a:solidFill>
                    <a:latin typeface="Arial" panose="020B0604020202020204" pitchFamily="34" charset="0"/>
                    <a:ea typeface="Calibri"/>
                    <a:cs typeface="Arial" panose="020B0604020202020204" pitchFamily="34" charset="0"/>
                  </a:rPr>
                  <a:t>.</a:t>
                </a:r>
              </a:p>
              <a:p>
                <a:pPr algn="just">
                  <a:lnSpc>
                    <a:spcPct val="115000"/>
                  </a:lnSpc>
                  <a:spcAft>
                    <a:spcPts val="1000"/>
                  </a:spcAft>
                </a:pPr>
                <a:endParaRPr lang="ru-RU" sz="2000" i="1" dirty="0">
                  <a:latin typeface="Arial" panose="020B0604020202020204" pitchFamily="34" charset="0"/>
                  <a:cs typeface="Arial" panose="020B0604020202020204" pitchFamily="34" charset="0"/>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434739" y="184665"/>
                <a:ext cx="8208912" cy="7032951"/>
              </a:xfrm>
              <a:prstGeom prst="rect">
                <a:avLst/>
              </a:prstGeom>
              <a:blipFill rotWithShape="1">
                <a:blip r:embed="rId3"/>
                <a:stretch>
                  <a:fillRect l="-742" t="-347" r="-2450"/>
                </a:stretch>
              </a:blipFill>
            </p:spPr>
            <p:txBody>
              <a:bodyPr/>
              <a:lstStyle/>
              <a:p>
                <a:r>
                  <a:rPr lang="ru-RU">
                    <a:noFill/>
                  </a:rPr>
                  <a:t> </a:t>
                </a:r>
              </a:p>
            </p:txBody>
          </p:sp>
        </mc:Fallback>
      </mc:AlternateContent>
      <p:sp>
        <p:nvSpPr>
          <p:cNvPr id="8" name="TextBox 7"/>
          <p:cNvSpPr txBox="1"/>
          <p:nvPr/>
        </p:nvSpPr>
        <p:spPr>
          <a:xfrm>
            <a:off x="6300192" y="1687132"/>
            <a:ext cx="635110" cy="369332"/>
          </a:xfrm>
          <a:prstGeom prst="rect">
            <a:avLst/>
          </a:prstGeom>
          <a:noFill/>
        </p:spPr>
        <p:txBody>
          <a:bodyPr wrap="none" rtlCol="0">
            <a:spAutoFit/>
          </a:bodyPr>
          <a:lstStyle/>
          <a:p>
            <a:r>
              <a:rPr lang="en-US" dirty="0" smtClean="0"/>
              <a:t>      </a:t>
            </a:r>
            <a:r>
              <a:rPr lang="ru-RU" dirty="0" smtClean="0"/>
              <a:t>А</a:t>
            </a:r>
            <a:endParaRPr lang="ru-RU" dirty="0"/>
          </a:p>
        </p:txBody>
      </p:sp>
      <p:sp>
        <p:nvSpPr>
          <p:cNvPr id="9" name="TextBox 8"/>
          <p:cNvSpPr txBox="1"/>
          <p:nvPr/>
        </p:nvSpPr>
        <p:spPr>
          <a:xfrm>
            <a:off x="8017066" y="184666"/>
            <a:ext cx="490924" cy="369332"/>
          </a:xfrm>
          <a:prstGeom prst="rect">
            <a:avLst/>
          </a:prstGeom>
          <a:noFill/>
        </p:spPr>
        <p:txBody>
          <a:bodyPr wrap="square" rtlCol="0">
            <a:spAutoFit/>
          </a:bodyPr>
          <a:lstStyle/>
          <a:p>
            <a:r>
              <a:rPr lang="en-US" dirty="0"/>
              <a:t>D</a:t>
            </a:r>
            <a:endParaRPr lang="ru-RU" dirty="0"/>
          </a:p>
        </p:txBody>
      </p:sp>
      <p:sp>
        <p:nvSpPr>
          <p:cNvPr id="10" name="TextBox 9"/>
          <p:cNvSpPr txBox="1"/>
          <p:nvPr/>
        </p:nvSpPr>
        <p:spPr>
          <a:xfrm>
            <a:off x="8172401" y="1687132"/>
            <a:ext cx="432048" cy="369332"/>
          </a:xfrm>
          <a:prstGeom prst="rect">
            <a:avLst/>
          </a:prstGeom>
          <a:noFill/>
        </p:spPr>
        <p:txBody>
          <a:bodyPr wrap="square" rtlCol="0">
            <a:spAutoFit/>
          </a:bodyPr>
          <a:lstStyle/>
          <a:p>
            <a:r>
              <a:rPr lang="en-US" dirty="0" smtClean="0"/>
              <a:t>F</a:t>
            </a:r>
            <a:endParaRPr lang="ru-RU" dirty="0"/>
          </a:p>
        </p:txBody>
      </p:sp>
      <p:sp>
        <p:nvSpPr>
          <p:cNvPr id="3" name="Шестиугольник 2"/>
          <p:cNvSpPr/>
          <p:nvPr/>
        </p:nvSpPr>
        <p:spPr>
          <a:xfrm>
            <a:off x="6732390" y="418010"/>
            <a:ext cx="1656184" cy="1453788"/>
          </a:xfrm>
          <a:prstGeom prst="hexagon">
            <a:avLst/>
          </a:prstGeom>
          <a:solidFill>
            <a:schemeClr val="bg1">
              <a:lumMod val="50000"/>
              <a:lumOff val="50000"/>
              <a:alpha val="9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o</a:t>
            </a:r>
            <a:endParaRPr lang="ru-RU" sz="3600" dirty="0"/>
          </a:p>
        </p:txBody>
      </p:sp>
      <p:sp>
        <p:nvSpPr>
          <p:cNvPr id="5" name="TextBox 4"/>
          <p:cNvSpPr txBox="1"/>
          <p:nvPr/>
        </p:nvSpPr>
        <p:spPr>
          <a:xfrm>
            <a:off x="8507990" y="1096226"/>
            <a:ext cx="384490" cy="369332"/>
          </a:xfrm>
          <a:prstGeom prst="rect">
            <a:avLst/>
          </a:prstGeom>
          <a:noFill/>
        </p:spPr>
        <p:txBody>
          <a:bodyPr wrap="square" rtlCol="0">
            <a:spAutoFit/>
          </a:bodyPr>
          <a:lstStyle/>
          <a:p>
            <a:r>
              <a:rPr lang="en-US" dirty="0"/>
              <a:t>E</a:t>
            </a:r>
            <a:endParaRPr lang="ru-RU" dirty="0"/>
          </a:p>
        </p:txBody>
      </p:sp>
      <p:sp>
        <p:nvSpPr>
          <p:cNvPr id="12" name="TextBox 11"/>
          <p:cNvSpPr txBox="1"/>
          <p:nvPr/>
        </p:nvSpPr>
        <p:spPr>
          <a:xfrm flipH="1">
            <a:off x="6732239" y="184666"/>
            <a:ext cx="203060" cy="369332"/>
          </a:xfrm>
          <a:prstGeom prst="rect">
            <a:avLst/>
          </a:prstGeom>
          <a:noFill/>
        </p:spPr>
        <p:txBody>
          <a:bodyPr wrap="square" rtlCol="0">
            <a:spAutoFit/>
          </a:bodyPr>
          <a:lstStyle/>
          <a:p>
            <a:r>
              <a:rPr lang="en-US" dirty="0"/>
              <a:t>C</a:t>
            </a:r>
            <a:endParaRPr lang="ru-RU" dirty="0"/>
          </a:p>
        </p:txBody>
      </p:sp>
      <p:cxnSp>
        <p:nvCxnSpPr>
          <p:cNvPr id="6" name="Прямая соединительная линия 5"/>
          <p:cNvCxnSpPr/>
          <p:nvPr/>
        </p:nvCxnSpPr>
        <p:spPr>
          <a:xfrm>
            <a:off x="6732239" y="1096226"/>
            <a:ext cx="8280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7070365" y="1096226"/>
            <a:ext cx="490117" cy="72689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743" y="5880387"/>
            <a:ext cx="622300"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 name="TextBox 19"/>
              <p:cNvSpPr txBox="1"/>
              <p:nvPr/>
            </p:nvSpPr>
            <p:spPr>
              <a:xfrm>
                <a:off x="3563887" y="5445225"/>
                <a:ext cx="4608513" cy="812595"/>
              </a:xfrm>
              <a:prstGeom prst="rect">
                <a:avLst/>
              </a:prstGeom>
              <a:noFill/>
            </p:spPr>
            <p:txBody>
              <a:bodyPr wrap="square" rtlCol="0">
                <a:spAutoFit/>
              </a:bodyPr>
              <a:lstStyle/>
              <a:p>
                <a:pPr lvl="0" algn="just">
                  <a:lnSpc>
                    <a:spcPct val="115000"/>
                  </a:lnSpc>
                  <a:spcAft>
                    <a:spcPts val="1000"/>
                  </a:spcAft>
                </a:pPr>
                <a14:m>
                  <m:oMath xmlns:m="http://schemas.openxmlformats.org/officeDocument/2006/math">
                    <m:sSub>
                      <m:sSubPr>
                        <m:ctrlPr>
                          <a:rPr lang="ru-RU" sz="2000" i="1">
                            <a:solidFill>
                              <a:prstClr val="white"/>
                            </a:solidFill>
                            <a:latin typeface="Cambria Math"/>
                            <a:cs typeface="Times New Roman"/>
                          </a:rPr>
                        </m:ctrlPr>
                      </m:sSubPr>
                      <m:e>
                        <m:r>
                          <a:rPr lang="ru-RU" sz="2000" i="1">
                            <a:solidFill>
                              <a:prstClr val="white"/>
                            </a:solidFill>
                            <a:latin typeface="Cambria Math"/>
                            <a:ea typeface="Calibri"/>
                            <a:cs typeface="Times New Roman"/>
                          </a:rPr>
                          <m:t>Р</m:t>
                        </m:r>
                      </m:e>
                      <m:sub>
                        <m:r>
                          <a:rPr lang="ru-RU" sz="2000" i="1">
                            <a:solidFill>
                              <a:prstClr val="white"/>
                            </a:solidFill>
                            <a:latin typeface="Cambria Math"/>
                            <a:ea typeface="Calibri"/>
                            <a:cs typeface="Times New Roman"/>
                          </a:rPr>
                          <m:t>АВС</m:t>
                        </m:r>
                        <m:r>
                          <a:rPr lang="en-US" sz="2000" i="1">
                            <a:solidFill>
                              <a:prstClr val="white"/>
                            </a:solidFill>
                            <a:latin typeface="Cambria Math"/>
                            <a:ea typeface="Calibri"/>
                            <a:cs typeface="Times New Roman"/>
                          </a:rPr>
                          <m:t>𝐷𝐸𝐹</m:t>
                        </m:r>
                      </m:sub>
                    </m:sSub>
                    <m:r>
                      <a:rPr lang="en-US" sz="2000" i="1">
                        <a:solidFill>
                          <a:prstClr val="white"/>
                        </a:solidFill>
                        <a:latin typeface="Cambria Math"/>
                        <a:ea typeface="Calibri"/>
                        <a:cs typeface="Times New Roman"/>
                      </a:rPr>
                      <m:t> </m:t>
                    </m:r>
                  </m:oMath>
                </a14:m>
                <a:r>
                  <a:rPr lang="ru-RU" sz="2000" i="1" dirty="0">
                    <a:solidFill>
                      <a:prstClr val="white"/>
                    </a:solidFill>
                    <a:latin typeface="Arial" panose="020B0604020202020204" pitchFamily="34" charset="0"/>
                    <a:ea typeface="Calibri"/>
                    <a:cs typeface="Arial" panose="020B0604020202020204" pitchFamily="34" charset="0"/>
                  </a:rPr>
                  <a:t>=</a:t>
                </a:r>
                <a:r>
                  <a:rPr lang="ru-RU" sz="2000" i="1" dirty="0" smtClean="0">
                    <a:solidFill>
                      <a:prstClr val="white"/>
                    </a:solidFill>
                    <a:latin typeface="Arial" panose="020B0604020202020204" pitchFamily="34" charset="0"/>
                    <a:ea typeface="Calibri"/>
                    <a:cs typeface="Arial" panose="020B0604020202020204" pitchFamily="34" charset="0"/>
                  </a:rPr>
                  <a:t>6</a:t>
                </a:r>
                <a14:m>
                  <m:oMath xmlns:m="http://schemas.openxmlformats.org/officeDocument/2006/math">
                    <m:r>
                      <a:rPr lang="ru-RU" sz="2000" i="1" dirty="0" smtClean="0">
                        <a:solidFill>
                          <a:prstClr val="white"/>
                        </a:solidFill>
                        <a:latin typeface="Cambria Math"/>
                        <a:ea typeface="Cambria Math"/>
                      </a:rPr>
                      <m:t>∙</m:t>
                    </m:r>
                    <m:rad>
                      <m:radPr>
                        <m:degHide m:val="on"/>
                        <m:ctrlPr>
                          <a:rPr lang="ru-RU" sz="2000" i="1" dirty="0">
                            <a:solidFill>
                              <a:prstClr val="white"/>
                            </a:solidFill>
                            <a:latin typeface="Cambria Math"/>
                          </a:rPr>
                        </m:ctrlPr>
                      </m:radPr>
                      <m:deg/>
                      <m:e>
                        <m:f>
                          <m:fPr>
                            <m:ctrlPr>
                              <a:rPr lang="ru-RU" sz="2000" i="1" dirty="0">
                                <a:solidFill>
                                  <a:prstClr val="white"/>
                                </a:solidFill>
                                <a:latin typeface="Cambria Math"/>
                              </a:rPr>
                            </m:ctrlPr>
                          </m:fPr>
                          <m:num>
                            <m:sSub>
                              <m:sSubPr>
                                <m:ctrlPr>
                                  <a:rPr lang="ru-RU" sz="2000" i="1" dirty="0">
                                    <a:solidFill>
                                      <a:prstClr val="white"/>
                                    </a:solidFill>
                                    <a:latin typeface="Cambria Math"/>
                                  </a:rPr>
                                </m:ctrlPr>
                              </m:sSubPr>
                              <m:e>
                                <m:r>
                                  <m:rPr>
                                    <m:nor/>
                                  </m:rPr>
                                  <a:rPr lang="ru-RU" sz="2000" i="1" dirty="0">
                                    <a:solidFill>
                                      <a:prstClr val="white"/>
                                    </a:solidFill>
                                    <a:latin typeface="Cambria Math"/>
                                  </a:rPr>
                                  <m:t>2</m:t>
                                </m:r>
                                <m:r>
                                  <m:rPr>
                                    <m:nor/>
                                  </m:rPr>
                                  <a:rPr lang="ru-RU" sz="2000" i="1" dirty="0">
                                    <a:solidFill>
                                      <a:prstClr val="white"/>
                                    </a:solidFill>
                                    <a:latin typeface="Arial" panose="020B0604020202020204" pitchFamily="34" charset="0"/>
                                    <a:cs typeface="Arial" panose="020B0604020202020204" pitchFamily="34" charset="0"/>
                                  </a:rPr>
                                  <m:t>S</m:t>
                                </m:r>
                              </m:e>
                              <m:sub>
                                <m:r>
                                  <a:rPr lang="ru-RU" sz="2000" i="1">
                                    <a:solidFill>
                                      <a:prstClr val="white"/>
                                    </a:solidFill>
                                    <a:latin typeface="Cambria Math"/>
                                    <a:ea typeface="Calibri"/>
                                    <a:cs typeface="Times New Roman"/>
                                  </a:rPr>
                                  <m:t> АВ</m:t>
                                </m:r>
                                <m:r>
                                  <a:rPr lang="en-US" sz="2000" i="1">
                                    <a:solidFill>
                                      <a:prstClr val="white"/>
                                    </a:solidFill>
                                    <a:latin typeface="Cambria Math"/>
                                    <a:ea typeface="Calibri"/>
                                    <a:cs typeface="Times New Roman"/>
                                  </a:rPr>
                                  <m:t>𝐷𝐸𝐹</m:t>
                                </m:r>
                                <m:r>
                                  <a:rPr lang="ru-RU" sz="2000" i="1">
                                    <a:solidFill>
                                      <a:prstClr val="white"/>
                                    </a:solidFill>
                                    <a:latin typeface="Cambria Math"/>
                                    <a:ea typeface="Calibri"/>
                                    <a:cs typeface="Times New Roman"/>
                                  </a:rPr>
                                  <m:t>С</m:t>
                                </m:r>
                              </m:sub>
                            </m:sSub>
                          </m:num>
                          <m:den>
                            <m:r>
                              <a:rPr lang="ru-RU" sz="2000" i="1">
                                <a:solidFill>
                                  <a:prstClr val="white"/>
                                </a:solidFill>
                                <a:latin typeface="Cambria Math"/>
                                <a:ea typeface="Calibri"/>
                                <a:cs typeface="Times New Roman"/>
                              </a:rPr>
                              <m:t>3</m:t>
                            </m:r>
                            <m:rad>
                              <m:radPr>
                                <m:degHide m:val="on"/>
                                <m:ctrlPr>
                                  <a:rPr lang="ru-RU" sz="2000" i="1" dirty="0">
                                    <a:solidFill>
                                      <a:prstClr val="white"/>
                                    </a:solidFill>
                                    <a:latin typeface="Cambria Math"/>
                                  </a:rPr>
                                </m:ctrlPr>
                              </m:radPr>
                              <m:deg/>
                              <m:e>
                                <m:r>
                                  <a:rPr lang="ru-RU" sz="2000" i="1" dirty="0">
                                    <a:solidFill>
                                      <a:prstClr val="white"/>
                                    </a:solidFill>
                                    <a:latin typeface="Cambria Math"/>
                                  </a:rPr>
                                  <m:t>3</m:t>
                                </m:r>
                              </m:e>
                            </m:rad>
                          </m:den>
                        </m:f>
                      </m:e>
                    </m:rad>
                  </m:oMath>
                </a14:m>
                <a:r>
                  <a:rPr lang="ru-RU" sz="2000" i="1" dirty="0">
                    <a:solidFill>
                      <a:prstClr val="white"/>
                    </a:solidFill>
                    <a:latin typeface="Arial" panose="020B0604020202020204" pitchFamily="34" charset="0"/>
                    <a:ea typeface="Calibri"/>
                    <a:cs typeface="Arial" panose="020B0604020202020204" pitchFamily="34" charset="0"/>
                  </a:rPr>
                  <a:t>≈ </a:t>
                </a:r>
                <a:r>
                  <a:rPr lang="ru-RU" sz="2000" i="1" dirty="0" smtClean="0">
                    <a:solidFill>
                      <a:prstClr val="white"/>
                    </a:solidFill>
                    <a:latin typeface="Arial" panose="020B0604020202020204" pitchFamily="34" charset="0"/>
                    <a:ea typeface="Calibri"/>
                    <a:cs typeface="Arial" panose="020B0604020202020204" pitchFamily="34" charset="0"/>
                  </a:rPr>
                  <a:t>15</a:t>
                </a:r>
                <a:r>
                  <a:rPr lang="ru-RU" sz="2000" i="1" dirty="0">
                    <a:solidFill>
                      <a:prstClr val="white"/>
                    </a:solidFill>
                    <a:latin typeface="Arial" panose="020B0604020202020204" pitchFamily="34" charset="0"/>
                    <a:ea typeface="Calibri"/>
                    <a:cs typeface="Arial" panose="020B0604020202020204" pitchFamily="34" charset="0"/>
                  </a:rPr>
                  <a:t> </a:t>
                </a:r>
                <a:r>
                  <a:rPr lang="ru-RU" sz="2000" i="1" dirty="0" smtClean="0">
                    <a:solidFill>
                      <a:prstClr val="white"/>
                    </a:solidFill>
                    <a:latin typeface="Arial" panose="020B0604020202020204" pitchFamily="34" charset="0"/>
                    <a:ea typeface="Calibri"/>
                    <a:cs typeface="Arial" panose="020B0604020202020204" pitchFamily="34" charset="0"/>
                  </a:rPr>
                  <a:t>(см).</a:t>
                </a:r>
                <a:endParaRPr lang="ru-RU" sz="2000" i="1" dirty="0">
                  <a:solidFill>
                    <a:prstClr val="white"/>
                  </a:solidFill>
                  <a:latin typeface="Arial" panose="020B0604020202020204" pitchFamily="34" charset="0"/>
                  <a:ea typeface="Calibri"/>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63887" y="5445225"/>
                <a:ext cx="4608513" cy="812595"/>
              </a:xfrm>
              <a:prstGeom prst="rect">
                <a:avLst/>
              </a:prstGeom>
              <a:blipFill rotWithShape="1">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172886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Effect transition="in" filter="fade">
                                      <p:cBhvr>
                                        <p:cTn id="26" dur="1000"/>
                                        <p:tgtEl>
                                          <p:spTgt spid="2">
                                            <p:txEl>
                                              <p:pRg st="9" end="9"/>
                                            </p:txEl>
                                          </p:spTgt>
                                        </p:tgtEl>
                                      </p:cBhvr>
                                    </p:animEffect>
                                    <p:anim calcmode="lin" valueType="num">
                                      <p:cBhvr>
                                        <p:cTn id="2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fade">
                                      <p:cBhvr>
                                        <p:cTn id="33" dur="1000"/>
                                        <p:tgtEl>
                                          <p:spTgt spid="2">
                                            <p:txEl>
                                              <p:pRg st="10" end="10"/>
                                            </p:txEl>
                                          </p:spTgt>
                                        </p:tgtEl>
                                      </p:cBhvr>
                                    </p:animEffect>
                                    <p:anim calcmode="lin" valueType="num">
                                      <p:cBhvr>
                                        <p:cTn id="3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410"/>
                                        </p:tgtEl>
                                        <p:attrNameLst>
                                          <p:attrName>style.visibility</p:attrName>
                                        </p:attrNameLst>
                                      </p:cBhvr>
                                      <p:to>
                                        <p:strVal val="visible"/>
                                      </p:to>
                                    </p:set>
                                    <p:animEffect transition="in" filter="fade">
                                      <p:cBhvr>
                                        <p:cTn id="40" dur="1000"/>
                                        <p:tgtEl>
                                          <p:spTgt spid="17410"/>
                                        </p:tgtEl>
                                      </p:cBhvr>
                                    </p:animEffect>
                                    <p:anim calcmode="lin" valueType="num">
                                      <p:cBhvr>
                                        <p:cTn id="41" dur="1000" fill="hold"/>
                                        <p:tgtEl>
                                          <p:spTgt spid="17410"/>
                                        </p:tgtEl>
                                        <p:attrNameLst>
                                          <p:attrName>ppt_x</p:attrName>
                                        </p:attrNameLst>
                                      </p:cBhvr>
                                      <p:tavLst>
                                        <p:tav tm="0">
                                          <p:val>
                                            <p:strVal val="#ppt_x"/>
                                          </p:val>
                                        </p:tav>
                                        <p:tav tm="100000">
                                          <p:val>
                                            <p:strVal val="#ppt_x"/>
                                          </p:val>
                                        </p:tav>
                                      </p:tavLst>
                                    </p:anim>
                                    <p:anim calcmode="lin" valueType="num">
                                      <p:cBhvr>
                                        <p:cTn id="42"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fade">
                                      <p:cBhvr>
                                        <p:cTn id="47" dur="1000"/>
                                        <p:tgtEl>
                                          <p:spTgt spid="20">
                                            <p:txEl>
                                              <p:pRg st="0" end="0"/>
                                            </p:txEl>
                                          </p:spTgt>
                                        </p:tgtEl>
                                      </p:cBhvr>
                                    </p:animEffect>
                                    <p:anim calcmode="lin" valueType="num">
                                      <p:cBhvr>
                                        <p:cTn id="4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11" end="11"/>
                                            </p:txEl>
                                          </p:spTgt>
                                        </p:tgtEl>
                                        <p:attrNameLst>
                                          <p:attrName>style.visibility</p:attrName>
                                        </p:attrNameLst>
                                      </p:cBhvr>
                                      <p:to>
                                        <p:strVal val="visible"/>
                                      </p:to>
                                    </p:set>
                                    <p:animEffect transition="in" filter="fade">
                                      <p:cBhvr>
                                        <p:cTn id="54" dur="1000"/>
                                        <p:tgtEl>
                                          <p:spTgt spid="2">
                                            <p:txEl>
                                              <p:pRg st="11" end="11"/>
                                            </p:txEl>
                                          </p:spTgt>
                                        </p:tgtEl>
                                      </p:cBhvr>
                                    </p:animEffect>
                                    <p:anim calcmode="lin" valueType="num">
                                      <p:cBhvr>
                                        <p:cTn id="5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22032"/>
            <a:ext cx="7632848" cy="473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95536" y="5157193"/>
            <a:ext cx="8208912" cy="1692771"/>
          </a:xfrm>
          <a:prstGeom prst="rect">
            <a:avLst/>
          </a:prstGeom>
        </p:spPr>
        <p:txBody>
          <a:bodyPr wrap="square">
            <a:spAutoFit/>
          </a:bodyPr>
          <a:lstStyle/>
          <a:p>
            <a:pPr algn="ctr"/>
            <a:endParaRPr lang="ru-RU" sz="2400" dirty="0" smtClean="0">
              <a:latin typeface="Arial" panose="020B0604020202020204" pitchFamily="34" charset="0"/>
              <a:cs typeface="Arial" panose="020B0604020202020204" pitchFamily="34" charset="0"/>
            </a:endParaRPr>
          </a:p>
          <a:p>
            <a:pPr algn="ctr"/>
            <a:endParaRPr lang="ru-RU" sz="2400" dirty="0">
              <a:latin typeface="Arial" panose="020B0604020202020204" pitchFamily="34" charset="0"/>
              <a:cs typeface="Arial" panose="020B0604020202020204" pitchFamily="34" charset="0"/>
            </a:endParaRPr>
          </a:p>
          <a:p>
            <a:pPr algn="ctr"/>
            <a:r>
              <a:rPr lang="ru-RU" sz="2400" dirty="0" smtClean="0">
                <a:latin typeface="Arial" panose="020B0604020202020204" pitchFamily="34" charset="0"/>
                <a:cs typeface="Arial" panose="020B0604020202020204" pitchFamily="34" charset="0"/>
              </a:rPr>
              <a:t>Тело пчелы </a:t>
            </a:r>
            <a:r>
              <a:rPr lang="ru-RU" sz="2400" dirty="0">
                <a:latin typeface="Arial" panose="020B0604020202020204" pitchFamily="34" charset="0"/>
                <a:cs typeface="Arial" panose="020B0604020202020204" pitchFamily="34" charset="0"/>
              </a:rPr>
              <a:t>имеет три части: </a:t>
            </a:r>
            <a:r>
              <a:rPr lang="ru-RU" sz="2400" dirty="0" smtClean="0">
                <a:latin typeface="Arial" panose="020B0604020202020204" pitchFamily="34" charset="0"/>
                <a:cs typeface="Arial" panose="020B0604020202020204" pitchFamily="34" charset="0"/>
              </a:rPr>
              <a:t>голова, грудь и брюшко</a:t>
            </a:r>
            <a:r>
              <a:rPr lang="ru-RU" sz="2800" dirty="0">
                <a:latin typeface="Arial" panose="020B0604020202020204" pitchFamily="34" charset="0"/>
                <a:cs typeface="Arial" panose="020B0604020202020204" pitchFamily="34" charset="0"/>
              </a:rPr>
              <a:t>.</a:t>
            </a:r>
            <a:br>
              <a:rPr lang="ru-RU" sz="2800" dirty="0">
                <a:latin typeface="Arial" panose="020B0604020202020204" pitchFamily="34" charset="0"/>
                <a:cs typeface="Arial" panose="020B0604020202020204" pitchFamily="34" charset="0"/>
              </a:rPr>
            </a:br>
            <a:endParaRPr lang="ru-RU" sz="2800" dirty="0">
              <a:latin typeface="Arial" panose="020B0604020202020204" pitchFamily="34" charset="0"/>
              <a:cs typeface="Arial" panose="020B0604020202020204" pitchFamily="34" charset="0"/>
            </a:endParaRPr>
          </a:p>
        </p:txBody>
      </p:sp>
      <p:sp>
        <p:nvSpPr>
          <p:cNvPr id="2" name="Прямоугольник 1"/>
          <p:cNvSpPr/>
          <p:nvPr/>
        </p:nvSpPr>
        <p:spPr>
          <a:xfrm>
            <a:off x="611560" y="332657"/>
            <a:ext cx="7776864" cy="523220"/>
          </a:xfrm>
          <a:prstGeom prst="rect">
            <a:avLst/>
          </a:prstGeom>
        </p:spPr>
        <p:txBody>
          <a:bodyPr wrap="square">
            <a:spAutoFit/>
          </a:bodyPr>
          <a:lstStyle/>
          <a:p>
            <a:pPr lvl="0" algn="ctr"/>
            <a:r>
              <a:rPr lang="ru-RU" sz="2800" dirty="0">
                <a:solidFill>
                  <a:prstClr val="white"/>
                </a:solidFill>
                <a:latin typeface="Arial" panose="020B0604020202020204" pitchFamily="34" charset="0"/>
                <a:cs typeface="Arial" panose="020B0604020202020204" pitchFamily="34" charset="0"/>
              </a:rPr>
              <a:t>Внешнее строение медоносной </a:t>
            </a:r>
            <a:r>
              <a:rPr lang="ru-RU" sz="2800" dirty="0" smtClean="0">
                <a:solidFill>
                  <a:prstClr val="white"/>
                </a:solidFill>
                <a:latin typeface="Arial" panose="020B0604020202020204" pitchFamily="34" charset="0"/>
                <a:cs typeface="Arial" panose="020B0604020202020204" pitchFamily="34" charset="0"/>
              </a:rPr>
              <a:t>пчелы</a:t>
            </a:r>
            <a:endParaRPr lang="ru-RU" sz="28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50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Прямоугольник 2"/>
              <p:cNvSpPr/>
              <p:nvPr/>
            </p:nvSpPr>
            <p:spPr>
              <a:xfrm>
                <a:off x="971600" y="2387341"/>
                <a:ext cx="2808312" cy="446276"/>
              </a:xfrm>
              <a:prstGeom prst="rect">
                <a:avLst/>
              </a:prstGeom>
            </p:spPr>
            <p:txBody>
              <a:bodyPr wrap="square">
                <a:spAutoFit/>
              </a:bodyPr>
              <a:lstStyle/>
              <a:p>
                <a:pPr lvl="0" algn="just">
                  <a:lnSpc>
                    <a:spcPct val="115000"/>
                  </a:lnSpc>
                  <a:spcAft>
                    <a:spcPts val="1000"/>
                  </a:spcAft>
                </a:pPr>
                <a14:m>
                  <m:oMath xmlns:m="http://schemas.openxmlformats.org/officeDocument/2006/math">
                    <m:sSub>
                      <m:sSubPr>
                        <m:ctrlPr>
                          <a:rPr lang="ru-RU" sz="2000" i="1" smtClean="0">
                            <a:solidFill>
                              <a:prstClr val="white"/>
                            </a:solidFill>
                            <a:latin typeface="Cambria Math"/>
                            <a:cs typeface="Times New Roman"/>
                          </a:rPr>
                        </m:ctrlPr>
                      </m:sSubPr>
                      <m:e>
                        <m:r>
                          <a:rPr lang="ru-RU" sz="2000" i="1">
                            <a:solidFill>
                              <a:prstClr val="white"/>
                            </a:solidFill>
                            <a:latin typeface="Cambria Math"/>
                            <a:ea typeface="Calibri"/>
                            <a:cs typeface="Times New Roman"/>
                          </a:rPr>
                          <m:t>Р</m:t>
                        </m:r>
                      </m:e>
                      <m:sub>
                        <m:r>
                          <a:rPr lang="ru-RU" sz="2000" i="1">
                            <a:solidFill>
                              <a:prstClr val="white"/>
                            </a:solidFill>
                            <a:latin typeface="Cambria Math"/>
                            <a:ea typeface="Calibri"/>
                            <a:cs typeface="Times New Roman"/>
                          </a:rPr>
                          <m:t>∆ АВС</m:t>
                        </m:r>
                      </m:sub>
                    </m:sSub>
                  </m:oMath>
                </a14:m>
                <a:r>
                  <a:rPr lang="ru-RU" sz="2000" i="1" dirty="0">
                    <a:solidFill>
                      <a:prstClr val="white"/>
                    </a:solidFill>
                    <a:latin typeface="Arial" panose="020B0604020202020204" pitchFamily="34" charset="0"/>
                    <a:cs typeface="Arial" panose="020B0604020202020204" pitchFamily="34" charset="0"/>
                  </a:rPr>
                  <a:t> ≈ 76 </a:t>
                </a:r>
                <a:r>
                  <a:rPr lang="ru-RU" sz="2000" i="1" dirty="0" smtClean="0">
                    <a:solidFill>
                      <a:prstClr val="white"/>
                    </a:solidFill>
                    <a:latin typeface="Arial" panose="020B0604020202020204" pitchFamily="34" charset="0"/>
                    <a:cs typeface="Arial" panose="020B0604020202020204" pitchFamily="34" charset="0"/>
                  </a:rPr>
                  <a:t>см</a:t>
                </a:r>
                <a:endParaRPr lang="ru-RU" dirty="0">
                  <a:solidFill>
                    <a:prstClr val="white"/>
                  </a:solidFill>
                </a:endParaRPr>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971600" y="2387341"/>
                <a:ext cx="2808312" cy="446276"/>
              </a:xfrm>
              <a:prstGeom prst="rect">
                <a:avLst/>
              </a:prstGeom>
              <a:blipFill rotWithShape="1">
                <a:blip r:embed="rId2"/>
                <a:stretch>
                  <a:fillRect t="-2740" b="-1780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Прямоугольник 3"/>
              <p:cNvSpPr/>
              <p:nvPr/>
            </p:nvSpPr>
            <p:spPr>
              <a:xfrm>
                <a:off x="971600" y="3068960"/>
                <a:ext cx="3564531" cy="446276"/>
              </a:xfrm>
              <a:prstGeom prst="rect">
                <a:avLst/>
              </a:prstGeom>
            </p:spPr>
            <p:txBody>
              <a:bodyPr wrap="square">
                <a:spAutoFit/>
              </a:bodyPr>
              <a:lstStyle/>
              <a:p>
                <a:pPr lvl="0" algn="just">
                  <a:lnSpc>
                    <a:spcPct val="115000"/>
                  </a:lnSpc>
                  <a:spcAft>
                    <a:spcPts val="1000"/>
                  </a:spcAft>
                </a:pPr>
                <a14:m>
                  <m:oMath xmlns:m="http://schemas.openxmlformats.org/officeDocument/2006/math">
                    <m:sSub>
                      <m:sSubPr>
                        <m:ctrlPr>
                          <a:rPr lang="ru-RU" sz="2000" i="1" smtClean="0">
                            <a:solidFill>
                              <a:prstClr val="white"/>
                            </a:solidFill>
                            <a:latin typeface="Cambria Math"/>
                            <a:cs typeface="Times New Roman"/>
                          </a:rPr>
                        </m:ctrlPr>
                      </m:sSubPr>
                      <m:e>
                        <m:r>
                          <a:rPr lang="ru-RU" sz="2000" i="1">
                            <a:solidFill>
                              <a:prstClr val="white"/>
                            </a:solidFill>
                            <a:latin typeface="Cambria Math"/>
                            <a:ea typeface="Calibri"/>
                            <a:cs typeface="Times New Roman"/>
                          </a:rPr>
                          <m:t>Р</m:t>
                        </m:r>
                      </m:e>
                      <m:sub>
                        <m:r>
                          <a:rPr lang="ru-RU" sz="2000" i="1">
                            <a:solidFill>
                              <a:prstClr val="white"/>
                            </a:solidFill>
                            <a:latin typeface="Cambria Math"/>
                            <a:ea typeface="Calibri"/>
                            <a:cs typeface="Times New Roman"/>
                          </a:rPr>
                          <m:t> АВС</m:t>
                        </m:r>
                        <m:r>
                          <a:rPr lang="en-US" sz="2000" i="1">
                            <a:solidFill>
                              <a:prstClr val="white"/>
                            </a:solidFill>
                            <a:latin typeface="Cambria Math"/>
                            <a:ea typeface="Calibri"/>
                            <a:cs typeface="Times New Roman"/>
                          </a:rPr>
                          <m:t>𝐷</m:t>
                        </m:r>
                      </m:sub>
                    </m:sSub>
                  </m:oMath>
                </a14:m>
                <a:r>
                  <a:rPr lang="ru-RU" sz="2000" i="1" dirty="0">
                    <a:solidFill>
                      <a:prstClr val="white"/>
                    </a:solidFill>
                    <a:latin typeface="Arial" panose="020B0604020202020204" pitchFamily="34" charset="0"/>
                    <a:cs typeface="Arial" panose="020B0604020202020204" pitchFamily="34" charset="0"/>
                  </a:rPr>
                  <a:t>= </a:t>
                </a:r>
                <a14:m>
                  <m:oMath xmlns:m="http://schemas.openxmlformats.org/officeDocument/2006/math">
                    <m:r>
                      <a:rPr lang="ru-RU" sz="2000" i="1">
                        <a:solidFill>
                          <a:prstClr val="white"/>
                        </a:solidFill>
                        <a:latin typeface="Cambria Math"/>
                      </a:rPr>
                      <m:t>16 см</m:t>
                    </m:r>
                  </m:oMath>
                </a14:m>
                <a:endParaRPr lang="ru-RU" sz="2000" i="1" dirty="0">
                  <a:solidFill>
                    <a:prstClr val="white"/>
                  </a:solidFill>
                  <a:latin typeface="Arial" panose="020B0604020202020204" pitchFamily="34" charset="0"/>
                  <a:cs typeface="Arial" panose="020B0604020202020204" pitchFamily="34" charset="0"/>
                </a:endParaRP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971600" y="3068960"/>
                <a:ext cx="3564531" cy="446276"/>
              </a:xfrm>
              <a:prstGeom prst="rect">
                <a:avLst/>
              </a:prstGeom>
              <a:blipFill rotWithShape="1">
                <a:blip r:embed="rId3"/>
                <a:stretch>
                  <a:fillRect t="-2703" b="-1621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971600" y="3773365"/>
                <a:ext cx="2448272" cy="400110"/>
              </a:xfrm>
              <a:prstGeom prst="rect">
                <a:avLst/>
              </a:prstGeom>
            </p:spPr>
            <p:txBody>
              <a:bodyPr wrap="square">
                <a:spAutoFit/>
              </a:bodyPr>
              <a:lstStyle/>
              <a:p>
                <a14:m>
                  <m:oMath xmlns:m="http://schemas.openxmlformats.org/officeDocument/2006/math">
                    <m:sSub>
                      <m:sSubPr>
                        <m:ctrlPr>
                          <a:rPr lang="ru-RU" sz="2000" i="1">
                            <a:solidFill>
                              <a:prstClr val="white"/>
                            </a:solidFill>
                            <a:latin typeface="Cambria Math"/>
                            <a:cs typeface="Times New Roman"/>
                          </a:rPr>
                        </m:ctrlPr>
                      </m:sSubPr>
                      <m:e>
                        <m:r>
                          <a:rPr lang="ru-RU" sz="2000" i="1">
                            <a:solidFill>
                              <a:prstClr val="white"/>
                            </a:solidFill>
                            <a:latin typeface="Cambria Math"/>
                            <a:ea typeface="Calibri"/>
                            <a:cs typeface="Times New Roman"/>
                          </a:rPr>
                          <m:t>Р</m:t>
                        </m:r>
                      </m:e>
                      <m:sub>
                        <m:r>
                          <a:rPr lang="ru-RU" sz="2000" i="1">
                            <a:solidFill>
                              <a:prstClr val="white"/>
                            </a:solidFill>
                            <a:latin typeface="Cambria Math"/>
                            <a:ea typeface="Calibri"/>
                            <a:cs typeface="Times New Roman"/>
                          </a:rPr>
                          <m:t>АВС</m:t>
                        </m:r>
                        <m:r>
                          <a:rPr lang="en-US" sz="2000" i="1">
                            <a:solidFill>
                              <a:prstClr val="white"/>
                            </a:solidFill>
                            <a:latin typeface="Cambria Math"/>
                            <a:ea typeface="Calibri"/>
                            <a:cs typeface="Times New Roman"/>
                          </a:rPr>
                          <m:t>𝐷𝐸𝐹</m:t>
                        </m:r>
                      </m:sub>
                    </m:sSub>
                    <m:r>
                      <m:rPr>
                        <m:nor/>
                      </m:rPr>
                      <a:rPr lang="ru-RU" sz="2000" i="1" dirty="0">
                        <a:solidFill>
                          <a:prstClr val="white"/>
                        </a:solidFill>
                        <a:latin typeface="Arial" panose="020B0604020202020204" pitchFamily="34" charset="0"/>
                        <a:ea typeface="Calibri"/>
                        <a:cs typeface="Arial" panose="020B0604020202020204" pitchFamily="34" charset="0"/>
                      </a:rPr>
                      <m:t>≈ 15</m:t>
                    </m:r>
                  </m:oMath>
                </a14:m>
                <a:r>
                  <a:rPr lang="ru-RU" sz="2000" i="1" dirty="0">
                    <a:solidFill>
                      <a:prstClr val="white"/>
                    </a:solidFill>
                    <a:latin typeface="Arial" panose="020B0604020202020204" pitchFamily="34" charset="0"/>
                    <a:ea typeface="Calibri"/>
                    <a:cs typeface="Arial" panose="020B0604020202020204" pitchFamily="34" charset="0"/>
                  </a:rPr>
                  <a:t> см</a:t>
                </a:r>
                <a:endParaRPr lang="ru-RU"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971600" y="3773365"/>
                <a:ext cx="2448272" cy="400110"/>
              </a:xfrm>
              <a:prstGeom prst="rect">
                <a:avLst/>
              </a:prstGeom>
              <a:blipFill rotWithShape="1">
                <a:blip r:embed="rId4"/>
                <a:stretch>
                  <a:fillRect t="-9091" b="-24242"/>
                </a:stretch>
              </a:blipFill>
            </p:spPr>
            <p:txBody>
              <a:bodyPr/>
              <a:lstStyle/>
              <a:p>
                <a:r>
                  <a:rPr lang="ru-RU">
                    <a:noFill/>
                  </a:rPr>
                  <a:t> </a:t>
                </a:r>
              </a:p>
            </p:txBody>
          </p:sp>
        </mc:Fallback>
      </mc:AlternateContent>
      <p:pic>
        <p:nvPicPr>
          <p:cNvPr id="1536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34" r="12211"/>
          <a:stretch/>
        </p:blipFill>
        <p:spPr bwMode="auto">
          <a:xfrm>
            <a:off x="4406219" y="2204864"/>
            <a:ext cx="3915178" cy="277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95536" y="476673"/>
            <a:ext cx="8136904" cy="707886"/>
          </a:xfrm>
          <a:prstGeom prst="rect">
            <a:avLst/>
          </a:prstGeom>
        </p:spPr>
        <p:txBody>
          <a:bodyPr wrap="square">
            <a:spAutoFit/>
          </a:bodyPr>
          <a:lstStyle/>
          <a:p>
            <a:pPr lvl="0" algn="ctr"/>
            <a:r>
              <a:rPr lang="ru-RU" sz="2000" i="1" dirty="0">
                <a:solidFill>
                  <a:prstClr val="white"/>
                </a:solidFill>
                <a:latin typeface="Arial" panose="020B0604020202020204" pitchFamily="34" charset="0"/>
                <a:cs typeface="Arial" panose="020B0604020202020204" pitchFamily="34" charset="0"/>
              </a:rPr>
              <a:t>Из трёх правильных многоугольников с одинаковой площадью наименьший периметр имеет правильный шестиугольник. </a:t>
            </a:r>
          </a:p>
        </p:txBody>
      </p:sp>
    </p:spTree>
    <p:extLst>
      <p:ext uri="{BB962C8B-B14F-4D97-AF65-F5344CB8AC3E}">
        <p14:creationId xmlns:p14="http://schemas.microsoft.com/office/powerpoint/2010/main" val="3353993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764071"/>
            <a:ext cx="26336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945" y="4049821"/>
            <a:ext cx="176212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855543"/>
            <a:ext cx="212725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83568" y="548681"/>
            <a:ext cx="7560840" cy="2246769"/>
          </a:xfrm>
          <a:prstGeom prst="rect">
            <a:avLst/>
          </a:prstGeom>
        </p:spPr>
        <p:txBody>
          <a:bodyPr wrap="square">
            <a:spAutoFit/>
          </a:bodyPr>
          <a:lstStyle/>
          <a:p>
            <a:pPr lvl="0" algn="ctr"/>
            <a:r>
              <a:rPr lang="ru-RU" sz="2000" i="1" dirty="0">
                <a:solidFill>
                  <a:prstClr val="white"/>
                </a:solidFill>
                <a:latin typeface="Arial" panose="020B0604020202020204" pitchFamily="34" charset="0"/>
                <a:cs typeface="Arial" panose="020B0604020202020204" pitchFamily="34" charset="0"/>
              </a:rPr>
              <a:t>Шестиугольные соты- это самая лучшая и эргономичная фигура, позволяющая получить максимум пространства для хранения мёда с минимальной затратой воска.</a:t>
            </a:r>
          </a:p>
          <a:p>
            <a:pPr lvl="0" algn="ctr"/>
            <a:r>
              <a:rPr lang="ru-RU" sz="2000" i="1" dirty="0">
                <a:solidFill>
                  <a:prstClr val="white"/>
                </a:solidFill>
                <a:latin typeface="Arial" panose="020B0604020202020204" pitchFamily="34" charset="0"/>
                <a:cs typeface="Arial" panose="020B0604020202020204" pitchFamily="34" charset="0"/>
              </a:rPr>
              <a:t> Если бы ячейки строились в другой форме, то возникали бы участки, непригодные к использованию, запасалось бы меньшее количество мёда, и соты отвечали бы </a:t>
            </a:r>
            <a:r>
              <a:rPr lang="ru-RU" sz="2000" i="1" dirty="0" smtClean="0">
                <a:solidFill>
                  <a:prstClr val="white"/>
                </a:solidFill>
                <a:latin typeface="Arial" panose="020B0604020202020204" pitchFamily="34" charset="0"/>
                <a:cs typeface="Arial" panose="020B0604020202020204" pitchFamily="34" charset="0"/>
              </a:rPr>
              <a:t>нуждам</a:t>
            </a:r>
          </a:p>
          <a:p>
            <a:pPr lvl="0" algn="ctr"/>
            <a:r>
              <a:rPr lang="ru-RU" sz="2000" i="1" dirty="0" smtClean="0">
                <a:solidFill>
                  <a:prstClr val="white"/>
                </a:solidFill>
                <a:latin typeface="Arial" panose="020B0604020202020204" pitchFamily="34" charset="0"/>
                <a:cs typeface="Arial" panose="020B0604020202020204" pitchFamily="34" charset="0"/>
              </a:rPr>
              <a:t> </a:t>
            </a:r>
            <a:r>
              <a:rPr lang="ru-RU" sz="2000" i="1" dirty="0">
                <a:solidFill>
                  <a:prstClr val="white"/>
                </a:solidFill>
                <a:latin typeface="Arial" panose="020B0604020202020204" pitchFamily="34" charset="0"/>
                <a:cs typeface="Arial" panose="020B0604020202020204" pitchFamily="34" charset="0"/>
              </a:rPr>
              <a:t>меньшего количества пчёл.</a:t>
            </a:r>
          </a:p>
        </p:txBody>
      </p:sp>
    </p:spTree>
    <p:extLst>
      <p:ext uri="{BB962C8B-B14F-4D97-AF65-F5344CB8AC3E}">
        <p14:creationId xmlns:p14="http://schemas.microsoft.com/office/powerpoint/2010/main" val="52438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Рисунок 11" descr="https://arhivurokov.ru/kopilka/uploads/user_file_54f2dfe900eea/isslieduiem-i-proiektiruiem-na-tiemu-pchiely-i-matiematika_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48680"/>
            <a:ext cx="2539008" cy="197029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descr="https://arhivurokov.ru/kopilka/uploads/user_file_54f2dfe900eea/isslieduiem-i-proiektiruiem-na-tiemu-pchiely-i-matiematika_9.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ru-RU" dirty="0"/>
          </a:p>
        </p:txBody>
      </p:sp>
      <p:pic>
        <p:nvPicPr>
          <p:cNvPr id="1025" name="Рисунок 9" descr="https://arhivurokov.ru/kopilka/uploads/user_file_54f2dfe900eea/isslieduiem-i-proiektiruiem-na-tiemu-pchiely-i-matiematika_1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56992"/>
            <a:ext cx="3115072" cy="28083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2987824" y="364709"/>
            <a:ext cx="597666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000" b="0" i="1"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Соты представляют собой шестигранные призмы с гранью 2,71 мм.. Однако донышко сот не плоское, оно представляет собой трехгранный угол, составленный из трех ромбов. Возникает вопрос, каков должен быть плоский угол при вершине ромба, чтобы уложиться на минимальной поверхности?</a:t>
            </a:r>
            <a:endParaRPr kumimoji="0" lang="ru-RU" altLang="ru-RU" sz="20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2000" b="0" i="1"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18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0"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 </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3419872" y="3178930"/>
            <a:ext cx="554461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kumimoji="0" lang="ru-RU" altLang="ru-RU" sz="2000" b="0" i="1"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Первым заинтересовался этой проблемой итальянский астроном и геодезист Миральди. В 1712 году он установил, что угол должен быть близок к 110˚. Впоследствии Реомюр, Вейл и Кениг уточнили эту величину: 109˚ 26'. Они были изумлены, узнав, что пчелы делают соты с углом 109˚ </a:t>
            </a:r>
            <a:r>
              <a:rPr kumimoji="0" lang="ru-RU" altLang="ru-RU" sz="2000" b="0" i="1"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28‘,  </a:t>
            </a:r>
            <a:r>
              <a:rPr lang="ru-RU" dirty="0">
                <a:solidFill>
                  <a:prstClr val="white"/>
                </a:solidFill>
                <a:latin typeface="Arial" panose="020B0604020202020204" pitchFamily="34" charset="0"/>
                <a:ea typeface="Times New Roman"/>
                <a:cs typeface="Arial" panose="020B0604020202020204" pitchFamily="34" charset="0"/>
              </a:rPr>
              <a:t>а острые — 70°З2′.   Они отличаются точностью размеров, строгостью и правильностью форм.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altLang="ru-RU" sz="2000" b="0" i="1"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50433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www.uchmet.ru/library/convert/result/469/140876/128067/128067.doc_html_m21f2332e.gif"/>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368742" y="305366"/>
            <a:ext cx="3286125" cy="310515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Прямоугольник 2"/>
          <p:cNvSpPr/>
          <p:nvPr/>
        </p:nvSpPr>
        <p:spPr>
          <a:xfrm>
            <a:off x="3779912" y="305366"/>
            <a:ext cx="5184576" cy="1636345"/>
          </a:xfrm>
          <a:prstGeom prst="rect">
            <a:avLst/>
          </a:prstGeom>
        </p:spPr>
        <p:txBody>
          <a:bodyPr wrap="square">
            <a:spAutoFit/>
          </a:bodyPr>
          <a:lstStyle/>
          <a:p>
            <a:pPr>
              <a:lnSpc>
                <a:spcPct val="115000"/>
              </a:lnSpc>
              <a:spcAft>
                <a:spcPts val="1000"/>
              </a:spcAft>
            </a:pPr>
            <a:r>
              <a:rPr lang="ru-RU" sz="2000" i="1" dirty="0">
                <a:latin typeface="Arial" panose="020B0604020202020204" pitchFamily="34" charset="0"/>
                <a:ea typeface="Calibri"/>
                <a:cs typeface="Arial" panose="020B0604020202020204" pitchFamily="34" charset="0"/>
              </a:rPr>
              <a:t>Соты в улье свешиваются сверху вниз наподобие </a:t>
            </a:r>
            <a:r>
              <a:rPr lang="ru-RU" sz="2000" i="1" dirty="0" smtClean="0">
                <a:latin typeface="Arial" panose="020B0604020202020204" pitchFamily="34" charset="0"/>
                <a:ea typeface="Calibri"/>
                <a:cs typeface="Arial" panose="020B0604020202020204" pitchFamily="34" charset="0"/>
              </a:rPr>
              <a:t>занавесок.</a:t>
            </a:r>
            <a:endParaRPr lang="ru-RU" sz="2000" i="1" dirty="0">
              <a:latin typeface="Arial" panose="020B0604020202020204" pitchFamily="34" charset="0"/>
              <a:ea typeface="Calibri"/>
              <a:cs typeface="Arial" panose="020B0604020202020204" pitchFamily="34" charset="0"/>
            </a:endParaRPr>
          </a:p>
          <a:p>
            <a:pPr>
              <a:lnSpc>
                <a:spcPct val="115000"/>
              </a:lnSpc>
              <a:spcAft>
                <a:spcPts val="1000"/>
              </a:spcAft>
            </a:pPr>
            <a:r>
              <a:rPr lang="ru-RU" sz="2000" i="1" dirty="0" smtClean="0">
                <a:latin typeface="Arial" panose="020B0604020202020204" pitchFamily="34" charset="0"/>
                <a:ea typeface="Calibri"/>
                <a:cs typeface="Arial" panose="020B0604020202020204" pitchFamily="34" charset="0"/>
              </a:rPr>
              <a:t>Ячейки </a:t>
            </a:r>
            <a:r>
              <a:rPr lang="ru-RU" sz="2000" i="1" dirty="0">
                <a:latin typeface="Arial" panose="020B0604020202020204" pitchFamily="34" charset="0"/>
                <a:ea typeface="Calibri"/>
                <a:cs typeface="Arial" panose="020B0604020202020204" pitchFamily="34" charset="0"/>
              </a:rPr>
              <a:t>уложены в пласты и соприкасаются общими донышками.</a:t>
            </a:r>
            <a:endParaRPr lang="ru-RU" sz="2000" i="1" dirty="0">
              <a:effectLst/>
              <a:latin typeface="Arial" panose="020B0604020202020204" pitchFamily="34" charset="0"/>
              <a:ea typeface="Calibri"/>
              <a:cs typeface="Arial" panose="020B0604020202020204" pitchFamily="34" charset="0"/>
            </a:endParaRPr>
          </a:p>
        </p:txBody>
      </p:sp>
      <p:pic>
        <p:nvPicPr>
          <p:cNvPr id="4" name="Рисунок 3" descr="https://www.uchmet.ru/library/convert/result/469/140876/128067/128067.doc_html_60128c34.gif"/>
          <p:cNvPicPr/>
          <p:nvPr/>
        </p:nvPicPr>
        <p:blipFill rotWithShape="1">
          <a:blip r:embed="rId3">
            <a:clrChange>
              <a:clrFrom>
                <a:srgbClr val="000000"/>
              </a:clrFrom>
              <a:clrTo>
                <a:srgbClr val="000000">
                  <a:alpha val="0"/>
                </a:srgbClr>
              </a:clrTo>
            </a:clrChange>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584" t="6048" r="5926" b="4824"/>
          <a:stretch/>
        </p:blipFill>
        <p:spPr bwMode="auto">
          <a:xfrm>
            <a:off x="264436" y="4149080"/>
            <a:ext cx="1558344" cy="2122363"/>
          </a:xfrm>
          <a:prstGeom prst="rect">
            <a:avLst/>
          </a:prstGeom>
          <a:noFill/>
          <a:ln>
            <a:noFill/>
          </a:ln>
        </p:spPr>
      </p:pic>
      <p:pic>
        <p:nvPicPr>
          <p:cNvPr id="5" name="Рисунок 4" descr="https://www.uchmet.ru/library/convert/result/469/140876/128067/128067.doc_html_2a505f21.gif"/>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6944" r="7233"/>
          <a:stretch/>
        </p:blipFill>
        <p:spPr bwMode="auto">
          <a:xfrm>
            <a:off x="2737292" y="2701953"/>
            <a:ext cx="1618684" cy="2508308"/>
          </a:xfrm>
          <a:prstGeom prst="rect">
            <a:avLst/>
          </a:prstGeom>
          <a:noFill/>
          <a:ln>
            <a:noFill/>
          </a:ln>
        </p:spPr>
      </p:pic>
      <p:sp>
        <p:nvSpPr>
          <p:cNvPr id="6" name="Прямоугольник 5"/>
          <p:cNvSpPr/>
          <p:nvPr/>
        </p:nvSpPr>
        <p:spPr>
          <a:xfrm>
            <a:off x="3779912" y="1941711"/>
            <a:ext cx="5184576" cy="1631216"/>
          </a:xfrm>
          <a:prstGeom prst="rect">
            <a:avLst/>
          </a:prstGeom>
        </p:spPr>
        <p:txBody>
          <a:bodyPr wrap="square">
            <a:spAutoFit/>
          </a:bodyPr>
          <a:lstStyle/>
          <a:p>
            <a:r>
              <a:rPr lang="ru-RU" sz="2000" dirty="0" smtClean="0">
                <a:latin typeface="Arial" panose="020B0604020202020204" pitchFamily="34" charset="0"/>
                <a:ea typeface="Calibri"/>
                <a:cs typeface="Arial" panose="020B0604020202020204" pitchFamily="34" charset="0"/>
              </a:rPr>
              <a:t>Мы видим, что донышки </a:t>
            </a:r>
            <a:r>
              <a:rPr lang="ru-RU" sz="2000" dirty="0">
                <a:latin typeface="Arial" panose="020B0604020202020204" pitchFamily="34" charset="0"/>
                <a:ea typeface="Calibri"/>
                <a:cs typeface="Arial" panose="020B0604020202020204" pitchFamily="34" charset="0"/>
              </a:rPr>
              <a:t>ячеек не плоские, а представляют собой части трёхгранных углов, гранями которых являются равные </a:t>
            </a:r>
            <a:r>
              <a:rPr lang="ru-RU" sz="2000" dirty="0" smtClean="0">
                <a:latin typeface="Arial" panose="020B0604020202020204" pitchFamily="34" charset="0"/>
                <a:ea typeface="Calibri"/>
                <a:cs typeface="Arial" panose="020B0604020202020204" pitchFamily="34" charset="0"/>
              </a:rPr>
              <a:t>ромбы.</a:t>
            </a:r>
          </a:p>
          <a:p>
            <a:endParaRPr lang="ru-RU" sz="2000" dirty="0">
              <a:latin typeface="Arial" panose="020B0604020202020204" pitchFamily="34" charset="0"/>
              <a:cs typeface="Arial" panose="020B0604020202020204" pitchFamily="34" charset="0"/>
            </a:endParaRPr>
          </a:p>
        </p:txBody>
      </p:sp>
      <p:sp>
        <p:nvSpPr>
          <p:cNvPr id="7" name="Прямоугольник 6"/>
          <p:cNvSpPr/>
          <p:nvPr/>
        </p:nvSpPr>
        <p:spPr>
          <a:xfrm>
            <a:off x="2011805" y="5070988"/>
            <a:ext cx="5394340" cy="707886"/>
          </a:xfrm>
          <a:prstGeom prst="rect">
            <a:avLst/>
          </a:prstGeom>
        </p:spPr>
        <p:txBody>
          <a:bodyPr wrap="square">
            <a:spAutoFit/>
          </a:bodyPr>
          <a:lstStyle/>
          <a:p>
            <a:r>
              <a:rPr lang="ru-RU" sz="2000" i="1" dirty="0">
                <a:latin typeface="Arial" panose="020B0604020202020204" pitchFamily="34" charset="0"/>
                <a:ea typeface="Calibri"/>
                <a:cs typeface="Arial" panose="020B0604020202020204" pitchFamily="34" charset="0"/>
              </a:rPr>
              <a:t>Н</a:t>
            </a:r>
            <a:r>
              <a:rPr lang="ru-RU" sz="2000" i="1" dirty="0" smtClean="0">
                <a:latin typeface="Arial" panose="020B0604020202020204" pitchFamily="34" charset="0"/>
                <a:ea typeface="Calibri"/>
                <a:cs typeface="Arial" panose="020B0604020202020204" pitchFamily="34" charset="0"/>
              </a:rPr>
              <a:t>а рис. 2 – её проекции: вид сверху, вид спереди и </a:t>
            </a:r>
            <a:r>
              <a:rPr lang="ru-RU" sz="2000" i="1" dirty="0">
                <a:latin typeface="Arial" panose="020B0604020202020204" pitchFamily="34" charset="0"/>
                <a:ea typeface="Calibri"/>
                <a:cs typeface="Arial" panose="020B0604020202020204" pitchFamily="34" charset="0"/>
              </a:rPr>
              <a:t>вид сбоку</a:t>
            </a:r>
            <a:endParaRPr lang="ru-RU" sz="2000" i="1" dirty="0">
              <a:latin typeface="Arial" panose="020B0604020202020204" pitchFamily="34" charset="0"/>
              <a:cs typeface="Arial" panose="020B0604020202020204" pitchFamily="34" charset="0"/>
            </a:endParaRPr>
          </a:p>
        </p:txBody>
      </p:sp>
      <p:sp>
        <p:nvSpPr>
          <p:cNvPr id="8" name="Прямоугольник 7"/>
          <p:cNvSpPr/>
          <p:nvPr/>
        </p:nvSpPr>
        <p:spPr>
          <a:xfrm>
            <a:off x="4708974" y="3572927"/>
            <a:ext cx="3967481" cy="707886"/>
          </a:xfrm>
          <a:prstGeom prst="rect">
            <a:avLst/>
          </a:prstGeom>
        </p:spPr>
        <p:txBody>
          <a:bodyPr wrap="square">
            <a:spAutoFit/>
          </a:bodyPr>
          <a:lstStyle/>
          <a:p>
            <a:r>
              <a:rPr lang="ru-RU" sz="2000" i="1" dirty="0">
                <a:solidFill>
                  <a:prstClr val="white"/>
                </a:solidFill>
                <a:latin typeface="Arial" panose="020B0604020202020204" pitchFamily="34" charset="0"/>
                <a:ea typeface="Calibri"/>
                <a:cs typeface="Arial" panose="020B0604020202020204" pitchFamily="34" charset="0"/>
              </a:rPr>
              <a:t>На рис.1 изображена пчелиная ячейка в общем виде</a:t>
            </a:r>
            <a:endParaRPr lang="ru-RU" dirty="0"/>
          </a:p>
        </p:txBody>
      </p:sp>
    </p:spTree>
    <p:extLst>
      <p:ext uri="{BB962C8B-B14F-4D97-AF65-F5344CB8AC3E}">
        <p14:creationId xmlns:p14="http://schemas.microsoft.com/office/powerpoint/2010/main" val="1027622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2"/>
              <p:cNvSpPr>
                <a:spLocks noChangeArrowheads="1"/>
              </p:cNvSpPr>
              <p:nvPr/>
            </p:nvSpPr>
            <p:spPr bwMode="auto">
              <a:xfrm>
                <a:off x="4139952" y="849427"/>
                <a:ext cx="4608512" cy="6463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Построим </a:t>
                </a:r>
                <a:r>
                  <a:rPr kumimoji="0" lang="ru-RU" altLang="ru-RU"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развёртку многогранника</a:t>
                </a:r>
                <a:r>
                  <a:rPr kumimoji="0" lang="en-US" altLang="ru-RU"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lvl="0" fontAlgn="base">
                  <a:spcBef>
                    <a:spcPct val="0"/>
                  </a:spcBef>
                  <a:spcAft>
                    <a:spcPct val="0"/>
                  </a:spcAft>
                </a:pPr>
                <a:r>
                  <a:rPr kumimoji="0" lang="en-US" altLang="ru-RU"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SAB</a:t>
                </a:r>
                <a:r>
                  <a:rPr lang="en-US" altLang="ru-RU" i="1" dirty="0" smtClean="0">
                    <a:solidFill>
                      <a:prstClr val="white"/>
                    </a:solidFill>
                    <a:latin typeface="Times New Roman" pitchFamily="18" charset="0"/>
                    <a:ea typeface="Calibri" pitchFamily="34" charset="0"/>
                    <a:cs typeface="Times New Roman" pitchFamily="18" charset="0"/>
                  </a:rPr>
                  <a:t>CDEF</a:t>
                </a:r>
                <a14:m>
                  <m:oMath xmlns:m="http://schemas.openxmlformats.org/officeDocument/2006/math">
                    <m:sSub>
                      <m:sSubPr>
                        <m:ctrlPr>
                          <a:rPr lang="en-US" altLang="ru-RU" i="1" smtClean="0">
                            <a:solidFill>
                              <a:prstClr val="white"/>
                            </a:solidFill>
                            <a:latin typeface="Cambria Math"/>
                            <a:cs typeface="Times New Roman" pitchFamily="18" charset="0"/>
                          </a:rPr>
                        </m:ctrlPr>
                      </m:sSubPr>
                      <m:e>
                        <m:r>
                          <m:rPr>
                            <m:nor/>
                          </m:rPr>
                          <a:rPr lang="en-US" altLang="ru-RU" i="1" dirty="0">
                            <a:solidFill>
                              <a:prstClr val="white"/>
                            </a:solidFill>
                            <a:latin typeface="Times New Roman" pitchFamily="18" charset="0"/>
                            <a:ea typeface="Calibri" pitchFamily="34" charset="0"/>
                            <a:cs typeface="Times New Roman" pitchFamily="18" charset="0"/>
                          </a:rPr>
                          <m:t>F</m:t>
                        </m:r>
                      </m:e>
                      <m:sub>
                        <m:r>
                          <a:rPr lang="en-US" altLang="ru-RU" b="0" i="1" smtClean="0">
                            <a:solidFill>
                              <a:prstClr val="white"/>
                            </a:solidFill>
                            <a:latin typeface="Cambria Math"/>
                            <a:cs typeface="Times New Roman" pitchFamily="18" charset="0"/>
                          </a:rPr>
                          <m:t>1</m:t>
                        </m:r>
                      </m:sub>
                    </m:sSub>
                    <m:r>
                      <a:rPr lang="en-US" altLang="ru-RU" b="0" i="1" smtClean="0">
                        <a:solidFill>
                          <a:prstClr val="white"/>
                        </a:solidFill>
                        <a:latin typeface="Cambria Math"/>
                        <a:cs typeface="Times New Roman" pitchFamily="18" charset="0"/>
                      </a:rPr>
                      <m:t>𝑀</m:t>
                    </m:r>
                    <m:sSub>
                      <m:sSubPr>
                        <m:ctrlPr>
                          <a:rPr lang="en-US" altLang="ru-RU" i="1" smtClean="0">
                            <a:solidFill>
                              <a:prstClr val="white"/>
                            </a:solidFill>
                            <a:latin typeface="Cambria Math"/>
                            <a:cs typeface="Times New Roman" pitchFamily="18" charset="0"/>
                          </a:rPr>
                        </m:ctrlPr>
                      </m:sSubPr>
                      <m:e>
                        <m:r>
                          <a:rPr lang="en-US" altLang="ru-RU" b="0" i="1" smtClean="0">
                            <a:solidFill>
                              <a:prstClr val="white"/>
                            </a:solidFill>
                            <a:latin typeface="Cambria Math"/>
                            <a:cs typeface="Times New Roman" pitchFamily="18" charset="0"/>
                          </a:rPr>
                          <m:t>𝐵</m:t>
                        </m:r>
                      </m:e>
                      <m:sub>
                        <m:r>
                          <a:rPr lang="en-US" altLang="ru-RU" b="0" i="1" smtClean="0">
                            <a:solidFill>
                              <a:prstClr val="white"/>
                            </a:solidFill>
                            <a:latin typeface="Cambria Math"/>
                            <a:cs typeface="Times New Roman" pitchFamily="18" charset="0"/>
                          </a:rPr>
                          <m:t>1</m:t>
                        </m:r>
                      </m:sub>
                    </m:sSub>
                    <m:r>
                      <a:rPr lang="en-US" altLang="ru-RU" b="0" i="1" smtClean="0">
                        <a:solidFill>
                          <a:prstClr val="white"/>
                        </a:solidFill>
                        <a:latin typeface="Cambria Math"/>
                        <a:cs typeface="Times New Roman" pitchFamily="18" charset="0"/>
                      </a:rPr>
                      <m:t>𝐿</m:t>
                    </m:r>
                    <m:sSub>
                      <m:sSubPr>
                        <m:ctrlPr>
                          <a:rPr lang="en-US" altLang="ru-RU" i="1" smtClean="0">
                            <a:solidFill>
                              <a:prstClr val="white"/>
                            </a:solidFill>
                            <a:latin typeface="Cambria Math"/>
                            <a:cs typeface="Times New Roman" pitchFamily="18" charset="0"/>
                          </a:rPr>
                        </m:ctrlPr>
                      </m:sSubPr>
                      <m:e>
                        <m:r>
                          <a:rPr lang="en-US" altLang="ru-RU" b="0" i="1" smtClean="0">
                            <a:solidFill>
                              <a:prstClr val="white"/>
                            </a:solidFill>
                            <a:latin typeface="Cambria Math"/>
                            <a:cs typeface="Times New Roman" pitchFamily="18" charset="0"/>
                          </a:rPr>
                          <m:t>𝐷</m:t>
                        </m:r>
                      </m:e>
                      <m:sub>
                        <m:r>
                          <a:rPr lang="en-US" altLang="ru-RU" b="0" i="1" smtClean="0">
                            <a:solidFill>
                              <a:prstClr val="white"/>
                            </a:solidFill>
                            <a:latin typeface="Cambria Math"/>
                            <a:cs typeface="Times New Roman" pitchFamily="18" charset="0"/>
                          </a:rPr>
                          <m:t>1</m:t>
                        </m:r>
                      </m:sub>
                    </m:sSub>
                    <m:r>
                      <a:rPr lang="en-US" altLang="ru-RU" b="0" i="1" smtClean="0">
                        <a:solidFill>
                          <a:prstClr val="white"/>
                        </a:solidFill>
                        <a:latin typeface="Cambria Math"/>
                        <a:cs typeface="Times New Roman" pitchFamily="18" charset="0"/>
                      </a:rPr>
                      <m:t>𝐾</m:t>
                    </m:r>
                    <m:r>
                      <a:rPr lang="en-US" altLang="ru-RU" b="0" i="1" smtClean="0">
                        <a:solidFill>
                          <a:prstClr val="white"/>
                        </a:solidFill>
                        <a:latin typeface="Cambria Math"/>
                        <a:cs typeface="Times New Roman" pitchFamily="18" charset="0"/>
                      </a:rPr>
                      <m:t> </m:t>
                    </m:r>
                  </m:oMath>
                </a14:m>
                <a:r>
                  <a:rPr lang="en-US" altLang="ru-RU" i="1" dirty="0" smtClean="0">
                    <a:solidFill>
                      <a:prstClr val="white"/>
                    </a:solidFill>
                    <a:latin typeface="Times New Roman" pitchFamily="18" charset="0"/>
                    <a:ea typeface="Calibri" pitchFamily="34" charset="0"/>
                    <a:cs typeface="Times New Roman" pitchFamily="18" charset="0"/>
                  </a:rPr>
                  <a:t> </a:t>
                </a:r>
                <a:r>
                  <a:rPr lang="ru-RU" altLang="ru-RU" i="1" dirty="0">
                    <a:solidFill>
                      <a:prstClr val="white"/>
                    </a:solidFill>
                    <a:latin typeface="Calibri"/>
                    <a:ea typeface="Calibri" pitchFamily="34" charset="0"/>
                    <a:cs typeface="Times New Roman" pitchFamily="18" charset="0"/>
                  </a:rPr>
                  <a:t> </a:t>
                </a:r>
                <a:r>
                  <a:rPr lang="ru-RU" altLang="ru-RU" i="1" dirty="0">
                    <a:solidFill>
                      <a:prstClr val="white"/>
                    </a:solidFill>
                    <a:latin typeface="Times New Roman" pitchFamily="18" charset="0"/>
                    <a:ea typeface="Calibri" pitchFamily="34" charset="0"/>
                    <a:cs typeface="Times New Roman" pitchFamily="18" charset="0"/>
                  </a:rPr>
                  <a:t>(одна ячейка сот). </a:t>
                </a:r>
                <a:r>
                  <a:rPr kumimoji="0" lang="ru-RU" altLang="ru-RU" b="0" i="1" u="none" strike="noStrike" cap="none" normalizeH="0" baseline="0" dirty="0" smtClean="0">
                    <a:ln>
                      <a:noFill/>
                    </a:ln>
                    <a:solidFill>
                      <a:schemeClr val="tx1"/>
                    </a:solidFill>
                    <a:effectLst/>
                    <a:latin typeface="Calibri"/>
                    <a:ea typeface="Calibri" pitchFamily="34" charset="0"/>
                    <a:cs typeface="Times New Roman" pitchFamily="18" charset="0"/>
                  </a:rPr>
                  <a:t>  </a:t>
                </a:r>
                <a:endParaRPr kumimoji="0" lang="ru-RU" altLang="ru-RU" b="0" i="1" u="none" strike="noStrike" cap="none" normalizeH="0" baseline="0" dirty="0" smtClean="0">
                  <a:ln>
                    <a:noFill/>
                  </a:ln>
                  <a:solidFill>
                    <a:schemeClr val="tx1"/>
                  </a:solidFill>
                  <a:effectLst/>
                  <a:latin typeface="Arial" pitchFamily="34" charset="0"/>
                  <a:cs typeface="Arial" pitchFamily="34" charset="0"/>
                </a:endParaRPr>
              </a:p>
            </p:txBody>
          </p:sp>
        </mc:Choice>
        <mc:Fallback>
          <p:sp>
            <p:nvSpPr>
              <p:cNvPr id="2" name="Rectangle 2"/>
              <p:cNvSpPr>
                <a:spLocks noRot="1" noChangeAspect="1" noMove="1" noResize="1" noEditPoints="1" noAdjustHandles="1" noChangeArrowheads="1" noChangeShapeType="1" noTextEdit="1"/>
              </p:cNvSpPr>
              <p:nvPr/>
            </p:nvSpPr>
            <p:spPr bwMode="auto">
              <a:xfrm>
                <a:off x="4139952" y="849427"/>
                <a:ext cx="4608512" cy="646331"/>
              </a:xfrm>
              <a:prstGeom prst="rect">
                <a:avLst/>
              </a:prstGeom>
              <a:blipFill rotWithShape="1">
                <a:blip r:embed="rId2"/>
                <a:stretch>
                  <a:fillRect l="-1058" t="-3774" b="-141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5" name="Рисунок 4" descr="https://www.uchmet.ru/library/convert/result/469/140876/128067/128067.doc_html_m224eff6e.gif"/>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7683" b="4933"/>
          <a:stretch/>
        </p:blipFill>
        <p:spPr bwMode="auto">
          <a:xfrm>
            <a:off x="467544" y="609600"/>
            <a:ext cx="3528392" cy="3840546"/>
          </a:xfrm>
          <a:prstGeom prst="rect">
            <a:avLst/>
          </a:prstGeom>
          <a:noFill/>
          <a:ln>
            <a:noFill/>
          </a:ln>
        </p:spPr>
      </p:pic>
      <mc:AlternateContent xmlns:mc="http://schemas.openxmlformats.org/markup-compatibility/2006">
        <mc:Choice xmlns:a14="http://schemas.microsoft.com/office/drawing/2010/main" Requires="a14">
          <p:sp>
            <p:nvSpPr>
              <p:cNvPr id="11" name="TextBox 10"/>
              <p:cNvSpPr txBox="1"/>
              <p:nvPr/>
            </p:nvSpPr>
            <p:spPr>
              <a:xfrm>
                <a:off x="3995936" y="1895600"/>
                <a:ext cx="5148064" cy="3785652"/>
              </a:xfrm>
              <a:prstGeom prst="rect">
                <a:avLst/>
              </a:prstGeom>
              <a:noFill/>
            </p:spPr>
            <p:txBody>
              <a:bodyPr wrap="square" rtlCol="0">
                <a:spAutoFit/>
              </a:bodyPr>
              <a:lstStyle/>
              <a:p>
                <a:r>
                  <a:rPr lang="ru-RU" sz="2000" i="1" dirty="0" smtClean="0">
                    <a:latin typeface="Times New Roman" panose="02020603050405020304" pitchFamily="18" charset="0"/>
                    <a:cs typeface="Times New Roman" panose="02020603050405020304" pitchFamily="18" charset="0"/>
                  </a:rPr>
                  <a:t>Сначала построим изображение правильной шестиугольной призмы. Проведём диагонали   </a:t>
                </a:r>
              </a:p>
              <a:p>
                <a:endParaRPr lang="ru-RU" sz="2000" i="1" dirty="0">
                  <a:latin typeface="Times New Roman" panose="02020603050405020304" pitchFamily="18" charset="0"/>
                  <a:cs typeface="Times New Roman" panose="02020603050405020304" pitchFamily="18" charset="0"/>
                </a:endParaRPr>
              </a:p>
              <a:p>
                <a:r>
                  <a:rPr lang="ru-RU" sz="2000" i="1" dirty="0" smtClean="0">
                    <a:latin typeface="Times New Roman" panose="02020603050405020304" pitchFamily="18" charset="0"/>
                    <a:cs typeface="Times New Roman" panose="02020603050405020304" pitchFamily="18" charset="0"/>
                  </a:rPr>
                  <a:t>верхнего </a:t>
                </a:r>
                <a:r>
                  <a:rPr lang="ru-RU" sz="2000" i="1" dirty="0">
                    <a:latin typeface="Times New Roman" panose="02020603050405020304" pitchFamily="18" charset="0"/>
                    <a:cs typeface="Times New Roman" panose="02020603050405020304" pitchFamily="18" charset="0"/>
                  </a:rPr>
                  <a:t>основания призмы и на оси </a:t>
                </a:r>
                <a:r>
                  <a:rPr lang="en-US" sz="2000" i="1" dirty="0">
                    <a:solidFill>
                      <a:prstClr val="white"/>
                    </a:solidFill>
                    <a:latin typeface="Times New Roman" panose="02020603050405020304" pitchFamily="18" charset="0"/>
                    <a:cs typeface="Times New Roman" panose="02020603050405020304" pitchFamily="18" charset="0"/>
                  </a:rPr>
                  <a:t>O</a:t>
                </a:r>
                <a14:m>
                  <m:oMath xmlns:m="http://schemas.openxmlformats.org/officeDocument/2006/math">
                    <m:sSub>
                      <m:sSubPr>
                        <m:ctrlPr>
                          <a:rPr lang="en-US" sz="2000" i="1">
                            <a:solidFill>
                              <a:prstClr val="white"/>
                            </a:solidFill>
                            <a:latin typeface="Cambria Math"/>
                            <a:cs typeface="Times New Roman" panose="02020603050405020304" pitchFamily="18" charset="0"/>
                          </a:rPr>
                        </m:ctrlPr>
                      </m:sSubPr>
                      <m:e>
                        <m:r>
                          <a:rPr lang="en-US" sz="2000" i="1">
                            <a:solidFill>
                              <a:prstClr val="white"/>
                            </a:solidFill>
                            <a:latin typeface="Cambria Math"/>
                            <a:cs typeface="Times New Roman" panose="02020603050405020304" pitchFamily="18" charset="0"/>
                          </a:rPr>
                          <m:t>𝑂</m:t>
                        </m:r>
                      </m:e>
                      <m:sub>
                        <m:r>
                          <a:rPr lang="en-US" sz="2000" i="1">
                            <a:solidFill>
                              <a:prstClr val="white"/>
                            </a:solidFill>
                            <a:latin typeface="Cambria Math"/>
                            <a:cs typeface="Times New Roman" panose="02020603050405020304" pitchFamily="18" charset="0"/>
                          </a:rPr>
                          <m:t>1</m:t>
                        </m:r>
                      </m:sub>
                    </m:sSub>
                  </m:oMath>
                </a14:m>
                <a:endParaRPr lang="ru-RU" sz="2000" i="1" dirty="0" smtClean="0">
                  <a:latin typeface="Times New Roman" panose="02020603050405020304" pitchFamily="18" charset="0"/>
                  <a:cs typeface="Times New Roman" panose="02020603050405020304" pitchFamily="18" charset="0"/>
                </a:endParaRPr>
              </a:p>
              <a:p>
                <a:r>
                  <a:rPr lang="ru-RU" sz="2000" i="1" dirty="0" smtClean="0">
                    <a:latin typeface="Times New Roman" panose="02020603050405020304" pitchFamily="18" charset="0"/>
                    <a:cs typeface="Times New Roman" panose="02020603050405020304" pitchFamily="18" charset="0"/>
                  </a:rPr>
                  <a:t>призмы   </a:t>
                </a:r>
                <a:r>
                  <a:rPr lang="ru-RU" sz="2000" i="1" dirty="0">
                    <a:latin typeface="Times New Roman" panose="02020603050405020304" pitchFamily="18" charset="0"/>
                    <a:cs typeface="Times New Roman" panose="02020603050405020304" pitchFamily="18" charset="0"/>
                  </a:rPr>
                  <a:t>возьмём некоторую точку S. </a:t>
                </a:r>
                <a:endParaRPr lang="ru-RU" sz="2000" i="1" dirty="0" smtClean="0">
                  <a:latin typeface="Times New Roman" panose="02020603050405020304" pitchFamily="18" charset="0"/>
                  <a:cs typeface="Times New Roman" panose="02020603050405020304" pitchFamily="18" charset="0"/>
                </a:endParaRPr>
              </a:p>
              <a:p>
                <a:r>
                  <a:rPr lang="ru-RU" sz="2000" i="1" dirty="0" smtClean="0">
                    <a:latin typeface="Times New Roman" panose="02020603050405020304" pitchFamily="18" charset="0"/>
                    <a:cs typeface="Times New Roman" panose="02020603050405020304" pitchFamily="18" charset="0"/>
                  </a:rPr>
                  <a:t>Через </a:t>
                </a:r>
                <a:r>
                  <a:rPr lang="ru-RU" sz="2000" i="1" dirty="0" smtClean="0">
                    <a:latin typeface="Times New Roman" panose="02020603050405020304" pitchFamily="18" charset="0"/>
                    <a:cs typeface="Times New Roman" panose="02020603050405020304" pitchFamily="18" charset="0"/>
                  </a:rPr>
                  <a:t>прямые </a:t>
                </a:r>
                <a:endParaRPr lang="en-US" sz="2000" i="1" dirty="0" smtClean="0">
                  <a:latin typeface="Times New Roman" panose="02020603050405020304" pitchFamily="18" charset="0"/>
                  <a:cs typeface="Times New Roman" panose="02020603050405020304" pitchFamily="18" charset="0"/>
                </a:endParaRPr>
              </a:p>
              <a:p>
                <a:r>
                  <a:rPr lang="ru-RU" sz="2000" i="1" dirty="0" smtClean="0">
                    <a:latin typeface="Times New Roman" panose="02020603050405020304" pitchFamily="18" charset="0"/>
                    <a:cs typeface="Times New Roman" panose="02020603050405020304" pitchFamily="18" charset="0"/>
                  </a:rPr>
                  <a:t>и </a:t>
                </a:r>
                <a:r>
                  <a:rPr lang="ru-RU" sz="2000" i="1" dirty="0">
                    <a:latin typeface="Times New Roman" panose="02020603050405020304" pitchFamily="18" charset="0"/>
                    <a:cs typeface="Times New Roman" panose="02020603050405020304" pitchFamily="18" charset="0"/>
                  </a:rPr>
                  <a:t>точку S проводим три плоскости, которые отсекают от призмы три равные </a:t>
                </a:r>
                <a:endParaRPr lang="ru-RU" sz="2000" i="1" dirty="0" smtClean="0">
                  <a:latin typeface="Times New Roman" panose="02020603050405020304" pitchFamily="18" charset="0"/>
                  <a:cs typeface="Times New Roman" panose="02020603050405020304" pitchFamily="18" charset="0"/>
                </a:endParaRPr>
              </a:p>
              <a:p>
                <a:endParaRPr lang="ru-RU" sz="2000" i="1" dirty="0">
                  <a:latin typeface="Times New Roman" panose="02020603050405020304" pitchFamily="18" charset="0"/>
                  <a:cs typeface="Times New Roman" panose="02020603050405020304" pitchFamily="18" charset="0"/>
                </a:endParaRPr>
              </a:p>
              <a:p>
                <a:r>
                  <a:rPr lang="ru-RU" sz="2000" i="1" dirty="0" smtClean="0">
                    <a:latin typeface="Times New Roman" panose="02020603050405020304" pitchFamily="18" charset="0"/>
                    <a:cs typeface="Times New Roman" panose="02020603050405020304" pitchFamily="18" charset="0"/>
                  </a:rPr>
                  <a:t>треугольные пирамиды.</a:t>
                </a:r>
                <a:r>
                  <a:rPr lang="en-US" sz="2000" i="1" dirty="0" smtClean="0">
                    <a:latin typeface="Times New Roman" panose="02020603050405020304" pitchFamily="18" charset="0"/>
                    <a:cs typeface="Times New Roman" panose="02020603050405020304" pitchFamily="18" charset="0"/>
                  </a:rPr>
                  <a:t> </a:t>
                </a:r>
                <a:r>
                  <a:rPr lang="ru-RU" sz="2000" i="1" dirty="0" smtClean="0">
                    <a:latin typeface="Times New Roman" panose="02020603050405020304" pitchFamily="18" charset="0"/>
                    <a:cs typeface="Times New Roman" panose="02020603050405020304" pitchFamily="18" charset="0"/>
                  </a:rPr>
                  <a:t>                      Получившийся </a:t>
                </a:r>
                <a:r>
                  <a:rPr lang="ru-RU" sz="2000" i="1" dirty="0">
                    <a:latin typeface="Times New Roman" panose="02020603050405020304" pitchFamily="18" charset="0"/>
                    <a:cs typeface="Times New Roman" panose="02020603050405020304" pitchFamily="18" charset="0"/>
                  </a:rPr>
                  <a:t>многогранник  </a:t>
                </a:r>
                <a:r>
                  <a:rPr lang="ru-RU" sz="2000" i="1" dirty="0" smtClean="0">
                    <a:latin typeface="Times New Roman" panose="02020603050405020304" pitchFamily="18" charset="0"/>
                    <a:cs typeface="Times New Roman" panose="02020603050405020304" pitchFamily="18" charset="0"/>
                  </a:rPr>
                  <a:t>и </a:t>
                </a:r>
                <a:r>
                  <a:rPr lang="ru-RU" sz="2000" i="1" dirty="0">
                    <a:latin typeface="Times New Roman" panose="02020603050405020304" pitchFamily="18" charset="0"/>
                    <a:cs typeface="Times New Roman" panose="02020603050405020304" pitchFamily="18" charset="0"/>
                  </a:rPr>
                  <a:t>является пчелиной ячейкой.</a:t>
                </a:r>
              </a:p>
            </p:txBody>
          </p:sp>
        </mc:Choice>
        <mc:Fallback>
          <p:sp>
            <p:nvSpPr>
              <p:cNvPr id="11" name="TextBox 10"/>
              <p:cNvSpPr txBox="1">
                <a:spLocks noRot="1" noChangeAspect="1" noMove="1" noResize="1" noEditPoints="1" noAdjustHandles="1" noChangeArrowheads="1" noChangeShapeType="1" noTextEdit="1"/>
              </p:cNvSpPr>
              <p:nvPr/>
            </p:nvSpPr>
            <p:spPr>
              <a:xfrm>
                <a:off x="3995936" y="1895600"/>
                <a:ext cx="5148064" cy="3785652"/>
              </a:xfrm>
              <a:prstGeom prst="rect">
                <a:avLst/>
              </a:prstGeom>
              <a:blipFill rotWithShape="1">
                <a:blip r:embed="rId5"/>
                <a:stretch>
                  <a:fillRect l="-1303" t="-805" r="-3318" b="-1932"/>
                </a:stretch>
              </a:blipFill>
            </p:spPr>
            <p:txBody>
              <a:bodyPr/>
              <a:lstStyle/>
              <a:p>
                <a:r>
                  <a:rPr lang="ru-RU">
                    <a:noFill/>
                  </a:rPr>
                  <a:t> </a:t>
                </a:r>
              </a:p>
            </p:txBody>
          </p:sp>
        </mc:Fallback>
      </mc:AlternateContent>
      <p:pic>
        <p:nvPicPr>
          <p:cNvPr id="40" name="Рисунок 39" descr="https://www.uchmet.ru/library/convert/result/469/140876/128067/128067.doc_html_26593c18.gif"/>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51544" y="2636912"/>
            <a:ext cx="1850826" cy="288032"/>
          </a:xfrm>
          <a:prstGeom prst="rect">
            <a:avLst/>
          </a:prstGeom>
          <a:noFill/>
          <a:ln>
            <a:noFill/>
          </a:ln>
        </p:spPr>
      </p:pic>
      <p:pic>
        <p:nvPicPr>
          <p:cNvPr id="42" name="Рисунок 41" descr="https://www.uchmet.ru/library/convert/result/469/140876/128067/128067.doc_html_c766ec3.gif"/>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36797" y="4325582"/>
            <a:ext cx="2880320" cy="336846"/>
          </a:xfrm>
          <a:prstGeom prst="rect">
            <a:avLst/>
          </a:prstGeom>
          <a:noFill/>
          <a:ln>
            <a:noFill/>
          </a:ln>
        </p:spPr>
      </p:pic>
      <p:pic>
        <p:nvPicPr>
          <p:cNvPr id="2085"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5456" y="3473376"/>
            <a:ext cx="2016224" cy="31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27784" y="4293096"/>
            <a:ext cx="328747" cy="369332"/>
          </a:xfrm>
          <a:prstGeom prst="rect">
            <a:avLst/>
          </a:prstGeom>
          <a:noFill/>
        </p:spPr>
        <p:txBody>
          <a:bodyPr wrap="square" rtlCol="0">
            <a:spAutoFit/>
          </a:bodyPr>
          <a:lstStyle/>
          <a:p>
            <a:r>
              <a:rPr lang="ru-RU" dirty="0" smtClean="0">
                <a:solidFill>
                  <a:schemeClr val="bg1"/>
                </a:solidFill>
              </a:rPr>
              <a:t>В</a:t>
            </a:r>
            <a:endParaRPr lang="ru-RU" dirty="0">
              <a:solidFill>
                <a:schemeClr val="bg1"/>
              </a:solidFill>
            </a:endParaRPr>
          </a:p>
        </p:txBody>
      </p:sp>
      <p:sp>
        <p:nvSpPr>
          <p:cNvPr id="4" name="Прямоугольник 3"/>
          <p:cNvSpPr/>
          <p:nvPr/>
        </p:nvSpPr>
        <p:spPr>
          <a:xfrm>
            <a:off x="4248930" y="188640"/>
            <a:ext cx="4139494" cy="369332"/>
          </a:xfrm>
          <a:prstGeom prst="rect">
            <a:avLst/>
          </a:prstGeom>
        </p:spPr>
        <p:txBody>
          <a:bodyPr wrap="square">
            <a:spAutoFit/>
          </a:bodyPr>
          <a:lstStyle/>
          <a:p>
            <a:pPr algn="ctr"/>
            <a:r>
              <a:rPr lang="ru-RU" i="1" dirty="0" smtClean="0">
                <a:latin typeface="Arial" panose="020B0604020202020204" pitchFamily="34" charset="0"/>
                <a:cs typeface="Arial" panose="020B0604020202020204" pitchFamily="34" charset="0"/>
              </a:rPr>
              <a:t>Задача на построение</a:t>
            </a:r>
            <a:endParaRPr lang="ru-RU"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02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fc.vseosvita.ua/002k48-11e3/014.png"/>
          <p:cNvPicPr>
            <a:picLocks noChangeAspect="1" noChangeArrowheads="1"/>
          </p:cNvPicPr>
          <p:nvPr/>
        </p:nvPicPr>
        <p:blipFill rotWithShape="1">
          <a:blip r:embed="rId2">
            <a:extLst>
              <a:ext uri="{28A0092B-C50C-407E-A947-70E740481C1C}">
                <a14:useLocalDpi xmlns:a14="http://schemas.microsoft.com/office/drawing/2010/main" val="0"/>
              </a:ext>
            </a:extLst>
          </a:blip>
          <a:srcRect t="7588"/>
          <a:stretch/>
        </p:blipFill>
        <p:spPr bwMode="auto">
          <a:xfrm>
            <a:off x="519387" y="1412776"/>
            <a:ext cx="4648841" cy="34563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Рисунок 8" descr="https://www.uchmet.ru/library/convert/result/469/140876/128067/128067.doc_html_2ad3a4f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66700" cy="200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1560" y="5238414"/>
            <a:ext cx="4464496" cy="369332"/>
          </a:xfrm>
          <a:prstGeom prst="rect">
            <a:avLst/>
          </a:prstGeom>
          <a:noFill/>
        </p:spPr>
        <p:txBody>
          <a:bodyPr wrap="square" rtlCol="0">
            <a:spAutoFit/>
          </a:bodyPr>
          <a:lstStyle/>
          <a:p>
            <a:pPr algn="ctr"/>
            <a:r>
              <a:rPr lang="ru-RU" i="1" dirty="0">
                <a:latin typeface="Times New Roman"/>
                <a:ea typeface="Calibri"/>
              </a:rPr>
              <a:t>Развёртка пчелиной ячейки </a:t>
            </a:r>
            <a:r>
              <a:rPr lang="ru-RU" i="1" dirty="0" smtClean="0">
                <a:latin typeface="Times New Roman"/>
                <a:ea typeface="Calibri"/>
              </a:rPr>
              <a:t> </a:t>
            </a:r>
            <a:endParaRPr lang="ru-RU" i="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210" y="1028997"/>
            <a:ext cx="3417695"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08304" y="4725144"/>
            <a:ext cx="576064" cy="369332"/>
          </a:xfrm>
          <a:prstGeom prst="rect">
            <a:avLst/>
          </a:prstGeom>
          <a:noFill/>
          <a:ln>
            <a:solidFill>
              <a:schemeClr val="bg1">
                <a:lumMod val="50000"/>
                <a:lumOff val="50000"/>
              </a:schemeClr>
            </a:solidFill>
          </a:ln>
        </p:spPr>
        <p:txBody>
          <a:bodyPr wrap="square" rtlCol="0">
            <a:spAutoFit/>
          </a:bodyPr>
          <a:lstStyle/>
          <a:p>
            <a:pPr lvl="0"/>
            <a:r>
              <a:rPr lang="ru-RU" dirty="0">
                <a:solidFill>
                  <a:prstClr val="black"/>
                </a:solidFill>
              </a:rPr>
              <a:t>В</a:t>
            </a:r>
          </a:p>
        </p:txBody>
      </p:sp>
    </p:spTree>
    <p:extLst>
      <p:ext uri="{BB962C8B-B14F-4D97-AF65-F5344CB8AC3E}">
        <p14:creationId xmlns:p14="http://schemas.microsoft.com/office/powerpoint/2010/main" val="1028504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www.uchmet.ru/library/convert/result/469/140876/128067/128067.doc_html_1bfe4eb9.jpg"/>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Effect>
                      <a14:saturation sat="0"/>
                    </a14:imgEffect>
                  </a14:imgLayer>
                </a14:imgProps>
              </a:ext>
              <a:ext uri="{28A0092B-C50C-407E-A947-70E740481C1C}">
                <a14:useLocalDpi xmlns:a14="http://schemas.microsoft.com/office/drawing/2010/main" val="0"/>
              </a:ext>
            </a:extLst>
          </a:blip>
          <a:srcRect l="5726" t="4483" r="25926" b="9127"/>
          <a:stretch/>
        </p:blipFill>
        <p:spPr bwMode="auto">
          <a:xfrm>
            <a:off x="1043608" y="585685"/>
            <a:ext cx="3168352" cy="3788709"/>
          </a:xfrm>
          <a:prstGeom prst="rect">
            <a:avLst/>
          </a:prstGeom>
          <a:noFill/>
          <a:ln>
            <a:noFill/>
          </a:ln>
        </p:spPr>
      </p:pic>
      <p:sp>
        <p:nvSpPr>
          <p:cNvPr id="3" name="Прямоугольник 2"/>
          <p:cNvSpPr/>
          <p:nvPr/>
        </p:nvSpPr>
        <p:spPr>
          <a:xfrm>
            <a:off x="1043608" y="4579835"/>
            <a:ext cx="3888432" cy="410882"/>
          </a:xfrm>
          <a:prstGeom prst="rect">
            <a:avLst/>
          </a:prstGeom>
        </p:spPr>
        <p:txBody>
          <a:bodyPr wrap="square">
            <a:spAutoFit/>
          </a:bodyPr>
          <a:lstStyle/>
          <a:p>
            <a:pPr>
              <a:lnSpc>
                <a:spcPct val="115000"/>
              </a:lnSpc>
              <a:spcAft>
                <a:spcPts val="1000"/>
              </a:spcAft>
            </a:pPr>
            <a:r>
              <a:rPr lang="ru-RU" i="1" dirty="0" smtClean="0">
                <a:latin typeface="Times New Roman"/>
                <a:ea typeface="Calibri"/>
                <a:cs typeface="Times New Roman"/>
              </a:rPr>
              <a:t>Так соприкасаются </a:t>
            </a:r>
            <a:r>
              <a:rPr lang="ru-RU" i="1" dirty="0">
                <a:latin typeface="Times New Roman"/>
                <a:ea typeface="Calibri"/>
                <a:cs typeface="Times New Roman"/>
              </a:rPr>
              <a:t>ячейки в </a:t>
            </a:r>
            <a:r>
              <a:rPr lang="ru-RU" i="1" dirty="0" smtClean="0">
                <a:latin typeface="Times New Roman"/>
                <a:ea typeface="Calibri"/>
                <a:cs typeface="Times New Roman"/>
              </a:rPr>
              <a:t>улье.                                                            </a:t>
            </a:r>
            <a:endParaRPr lang="ru-RU" sz="1400" i="1" dirty="0">
              <a:effectLst/>
              <a:latin typeface="Calibri"/>
              <a:ea typeface="Calibri"/>
              <a:cs typeface="Times New Roman"/>
            </a:endParaRPr>
          </a:p>
        </p:txBody>
      </p:sp>
      <p:pic>
        <p:nvPicPr>
          <p:cNvPr id="6148" name="Picture 4" descr="https://b.kisscc0.com/20180818/qhe/kisscc0-rhombus-square-parallelogram-rectangle-shape-parallelogram-shield-5b77de784eeb50.7261290615345823923233.png"/>
          <p:cNvPicPr>
            <a:picLocks noChangeAspect="1" noChangeArrowheads="1"/>
          </p:cNvPicPr>
          <p:nvPr/>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5710265" y="973987"/>
            <a:ext cx="2061849" cy="29086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36096" y="2564904"/>
            <a:ext cx="393056" cy="369332"/>
          </a:xfrm>
          <a:prstGeom prst="rect">
            <a:avLst/>
          </a:prstGeom>
          <a:noFill/>
        </p:spPr>
        <p:txBody>
          <a:bodyPr wrap="none" rtlCol="0">
            <a:spAutoFit/>
          </a:bodyPr>
          <a:lstStyle/>
          <a:p>
            <a:r>
              <a:rPr lang="ru-RU" dirty="0" smtClean="0"/>
              <a:t>М</a:t>
            </a:r>
            <a:endParaRPr lang="ru-RU" dirty="0"/>
          </a:p>
        </p:txBody>
      </p:sp>
      <p:sp>
        <p:nvSpPr>
          <p:cNvPr id="5" name="TextBox 4"/>
          <p:cNvSpPr txBox="1"/>
          <p:nvPr/>
        </p:nvSpPr>
        <p:spPr>
          <a:xfrm>
            <a:off x="6709426" y="692696"/>
            <a:ext cx="340158" cy="369332"/>
          </a:xfrm>
          <a:prstGeom prst="rect">
            <a:avLst/>
          </a:prstGeom>
          <a:noFill/>
        </p:spPr>
        <p:txBody>
          <a:bodyPr wrap="none" rtlCol="0">
            <a:spAutoFit/>
          </a:bodyPr>
          <a:lstStyle/>
          <a:p>
            <a:r>
              <a:rPr lang="ru-RU" dirty="0" smtClean="0"/>
              <a:t>К</a:t>
            </a:r>
            <a:endParaRPr lang="ru-RU" dirty="0"/>
          </a:p>
        </p:txBody>
      </p:sp>
      <p:sp>
        <p:nvSpPr>
          <p:cNvPr id="6" name="TextBox 5"/>
          <p:cNvSpPr txBox="1"/>
          <p:nvPr/>
        </p:nvSpPr>
        <p:spPr>
          <a:xfrm>
            <a:off x="7740351" y="2564904"/>
            <a:ext cx="301686" cy="369332"/>
          </a:xfrm>
          <a:prstGeom prst="rect">
            <a:avLst/>
          </a:prstGeom>
          <a:noFill/>
        </p:spPr>
        <p:txBody>
          <a:bodyPr wrap="none" rtlCol="0">
            <a:spAutoFit/>
          </a:bodyPr>
          <a:lstStyle/>
          <a:p>
            <a:r>
              <a:rPr lang="en-US" dirty="0"/>
              <a:t>S</a:t>
            </a:r>
            <a:endParaRPr lang="ru-RU" dirty="0"/>
          </a:p>
        </p:txBody>
      </p:sp>
      <mc:AlternateContent xmlns:mc="http://schemas.openxmlformats.org/markup-compatibility/2006" xmlns:a14="http://schemas.microsoft.com/office/drawing/2010/main">
        <mc:Choice Requires="a14">
          <p:sp>
            <p:nvSpPr>
              <p:cNvPr id="7" name="TextBox 6"/>
              <p:cNvSpPr txBox="1"/>
              <p:nvPr/>
            </p:nvSpPr>
            <p:spPr>
              <a:xfrm>
                <a:off x="6588224" y="4005064"/>
                <a:ext cx="30593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b="0" i="1" smtClean="0">
                              <a:latin typeface="Cambria Math"/>
                            </a:rPr>
                            <m:t>𝐵</m:t>
                          </m:r>
                        </m:e>
                        <m:sub>
                          <m:r>
                            <a:rPr lang="en-US" b="0" i="1" smtClean="0">
                              <a:latin typeface="Cambria Math"/>
                            </a:rPr>
                            <m:t>1</m:t>
                          </m:r>
                        </m:sub>
                      </m:sSub>
                    </m:oMath>
                  </m:oMathPara>
                </a14:m>
                <a:endParaRPr lang="ru-RU" dirty="0"/>
              </a:p>
            </p:txBody>
          </p:sp>
        </mc:Choice>
        <mc:Fallback xmlns="">
          <p:sp>
            <p:nvSpPr>
              <p:cNvPr id="7" name="TextBox 6"/>
              <p:cNvSpPr txBox="1">
                <a:spLocks noRot="1" noChangeAspect="1" noMove="1" noResize="1" noEditPoints="1" noAdjustHandles="1" noChangeArrowheads="1" noChangeShapeType="1" noTextEdit="1"/>
              </p:cNvSpPr>
              <p:nvPr/>
            </p:nvSpPr>
            <p:spPr>
              <a:xfrm>
                <a:off x="6588224" y="4005064"/>
                <a:ext cx="305933" cy="369332"/>
              </a:xfrm>
              <a:prstGeom prst="rect">
                <a:avLst/>
              </a:prstGeom>
              <a:blipFill rotWithShape="1">
                <a:blip r:embed="rId5"/>
                <a:stretch>
                  <a:fillRect r="-24000"/>
                </a:stretch>
              </a:blipFill>
            </p:spPr>
            <p:txBody>
              <a:bodyPr/>
              <a:lstStyle/>
              <a:p>
                <a:r>
                  <a:rPr lang="ru-RU">
                    <a:noFill/>
                  </a:rPr>
                  <a:t> </a:t>
                </a:r>
              </a:p>
            </p:txBody>
          </p:sp>
        </mc:Fallback>
      </mc:AlternateContent>
      <p:cxnSp>
        <p:nvCxnSpPr>
          <p:cNvPr id="9" name="Прямая соединительная линия 8"/>
          <p:cNvCxnSpPr/>
          <p:nvPr/>
        </p:nvCxnSpPr>
        <p:spPr>
          <a:xfrm>
            <a:off x="6084168" y="1700808"/>
            <a:ext cx="14401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a:off x="7214948" y="1700808"/>
            <a:ext cx="165364"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7049584" y="2934236"/>
            <a:ext cx="165364" cy="278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6156176" y="2934236"/>
            <a:ext cx="144016" cy="278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92080" y="4443196"/>
            <a:ext cx="3944416" cy="410882"/>
          </a:xfrm>
          <a:prstGeom prst="rect">
            <a:avLst/>
          </a:prstGeom>
          <a:noFill/>
        </p:spPr>
        <p:txBody>
          <a:bodyPr wrap="square" rtlCol="0">
            <a:spAutoFit/>
          </a:bodyPr>
          <a:lstStyle/>
          <a:p>
            <a:pPr lvl="0">
              <a:lnSpc>
                <a:spcPct val="115000"/>
              </a:lnSpc>
              <a:spcAft>
                <a:spcPts val="1000"/>
              </a:spcAft>
            </a:pPr>
            <a:r>
              <a:rPr lang="ru-RU" i="1" dirty="0">
                <a:solidFill>
                  <a:prstClr val="white"/>
                </a:solidFill>
                <a:latin typeface="Times New Roman"/>
                <a:ea typeface="Calibri"/>
                <a:cs typeface="Times New Roman"/>
              </a:rPr>
              <a:t>Их общая часть является ромбом.</a:t>
            </a:r>
            <a:endParaRPr lang="ru-RU" sz="1400" i="1" dirty="0">
              <a:solidFill>
                <a:prstClr val="white"/>
              </a:solidFill>
              <a:latin typeface="Calibri"/>
              <a:ea typeface="Calibri"/>
              <a:cs typeface="Times New Roman"/>
            </a:endParaRPr>
          </a:p>
        </p:txBody>
      </p:sp>
    </p:spTree>
    <p:extLst>
      <p:ext uri="{BB962C8B-B14F-4D97-AF65-F5344CB8AC3E}">
        <p14:creationId xmlns:p14="http://schemas.microsoft.com/office/powerpoint/2010/main" val="1538210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findpatent.ru/49/497361-o.jpg"/>
          <p:cNvPicPr>
            <a:picLocks noChangeAspect="1" noChangeArrowheads="1"/>
          </p:cNvPicPr>
          <p:nvPr/>
        </p:nvPicPr>
        <p:blipFill rotWithShape="1">
          <a:blip r:embed="rId3">
            <a:extLst>
              <a:ext uri="{28A0092B-C50C-407E-A947-70E740481C1C}">
                <a14:useLocalDpi xmlns:a14="http://schemas.microsoft.com/office/drawing/2010/main" val="0"/>
              </a:ext>
            </a:extLst>
          </a:blip>
          <a:srcRect t="4528" b="27759"/>
          <a:stretch/>
        </p:blipFill>
        <p:spPr bwMode="auto">
          <a:xfrm>
            <a:off x="395536" y="404665"/>
            <a:ext cx="8280920" cy="41764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179512" y="4725144"/>
                <a:ext cx="8784976" cy="2215991"/>
              </a:xfrm>
              <a:prstGeom prst="rect">
                <a:avLst/>
              </a:prstGeom>
              <a:noFill/>
            </p:spPr>
            <p:txBody>
              <a:bodyPr wrap="square" rtlCol="0">
                <a:spAutoFit/>
              </a:bodyPr>
              <a:lstStyle/>
              <a:p>
                <a:pPr algn="ctr"/>
                <a:r>
                  <a:rPr lang="ru-RU" sz="2400" i="1" dirty="0" smtClean="0">
                    <a:latin typeface="Arial" panose="020B0604020202020204" pitchFamily="34" charset="0"/>
                    <a:cs typeface="Arial" panose="020B0604020202020204" pitchFamily="34" charset="0"/>
                  </a:rPr>
                  <a:t>Пчелы вычисляют угол отдельных ячеек по отношению друг другу, когда строят соты. Ячейки, соприкасающиеся стороной, всегда строятся под углом </a:t>
                </a:r>
                <a14:m>
                  <m:oMath xmlns:m="http://schemas.openxmlformats.org/officeDocument/2006/math">
                    <m:sSup>
                      <m:sSupPr>
                        <m:ctrlPr>
                          <a:rPr lang="ru-RU" sz="2400" i="1" smtClean="0">
                            <a:latin typeface="Cambria Math"/>
                          </a:rPr>
                        </m:ctrlPr>
                      </m:sSupPr>
                      <m:e>
                        <m:r>
                          <a:rPr lang="ru-RU" sz="2400" b="0" i="1" smtClean="0">
                            <a:latin typeface="Cambria Math"/>
                          </a:rPr>
                          <m:t>13</m:t>
                        </m:r>
                      </m:e>
                      <m:sup>
                        <m:r>
                          <a:rPr lang="ru-RU" sz="2400" b="0" i="1" smtClean="0">
                            <a:latin typeface="Cambria Math"/>
                          </a:rPr>
                          <m:t>0</m:t>
                        </m:r>
                      </m:sup>
                    </m:sSup>
                  </m:oMath>
                </a14:m>
                <a:r>
                  <a:rPr lang="ru-RU" sz="2400" i="1" dirty="0" smtClean="0">
                    <a:latin typeface="Arial" panose="020B0604020202020204" pitchFamily="34" charset="0"/>
                    <a:cs typeface="Arial" panose="020B0604020202020204" pitchFamily="34" charset="0"/>
                  </a:rPr>
                  <a:t> к земле. Таким образом, обе стенки сотов направлены под углом вверх. Этот угол предотвращает вытекание меда.</a:t>
                </a:r>
              </a:p>
              <a:p>
                <a:endParaRPr lang="ru-RU" dirty="0"/>
              </a:p>
            </p:txBody>
          </p:sp>
        </mc:Choice>
        <mc:Fallback xmlns="">
          <p:sp>
            <p:nvSpPr>
              <p:cNvPr id="2" name="TextBox 1"/>
              <p:cNvSpPr txBox="1">
                <a:spLocks noRot="1" noChangeAspect="1" noMove="1" noResize="1" noEditPoints="1" noAdjustHandles="1" noChangeArrowheads="1" noChangeShapeType="1" noTextEdit="1"/>
              </p:cNvSpPr>
              <p:nvPr/>
            </p:nvSpPr>
            <p:spPr>
              <a:xfrm>
                <a:off x="179512" y="4725144"/>
                <a:ext cx="8784976" cy="2215991"/>
              </a:xfrm>
              <a:prstGeom prst="rect">
                <a:avLst/>
              </a:prstGeom>
              <a:blipFill rotWithShape="1">
                <a:blip r:embed="rId4"/>
                <a:stretch>
                  <a:fillRect l="-763" t="-1923" r="-1456"/>
                </a:stretch>
              </a:blipFill>
            </p:spPr>
            <p:txBody>
              <a:bodyPr/>
              <a:lstStyle/>
              <a:p>
                <a:r>
                  <a:rPr lang="ru-RU">
                    <a:noFill/>
                  </a:rPr>
                  <a:t> </a:t>
                </a:r>
              </a:p>
            </p:txBody>
          </p:sp>
        </mc:Fallback>
      </mc:AlternateContent>
      <p:sp>
        <p:nvSpPr>
          <p:cNvPr id="3" name="Прямоугольник 2"/>
          <p:cNvSpPr/>
          <p:nvPr/>
        </p:nvSpPr>
        <p:spPr>
          <a:xfrm>
            <a:off x="5724128" y="404665"/>
            <a:ext cx="2282552" cy="5760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5580112" y="1064881"/>
            <a:ext cx="144016" cy="1683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31406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60" y="1340767"/>
            <a:ext cx="8568952" cy="530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6042"/>
            <a:ext cx="8596984"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046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332656"/>
            <a:ext cx="6408712" cy="584775"/>
          </a:xfrm>
          <a:prstGeom prst="rect">
            <a:avLst/>
          </a:prstGeom>
          <a:noFill/>
        </p:spPr>
        <p:txBody>
          <a:bodyPr wrap="square" rtlCol="0">
            <a:spAutoFit/>
          </a:bodyPr>
          <a:lstStyle/>
          <a:p>
            <a:pPr algn="ctr"/>
            <a:r>
              <a:rPr lang="ru-RU" sz="3200" dirty="0" smtClean="0">
                <a:solidFill>
                  <a:schemeClr val="bg1"/>
                </a:solidFill>
                <a:latin typeface="Arial" panose="020B0604020202020204" pitchFamily="34" charset="0"/>
                <a:cs typeface="Arial" panose="020B0604020202020204" pitchFamily="34" charset="0"/>
              </a:rPr>
              <a:t>Математические секреты пчел</a:t>
            </a:r>
            <a:endParaRPr lang="ru-RU" sz="3200" dirty="0">
              <a:solidFill>
                <a:schemeClr val="bg1"/>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40" y="332656"/>
            <a:ext cx="8304924"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7285"/>
      </p:ext>
    </p:extLst>
  </p:cSld>
  <p:clrMapOvr>
    <a:masterClrMapping/>
  </p:clrMapOvr>
  <mc:AlternateContent xmlns:mc="http://schemas.openxmlformats.org/markup-compatibility/2006" xmlns:p14="http://schemas.microsoft.com/office/powerpoint/2010/main">
    <mc:Choice Requires="p14">
      <p:transition spd="slow" p14:dur="3000">
        <p:zoom dir="in"/>
      </p:transition>
    </mc:Choice>
    <mc:Fallback xmlns="">
      <p:transition spd="slow">
        <p:zoom dir="in"/>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620687"/>
            <a:ext cx="4032448" cy="29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4179" y="620688"/>
            <a:ext cx="3528391" cy="3170099"/>
          </a:xfrm>
          <a:prstGeom prst="rect">
            <a:avLst/>
          </a:prstGeom>
          <a:noFill/>
        </p:spPr>
        <p:txBody>
          <a:bodyPr wrap="square" rtlCol="0">
            <a:spAutoFit/>
          </a:bodyPr>
          <a:lstStyle/>
          <a:p>
            <a:pPr algn="ctr"/>
            <a:r>
              <a:rPr lang="ru-RU" sz="2000" dirty="0" smtClean="0">
                <a:latin typeface="Arial" panose="020B0604020202020204" pitchFamily="34" charset="0"/>
                <a:cs typeface="Arial" panose="020B0604020202020204" pitchFamily="34" charset="0"/>
              </a:rPr>
              <a:t>У пчелы пять глаз. Три в верхней части головы и два спереди. Пчелы различают мало цветов: ультрафиолетовый, фиолетовый, пурпурный, желтый, синий и сине-зеленый. Пчела в 150 раз видит лучше, чем человек и спит с открытыми глазами</a:t>
            </a:r>
            <a:endParaRPr lang="ru-RU" sz="2000" dirty="0">
              <a:latin typeface="Arial" panose="020B0604020202020204" pitchFamily="34" charset="0"/>
              <a:cs typeface="Arial" panose="020B0604020202020204" pitchFamily="34" charset="0"/>
            </a:endParaRPr>
          </a:p>
        </p:txBody>
      </p:sp>
      <p:pic>
        <p:nvPicPr>
          <p:cNvPr id="307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644008" y="3790787"/>
            <a:ext cx="3996444" cy="261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389831" y="3732822"/>
            <a:ext cx="3996532" cy="266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131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460"/>
          <a:stretch/>
        </p:blipFill>
        <p:spPr bwMode="auto">
          <a:xfrm>
            <a:off x="395536" y="476672"/>
            <a:ext cx="4050704"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4941168"/>
            <a:ext cx="8892480" cy="1323439"/>
          </a:xfrm>
          <a:prstGeom prst="rect">
            <a:avLst/>
          </a:prstGeom>
        </p:spPr>
        <p:txBody>
          <a:bodyPr wrap="square">
            <a:spAutoFit/>
          </a:bodyPr>
          <a:lstStyle/>
          <a:p>
            <a:pPr lvl="0" algn="r"/>
            <a:r>
              <a:rPr lang="ru-RU" sz="2000" dirty="0">
                <a:solidFill>
                  <a:prstClr val="white"/>
                </a:solidFill>
                <a:latin typeface="Arial" panose="020B0604020202020204" pitchFamily="34" charset="0"/>
                <a:cs typeface="Arial" panose="020B0604020202020204" pitchFamily="34" charset="0"/>
              </a:rPr>
              <a:t>Странные общественные привычки  и геометрические дарования </a:t>
            </a:r>
            <a:r>
              <a:rPr lang="ru-RU" sz="2000" dirty="0" smtClean="0">
                <a:solidFill>
                  <a:prstClr val="white"/>
                </a:solidFill>
                <a:latin typeface="Arial" panose="020B0604020202020204" pitchFamily="34" charset="0"/>
                <a:cs typeface="Arial" panose="020B0604020202020204" pitchFamily="34" charset="0"/>
              </a:rPr>
              <a:t>пчел</a:t>
            </a:r>
            <a:r>
              <a:rPr lang="en-US" sz="2000" dirty="0" smtClean="0">
                <a:solidFill>
                  <a:prstClr val="white"/>
                </a:solidFill>
                <a:latin typeface="Arial" panose="020B0604020202020204" pitchFamily="34" charset="0"/>
                <a:cs typeface="Arial" panose="020B0604020202020204" pitchFamily="34" charset="0"/>
              </a:rPr>
              <a:t> </a:t>
            </a:r>
            <a:r>
              <a:rPr lang="ru-RU" sz="2000" dirty="0" smtClean="0">
                <a:solidFill>
                  <a:prstClr val="white"/>
                </a:solidFill>
                <a:latin typeface="Arial" panose="020B0604020202020204" pitchFamily="34" charset="0"/>
                <a:cs typeface="Arial" panose="020B0604020202020204" pitchFamily="34" charset="0"/>
              </a:rPr>
              <a:t>не </a:t>
            </a:r>
            <a:r>
              <a:rPr lang="ru-RU" sz="2000" dirty="0">
                <a:solidFill>
                  <a:prstClr val="white"/>
                </a:solidFill>
                <a:latin typeface="Arial" panose="020B0604020202020204" pitchFamily="34" charset="0"/>
                <a:cs typeface="Arial" panose="020B0604020202020204" pitchFamily="34" charset="0"/>
              </a:rPr>
              <a:t>могли не привлечь внимания и не вызвать </a:t>
            </a:r>
            <a:r>
              <a:rPr lang="ru-RU" sz="2000" dirty="0" smtClean="0">
                <a:solidFill>
                  <a:prstClr val="white"/>
                </a:solidFill>
                <a:latin typeface="Arial" panose="020B0604020202020204" pitchFamily="34" charset="0"/>
                <a:cs typeface="Arial" panose="020B0604020202020204" pitchFamily="34" charset="0"/>
              </a:rPr>
              <a:t>восхищения</a:t>
            </a:r>
            <a:r>
              <a:rPr lang="en-US" sz="2000" dirty="0" smtClean="0">
                <a:solidFill>
                  <a:prstClr val="white"/>
                </a:solidFill>
                <a:latin typeface="Arial" panose="020B0604020202020204" pitchFamily="34" charset="0"/>
                <a:cs typeface="Arial" panose="020B0604020202020204" pitchFamily="34" charset="0"/>
              </a:rPr>
              <a:t> </a:t>
            </a:r>
            <a:r>
              <a:rPr lang="ru-RU" sz="2000" dirty="0" smtClean="0">
                <a:solidFill>
                  <a:prstClr val="white"/>
                </a:solidFill>
                <a:latin typeface="Arial" panose="020B0604020202020204" pitchFamily="34" charset="0"/>
                <a:cs typeface="Arial" panose="020B0604020202020204" pitchFamily="34" charset="0"/>
              </a:rPr>
              <a:t>людей</a:t>
            </a:r>
            <a:r>
              <a:rPr lang="ru-RU" sz="2000" dirty="0">
                <a:solidFill>
                  <a:prstClr val="white"/>
                </a:solidFill>
                <a:latin typeface="Arial" panose="020B0604020202020204" pitchFamily="34" charset="0"/>
                <a:cs typeface="Arial" panose="020B0604020202020204" pitchFamily="34" charset="0"/>
              </a:rPr>
              <a:t>,  </a:t>
            </a:r>
          </a:p>
          <a:p>
            <a:pPr lvl="0" algn="r"/>
            <a:r>
              <a:rPr lang="ru-RU" sz="2000" dirty="0">
                <a:solidFill>
                  <a:prstClr val="white"/>
                </a:solidFill>
                <a:latin typeface="Arial" panose="020B0604020202020204" pitchFamily="34" charset="0"/>
                <a:cs typeface="Arial" panose="020B0604020202020204" pitchFamily="34" charset="0"/>
              </a:rPr>
              <a:t>наблюдавших их жизнь и использовавших плоды их деятельности». </a:t>
            </a:r>
          </a:p>
          <a:p>
            <a:pPr lvl="0" algn="r"/>
            <a:r>
              <a:rPr lang="ru-RU" sz="2000" i="1" dirty="0">
                <a:solidFill>
                  <a:prstClr val="white"/>
                </a:solidFill>
                <a:latin typeface="Arial" panose="020B0604020202020204" pitchFamily="34" charset="0"/>
                <a:cs typeface="Arial" panose="020B0604020202020204" pitchFamily="34" charset="0"/>
              </a:rPr>
              <a:t>Г. Вейль</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916" y="493264"/>
            <a:ext cx="414520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biLevel thresh="75000"/>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536" y="3549459"/>
            <a:ext cx="1061664" cy="11922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22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0648"/>
            <a:ext cx="8712968" cy="1938992"/>
          </a:xfrm>
          <a:prstGeom prst="rect">
            <a:avLst/>
          </a:prstGeom>
          <a:noFill/>
        </p:spPr>
        <p:txBody>
          <a:bodyPr wrap="square" rtlCol="0">
            <a:spAutoFit/>
          </a:bodyPr>
          <a:lstStyle/>
          <a:p>
            <a:pPr algn="ctr"/>
            <a:r>
              <a:rPr lang="ru-RU" sz="2400" dirty="0" smtClean="0">
                <a:solidFill>
                  <a:prstClr val="white"/>
                </a:solidFill>
                <a:latin typeface="Arial" panose="020B0604020202020204" pitchFamily="34" charset="0"/>
                <a:cs typeface="Arial" panose="020B0604020202020204" pitchFamily="34" charset="0"/>
              </a:rPr>
              <a:t>Принцип пчелиных сот широко используется  в архитектурных ансамблях всего мира, </a:t>
            </a:r>
          </a:p>
          <a:p>
            <a:pPr algn="ctr"/>
            <a:r>
              <a:rPr lang="ru-RU" sz="2400" dirty="0" smtClean="0">
                <a:solidFill>
                  <a:prstClr val="white"/>
                </a:solidFill>
                <a:latin typeface="Arial" panose="020B0604020202020204" pitchFamily="34" charset="0"/>
                <a:cs typeface="Arial" panose="020B0604020202020204" pitchFamily="34" charset="0"/>
              </a:rPr>
              <a:t>в строительстве гигантских сооружений, в создании новых дизайн-проектов, в производстве </a:t>
            </a:r>
          </a:p>
          <a:p>
            <a:pPr algn="ctr"/>
            <a:r>
              <a:rPr lang="ru-RU" sz="2400" dirty="0" smtClean="0">
                <a:solidFill>
                  <a:prstClr val="white"/>
                </a:solidFill>
                <a:latin typeface="Arial" panose="020B0604020202020204" pitchFamily="34" charset="0"/>
                <a:cs typeface="Arial" panose="020B0604020202020204" pitchFamily="34" charset="0"/>
              </a:rPr>
              <a:t>эко-материалов и нанотехнологиях.</a:t>
            </a:r>
            <a:endParaRPr lang="ru-RU" sz="2400" dirty="0">
              <a:solidFill>
                <a:prstClr val="white"/>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87" y="2197669"/>
            <a:ext cx="7821613"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923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620688"/>
            <a:ext cx="7560840" cy="1384995"/>
          </a:xfrm>
          <a:prstGeom prst="rect">
            <a:avLst/>
          </a:prstGeom>
          <a:noFill/>
        </p:spPr>
        <p:txBody>
          <a:bodyPr wrap="square" rtlCol="0">
            <a:spAutoFit/>
          </a:bodyPr>
          <a:lstStyle/>
          <a:p>
            <a:pPr algn="ctr"/>
            <a:r>
              <a:rPr lang="ru-RU" sz="2800" dirty="0" smtClean="0">
                <a:solidFill>
                  <a:prstClr val="white"/>
                </a:solidFill>
                <a:latin typeface="Arial" panose="020B0604020202020204" pitchFamily="34" charset="0"/>
                <a:cs typeface="Arial" panose="020B0604020202020204" pitchFamily="34" charset="0"/>
              </a:rPr>
              <a:t>Принцип «пчелиных сот»  в строительстве и архитектуре.</a:t>
            </a:r>
          </a:p>
          <a:p>
            <a:pPr algn="ctr"/>
            <a:endParaRPr lang="ru-RU" sz="2800" dirty="0">
              <a:solidFill>
                <a:prstClr val="white"/>
              </a:solidFill>
              <a:latin typeface="Arial" panose="020B0604020202020204" pitchFamily="34" charset="0"/>
              <a:cs typeface="Arial" panose="020B0604020202020204" pitchFamily="34" charset="0"/>
            </a:endParaRPr>
          </a:p>
        </p:txBody>
      </p:sp>
      <p:pic>
        <p:nvPicPr>
          <p:cNvPr id="21508" name="Picture 4" descr="http://www.futurologica.ru/fenechki/foto/0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849120"/>
            <a:ext cx="3810000" cy="428752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bgoperator.ru/search_results/0/102670060883/1ejh40.jpg"/>
          <p:cNvPicPr>
            <a:picLocks noChangeAspect="1" noChangeArrowheads="1"/>
          </p:cNvPicPr>
          <p:nvPr/>
        </p:nvPicPr>
        <p:blipFill rotWithShape="1">
          <a:blip r:embed="rId3">
            <a:extLst>
              <a:ext uri="{28A0092B-C50C-407E-A947-70E740481C1C}">
                <a14:useLocalDpi xmlns:a14="http://schemas.microsoft.com/office/drawing/2010/main" val="0"/>
              </a:ext>
            </a:extLst>
          </a:blip>
          <a:srcRect l="4897" t="24267" b="5839"/>
          <a:stretch/>
        </p:blipFill>
        <p:spPr bwMode="auto">
          <a:xfrm>
            <a:off x="251520" y="1864650"/>
            <a:ext cx="4299272" cy="428752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Users\User\Desktop\откр урок 2019\презентация\020.jpg"/>
          <p:cNvPicPr>
            <a:picLocks noChangeAspect="1" noChangeArrowheads="1"/>
          </p:cNvPicPr>
          <p:nvPr/>
        </p:nvPicPr>
        <p:blipFill rotWithShape="1">
          <a:blip r:embed="rId4">
            <a:extLst>
              <a:ext uri="{28A0092B-C50C-407E-A947-70E740481C1C}">
                <a14:useLocalDpi xmlns:a14="http://schemas.microsoft.com/office/drawing/2010/main" val="0"/>
              </a:ext>
            </a:extLst>
          </a:blip>
          <a:srcRect l="5111" t="26963" r="9838" b="10518"/>
          <a:stretch/>
        </p:blipFill>
        <p:spPr bwMode="auto">
          <a:xfrm>
            <a:off x="251520" y="1844875"/>
            <a:ext cx="8353112" cy="428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80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1000"/>
                                        <p:tgtEl>
                                          <p:spTgt spid="21508"/>
                                        </p:tgtEl>
                                      </p:cBhvr>
                                    </p:animEffect>
                                    <p:anim calcmode="lin" valueType="num">
                                      <p:cBhvr>
                                        <p:cTn id="8" dur="1000" fill="hold"/>
                                        <p:tgtEl>
                                          <p:spTgt spid="21508"/>
                                        </p:tgtEl>
                                        <p:attrNameLst>
                                          <p:attrName>ppt_x</p:attrName>
                                        </p:attrNameLst>
                                      </p:cBhvr>
                                      <p:tavLst>
                                        <p:tav tm="0">
                                          <p:val>
                                            <p:strVal val="#ppt_x"/>
                                          </p:val>
                                        </p:tav>
                                        <p:tav tm="100000">
                                          <p:val>
                                            <p:strVal val="#ppt_x"/>
                                          </p:val>
                                        </p:tav>
                                      </p:tavLst>
                                    </p:anim>
                                    <p:anim calcmode="lin" valueType="num">
                                      <p:cBhvr>
                                        <p:cTn id="9" dur="1000" fill="hold"/>
                                        <p:tgtEl>
                                          <p:spTgt spid="215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510"/>
                                        </p:tgtEl>
                                        <p:attrNameLst>
                                          <p:attrName>style.visibility</p:attrName>
                                        </p:attrNameLst>
                                      </p:cBhvr>
                                      <p:to>
                                        <p:strVal val="visible"/>
                                      </p:to>
                                    </p:set>
                                    <p:animEffect transition="in" filter="fade">
                                      <p:cBhvr>
                                        <p:cTn id="14" dur="1000"/>
                                        <p:tgtEl>
                                          <p:spTgt spid="21510"/>
                                        </p:tgtEl>
                                      </p:cBhvr>
                                    </p:animEffect>
                                    <p:anim calcmode="lin" valueType="num">
                                      <p:cBhvr>
                                        <p:cTn id="15" dur="1000" fill="hold"/>
                                        <p:tgtEl>
                                          <p:spTgt spid="21510"/>
                                        </p:tgtEl>
                                        <p:attrNameLst>
                                          <p:attrName>ppt_x</p:attrName>
                                        </p:attrNameLst>
                                      </p:cBhvr>
                                      <p:tavLst>
                                        <p:tav tm="0">
                                          <p:val>
                                            <p:strVal val="#ppt_x"/>
                                          </p:val>
                                        </p:tav>
                                        <p:tav tm="100000">
                                          <p:val>
                                            <p:strVal val="#ppt_x"/>
                                          </p:val>
                                        </p:tav>
                                      </p:tavLst>
                                    </p:anim>
                                    <p:anim calcmode="lin" valueType="num">
                                      <p:cBhvr>
                                        <p:cTn id="16" dur="1000" fill="hold"/>
                                        <p:tgtEl>
                                          <p:spTgt spid="215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511"/>
                                        </p:tgtEl>
                                        <p:attrNameLst>
                                          <p:attrName>style.visibility</p:attrName>
                                        </p:attrNameLst>
                                      </p:cBhvr>
                                      <p:to>
                                        <p:strVal val="visible"/>
                                      </p:to>
                                    </p:set>
                                    <p:animEffect transition="in" filter="randombar(horizontal)">
                                      <p:cBhvr>
                                        <p:cTn id="21"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User\Desktop\откр урок 2019\презентация\024.jpg"/>
          <p:cNvPicPr>
            <a:picLocks noChangeAspect="1" noChangeArrowheads="1"/>
          </p:cNvPicPr>
          <p:nvPr/>
        </p:nvPicPr>
        <p:blipFill rotWithShape="1">
          <a:blip r:embed="rId2">
            <a:extLst>
              <a:ext uri="{28A0092B-C50C-407E-A947-70E740481C1C}">
                <a14:useLocalDpi xmlns:a14="http://schemas.microsoft.com/office/drawing/2010/main" val="0"/>
              </a:ext>
            </a:extLst>
          </a:blip>
          <a:srcRect l="2667" t="6223" r="40222" b="18222"/>
          <a:stretch/>
        </p:blipFill>
        <p:spPr bwMode="auto">
          <a:xfrm>
            <a:off x="5657984" y="1196752"/>
            <a:ext cx="3234496" cy="4824536"/>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https://s1.1zoom.ru/big3/914/Honey_Bees_Insects_474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96752"/>
            <a:ext cx="5256584" cy="4824536"/>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s005.radikal.ru/i209/1212/81/1aca72281f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88639"/>
            <a:ext cx="8784975" cy="6549583"/>
          </a:xfrm>
          <a:prstGeom prst="rect">
            <a:avLst/>
          </a:prstGeom>
          <a:noFill/>
          <a:extLst>
            <a:ext uri="{909E8E84-426E-40DD-AFC4-6F175D3DCCD1}">
              <a14:hiddenFill xmlns:a14="http://schemas.microsoft.com/office/drawing/2010/main">
                <a:solidFill>
                  <a:srgbClr val="FFFFFF"/>
                </a:solidFill>
              </a14:hiddenFill>
            </a:ext>
          </a:extLst>
        </p:spPr>
      </p:pic>
      <p:pic>
        <p:nvPicPr>
          <p:cNvPr id="22545" name="Picture 17" descr="https://images.unsplash.com/photo-1492519433232-6694a928d69d?ixlib=rb-0.3.5&amp;amp;q=80&amp;amp;fm=jpg&amp;amp;crop=entropy&amp;amp;cs=tinysrgb&amp;amp;w=1080&amp;amp;fit=max&amp;amp;ixid=eyJhcHBfaWQiOjEyMDd9&amp;amp;s=c4bc5baf64fa8bf5c0457874e245090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1" y="188639"/>
            <a:ext cx="8784975" cy="654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29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circle(in)">
                                      <p:cBhvr>
                                        <p:cTn id="7" dur="5000"/>
                                        <p:tgtEl>
                                          <p:spTgt spid="225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wipe(right)">
                                      <p:cBhvr>
                                        <p:cTn id="12" dur="2000"/>
                                        <p:tgtEl>
                                          <p:spTgt spid="2253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545"/>
                                        </p:tgtEl>
                                        <p:attrNameLst>
                                          <p:attrName>style.visibility</p:attrName>
                                        </p:attrNameLst>
                                      </p:cBhvr>
                                      <p:to>
                                        <p:strVal val="visible"/>
                                      </p:to>
                                    </p:set>
                                    <p:animEffect transition="in" filter="circle(in)">
                                      <p:cBhvr>
                                        <p:cTn id="17" dur="2000"/>
                                        <p:tgtEl>
                                          <p:spTgt spid="22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40296"/>
          </a:xfrm>
        </p:spPr>
        <p:txBody>
          <a:bodyPr>
            <a:normAutofit/>
          </a:bodyPr>
          <a:lstStyle/>
          <a:p>
            <a:pPr algn="ctr"/>
            <a:r>
              <a:rPr lang="ru-RU" sz="2800" i="1" dirty="0" smtClean="0">
                <a:latin typeface="Arial" panose="020B0604020202020204" pitchFamily="34" charset="0"/>
                <a:cs typeface="Arial" panose="020B0604020202020204" pitchFamily="34" charset="0"/>
              </a:rPr>
              <a:t>Ответим на вопросы:</a:t>
            </a:r>
            <a:endParaRPr lang="ru-RU" sz="2800" i="1" dirty="0">
              <a:latin typeface="Arial" panose="020B0604020202020204" pitchFamily="34" charset="0"/>
              <a:cs typeface="Arial" panose="020B0604020202020204" pitchFamily="34" charset="0"/>
            </a:endParaRPr>
          </a:p>
        </p:txBody>
      </p:sp>
      <p:pic>
        <p:nvPicPr>
          <p:cNvPr id="4098" name="Picture 2" descr="https://i.ytimg.com/vi/9tOsiFWEcpI/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764704"/>
            <a:ext cx="5904656" cy="3600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83568" y="4509120"/>
            <a:ext cx="7704856" cy="830997"/>
          </a:xfrm>
          <a:prstGeom prst="rect">
            <a:avLst/>
          </a:prstGeom>
          <a:solidFill>
            <a:schemeClr val="accent5">
              <a:lumMod val="75000"/>
            </a:schemeClr>
          </a:solidFill>
        </p:spPr>
        <p:txBody>
          <a:bodyPr wrap="square">
            <a:spAutoFit/>
          </a:bodyPr>
          <a:lstStyle/>
          <a:p>
            <a:r>
              <a:rPr lang="ru-RU" sz="2400" i="1" dirty="0">
                <a:latin typeface="Arial" panose="020B0604020202020204" pitchFamily="34" charset="0"/>
                <a:ea typeface="Times New Roman"/>
                <a:cs typeface="Arial" panose="020B0604020202020204" pitchFamily="34" charset="0"/>
              </a:rPr>
              <a:t>Особое образование на задних конечностях пчелы, служащее для переноса пыльцы растений в улей.</a:t>
            </a:r>
            <a:endParaRPr lang="ru-RU" sz="2400" i="1" dirty="0">
              <a:latin typeface="Arial" panose="020B0604020202020204" pitchFamily="34" charset="0"/>
              <a:cs typeface="Arial" panose="020B0604020202020204" pitchFamily="34" charset="0"/>
            </a:endParaRPr>
          </a:p>
        </p:txBody>
      </p:sp>
      <p:sp>
        <p:nvSpPr>
          <p:cNvPr id="6" name="TextBox 5"/>
          <p:cNvSpPr txBox="1"/>
          <p:nvPr/>
        </p:nvSpPr>
        <p:spPr>
          <a:xfrm>
            <a:off x="683568" y="5733256"/>
            <a:ext cx="6336704" cy="738664"/>
          </a:xfrm>
          <a:prstGeom prst="rect">
            <a:avLst/>
          </a:prstGeom>
          <a:noFill/>
        </p:spPr>
        <p:txBody>
          <a:bodyPr wrap="square" rtlCol="0">
            <a:spAutoFit/>
          </a:bodyPr>
          <a:lstStyle/>
          <a:p>
            <a:pPr>
              <a:spcAft>
                <a:spcPts val="0"/>
              </a:spcAft>
            </a:pPr>
            <a:r>
              <a:rPr lang="ru-RU" sz="2400" dirty="0" smtClean="0">
                <a:solidFill>
                  <a:srgbClr val="FFFF00"/>
                </a:solidFill>
                <a:latin typeface="Arial" panose="020B0604020202020204" pitchFamily="34" charset="0"/>
                <a:cs typeface="Arial" panose="020B0604020202020204" pitchFamily="34" charset="0"/>
              </a:rPr>
              <a:t>Ответ: </a:t>
            </a:r>
            <a:r>
              <a:rPr lang="ru-RU" sz="2400" dirty="0" smtClean="0">
                <a:solidFill>
                  <a:srgbClr val="FFFF00"/>
                </a:solidFill>
                <a:latin typeface="Arial" panose="020B0604020202020204" pitchFamily="34" charset="0"/>
                <a:ea typeface="Times New Roman"/>
                <a:cs typeface="Arial" panose="020B0604020202020204" pitchFamily="34" charset="0"/>
              </a:rPr>
              <a:t>корзиночка</a:t>
            </a:r>
          </a:p>
          <a:p>
            <a:endParaRPr lang="ru-RU" dirty="0"/>
          </a:p>
        </p:txBody>
      </p:sp>
      <p:sp>
        <p:nvSpPr>
          <p:cNvPr id="7" name="Прямоугольник 6"/>
          <p:cNvSpPr/>
          <p:nvPr/>
        </p:nvSpPr>
        <p:spPr>
          <a:xfrm>
            <a:off x="683568" y="4509120"/>
            <a:ext cx="7848872" cy="1200329"/>
          </a:xfrm>
          <a:prstGeom prst="rect">
            <a:avLst/>
          </a:prstGeom>
          <a:solidFill>
            <a:schemeClr val="accent5">
              <a:lumMod val="50000"/>
            </a:schemeClr>
          </a:solidFill>
        </p:spPr>
        <p:txBody>
          <a:bodyPr wrap="square">
            <a:spAutoFit/>
          </a:bodyPr>
          <a:lstStyle/>
          <a:p>
            <a:pPr algn="ctr"/>
            <a:endParaRPr lang="ru-RU" sz="2400" dirty="0" smtClean="0">
              <a:latin typeface="Arial" panose="020B0604020202020204" pitchFamily="34" charset="0"/>
              <a:ea typeface="Times New Roman"/>
              <a:cs typeface="Arial" panose="020B0604020202020204" pitchFamily="34" charset="0"/>
            </a:endParaRPr>
          </a:p>
          <a:p>
            <a:pPr algn="ctr"/>
            <a:r>
              <a:rPr lang="ru-RU" sz="2400" dirty="0" smtClean="0">
                <a:latin typeface="Arial" panose="020B0604020202020204" pitchFamily="34" charset="0"/>
                <a:ea typeface="Times New Roman"/>
                <a:cs typeface="Arial" panose="020B0604020202020204" pitchFamily="34" charset="0"/>
              </a:rPr>
              <a:t>Вещество, </a:t>
            </a:r>
            <a:r>
              <a:rPr lang="ru-RU" sz="2400" dirty="0">
                <a:latin typeface="Arial" panose="020B0604020202020204" pitchFamily="34" charset="0"/>
                <a:ea typeface="Times New Roman"/>
                <a:cs typeface="Arial" panose="020B0604020202020204" pitchFamily="34" charset="0"/>
              </a:rPr>
              <a:t>выделяемое телом пчел, из которого </a:t>
            </a:r>
            <a:r>
              <a:rPr lang="ru-RU" sz="2400" dirty="0" smtClean="0">
                <a:latin typeface="Arial" panose="020B0604020202020204" pitchFamily="34" charset="0"/>
                <a:ea typeface="Times New Roman"/>
                <a:cs typeface="Arial" panose="020B0604020202020204" pitchFamily="34" charset="0"/>
              </a:rPr>
              <a:t>они строят соты</a:t>
            </a:r>
            <a:endParaRPr lang="ru-RU" sz="2400" dirty="0">
              <a:latin typeface="Arial" panose="020B0604020202020204" pitchFamily="34" charset="0"/>
              <a:cs typeface="Arial" panose="020B0604020202020204" pitchFamily="34" charset="0"/>
            </a:endParaRPr>
          </a:p>
        </p:txBody>
      </p:sp>
      <p:sp>
        <p:nvSpPr>
          <p:cNvPr id="10" name="TextBox 9"/>
          <p:cNvSpPr txBox="1"/>
          <p:nvPr/>
        </p:nvSpPr>
        <p:spPr>
          <a:xfrm>
            <a:off x="683568" y="6102588"/>
            <a:ext cx="3312368" cy="461665"/>
          </a:xfrm>
          <a:prstGeom prst="rect">
            <a:avLst/>
          </a:prstGeom>
          <a:noFill/>
        </p:spPr>
        <p:txBody>
          <a:bodyPr wrap="square" rtlCol="0">
            <a:spAutoFit/>
          </a:bodyPr>
          <a:lstStyle/>
          <a:p>
            <a:r>
              <a:rPr lang="ru-RU" sz="2400" dirty="0">
                <a:solidFill>
                  <a:srgbClr val="FFFF00"/>
                </a:solidFill>
                <a:latin typeface="Arial" panose="020B0604020202020204" pitchFamily="34" charset="0"/>
                <a:cs typeface="Arial" panose="020B0604020202020204" pitchFamily="34" charset="0"/>
              </a:rPr>
              <a:t>Ответ</a:t>
            </a:r>
            <a:r>
              <a:rPr lang="ru-RU" sz="2400" dirty="0" smtClean="0">
                <a:solidFill>
                  <a:srgbClr val="FFFF00"/>
                </a:solidFill>
                <a:latin typeface="Arial" panose="020B0604020202020204" pitchFamily="34" charset="0"/>
                <a:cs typeface="Arial" panose="020B0604020202020204" pitchFamily="34" charset="0"/>
              </a:rPr>
              <a:t>: воск</a:t>
            </a:r>
            <a:endParaRPr lang="ru-RU" dirty="0"/>
          </a:p>
        </p:txBody>
      </p:sp>
    </p:spTree>
    <p:extLst>
      <p:ext uri="{BB962C8B-B14F-4D97-AF65-F5344CB8AC3E}">
        <p14:creationId xmlns:p14="http://schemas.microsoft.com/office/powerpoint/2010/main" val="723984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250"/>
                                        <p:tgtEl>
                                          <p:spTgt spid="6"/>
                                        </p:tgtEl>
                                      </p:cBhvr>
                                    </p:animEffect>
                                    <p:anim calcmode="lin" valueType="num">
                                      <p:cBhvr>
                                        <p:cTn id="15" dur="2250" fill="hold"/>
                                        <p:tgtEl>
                                          <p:spTgt spid="6"/>
                                        </p:tgtEl>
                                        <p:attrNameLst>
                                          <p:attrName>ppt_x</p:attrName>
                                        </p:attrNameLst>
                                      </p:cBhvr>
                                      <p:tavLst>
                                        <p:tav tm="0">
                                          <p:val>
                                            <p:strVal val="#ppt_x"/>
                                          </p:val>
                                        </p:tav>
                                        <p:tav tm="100000">
                                          <p:val>
                                            <p:strVal val="#ppt_x"/>
                                          </p:val>
                                        </p:tav>
                                      </p:tavLst>
                                    </p:anim>
                                    <p:anim calcmode="lin" valueType="num">
                                      <p:cBhvr>
                                        <p:cTn id="16" dur="2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grpId="1" nodeType="clickEffect">
                                  <p:stCondLst>
                                    <p:cond delay="0"/>
                                  </p:stCondLst>
                                  <p:childTnLst>
                                    <p:anim calcmode="lin" valueType="num">
                                      <p:cBhvr additive="base">
                                        <p:cTn id="20" dur="500"/>
                                        <p:tgtEl>
                                          <p:spTgt spid="6"/>
                                        </p:tgtEl>
                                        <p:attrNameLst>
                                          <p:attrName>ppt_y</p:attrName>
                                        </p:attrNameLst>
                                      </p:cBhvr>
                                      <p:tavLst>
                                        <p:tav tm="0">
                                          <p:val>
                                            <p:strVal val="#ppt_y"/>
                                          </p:val>
                                        </p:tav>
                                        <p:tav tm="100000">
                                          <p:val>
                                            <p:strVal val="#ppt_y+#ppt_h*1.125000"/>
                                          </p:val>
                                        </p:tav>
                                      </p:tavLst>
                                    </p:anim>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xit" presetSubtype="4" fill="hold" grpId="1" nodeType="clickEffect">
                                  <p:stCondLst>
                                    <p:cond delay="0"/>
                                  </p:stCondLst>
                                  <p:childTnLst>
                                    <p:anim calcmode="lin" valueType="num">
                                      <p:cBhvr additive="base">
                                        <p:cTn id="38" dur="500"/>
                                        <p:tgtEl>
                                          <p:spTgt spid="10"/>
                                        </p:tgtEl>
                                        <p:attrNameLst>
                                          <p:attrName>ppt_y</p:attrName>
                                        </p:attrNameLst>
                                      </p:cBhvr>
                                      <p:tavLst>
                                        <p:tav tm="0">
                                          <p:val>
                                            <p:strVal val="#ppt_y"/>
                                          </p:val>
                                        </p:tav>
                                        <p:tav tm="100000">
                                          <p:val>
                                            <p:strVal val="#ppt_y+#ppt_h*1.125000"/>
                                          </p:val>
                                        </p:tav>
                                      </p:tavLst>
                                    </p:anim>
                                    <p:animEffect transition="out" filter="wipe(down)">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7" grpId="0" animBg="1"/>
      <p:bldP spid="10" grpId="0"/>
      <p:bldP spid="10"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paseka.su/books/item/f00/s00/z0000021/pic/00002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920880" cy="424847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 y="5060776"/>
            <a:ext cx="789599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5589240"/>
            <a:ext cx="414046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283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fade">
                                      <p:cBhvr>
                                        <p:cTn id="19" dur="1000"/>
                                        <p:tgtEl>
                                          <p:spTgt spid="9219"/>
                                        </p:tgtEl>
                                      </p:cBhvr>
                                    </p:animEffect>
                                    <p:anim calcmode="lin" valueType="num">
                                      <p:cBhvr>
                                        <p:cTn id="20" dur="1000" fill="hold"/>
                                        <p:tgtEl>
                                          <p:spTgt spid="9219"/>
                                        </p:tgtEl>
                                        <p:attrNameLst>
                                          <p:attrName>ppt_x</p:attrName>
                                        </p:attrNameLst>
                                      </p:cBhvr>
                                      <p:tavLst>
                                        <p:tav tm="0">
                                          <p:val>
                                            <p:strVal val="#ppt_x"/>
                                          </p:val>
                                        </p:tav>
                                        <p:tav tm="100000">
                                          <p:val>
                                            <p:strVal val="#ppt_x"/>
                                          </p:val>
                                        </p:tav>
                                      </p:tavLst>
                                    </p:anim>
                                    <p:anim calcmode="lin" valueType="num">
                                      <p:cBhvr>
                                        <p:cTn id="21"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426" y="573505"/>
            <a:ext cx="794303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15426" y="5038002"/>
            <a:ext cx="7943034" cy="1054135"/>
          </a:xfrm>
          <a:prstGeom prst="rect">
            <a:avLst/>
          </a:prstGeom>
          <a:solidFill>
            <a:schemeClr val="accent5">
              <a:lumMod val="50000"/>
            </a:schemeClr>
          </a:solidFill>
        </p:spPr>
        <p:txBody>
          <a:bodyPr wrap="square">
            <a:spAutoFit/>
          </a:bodyPr>
          <a:lstStyle/>
          <a:p>
            <a:pPr lvl="0" algn="ctr">
              <a:lnSpc>
                <a:spcPts val="1470"/>
              </a:lnSpc>
            </a:pPr>
            <a:endParaRPr lang="ru-RU" sz="2400" dirty="0" smtClean="0">
              <a:solidFill>
                <a:prstClr val="white"/>
              </a:solidFill>
              <a:latin typeface="Arial" panose="020B0604020202020204" pitchFamily="34" charset="0"/>
              <a:ea typeface="Times New Roman"/>
              <a:cs typeface="Arial" panose="020B0604020202020204" pitchFamily="34" charset="0"/>
            </a:endParaRPr>
          </a:p>
          <a:p>
            <a:pPr lvl="0" algn="ctr">
              <a:lnSpc>
                <a:spcPts val="1470"/>
              </a:lnSpc>
            </a:pPr>
            <a:r>
              <a:rPr lang="ru-RU" sz="2400" dirty="0" smtClean="0">
                <a:solidFill>
                  <a:prstClr val="white"/>
                </a:solidFill>
                <a:latin typeface="Arial" panose="020B0604020202020204" pitchFamily="34" charset="0"/>
                <a:ea typeface="Times New Roman"/>
                <a:cs typeface="Arial" panose="020B0604020202020204" pitchFamily="34" charset="0"/>
              </a:rPr>
              <a:t>Шестигранные </a:t>
            </a:r>
            <a:r>
              <a:rPr lang="ru-RU" sz="2400" dirty="0">
                <a:solidFill>
                  <a:prstClr val="white"/>
                </a:solidFill>
                <a:latin typeface="Arial" panose="020B0604020202020204" pitchFamily="34" charset="0"/>
                <a:ea typeface="Times New Roman"/>
                <a:cs typeface="Arial" panose="020B0604020202020204" pitchFamily="34" charset="0"/>
              </a:rPr>
              <a:t>ячейки пчелиного жилища для</a:t>
            </a:r>
          </a:p>
          <a:p>
            <a:pPr lvl="0" algn="just">
              <a:lnSpc>
                <a:spcPts val="1470"/>
              </a:lnSpc>
            </a:pPr>
            <a:endParaRPr lang="ru-RU" sz="2400" dirty="0">
              <a:solidFill>
                <a:prstClr val="white"/>
              </a:solidFill>
              <a:latin typeface="Arial" panose="020B0604020202020204" pitchFamily="34" charset="0"/>
              <a:ea typeface="Times New Roman"/>
              <a:cs typeface="Arial" panose="020B0604020202020204" pitchFamily="34" charset="0"/>
            </a:endParaRPr>
          </a:p>
          <a:p>
            <a:pPr lvl="0" algn="just">
              <a:lnSpc>
                <a:spcPts val="1470"/>
              </a:lnSpc>
            </a:pPr>
            <a:endParaRPr lang="ru-RU" sz="2400" dirty="0">
              <a:solidFill>
                <a:prstClr val="white"/>
              </a:solidFill>
              <a:latin typeface="Arial" panose="020B0604020202020204" pitchFamily="34" charset="0"/>
              <a:ea typeface="Times New Roman"/>
              <a:cs typeface="Arial" panose="020B0604020202020204" pitchFamily="34" charset="0"/>
            </a:endParaRPr>
          </a:p>
          <a:p>
            <a:pPr lvl="0" algn="ctr">
              <a:lnSpc>
                <a:spcPts val="1470"/>
              </a:lnSpc>
            </a:pPr>
            <a:r>
              <a:rPr lang="ru-RU" sz="2400" dirty="0">
                <a:solidFill>
                  <a:prstClr val="white"/>
                </a:solidFill>
                <a:latin typeface="Arial" panose="020B0604020202020204" pitchFamily="34" charset="0"/>
                <a:ea typeface="Times New Roman"/>
                <a:cs typeface="Arial" panose="020B0604020202020204" pitchFamily="34" charset="0"/>
              </a:rPr>
              <a:t>выведения расплода и для хранения запаса корма</a:t>
            </a:r>
            <a:endParaRPr lang="ru-RU" dirty="0"/>
          </a:p>
        </p:txBody>
      </p:sp>
      <p:sp>
        <p:nvSpPr>
          <p:cNvPr id="3" name="Прямоугольник 2"/>
          <p:cNvSpPr/>
          <p:nvPr/>
        </p:nvSpPr>
        <p:spPr>
          <a:xfrm>
            <a:off x="515426" y="6092137"/>
            <a:ext cx="2832438" cy="461665"/>
          </a:xfrm>
          <a:prstGeom prst="rect">
            <a:avLst/>
          </a:prstGeom>
        </p:spPr>
        <p:txBody>
          <a:bodyPr wrap="square">
            <a:spAutoFit/>
          </a:bodyPr>
          <a:lstStyle/>
          <a:p>
            <a:pPr lvl="0"/>
            <a:r>
              <a:rPr lang="ru-RU" sz="2400" dirty="0">
                <a:solidFill>
                  <a:srgbClr val="FFFF00"/>
                </a:solidFill>
                <a:latin typeface="Arial" panose="020B0604020202020204" pitchFamily="34" charset="0"/>
                <a:cs typeface="Arial" panose="020B0604020202020204" pitchFamily="34" charset="0"/>
              </a:rPr>
              <a:t>Ответ: соты</a:t>
            </a:r>
            <a:endParaRPr lang="ru-RU" dirty="0">
              <a:solidFill>
                <a:prstClr val="white"/>
              </a:solidFill>
            </a:endParaRPr>
          </a:p>
        </p:txBody>
      </p:sp>
    </p:spTree>
    <p:extLst>
      <p:ext uri="{BB962C8B-B14F-4D97-AF65-F5344CB8AC3E}">
        <p14:creationId xmlns:p14="http://schemas.microsoft.com/office/powerpoint/2010/main" val="756482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out)">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84" y="404664"/>
            <a:ext cx="785177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70" y="4878073"/>
            <a:ext cx="787717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91570" y="6121086"/>
            <a:ext cx="4384485" cy="461665"/>
          </a:xfrm>
          <a:prstGeom prst="rect">
            <a:avLst/>
          </a:prstGeom>
        </p:spPr>
        <p:txBody>
          <a:bodyPr wrap="square">
            <a:spAutoFit/>
          </a:bodyPr>
          <a:lstStyle/>
          <a:p>
            <a:pPr lvl="0"/>
            <a:r>
              <a:rPr lang="ru-RU" sz="2400" dirty="0">
                <a:solidFill>
                  <a:srgbClr val="FFFF00"/>
                </a:solidFill>
                <a:latin typeface="Arial" panose="020B0604020202020204" pitchFamily="34" charset="0"/>
                <a:cs typeface="Arial" panose="020B0604020202020204" pitchFamily="34" charset="0"/>
              </a:rPr>
              <a:t>Ответ: рой</a:t>
            </a:r>
            <a:endParaRPr lang="ru-RU" dirty="0">
              <a:solidFill>
                <a:prstClr val="white"/>
              </a:solidFill>
            </a:endParaRPr>
          </a:p>
        </p:txBody>
      </p:sp>
    </p:spTree>
    <p:extLst>
      <p:ext uri="{BB962C8B-B14F-4D97-AF65-F5344CB8AC3E}">
        <p14:creationId xmlns:p14="http://schemas.microsoft.com/office/powerpoint/2010/main" val="3453886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out)">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2" y="332656"/>
            <a:ext cx="785177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13" y="4803717"/>
            <a:ext cx="785177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74713" y="5968155"/>
            <a:ext cx="7497687" cy="461665"/>
          </a:xfrm>
          <a:prstGeom prst="rect">
            <a:avLst/>
          </a:prstGeom>
        </p:spPr>
        <p:txBody>
          <a:bodyPr wrap="square">
            <a:spAutoFit/>
          </a:bodyPr>
          <a:lstStyle/>
          <a:p>
            <a:pPr lvl="0"/>
            <a:r>
              <a:rPr lang="ru-RU" sz="2400" dirty="0">
                <a:solidFill>
                  <a:srgbClr val="FFFF00"/>
                </a:solidFill>
                <a:latin typeface="Arial" panose="020B0604020202020204" pitchFamily="34" charset="0"/>
                <a:cs typeface="Arial" panose="020B0604020202020204" pitchFamily="34" charset="0"/>
              </a:rPr>
              <a:t>Ответ: окружность</a:t>
            </a:r>
            <a:endParaRPr lang="ru-RU" dirty="0">
              <a:solidFill>
                <a:prstClr val="white"/>
              </a:solidFill>
            </a:endParaRPr>
          </a:p>
        </p:txBody>
      </p:sp>
    </p:spTree>
    <p:extLst>
      <p:ext uri="{BB962C8B-B14F-4D97-AF65-F5344CB8AC3E}">
        <p14:creationId xmlns:p14="http://schemas.microsoft.com/office/powerpoint/2010/main" val="4172017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out)">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1000"/>
                                        <p:tgtEl>
                                          <p:spTgt spid="6147"/>
                                        </p:tgtEl>
                                      </p:cBhvr>
                                    </p:animEffect>
                                    <p:anim calcmode="lin" valueType="num">
                                      <p:cBhvr>
                                        <p:cTn id="13" dur="1000" fill="hold"/>
                                        <p:tgtEl>
                                          <p:spTgt spid="6147"/>
                                        </p:tgtEl>
                                        <p:attrNameLst>
                                          <p:attrName>ppt_x</p:attrName>
                                        </p:attrNameLst>
                                      </p:cBhvr>
                                      <p:tavLst>
                                        <p:tav tm="0">
                                          <p:val>
                                            <p:strVal val="#ppt_x"/>
                                          </p:val>
                                        </p:tav>
                                        <p:tav tm="100000">
                                          <p:val>
                                            <p:strVal val="#ppt_x"/>
                                          </p:val>
                                        </p:tav>
                                      </p:tavLst>
                                    </p:anim>
                                    <p:anim calcmode="lin" valueType="num">
                                      <p:cBhvr>
                                        <p:cTn id="14"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playcast.ru/uploads/2018/04/09/25019917.jpg"/>
          <p:cNvPicPr>
            <a:picLocks noChangeAspect="1" noChangeArrowheads="1"/>
          </p:cNvPicPr>
          <p:nvPr/>
        </p:nvPicPr>
        <p:blipFill rotWithShape="1">
          <a:blip r:embed="rId2">
            <a:extLst>
              <a:ext uri="{28A0092B-C50C-407E-A947-70E740481C1C}">
                <a14:useLocalDpi xmlns:a14="http://schemas.microsoft.com/office/drawing/2010/main" val="0"/>
              </a:ext>
            </a:extLst>
          </a:blip>
          <a:srcRect l="9689" t="54493" r="55866" b="2216"/>
          <a:stretch/>
        </p:blipFill>
        <p:spPr bwMode="auto">
          <a:xfrm>
            <a:off x="611560" y="570422"/>
            <a:ext cx="2160240" cy="19224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mypresentation.ru/documents/04d9decbcb814b2a79fa280d57f7696e/img3.jpg"/>
          <p:cNvPicPr>
            <a:picLocks noChangeAspect="1" noChangeArrowheads="1"/>
          </p:cNvPicPr>
          <p:nvPr/>
        </p:nvPicPr>
        <p:blipFill rotWithShape="1">
          <a:blip r:embed="rId3">
            <a:extLst>
              <a:ext uri="{28A0092B-C50C-407E-A947-70E740481C1C}">
                <a14:useLocalDpi xmlns:a14="http://schemas.microsoft.com/office/drawing/2010/main" val="0"/>
              </a:ext>
            </a:extLst>
          </a:blip>
          <a:srcRect l="36871" t="30761" r="36869" b="32602"/>
          <a:stretch/>
        </p:blipFill>
        <p:spPr bwMode="auto">
          <a:xfrm>
            <a:off x="2987824" y="570423"/>
            <a:ext cx="2762822" cy="192247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fs00.infourok.ru/images/doc/6/7821/hello_html_m778b483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07" t="34644" r="24115" b="-1458"/>
          <a:stretch/>
        </p:blipFill>
        <p:spPr bwMode="auto">
          <a:xfrm>
            <a:off x="5854262" y="605837"/>
            <a:ext cx="2847369" cy="188705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fs01.urokimatematiki.ru/e/001136-00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757" y="2564904"/>
            <a:ext cx="5093735" cy="25469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5373216"/>
            <a:ext cx="8280920" cy="400110"/>
          </a:xfrm>
          <a:prstGeom prst="rect">
            <a:avLst/>
          </a:prstGeom>
          <a:solidFill>
            <a:schemeClr val="accent5">
              <a:lumMod val="50000"/>
            </a:schemeClr>
          </a:solidFill>
        </p:spPr>
        <p:txBody>
          <a:bodyPr wrap="square" rtlCol="0">
            <a:spAutoFit/>
          </a:bodyPr>
          <a:lstStyle/>
          <a:p>
            <a:r>
              <a:rPr lang="ru-RU" sz="2000" dirty="0" smtClean="0">
                <a:solidFill>
                  <a:prstClr val="white"/>
                </a:solidFill>
                <a:latin typeface="Arial" panose="020B0604020202020204" pitchFamily="34" charset="0"/>
                <a:ea typeface="Calibri"/>
                <a:cs typeface="Arial" panose="020B0604020202020204" pitchFamily="34" charset="0"/>
              </a:rPr>
              <a:t>Какой из рисунков напоминает донышко ячейки сот? </a:t>
            </a:r>
            <a:endParaRPr lang="ru-RU" dirty="0"/>
          </a:p>
        </p:txBody>
      </p:sp>
      <p:sp>
        <p:nvSpPr>
          <p:cNvPr id="3" name="TextBox 2"/>
          <p:cNvSpPr txBox="1"/>
          <p:nvPr/>
        </p:nvSpPr>
        <p:spPr>
          <a:xfrm>
            <a:off x="395536" y="5877272"/>
            <a:ext cx="8603387" cy="707886"/>
          </a:xfrm>
          <a:prstGeom prst="rect">
            <a:avLst/>
          </a:prstGeom>
          <a:noFill/>
        </p:spPr>
        <p:txBody>
          <a:bodyPr wrap="square" rtlCol="0">
            <a:spAutoFit/>
          </a:bodyPr>
          <a:lstStyle/>
          <a:p>
            <a:pPr lvl="0"/>
            <a:r>
              <a:rPr lang="ru-RU" sz="2000" dirty="0" smtClean="0">
                <a:solidFill>
                  <a:srgbClr val="FFFF00"/>
                </a:solidFill>
                <a:latin typeface="Arial" panose="020B0604020202020204" pitchFamily="34" charset="0"/>
                <a:ea typeface="Calibri"/>
                <a:cs typeface="Arial" panose="020B0604020202020204" pitchFamily="34" charset="0"/>
              </a:rPr>
              <a:t>Ответ: </a:t>
            </a:r>
            <a:r>
              <a:rPr lang="ru-RU" sz="2000" smtClean="0">
                <a:solidFill>
                  <a:srgbClr val="FFFF00"/>
                </a:solidFill>
                <a:latin typeface="Arial" panose="020B0604020202020204" pitchFamily="34" charset="0"/>
                <a:ea typeface="Calibri"/>
                <a:cs typeface="Arial" panose="020B0604020202020204" pitchFamily="34" charset="0"/>
              </a:rPr>
              <a:t>донышки ячеек </a:t>
            </a:r>
            <a:r>
              <a:rPr lang="ru-RU" sz="2000" dirty="0" smtClean="0">
                <a:solidFill>
                  <a:srgbClr val="FFFF00"/>
                </a:solidFill>
                <a:latin typeface="Arial" panose="020B0604020202020204" pitchFamily="34" charset="0"/>
                <a:ea typeface="Calibri"/>
                <a:cs typeface="Arial" panose="020B0604020202020204" pitchFamily="34" charset="0"/>
              </a:rPr>
              <a:t>не </a:t>
            </a:r>
            <a:r>
              <a:rPr lang="ru-RU" sz="2000" dirty="0">
                <a:solidFill>
                  <a:srgbClr val="FFFF00"/>
                </a:solidFill>
                <a:latin typeface="Arial" panose="020B0604020202020204" pitchFamily="34" charset="0"/>
                <a:ea typeface="Calibri"/>
                <a:cs typeface="Arial" panose="020B0604020202020204" pitchFamily="34" charset="0"/>
              </a:rPr>
              <a:t>плоские, а представляют собой части трёхгранных углов</a:t>
            </a:r>
            <a:r>
              <a:rPr lang="ru-RU" sz="2000" dirty="0" smtClean="0">
                <a:solidFill>
                  <a:srgbClr val="FFFF00"/>
                </a:solidFill>
                <a:latin typeface="Arial" panose="020B0604020202020204" pitchFamily="34" charset="0"/>
                <a:ea typeface="Calibri"/>
                <a:cs typeface="Arial" panose="020B0604020202020204" pitchFamily="34" charset="0"/>
              </a:rPr>
              <a:t>, </a:t>
            </a:r>
            <a:r>
              <a:rPr lang="ru-RU" sz="2000" dirty="0">
                <a:solidFill>
                  <a:srgbClr val="FFFF00"/>
                </a:solidFill>
                <a:latin typeface="Arial" panose="020B0604020202020204" pitchFamily="34" charset="0"/>
                <a:ea typeface="Calibri"/>
                <a:cs typeface="Arial" panose="020B0604020202020204" pitchFamily="34" charset="0"/>
              </a:rPr>
              <a:t>гранями которых являются равные </a:t>
            </a:r>
            <a:r>
              <a:rPr lang="ru-RU" sz="2000" dirty="0" smtClean="0">
                <a:solidFill>
                  <a:srgbClr val="FFFF00"/>
                </a:solidFill>
                <a:latin typeface="Arial" panose="020B0604020202020204" pitchFamily="34" charset="0"/>
                <a:ea typeface="Calibri"/>
                <a:cs typeface="Arial" panose="020B0604020202020204" pitchFamily="34" charset="0"/>
              </a:rPr>
              <a:t>ромбы. Рис. 3</a:t>
            </a:r>
            <a:endParaRPr lang="ru-RU" dirty="0">
              <a:solidFill>
                <a:srgbClr val="FFFF00"/>
              </a:solidFill>
            </a:endParaRPr>
          </a:p>
        </p:txBody>
      </p:sp>
    </p:spTree>
    <p:extLst>
      <p:ext uri="{BB962C8B-B14F-4D97-AF65-F5344CB8AC3E}">
        <p14:creationId xmlns:p14="http://schemas.microsoft.com/office/powerpoint/2010/main" val="3471059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out)">
                                      <p:cBhvr>
                                        <p:cTn id="7" dur="2000"/>
                                        <p:tgtEl>
                                          <p:spTgt spid="10242"/>
                                        </p:tgtEl>
                                      </p:cBhvr>
                                    </p:animEffect>
                                  </p:childTnLst>
                                </p:cTn>
                              </p:par>
                              <p:par>
                                <p:cTn id="8" presetID="6" presetClass="entr" presetSubtype="32"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circle(out)">
                                      <p:cBhvr>
                                        <p:cTn id="10" dur="2000"/>
                                        <p:tgtEl>
                                          <p:spTgt spid="10244"/>
                                        </p:tgtEl>
                                      </p:cBhvr>
                                    </p:animEffect>
                                  </p:childTnLst>
                                </p:cTn>
                              </p:par>
                              <p:par>
                                <p:cTn id="11" presetID="6" presetClass="entr" presetSubtype="32"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circle(out)">
                                      <p:cBhvr>
                                        <p:cTn id="13" dur="2000"/>
                                        <p:tgtEl>
                                          <p:spTgt spid="10246"/>
                                        </p:tgtEl>
                                      </p:cBhvr>
                                    </p:animEffect>
                                  </p:childTnLst>
                                </p:cTn>
                              </p:par>
                              <p:par>
                                <p:cTn id="14" presetID="6" presetClass="entr" presetSubtype="32" fill="hold" nodeType="withEffect">
                                  <p:stCondLst>
                                    <p:cond delay="0"/>
                                  </p:stCondLst>
                                  <p:childTnLst>
                                    <p:set>
                                      <p:cBhvr>
                                        <p:cTn id="15" dur="1" fill="hold">
                                          <p:stCondLst>
                                            <p:cond delay="0"/>
                                          </p:stCondLst>
                                        </p:cTn>
                                        <p:tgtEl>
                                          <p:spTgt spid="10248"/>
                                        </p:tgtEl>
                                        <p:attrNameLst>
                                          <p:attrName>style.visibility</p:attrName>
                                        </p:attrNameLst>
                                      </p:cBhvr>
                                      <p:to>
                                        <p:strVal val="visible"/>
                                      </p:to>
                                    </p:set>
                                    <p:animEffect transition="in" filter="circle(out)">
                                      <p:cBhvr>
                                        <p:cTn id="16" dur="2000"/>
                                        <p:tgtEl>
                                          <p:spTgt spid="102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500"/>
                                        <p:tgtEl>
                                          <p:spTgt spid="2"/>
                                        </p:tgtEl>
                                      </p:cBhvr>
                                    </p:animEffect>
                                    <p:anim calcmode="lin" valueType="num">
                                      <p:cBhvr>
                                        <p:cTn id="22" dur="1500" fill="hold"/>
                                        <p:tgtEl>
                                          <p:spTgt spid="2"/>
                                        </p:tgtEl>
                                        <p:attrNameLst>
                                          <p:attrName>ppt_x</p:attrName>
                                        </p:attrNameLst>
                                      </p:cBhvr>
                                      <p:tavLst>
                                        <p:tav tm="0">
                                          <p:val>
                                            <p:strVal val="#ppt_x"/>
                                          </p:val>
                                        </p:tav>
                                        <p:tav tm="100000">
                                          <p:val>
                                            <p:strVal val="#ppt_x"/>
                                          </p:val>
                                        </p:tav>
                                      </p:tavLst>
                                    </p:anim>
                                    <p:anim calcmode="lin" valueType="num">
                                      <p:cBhvr>
                                        <p:cTn id="23"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03" y="908720"/>
            <a:ext cx="85661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9" t="3527" r="459" b="5622"/>
          <a:stretch/>
        </p:blipFill>
        <p:spPr bwMode="auto">
          <a:xfrm>
            <a:off x="255099" y="933569"/>
            <a:ext cx="8663253"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436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circle(out)">
                                      <p:cBhvr>
                                        <p:cTn id="1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332656"/>
            <a:ext cx="4608512" cy="461665"/>
          </a:xfrm>
          <a:prstGeom prst="rect">
            <a:avLst/>
          </a:prstGeom>
          <a:noFill/>
        </p:spPr>
        <p:txBody>
          <a:bodyPr wrap="square" rtlCol="0">
            <a:spAutoFit/>
          </a:bodyPr>
          <a:lstStyle/>
          <a:p>
            <a:pPr algn="ctr"/>
            <a:r>
              <a:rPr lang="ru-RU" sz="2400" dirty="0" smtClean="0">
                <a:latin typeface="Arial" panose="020B0604020202020204" pitchFamily="34" charset="0"/>
                <a:cs typeface="Arial" panose="020B0604020202020204" pitchFamily="34" charset="0"/>
              </a:rPr>
              <a:t>Домашняя работа</a:t>
            </a:r>
            <a:endParaRPr lang="ru-RU" sz="2400" dirty="0">
              <a:latin typeface="Arial" panose="020B0604020202020204" pitchFamily="34" charset="0"/>
              <a:cs typeface="Arial" panose="020B0604020202020204" pitchFamily="34" charset="0"/>
            </a:endParaRPr>
          </a:p>
        </p:txBody>
      </p:sp>
      <p:sp>
        <p:nvSpPr>
          <p:cNvPr id="3" name="Прямоугольник 2"/>
          <p:cNvSpPr/>
          <p:nvPr/>
        </p:nvSpPr>
        <p:spPr>
          <a:xfrm>
            <a:off x="251520" y="1154361"/>
            <a:ext cx="5328593" cy="2923877"/>
          </a:xfrm>
          <a:prstGeom prst="rect">
            <a:avLst/>
          </a:prstGeom>
        </p:spPr>
        <p:txBody>
          <a:bodyPr wrap="square">
            <a:spAutoFit/>
          </a:bodyPr>
          <a:lstStyle/>
          <a:p>
            <a:pPr>
              <a:lnSpc>
                <a:spcPct val="115000"/>
              </a:lnSpc>
              <a:spcAft>
                <a:spcPts val="1000"/>
              </a:spcAft>
            </a:pPr>
            <a:r>
              <a:rPr lang="ru-RU" dirty="0" smtClean="0">
                <a:latin typeface="Times New Roman"/>
                <a:ea typeface="Times New Roman"/>
                <a:cs typeface="Times New Roman"/>
              </a:rPr>
              <a:t>1). </a:t>
            </a:r>
            <a:r>
              <a:rPr lang="ru-RU" sz="2000" dirty="0" smtClean="0">
                <a:latin typeface="Arial" panose="020B0604020202020204" pitchFamily="34" charset="0"/>
                <a:ea typeface="Times New Roman"/>
                <a:cs typeface="Arial" panose="020B0604020202020204" pitchFamily="34" charset="0"/>
              </a:rPr>
              <a:t>Вот </a:t>
            </a:r>
            <a:r>
              <a:rPr lang="ru-RU" sz="2000" dirty="0">
                <a:latin typeface="Arial" panose="020B0604020202020204" pitchFamily="34" charset="0"/>
                <a:ea typeface="Times New Roman"/>
                <a:cs typeface="Arial" panose="020B0604020202020204" pitchFamily="34" charset="0"/>
              </a:rPr>
              <a:t>одна задача из древнего индийского трактата:</a:t>
            </a:r>
            <a:br>
              <a:rPr lang="ru-RU" sz="2000" dirty="0">
                <a:latin typeface="Arial" panose="020B0604020202020204" pitchFamily="34" charset="0"/>
                <a:ea typeface="Times New Roman"/>
                <a:cs typeface="Arial" panose="020B0604020202020204" pitchFamily="34" charset="0"/>
              </a:rPr>
            </a:br>
            <a:r>
              <a:rPr lang="ru-RU" sz="2000" dirty="0">
                <a:latin typeface="Arial" panose="020B0604020202020204" pitchFamily="34" charset="0"/>
                <a:ea typeface="Times New Roman"/>
                <a:cs typeface="Arial" panose="020B0604020202020204" pitchFamily="34" charset="0"/>
              </a:rPr>
              <a:t>— если 1/5 пчелиного роя полетела на цветы лаванды, 1/3 – на цветы липы, утроенная разность этих чисел полетела на дерево, а одна пчела продолжала летать между </a:t>
            </a:r>
            <a:r>
              <a:rPr lang="ru-RU" sz="2000" dirty="0" smtClean="0">
                <a:latin typeface="Arial" panose="020B0604020202020204" pitchFamily="34" charset="0"/>
                <a:ea typeface="Times New Roman"/>
                <a:cs typeface="Arial" panose="020B0604020202020204" pitchFamily="34" charset="0"/>
              </a:rPr>
              <a:t>другими ароматными цветами, </a:t>
            </a:r>
            <a:r>
              <a:rPr lang="ru-RU" sz="2000" dirty="0">
                <a:latin typeface="Arial" panose="020B0604020202020204" pitchFamily="34" charset="0"/>
                <a:ea typeface="Times New Roman"/>
                <a:cs typeface="Arial" panose="020B0604020202020204" pitchFamily="34" charset="0"/>
              </a:rPr>
              <a:t>то сколько всего было пчел?</a:t>
            </a:r>
            <a:endParaRPr lang="ru-RU" sz="2000" dirty="0">
              <a:effectLst/>
              <a:latin typeface="Arial" panose="020B0604020202020204" pitchFamily="34" charset="0"/>
              <a:ea typeface="Times New Roman"/>
              <a:cs typeface="Arial" panose="020B0604020202020204" pitchFamily="34" charset="0"/>
            </a:endParaRPr>
          </a:p>
        </p:txBody>
      </p:sp>
      <p:sp>
        <p:nvSpPr>
          <p:cNvPr id="4" name="Прямоугольник 3"/>
          <p:cNvSpPr/>
          <p:nvPr/>
        </p:nvSpPr>
        <p:spPr>
          <a:xfrm>
            <a:off x="-180528" y="5964575"/>
            <a:ext cx="8640960" cy="400110"/>
          </a:xfrm>
          <a:prstGeom prst="rect">
            <a:avLst/>
          </a:prstGeom>
        </p:spPr>
        <p:txBody>
          <a:bodyPr wrap="square">
            <a:spAutoFit/>
          </a:bodyPr>
          <a:lstStyle/>
          <a:p>
            <a:pPr>
              <a:spcAft>
                <a:spcPts val="0"/>
              </a:spcAft>
            </a:pPr>
            <a:r>
              <a:rPr lang="ru-RU" sz="2000" dirty="0">
                <a:latin typeface="Arial" panose="020B0604020202020204" pitchFamily="34" charset="0"/>
                <a:ea typeface="Times New Roman"/>
                <a:cs typeface="Arial" panose="020B0604020202020204" pitchFamily="34" charset="0"/>
              </a:rPr>
              <a:t> </a:t>
            </a:r>
            <a:endParaRPr lang="ru-RU" sz="2000" dirty="0">
              <a:effectLst/>
              <a:latin typeface="Arial" panose="020B0604020202020204" pitchFamily="34" charset="0"/>
              <a:ea typeface="Times New Roman"/>
              <a:cs typeface="Arial" panose="020B0604020202020204" pitchFamily="34" charset="0"/>
            </a:endParaRPr>
          </a:p>
        </p:txBody>
      </p:sp>
      <p:sp>
        <p:nvSpPr>
          <p:cNvPr id="7" name="TextBox 6"/>
          <p:cNvSpPr txBox="1"/>
          <p:nvPr/>
        </p:nvSpPr>
        <p:spPr>
          <a:xfrm>
            <a:off x="251519" y="4221088"/>
            <a:ext cx="5328593" cy="1938992"/>
          </a:xfrm>
          <a:prstGeom prst="rect">
            <a:avLst/>
          </a:prstGeom>
          <a:noFill/>
        </p:spPr>
        <p:txBody>
          <a:bodyPr wrap="square" rtlCol="0">
            <a:spAutoFit/>
          </a:bodyPr>
          <a:lstStyle/>
          <a:p>
            <a:r>
              <a:rPr lang="ru-RU" sz="2000" dirty="0" smtClean="0">
                <a:latin typeface="Arial" panose="020B0604020202020204" pitchFamily="34" charset="0"/>
                <a:cs typeface="Arial" panose="020B0604020202020204" pitchFamily="34" charset="0"/>
              </a:rPr>
              <a:t>2). В соте стандартной рамки (размером 435х300 мм) с двух сторон  содержится около 9000 пчелиных ячеек.</a:t>
            </a:r>
            <a:r>
              <a:rPr lang="ru-RU" sz="2000" dirty="0">
                <a:solidFill>
                  <a:srgbClr val="000000"/>
                </a:solidFill>
                <a:latin typeface="tahoma"/>
              </a:rPr>
              <a:t> </a:t>
            </a:r>
            <a:r>
              <a:rPr lang="ru-RU" sz="2000" dirty="0">
                <a:latin typeface="tahoma"/>
              </a:rPr>
              <a:t>На </a:t>
            </a:r>
            <a:r>
              <a:rPr lang="ru-RU" sz="2000" dirty="0" smtClean="0">
                <a:latin typeface="tahoma"/>
              </a:rPr>
              <a:t>постройку пчелы </a:t>
            </a:r>
            <a:r>
              <a:rPr lang="ru-RU" sz="2000" dirty="0">
                <a:latin typeface="tahoma"/>
              </a:rPr>
              <a:t>расходуют 140—150 г воска.</a:t>
            </a:r>
            <a:r>
              <a:rPr lang="ru-RU" sz="2000" dirty="0" smtClean="0">
                <a:latin typeface="Arial" panose="020B0604020202020204" pitchFamily="34" charset="0"/>
                <a:cs typeface="Arial" panose="020B0604020202020204" pitchFamily="34" charset="0"/>
              </a:rPr>
              <a:t> Сколько воска требуется для одной ячейки?</a:t>
            </a:r>
            <a:endParaRPr lang="ru-RU" sz="2000" dirty="0">
              <a:latin typeface="Arial" panose="020B0604020202020204" pitchFamily="34" charset="0"/>
              <a:cs typeface="Arial" panose="020B0604020202020204" pitchFamily="34" charset="0"/>
            </a:endParaRPr>
          </a:p>
        </p:txBody>
      </p:sp>
      <p:pic>
        <p:nvPicPr>
          <p:cNvPr id="12290" name="Picture 2" descr="https://iaport.ru/public/1397932-759x5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238" y="1268761"/>
            <a:ext cx="3271234" cy="489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50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404664"/>
            <a:ext cx="4752528" cy="3785652"/>
          </a:xfrm>
          <a:prstGeom prst="rect">
            <a:avLst/>
          </a:prstGeom>
        </p:spPr>
        <p:txBody>
          <a:bodyPr wrap="square">
            <a:spAutoFit/>
          </a:bodyPr>
          <a:lstStyle/>
          <a:p>
            <a:pPr algn="just">
              <a:spcAft>
                <a:spcPts val="0"/>
              </a:spcAft>
            </a:pPr>
            <a:r>
              <a:rPr lang="ru-RU" sz="1600" i="1" dirty="0" smtClean="0">
                <a:latin typeface="Arial" panose="020B0604020202020204" pitchFamily="34" charset="0"/>
                <a:ea typeface="Times New Roman"/>
                <a:cs typeface="Arial" panose="020B0604020202020204" pitchFamily="34" charset="0"/>
              </a:rPr>
              <a:t>1.Процесс </a:t>
            </a:r>
            <a:r>
              <a:rPr lang="ru-RU" sz="1600" i="1" dirty="0">
                <a:latin typeface="Arial" panose="020B0604020202020204" pitchFamily="34" charset="0"/>
                <a:ea typeface="Times New Roman"/>
                <a:cs typeface="Arial" panose="020B0604020202020204" pitchFamily="34" charset="0"/>
              </a:rPr>
              <a:t>переноса пыльцы с тычинок на рыльце пестика, который прекрасно могут осуществлять пчелы.</a:t>
            </a:r>
          </a:p>
          <a:p>
            <a:pPr algn="just">
              <a:spcAft>
                <a:spcPts val="0"/>
              </a:spcAft>
            </a:pPr>
            <a:r>
              <a:rPr lang="ru-RU" sz="1600" i="1" dirty="0">
                <a:latin typeface="Arial" panose="020B0604020202020204" pitchFamily="34" charset="0"/>
                <a:ea typeface="Times New Roman"/>
                <a:cs typeface="Arial" panose="020B0604020202020204" pitchFamily="34" charset="0"/>
              </a:rPr>
              <a:t>2. Особь мужского пола у пчел, роль которого заключается только в оплодотворении матки.</a:t>
            </a:r>
          </a:p>
          <a:p>
            <a:pPr algn="just">
              <a:spcAft>
                <a:spcPts val="0"/>
              </a:spcAft>
            </a:pPr>
            <a:r>
              <a:rPr lang="ru-RU" sz="1600" i="1" dirty="0">
                <a:latin typeface="Arial" panose="020B0604020202020204" pitchFamily="34" charset="0"/>
                <a:ea typeface="Times New Roman"/>
                <a:cs typeface="Arial" panose="020B0604020202020204" pitchFamily="34" charset="0"/>
              </a:rPr>
              <a:t>3. Особое образование на задних конечностях пчелы, служащее для переноса пыльцы растений в улей.</a:t>
            </a:r>
          </a:p>
          <a:p>
            <a:pPr algn="just">
              <a:spcAft>
                <a:spcPts val="0"/>
              </a:spcAft>
            </a:pPr>
            <a:r>
              <a:rPr lang="ru-RU" sz="1600" i="1" dirty="0">
                <a:latin typeface="Arial" panose="020B0604020202020204" pitchFamily="34" charset="0"/>
                <a:ea typeface="Times New Roman"/>
                <a:cs typeface="Arial" panose="020B0604020202020204" pitchFamily="34" charset="0"/>
              </a:rPr>
              <a:t>4. Особое воскообразное клейкое вещество, приносимое пчелами с почек деревьев для заделки отверстий в улье. Обладает противомикробным и противовоспалительным действием.</a:t>
            </a:r>
          </a:p>
          <a:p>
            <a:pPr algn="ctr">
              <a:spcAft>
                <a:spcPts val="0"/>
              </a:spcAft>
            </a:pPr>
            <a:r>
              <a:rPr lang="ru-RU" sz="1600" dirty="0">
                <a:solidFill>
                  <a:srgbClr val="000000"/>
                </a:solidFill>
                <a:latin typeface="Arial" panose="020B0604020202020204" pitchFamily="34" charset="0"/>
                <a:ea typeface="Times New Roman"/>
                <a:cs typeface="Arial" panose="020B0604020202020204" pitchFamily="34" charset="0"/>
              </a:rPr>
              <a:t> </a:t>
            </a:r>
            <a:endParaRPr lang="ru-RU" sz="1600" dirty="0">
              <a:effectLst/>
              <a:latin typeface="Arial" panose="020B0604020202020204" pitchFamily="34" charset="0"/>
              <a:ea typeface="Times New Roman"/>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00083"/>
            <a:ext cx="3600400" cy="30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95536" y="4097358"/>
            <a:ext cx="8352928" cy="2554545"/>
          </a:xfrm>
          <a:prstGeom prst="rect">
            <a:avLst/>
          </a:prstGeom>
        </p:spPr>
        <p:txBody>
          <a:bodyPr wrap="square">
            <a:spAutoFit/>
          </a:bodyPr>
          <a:lstStyle/>
          <a:p>
            <a:pPr lvl="0" algn="just"/>
            <a:r>
              <a:rPr lang="ru-RU" sz="1600" i="1" dirty="0">
                <a:solidFill>
                  <a:prstClr val="white"/>
                </a:solidFill>
                <a:latin typeface="Arial" panose="020B0604020202020204" pitchFamily="34" charset="0"/>
                <a:ea typeface="Times New Roman"/>
                <a:cs typeface="Arial" panose="020B0604020202020204" pitchFamily="34" charset="0"/>
              </a:rPr>
              <a:t>5. Единственная особь пчелиной семьи, в задачи которой входит только откладка яиц в ячейки сотов.</a:t>
            </a:r>
          </a:p>
          <a:p>
            <a:pPr lvl="0" algn="just"/>
            <a:r>
              <a:rPr lang="ru-RU" sz="1600" i="1" dirty="0">
                <a:solidFill>
                  <a:prstClr val="white"/>
                </a:solidFill>
                <a:latin typeface="Arial" panose="020B0604020202020204" pitchFamily="34" charset="0"/>
                <a:ea typeface="Times New Roman"/>
                <a:cs typeface="Arial" panose="020B0604020202020204" pitchFamily="34" charset="0"/>
              </a:rPr>
              <a:t>6. Пчелы, приносящие мед и производящие все ульевые работы.</a:t>
            </a:r>
          </a:p>
          <a:p>
            <a:pPr lvl="0" algn="just"/>
            <a:r>
              <a:rPr lang="ru-RU" sz="1600" i="1" dirty="0">
                <a:solidFill>
                  <a:prstClr val="white"/>
                </a:solidFill>
                <a:latin typeface="Arial" panose="020B0604020202020204" pitchFamily="34" charset="0"/>
                <a:ea typeface="Times New Roman"/>
                <a:cs typeface="Arial" panose="020B0604020202020204" pitchFamily="34" charset="0"/>
              </a:rPr>
              <a:t>7. Процесс вылета из семьи половины пчел с новой или старой маткой для образования на новом месте новой семьи.</a:t>
            </a:r>
          </a:p>
          <a:p>
            <a:pPr lvl="0" algn="just"/>
            <a:r>
              <a:rPr lang="ru-RU" sz="1600" i="1" dirty="0">
                <a:solidFill>
                  <a:prstClr val="white"/>
                </a:solidFill>
                <a:latin typeface="Arial" panose="020B0604020202020204" pitchFamily="34" charset="0"/>
                <a:ea typeface="Times New Roman"/>
                <a:cs typeface="Arial" panose="020B0604020202020204" pitchFamily="34" charset="0"/>
              </a:rPr>
              <a:t>8. Вещество, выделяемое телом пчел, из которого они строят соты.</a:t>
            </a:r>
          </a:p>
          <a:p>
            <a:pPr lvl="0" algn="just"/>
            <a:r>
              <a:rPr lang="ru-RU" sz="1600" i="1" dirty="0">
                <a:solidFill>
                  <a:prstClr val="white"/>
                </a:solidFill>
                <a:latin typeface="Arial" panose="020B0604020202020204" pitchFamily="34" charset="0"/>
                <a:ea typeface="Times New Roman"/>
                <a:cs typeface="Arial" panose="020B0604020202020204" pitchFamily="34" charset="0"/>
              </a:rPr>
              <a:t>9. Шестигранные ячейки пчелиного жилища для выведения расплода и для хранения запаса корма.</a:t>
            </a:r>
          </a:p>
          <a:p>
            <a:pPr lvl="0" algn="just"/>
            <a:r>
              <a:rPr lang="ru-RU" sz="1600" i="1" dirty="0">
                <a:solidFill>
                  <a:prstClr val="white"/>
                </a:solidFill>
                <a:latin typeface="Arial" panose="020B0604020202020204" pitchFamily="34" charset="0"/>
                <a:ea typeface="Times New Roman"/>
                <a:cs typeface="Arial" panose="020B0604020202020204" pitchFamily="34" charset="0"/>
              </a:rPr>
              <a:t>10. Основной продукт пчеловодства.</a:t>
            </a:r>
          </a:p>
          <a:p>
            <a:pPr lvl="0" algn="just"/>
            <a:r>
              <a:rPr lang="ru-RU" sz="1600" i="1" dirty="0">
                <a:solidFill>
                  <a:prstClr val="white"/>
                </a:solidFill>
                <a:latin typeface="Arial" panose="020B0604020202020204" pitchFamily="34" charset="0"/>
                <a:ea typeface="Times New Roman"/>
                <a:cs typeface="Arial" panose="020B0604020202020204" pitchFamily="34" charset="0"/>
              </a:rPr>
              <a:t>11. Отряд насекомых, к которому относятся пчелы.</a:t>
            </a:r>
          </a:p>
        </p:txBody>
      </p:sp>
      <p:sp>
        <p:nvSpPr>
          <p:cNvPr id="4" name="Прямоугольник 3"/>
          <p:cNvSpPr/>
          <p:nvPr/>
        </p:nvSpPr>
        <p:spPr>
          <a:xfrm>
            <a:off x="395537" y="404664"/>
            <a:ext cx="3960440" cy="284693"/>
          </a:xfrm>
          <a:prstGeom prst="rect">
            <a:avLst/>
          </a:prstGeom>
        </p:spPr>
        <p:txBody>
          <a:bodyPr wrap="square">
            <a:spAutoFit/>
          </a:bodyPr>
          <a:lstStyle/>
          <a:p>
            <a:pPr lvl="0">
              <a:lnSpc>
                <a:spcPts val="1470"/>
              </a:lnSpc>
              <a:buSzPts val="1800"/>
            </a:pPr>
            <a:r>
              <a:rPr lang="ru-RU" sz="2000" dirty="0">
                <a:solidFill>
                  <a:prstClr val="white"/>
                </a:solidFill>
                <a:latin typeface="Arial" panose="020B0604020202020204" pitchFamily="34" charset="0"/>
                <a:ea typeface="Times New Roman"/>
                <a:cs typeface="Arial" panose="020B0604020202020204" pitchFamily="34" charset="0"/>
              </a:rPr>
              <a:t>3). Разгадайте кроссворд:</a:t>
            </a:r>
          </a:p>
        </p:txBody>
      </p:sp>
    </p:spTree>
    <p:extLst>
      <p:ext uri="{BB962C8B-B14F-4D97-AF65-F5344CB8AC3E}">
        <p14:creationId xmlns:p14="http://schemas.microsoft.com/office/powerpoint/2010/main" val="3036521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milayaya.ru/wp-content/uploads/proga/111/images1/201710/igor2-10101721455345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848871"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mirpchelovoda.com/uploads/posts/2014-09/1409678362_fl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620688"/>
            <a:ext cx="8136904"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545" y="5229200"/>
            <a:ext cx="8280919" cy="1200329"/>
          </a:xfrm>
          <a:prstGeom prst="rect">
            <a:avLst/>
          </a:prstGeom>
          <a:noFill/>
        </p:spPr>
        <p:txBody>
          <a:bodyPr wrap="square" rtlCol="0">
            <a:spAutoFit/>
          </a:bodyPr>
          <a:lstStyle/>
          <a:p>
            <a:pPr algn="ctr"/>
            <a:r>
              <a:rPr lang="ru-RU" sz="2400" i="1" dirty="0" smtClean="0">
                <a:latin typeface="Arial" panose="020B0604020202020204" pitchFamily="34" charset="0"/>
                <a:cs typeface="Arial" panose="020B0604020202020204" pitchFamily="34" charset="0"/>
              </a:rPr>
              <a:t>Пчелам присущ мозаичный тип зрения. Б</a:t>
            </a:r>
            <a:r>
              <a:rPr lang="ru-RU" sz="2400" i="1" dirty="0" smtClean="0">
                <a:latin typeface="PT Sans"/>
              </a:rPr>
              <a:t>лагодаря фасеточным глазам </a:t>
            </a:r>
            <a:r>
              <a:rPr lang="ru-RU" sz="2400" i="1" dirty="0">
                <a:latin typeface="PT Sans"/>
              </a:rPr>
              <a:t>пчела охватывает широкое пространство во </a:t>
            </a:r>
            <a:r>
              <a:rPr lang="ru-RU" sz="2400" i="1" dirty="0" smtClean="0">
                <a:latin typeface="PT Sans"/>
              </a:rPr>
              <a:t>время полетов.</a:t>
            </a:r>
            <a:endParaRPr lang="ru-RU"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17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barn(inVertical)">
                                      <p:cBhvr>
                                        <p:cTn id="7" dur="500"/>
                                        <p:tgtEl>
                                          <p:spTgt spid="317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2185</TotalTime>
  <Words>2322</Words>
  <Application>Microsoft Office PowerPoint</Application>
  <PresentationFormat>Экран (4:3)</PresentationFormat>
  <Paragraphs>263</Paragraphs>
  <Slides>81</Slides>
  <Notes>12</Notes>
  <HiddenSlides>0</HiddenSlides>
  <MMClips>0</MMClips>
  <ScaleCrop>false</ScaleCrop>
  <HeadingPairs>
    <vt:vector size="4" baseType="variant">
      <vt:variant>
        <vt:lpstr>Тема</vt:lpstr>
      </vt:variant>
      <vt:variant>
        <vt:i4>1</vt:i4>
      </vt:variant>
      <vt:variant>
        <vt:lpstr>Заголовки слайдов</vt:lpstr>
      </vt:variant>
      <vt:variant>
        <vt:i4>81</vt:i4>
      </vt:variant>
    </vt:vector>
  </HeadingPairs>
  <TitlesOfParts>
    <vt:vector size="82" baseType="lpstr">
      <vt:lpstr>Бумажная</vt:lpstr>
      <vt:lpstr>Интегрированный урок   по геометрии и пчеловодству  на тему «Знатоки геометрии»</vt:lpstr>
      <vt:lpstr>Презентация PowerPoint</vt:lpstr>
      <vt:lpstr>Презентация PowerPoint</vt:lpstr>
      <vt:lpstr>ТАЙНА ЖИЗНИ ПЧЕЛ Иметь пчел и ухаживать за ними – величайшее наслаждение. Чем больше их узнаешь, тем интереснее с ними работать. Общение с пчелами вызывает массу радостных эмоций, обогащает духовно и облагораживает, позволяет лучше узнать живую природу.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Правильные многоугольники  в природе</vt:lpstr>
      <vt:lpstr>ГЕОМЕТРИЯ ПЧЕЛИНЫХ СОТ</vt:lpstr>
      <vt:lpstr>Какие мы знаем правильные многоугольники из геометрии?</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Ответим на вопросы: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207</cp:revision>
  <dcterms:created xsi:type="dcterms:W3CDTF">2018-12-14T20:33:53Z</dcterms:created>
  <dcterms:modified xsi:type="dcterms:W3CDTF">2019-02-19T13:03:00Z</dcterms:modified>
</cp:coreProperties>
</file>