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handoutMasterIdLst>
    <p:handoutMasterId r:id="rId32"/>
  </p:handoutMasterIdLst>
  <p:sldIdLst>
    <p:sldId id="256" r:id="rId2"/>
    <p:sldId id="283" r:id="rId3"/>
    <p:sldId id="284" r:id="rId4"/>
    <p:sldId id="285" r:id="rId5"/>
    <p:sldId id="287" r:id="rId6"/>
    <p:sldId id="261" r:id="rId7"/>
    <p:sldId id="262" r:id="rId8"/>
    <p:sldId id="264" r:id="rId9"/>
    <p:sldId id="302" r:id="rId10"/>
    <p:sldId id="266" r:id="rId11"/>
    <p:sldId id="267" r:id="rId12"/>
    <p:sldId id="276" r:id="rId13"/>
    <p:sldId id="289" r:id="rId14"/>
    <p:sldId id="290" r:id="rId15"/>
    <p:sldId id="270" r:id="rId16"/>
    <p:sldId id="275" r:id="rId17"/>
    <p:sldId id="277" r:id="rId18"/>
    <p:sldId id="278" r:id="rId19"/>
    <p:sldId id="279" r:id="rId20"/>
    <p:sldId id="292" r:id="rId21"/>
    <p:sldId id="293" r:id="rId22"/>
    <p:sldId id="294" r:id="rId23"/>
    <p:sldId id="295" r:id="rId24"/>
    <p:sldId id="298" r:id="rId25"/>
    <p:sldId id="296" r:id="rId26"/>
    <p:sldId id="299" r:id="rId27"/>
    <p:sldId id="297" r:id="rId28"/>
    <p:sldId id="300" r:id="rId29"/>
    <p:sldId id="301" r:id="rId30"/>
    <p:sldId id="281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0066"/>
    <a:srgbClr val="0033CC"/>
    <a:srgbClr val="99FF33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3" autoAdjust="0"/>
    <p:restoredTop sz="94660"/>
  </p:normalViewPr>
  <p:slideViewPr>
    <p:cSldViewPr>
      <p:cViewPr varScale="1">
        <p:scale>
          <a:sx n="72" d="100"/>
          <a:sy n="72" d="100"/>
        </p:scale>
        <p:origin x="47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3B5194-FB5D-4EB6-BB16-242AA659EE7B}" type="datetimeFigureOut">
              <a:rPr lang="ru-RU"/>
              <a:pPr>
                <a:defRPr/>
              </a:pPr>
              <a:t>08.11.2018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7574BA8-83B0-4F12-A8B4-76FE02A6B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55253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A0A95-2C5F-48C0-A82D-D295FBE631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0B71C-27D0-43FC-BCD2-C489DF5ACE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65E02-FF40-4C79-88FE-6B4F86B7D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DB6CB-3BC1-4050-B472-EE0F998B07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C9549-FEE3-4497-A726-E54038E5F9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8A895-FBB5-49DA-BC45-CD474C268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EB032-EB3E-4124-A4F2-C8CE8E13C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EDED7-8193-4E5B-9F47-9AC7355AD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A3684-48CB-4363-8FB0-05B8BC45D3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2A532-C300-4989-BCFF-79A3D72DF6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565CC-A9B2-4FA7-9626-28505984EE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 smtClean="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D3096643-037B-4905-8F77-62E323BA3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moikompas.ru/img/compas/2009-01-26/pancakeweek/35662549_orig.jpg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moikompas.ru/img/compas/2009-01-26/pancakeweek/32161469_orig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moikompas.ru/img/compas/2009-01-26/pancakeweek/93569999_orig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66294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i="1">
                <a:solidFill>
                  <a:srgbClr val="FF0066"/>
                </a:solidFill>
              </a:rPr>
              <a:t>Масленица </a:t>
            </a:r>
            <a:br>
              <a:rPr lang="ru-RU" sz="4800" i="1">
                <a:solidFill>
                  <a:srgbClr val="FF0066"/>
                </a:solidFill>
              </a:rPr>
            </a:br>
            <a:endParaRPr lang="ru-RU" sz="4800" i="1">
              <a:solidFill>
                <a:srgbClr val="FF0066"/>
              </a:solidFill>
            </a:endParaRPr>
          </a:p>
        </p:txBody>
      </p:sp>
      <p:pic>
        <p:nvPicPr>
          <p:cNvPr id="6147" name="Picture 9" descr="Масленица — праздник, который отмечали еще наши предки-славя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340768"/>
            <a:ext cx="6740525" cy="52133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479607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524000"/>
            <a:ext cx="3835187" cy="28733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9144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i="1">
                <a:solidFill>
                  <a:srgbClr val="FF0066"/>
                </a:solidFill>
              </a:rPr>
              <a:t>Среда - Лакомка 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4495800"/>
            <a:ext cx="8610600" cy="21336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400" b="1" i="1" smtClean="0">
                <a:solidFill>
                  <a:srgbClr val="0033CC"/>
                </a:solidFill>
              </a:rPr>
              <a:t>В этот день зять приходил «к тёще на блины».Кроме зятя тёща приглашала и других гостей.</a:t>
            </a:r>
          </a:p>
          <a:p>
            <a:pPr algn="ctr">
              <a:buFontTx/>
              <a:buNone/>
            </a:pPr>
            <a:r>
              <a:rPr lang="ru-RU" sz="2400" b="1" i="1" smtClean="0">
                <a:solidFill>
                  <a:srgbClr val="0033CC"/>
                </a:solidFill>
              </a:rPr>
              <a:t>Блины пекли из пшеничной муки, из гречишной муки, из ржаной муки, делали их с разной начинкой (рыбной, мясной, икорной, творожной, ягодной…)</a:t>
            </a:r>
          </a:p>
        </p:txBody>
      </p:sp>
      <p:pic>
        <p:nvPicPr>
          <p:cNvPr id="16389" name="Picture 4" descr="44big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762000"/>
            <a:ext cx="2286000" cy="206851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390" name="Picture 5" descr="\\10.5.178.2\Volume_1\3  ДОКУМЕНТЫ 09-10\J  ФЕВРАЛЬ\10 02 10  день откр дверей\DSC_96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676400"/>
            <a:ext cx="3962400" cy="2641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5" descr="54741122_maslen_site31_0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862279" cy="24114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63272" cy="112474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i="1" dirty="0">
                <a:solidFill>
                  <a:srgbClr val="0033CC"/>
                </a:solidFill>
              </a:rPr>
              <a:t>Четверг — </a:t>
            </a:r>
            <a:r>
              <a:rPr lang="ru-RU" sz="4400" i="1" dirty="0" smtClean="0">
                <a:solidFill>
                  <a:srgbClr val="0033CC"/>
                </a:solidFill>
              </a:rPr>
              <a:t>Широкий </a:t>
            </a:r>
            <a:br>
              <a:rPr lang="ru-RU" sz="4400" i="1" dirty="0" smtClean="0">
                <a:solidFill>
                  <a:srgbClr val="0033CC"/>
                </a:solidFill>
              </a:rPr>
            </a:br>
            <a:r>
              <a:rPr lang="ru-RU" sz="4400" i="1" dirty="0" smtClean="0">
                <a:solidFill>
                  <a:srgbClr val="0033CC"/>
                </a:solidFill>
              </a:rPr>
              <a:t>или разгул       </a:t>
            </a:r>
            <a:r>
              <a:rPr lang="ru-RU" sz="3600" i="1" dirty="0" smtClean="0">
                <a:solidFill>
                  <a:srgbClr val="0033CC"/>
                </a:solidFill>
              </a:rPr>
              <a:t>          </a:t>
            </a:r>
            <a:endParaRPr lang="ru-RU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3276600"/>
            <a:ext cx="8229600" cy="3200400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i="1" dirty="0"/>
              <a:t>  </a:t>
            </a:r>
          </a:p>
          <a:p>
            <a:pPr marL="274320" indent="-27432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i="1" dirty="0"/>
          </a:p>
          <a:p>
            <a:pPr marL="274320" indent="-27432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i="1" dirty="0"/>
              <a:t>   </a:t>
            </a:r>
          </a:p>
          <a:p>
            <a:pPr marL="274320" indent="-27432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b="1" i="1" dirty="0" smtClean="0">
              <a:solidFill>
                <a:srgbClr val="0033CC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b="1" i="1" dirty="0" smtClean="0">
                <a:solidFill>
                  <a:srgbClr val="0033CC"/>
                </a:solidFill>
              </a:rPr>
              <a:t>   Народ </a:t>
            </a:r>
            <a:r>
              <a:rPr lang="ru-RU" b="1" i="1" dirty="0">
                <a:solidFill>
                  <a:srgbClr val="0033CC"/>
                </a:solidFill>
              </a:rPr>
              <a:t>предавался всевозможным потехам: ледяным горам, балаганам, качелям, катаниям на лошадях, карнавалам, кулачным боям, шумным пирушкам.</a:t>
            </a:r>
          </a:p>
        </p:txBody>
      </p:sp>
      <p:pic>
        <p:nvPicPr>
          <p:cNvPr id="17413" name="Рисунок 6" descr="057661_28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3938588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4" name="Рисунок 7" descr="20860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284984"/>
            <a:ext cx="2743200" cy="215741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28600"/>
            <a:ext cx="8219256" cy="183224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 </a:t>
            </a:r>
            <a:r>
              <a:rPr lang="ru-RU" sz="4900" i="1" dirty="0" smtClean="0">
                <a:solidFill>
                  <a:srgbClr val="0033CC"/>
                </a:solidFill>
              </a:rPr>
              <a:t>Пятница — Тещины вечерки. </a:t>
            </a:r>
            <a:br>
              <a:rPr lang="ru-RU" sz="4900" i="1" dirty="0" smtClean="0">
                <a:solidFill>
                  <a:srgbClr val="0033CC"/>
                </a:solidFill>
              </a:rPr>
            </a:br>
            <a:endParaRPr lang="ru-RU" sz="49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552" y="1556792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dirty="0"/>
              <a:t>  </a:t>
            </a: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b="1" i="1" dirty="0">
              <a:solidFill>
                <a:srgbClr val="0033CC"/>
              </a:solidFill>
            </a:endParaRP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b="1" i="1" dirty="0" smtClean="0">
              <a:solidFill>
                <a:srgbClr val="0033CC"/>
              </a:solidFill>
            </a:endParaRP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b="1" i="1" dirty="0">
              <a:solidFill>
                <a:srgbClr val="0033CC"/>
              </a:solidFill>
            </a:endParaRP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b="1" i="1" dirty="0" smtClean="0">
              <a:solidFill>
                <a:srgbClr val="0033CC"/>
              </a:solidFill>
            </a:endParaRP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b="1" i="1" dirty="0">
              <a:solidFill>
                <a:srgbClr val="0033CC"/>
              </a:solidFill>
            </a:endParaRP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b="1" i="1" dirty="0" smtClean="0">
              <a:solidFill>
                <a:srgbClr val="0033CC"/>
              </a:solidFill>
            </a:endParaRP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b="1" i="1" dirty="0" smtClean="0">
              <a:solidFill>
                <a:srgbClr val="0033CC"/>
              </a:solidFill>
            </a:endParaRP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b="1" i="1" dirty="0" smtClean="0">
              <a:solidFill>
                <a:srgbClr val="0033CC"/>
              </a:solidFill>
            </a:endParaRP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b="1" i="1" dirty="0" smtClean="0">
              <a:solidFill>
                <a:srgbClr val="0033CC"/>
              </a:solidFill>
            </a:endParaRP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b="1" i="1" dirty="0" smtClean="0">
              <a:solidFill>
                <a:srgbClr val="0033CC"/>
              </a:solidFill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b="1" i="1" dirty="0">
              <a:solidFill>
                <a:srgbClr val="0033CC"/>
              </a:solidFill>
            </a:endParaRPr>
          </a:p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endParaRPr lang="ru-RU" b="1" i="1" dirty="0">
              <a:solidFill>
                <a:srgbClr val="0033CC"/>
              </a:solidFill>
            </a:endParaRPr>
          </a:p>
          <a:p>
            <a:pPr marL="274320" indent="-274320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b="1" i="1" dirty="0" smtClean="0">
                <a:solidFill>
                  <a:srgbClr val="0033CC"/>
                </a:solidFill>
              </a:rPr>
              <a:t> </a:t>
            </a:r>
            <a:r>
              <a:rPr lang="ru-RU" b="1" i="1" dirty="0">
                <a:solidFill>
                  <a:srgbClr val="0033CC"/>
                </a:solidFill>
              </a:rPr>
              <a:t/>
            </a:r>
            <a:br>
              <a:rPr lang="ru-RU" b="1" i="1" dirty="0">
                <a:solidFill>
                  <a:srgbClr val="0033CC"/>
                </a:solidFill>
              </a:rPr>
            </a:br>
            <a:endParaRPr lang="ru-RU" b="1" i="1" dirty="0">
              <a:solidFill>
                <a:srgbClr val="0033CC"/>
              </a:solidFill>
            </a:endParaRPr>
          </a:p>
        </p:txBody>
      </p:sp>
      <p:sp>
        <p:nvSpPr>
          <p:cNvPr id="18436" name="Содержимое 6"/>
          <p:cNvSpPr>
            <a:spLocks noGrp="1"/>
          </p:cNvSpPr>
          <p:nvPr>
            <p:ph sz="half" idx="2"/>
          </p:nvPr>
        </p:nvSpPr>
        <p:spPr>
          <a:xfrm>
            <a:off x="4724400" y="2060848"/>
            <a:ext cx="4059238" cy="3730352"/>
          </a:xfrm>
        </p:spPr>
        <p:txBody>
          <a:bodyPr>
            <a:normAutofit fontScale="85000" lnSpcReduction="20000"/>
          </a:bodyPr>
          <a:lstStyle/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ru-RU" sz="3200" b="1" i="1" dirty="0" smtClean="0">
                <a:solidFill>
                  <a:srgbClr val="0033CC"/>
                </a:solidFill>
              </a:rPr>
              <a:t>Теперь уже зятья у себя дома принимали тещ. Тёщи учили своих дочерей печь блины. </a:t>
            </a:r>
            <a:r>
              <a:rPr lang="ru-RU" sz="2800" b="1" i="1" dirty="0" smtClean="0">
                <a:solidFill>
                  <a:srgbClr val="0033CC"/>
                </a:solidFill>
              </a:rPr>
              <a:t/>
            </a:r>
            <a:br>
              <a:rPr lang="ru-RU" sz="2800" b="1" i="1" dirty="0" smtClean="0">
                <a:solidFill>
                  <a:srgbClr val="0033CC"/>
                </a:solidFill>
              </a:rPr>
            </a:br>
            <a:endParaRPr lang="ru-RU" sz="2800" b="1" i="1" dirty="0" smtClean="0">
              <a:solidFill>
                <a:srgbClr val="0033CC"/>
              </a:solidFill>
            </a:endParaRPr>
          </a:p>
          <a:p>
            <a:pPr marL="548640" indent="-41148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dirty="0" smtClean="0"/>
          </a:p>
        </p:txBody>
      </p:sp>
      <p:pic>
        <p:nvPicPr>
          <p:cNvPr id="18437" name="Рисунок 4" descr="0_27ecc_6ab0601a_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861048"/>
            <a:ext cx="4032448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5" descr="19107623_Kustodiev_Derevenskaya_maslenica_Garmonist_1916_SZ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988840"/>
            <a:ext cx="2435225" cy="2895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i="1" smtClean="0">
                <a:solidFill>
                  <a:srgbClr val="0033CC"/>
                </a:solidFill>
              </a:rPr>
              <a:t>Суббота — </a:t>
            </a:r>
            <a:r>
              <a:rPr lang="ru-RU" sz="4000" i="1" err="1" smtClean="0">
                <a:solidFill>
                  <a:srgbClr val="0033CC"/>
                </a:solidFill>
              </a:rPr>
              <a:t>Золовкины</a:t>
            </a:r>
            <a:r>
              <a:rPr lang="ru-RU" sz="4000" i="1" smtClean="0">
                <a:solidFill>
                  <a:srgbClr val="0033CC"/>
                </a:solidFill>
              </a:rPr>
              <a:t> посиделки</a:t>
            </a:r>
            <a:endParaRPr lang="ru-RU" sz="400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b="1" i="1" dirty="0" smtClean="0">
                <a:solidFill>
                  <a:srgbClr val="0033CC"/>
                </a:solidFill>
              </a:rPr>
              <a:t>В этот день братья-сёстры,  золовки-деверья  приходили в гости к молодым невесткам, пробовали их блины и получали подарки. </a:t>
            </a:r>
          </a:p>
          <a:p>
            <a:pPr marL="274320" indent="-27432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i="1" dirty="0">
              <a:solidFill>
                <a:srgbClr val="0033CC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i="1" dirty="0" smtClean="0">
              <a:solidFill>
                <a:srgbClr val="0033CC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i="1" dirty="0">
              <a:solidFill>
                <a:srgbClr val="0033CC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i="1" dirty="0" smtClean="0">
              <a:solidFill>
                <a:srgbClr val="0033CC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i="1" dirty="0">
              <a:solidFill>
                <a:srgbClr val="0033CC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2400" b="1" i="1" dirty="0" smtClean="0">
              <a:solidFill>
                <a:srgbClr val="0033CC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endParaRPr lang="ru-RU" sz="2400" b="1" i="1" dirty="0" smtClean="0">
              <a:solidFill>
                <a:srgbClr val="0033CC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endParaRPr lang="ru-RU" sz="2400" b="1" i="1" dirty="0" smtClean="0">
              <a:solidFill>
                <a:srgbClr val="0033CC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endParaRPr lang="ru-RU" sz="2400" b="1" i="1" dirty="0" smtClean="0">
              <a:solidFill>
                <a:srgbClr val="0033CC"/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"/>
              <a:defRPr/>
            </a:pPr>
            <a:r>
              <a:rPr lang="ru-RU" sz="2400" b="1" i="1" dirty="0" smtClean="0">
                <a:solidFill>
                  <a:srgbClr val="0033CC"/>
                </a:solidFill>
              </a:rPr>
              <a:t>Главное событие – взятие снежного городка – последнего оплота зимы.</a:t>
            </a:r>
            <a:br>
              <a:rPr lang="ru-RU" sz="2400" b="1" i="1" dirty="0" smtClean="0">
                <a:solidFill>
                  <a:srgbClr val="0033CC"/>
                </a:solidFill>
              </a:rPr>
            </a:br>
            <a:endParaRPr lang="ru-RU" sz="2400" dirty="0"/>
          </a:p>
        </p:txBody>
      </p:sp>
      <p:pic>
        <p:nvPicPr>
          <p:cNvPr id="19460" name="Рисунок 3" descr="126460011024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926" y="2317170"/>
            <a:ext cx="3733800" cy="24844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461" name="Рисунок 4" descr="surikov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286000"/>
            <a:ext cx="4566038" cy="2517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27432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i="1" smtClean="0">
                <a:solidFill>
                  <a:srgbClr val="0033CC"/>
                </a:solidFill>
              </a:rPr>
              <a:t>         Воскресенье </a:t>
            </a:r>
            <a:br>
              <a:rPr lang="ru-RU" sz="4000" i="1" smtClean="0">
                <a:solidFill>
                  <a:srgbClr val="0033CC"/>
                </a:solidFill>
              </a:rPr>
            </a:br>
            <a:r>
              <a:rPr lang="ru-RU" sz="4000" i="1" smtClean="0">
                <a:solidFill>
                  <a:srgbClr val="0033CC"/>
                </a:solidFill>
              </a:rPr>
              <a:t>         - Проводы зимы</a:t>
            </a: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i="1" smtClean="0">
                <a:solidFill>
                  <a:srgbClr val="0033CC"/>
                </a:solidFill>
              </a:rPr>
              <a:t/>
            </a:r>
            <a:br>
              <a:rPr lang="ru-RU" sz="4000" i="1" smtClean="0">
                <a:solidFill>
                  <a:srgbClr val="0033CC"/>
                </a:solidFill>
              </a:rPr>
            </a:br>
            <a:endParaRPr lang="ru-RU" sz="4000"/>
          </a:p>
        </p:txBody>
      </p:sp>
      <p:pic>
        <p:nvPicPr>
          <p:cNvPr id="20483" name="Picture 2" descr="\\10.5.178.2\Volume_1\2   ДОКУМЕНТЫ 08-09\J  ФЕВРАЛЬ\26 02 09  Масленица\D20_838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304800"/>
            <a:ext cx="2052625" cy="3078163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412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267200" cy="4800600"/>
          </a:xfrm>
        </p:spPr>
        <p:txBody>
          <a:bodyPr/>
          <a:lstStyle/>
          <a:p>
            <a:r>
              <a:rPr lang="ru-RU" sz="2000" b="1" smtClean="0"/>
              <a:t>Начинался праздник в полдень на площади, где шумела ярмарка.</a:t>
            </a:r>
          </a:p>
          <a:p>
            <a:r>
              <a:rPr lang="ru-RU" sz="2000" b="1" smtClean="0"/>
              <a:t>Пели по кругу озорные частушки и масленичные дразнилки (думали, что зима обидится и уйдёт)</a:t>
            </a:r>
          </a:p>
          <a:p>
            <a:r>
              <a:rPr lang="ru-RU" sz="2000" b="1" smtClean="0"/>
              <a:t>Водили хороводы и пели песни.</a:t>
            </a:r>
          </a:p>
          <a:p>
            <a:r>
              <a:rPr lang="ru-RU" sz="2000" b="1" smtClean="0"/>
              <a:t>Вечером начиналось главное действие Масленицы – сожжение чучела Мары (Марены) – зимы лютой.</a:t>
            </a:r>
          </a:p>
        </p:txBody>
      </p:sp>
      <p:pic>
        <p:nvPicPr>
          <p:cNvPr id="20485" name="Рисунок 7" descr="1100606_krilov_sergei__maslenic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429000"/>
            <a:ext cx="3452813" cy="3065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5257800"/>
            <a:ext cx="7772400" cy="1371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i="1">
                <a:solidFill>
                  <a:srgbClr val="0033CC"/>
                </a:solidFill>
              </a:rPr>
              <a:t>Масленица годовая, Гостья наша дорогая! </a:t>
            </a:r>
            <a:br>
              <a:rPr lang="ru-RU" sz="2000" i="1">
                <a:solidFill>
                  <a:srgbClr val="0033CC"/>
                </a:solidFill>
              </a:rPr>
            </a:br>
            <a:r>
              <a:rPr lang="ru-RU" sz="2000" i="1">
                <a:solidFill>
                  <a:srgbClr val="0033CC"/>
                </a:solidFill>
              </a:rPr>
              <a:t>Она пешей к нам не ходит, </a:t>
            </a:r>
            <a:br>
              <a:rPr lang="ru-RU" sz="2000" i="1">
                <a:solidFill>
                  <a:srgbClr val="0033CC"/>
                </a:solidFill>
              </a:rPr>
            </a:br>
            <a:r>
              <a:rPr lang="ru-RU" sz="2000" i="1">
                <a:solidFill>
                  <a:srgbClr val="0033CC"/>
                </a:solidFill>
              </a:rPr>
              <a:t>Всё на конях приезжает. </a:t>
            </a:r>
            <a:br>
              <a:rPr lang="ru-RU" sz="2000" i="1">
                <a:solidFill>
                  <a:srgbClr val="0033CC"/>
                </a:solidFill>
              </a:rPr>
            </a:br>
            <a:r>
              <a:rPr lang="ru-RU" sz="2000" i="1">
                <a:solidFill>
                  <a:srgbClr val="0033CC"/>
                </a:solidFill>
              </a:rPr>
              <a:t>У ней кони вороные, </a:t>
            </a:r>
            <a:br>
              <a:rPr lang="ru-RU" sz="2000" i="1">
                <a:solidFill>
                  <a:srgbClr val="0033CC"/>
                </a:solidFill>
              </a:rPr>
            </a:br>
            <a:r>
              <a:rPr lang="ru-RU" sz="2000" i="1">
                <a:solidFill>
                  <a:srgbClr val="0033CC"/>
                </a:solidFill>
              </a:rPr>
              <a:t>Слуги молодые. </a:t>
            </a:r>
          </a:p>
        </p:txBody>
      </p:sp>
      <p:pic>
        <p:nvPicPr>
          <p:cNvPr id="22530" name="img_18" descr="35662549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47800" y="420640"/>
            <a:ext cx="6457950" cy="4456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610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i="1" smtClean="0">
                <a:solidFill>
                  <a:srgbClr val="0033CC"/>
                </a:solidFill>
              </a:rPr>
              <a:t>     Петрушечные </a:t>
            </a:r>
            <a:r>
              <a:rPr lang="ru-RU" sz="4400" i="1">
                <a:solidFill>
                  <a:srgbClr val="0033CC"/>
                </a:solidFill>
              </a:rPr>
              <a:t>комедии</a:t>
            </a:r>
          </a:p>
        </p:txBody>
      </p:sp>
      <p:pic>
        <p:nvPicPr>
          <p:cNvPr id="23554" name="Picture 4" descr="PETRUSK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371600"/>
            <a:ext cx="5105400" cy="3673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457200" y="5257800"/>
            <a:ext cx="822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i="1">
                <a:solidFill>
                  <a:srgbClr val="0033CC"/>
                </a:solidFill>
              </a:rPr>
              <a:t>В старину на масленицу была чрезвычайно популярна Петрушечная комедия. Бывало, что одновременно выступали сразу несколько петрушечников, показывающих свою нехитрую комедию помногу раз в день.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g_1" descr="Маслениц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664" y="381000"/>
            <a:ext cx="3077936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0"/>
            <a:ext cx="68580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i="1" smtClean="0">
                <a:solidFill>
                  <a:srgbClr val="0033CC"/>
                </a:solidFill>
              </a:rPr>
              <a:t/>
            </a:r>
            <a:br>
              <a:rPr lang="ru-RU" sz="3600" i="1" smtClean="0">
                <a:solidFill>
                  <a:srgbClr val="0033CC"/>
                </a:solidFill>
              </a:rPr>
            </a:br>
            <a:r>
              <a:rPr lang="ru-RU" sz="3600" i="1" smtClean="0">
                <a:solidFill>
                  <a:srgbClr val="0033CC"/>
                </a:solidFill>
              </a:rPr>
              <a:t> Прощеный </a:t>
            </a:r>
            <a:r>
              <a:rPr lang="ru-RU" sz="3600" i="1">
                <a:solidFill>
                  <a:srgbClr val="0033CC"/>
                </a:solidFill>
              </a:rPr>
              <a:t>день или </a:t>
            </a:r>
            <a:r>
              <a:rPr lang="ru-RU" sz="3600" i="1" smtClean="0">
                <a:solidFill>
                  <a:srgbClr val="0033CC"/>
                </a:solidFill>
              </a:rPr>
              <a:t/>
            </a:r>
            <a:br>
              <a:rPr lang="ru-RU" sz="3600" i="1" smtClean="0">
                <a:solidFill>
                  <a:srgbClr val="0033CC"/>
                </a:solidFill>
              </a:rPr>
            </a:br>
            <a:r>
              <a:rPr lang="ru-RU" sz="3600" i="1" smtClean="0">
                <a:solidFill>
                  <a:srgbClr val="0033CC"/>
                </a:solidFill>
              </a:rPr>
              <a:t>Прощеное  Воскресенье</a:t>
            </a:r>
            <a:r>
              <a:rPr lang="ru-RU" sz="4000" smtClean="0"/>
              <a:t> </a:t>
            </a:r>
            <a:endParaRPr lang="ru-RU" sz="4000"/>
          </a:p>
        </p:txBody>
      </p:sp>
      <p:sp>
        <p:nvSpPr>
          <p:cNvPr id="21508" name="Rectangle 3"/>
          <p:cNvSpPr>
            <a:spLocks noGrp="1" noChangeArrowheads="1"/>
          </p:cNvSpPr>
          <p:nvPr>
            <p:ph idx="1"/>
          </p:nvPr>
        </p:nvSpPr>
        <p:spPr>
          <a:xfrm>
            <a:off x="5791200" y="1676400"/>
            <a:ext cx="3352800" cy="4144963"/>
          </a:xfrm>
        </p:spPr>
        <p:txBody>
          <a:bodyPr/>
          <a:lstStyle/>
          <a:p>
            <a:pPr>
              <a:buFontTx/>
              <a:buNone/>
            </a:pPr>
            <a:r>
              <a:rPr lang="ru-RU" b="1" i="1" smtClean="0"/>
              <a:t>   </a:t>
            </a:r>
            <a:endParaRPr lang="ru-RU" b="1" i="1" smtClean="0">
              <a:solidFill>
                <a:srgbClr val="0033CC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181600" y="1917700"/>
            <a:ext cx="36576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 i="1">
                <a:solidFill>
                  <a:srgbClr val="0033CC"/>
                </a:solidFill>
              </a:rPr>
              <a:t>В последний день масленицы все друг у друга просили прощения за обиды вольные или невольные . Причем у врага прощение попросить было даже важнее, чем у друга.</a:t>
            </a:r>
          </a:p>
        </p:txBody>
      </p:sp>
      <p:pic>
        <p:nvPicPr>
          <p:cNvPr id="8" name="Picture 5" descr="attac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819400"/>
            <a:ext cx="4488190" cy="3733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0" y="1905000"/>
            <a:ext cx="3810000" cy="3276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i="1">
                <a:solidFill>
                  <a:srgbClr val="0033CC"/>
                </a:solidFill>
              </a:rPr>
              <a:t>Многие думают, что в последний день масленичной недели сжигают чучело </a:t>
            </a:r>
            <a:r>
              <a:rPr lang="ru-RU" sz="2400" i="1" smtClean="0">
                <a:solidFill>
                  <a:srgbClr val="0033CC"/>
                </a:solidFill>
              </a:rPr>
              <a:t>Масленицы</a:t>
            </a:r>
            <a:r>
              <a:rPr lang="ru-RU" sz="2400" i="1">
                <a:solidFill>
                  <a:srgbClr val="0033CC"/>
                </a:solidFill>
              </a:rPr>
              <a:t>, но нет, не Масленицу сжигают, а Зиму провожают!</a:t>
            </a:r>
            <a:br>
              <a:rPr lang="ru-RU" sz="2400" i="1">
                <a:solidFill>
                  <a:srgbClr val="0033CC"/>
                </a:solidFill>
              </a:rPr>
            </a:br>
            <a:r>
              <a:rPr lang="ru-RU" sz="2400" i="1">
                <a:solidFill>
                  <a:srgbClr val="0033CC"/>
                </a:solidFill>
              </a:rPr>
              <a:t/>
            </a:r>
            <a:br>
              <a:rPr lang="ru-RU" sz="2400" i="1">
                <a:solidFill>
                  <a:srgbClr val="0033CC"/>
                </a:solidFill>
              </a:rPr>
            </a:br>
            <a:r>
              <a:rPr lang="ru-RU" sz="2400" i="1">
                <a:solidFill>
                  <a:srgbClr val="0033CC"/>
                </a:solidFill>
              </a:rPr>
              <a:t/>
            </a:r>
            <a:br>
              <a:rPr lang="ru-RU" sz="2400" i="1">
                <a:solidFill>
                  <a:srgbClr val="0033CC"/>
                </a:solidFill>
              </a:rPr>
            </a:br>
            <a:endParaRPr lang="ru-RU" sz="2400" i="1">
              <a:solidFill>
                <a:srgbClr val="0033CC"/>
              </a:solidFill>
            </a:endParaRPr>
          </a:p>
        </p:txBody>
      </p:sp>
      <p:pic>
        <p:nvPicPr>
          <p:cNvPr id="25602" name="Picture 4" descr="event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001713"/>
            <a:ext cx="4724400" cy="53228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0200" y="762000"/>
            <a:ext cx="3352800" cy="551656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i="1">
                <a:solidFill>
                  <a:srgbClr val="0033CC"/>
                </a:solidFill>
              </a:rPr>
              <a:t>Наша Масленица дорогая </a:t>
            </a:r>
            <a:br>
              <a:rPr lang="ru-RU" sz="2400" i="1">
                <a:solidFill>
                  <a:srgbClr val="0033CC"/>
                </a:solidFill>
              </a:rPr>
            </a:br>
            <a:r>
              <a:rPr lang="ru-RU" sz="2400" i="1">
                <a:solidFill>
                  <a:srgbClr val="0033CC"/>
                </a:solidFill>
              </a:rPr>
              <a:t>Немножечко постояла. </a:t>
            </a:r>
            <a:br>
              <a:rPr lang="ru-RU" sz="2400" i="1">
                <a:solidFill>
                  <a:srgbClr val="0033CC"/>
                </a:solidFill>
              </a:rPr>
            </a:br>
            <a:r>
              <a:rPr lang="ru-RU" sz="2400" i="1">
                <a:solidFill>
                  <a:srgbClr val="0033CC"/>
                </a:solidFill>
              </a:rPr>
              <a:t>Мы думали — семь неделек, </a:t>
            </a:r>
            <a:br>
              <a:rPr lang="ru-RU" sz="2400" i="1">
                <a:solidFill>
                  <a:srgbClr val="0033CC"/>
                </a:solidFill>
              </a:rPr>
            </a:br>
            <a:r>
              <a:rPr lang="ru-RU" sz="2400" i="1">
                <a:solidFill>
                  <a:srgbClr val="0033CC"/>
                </a:solidFill>
              </a:rPr>
              <a:t>Схватимся, спохватимся — </a:t>
            </a:r>
            <a:br>
              <a:rPr lang="ru-RU" sz="2400" i="1">
                <a:solidFill>
                  <a:srgbClr val="0033CC"/>
                </a:solidFill>
              </a:rPr>
            </a:br>
            <a:r>
              <a:rPr lang="ru-RU" sz="2400" i="1">
                <a:solidFill>
                  <a:srgbClr val="0033CC"/>
                </a:solidFill>
              </a:rPr>
              <a:t>Всего семь денечков! </a:t>
            </a:r>
            <a:br>
              <a:rPr lang="ru-RU" sz="2400" i="1">
                <a:solidFill>
                  <a:srgbClr val="0033CC"/>
                </a:solidFill>
              </a:rPr>
            </a:br>
            <a:r>
              <a:rPr lang="ru-RU" sz="2400" i="1">
                <a:solidFill>
                  <a:srgbClr val="0033CC"/>
                </a:solidFill>
              </a:rPr>
              <a:t>Нас Масленица подманила, </a:t>
            </a:r>
            <a:br>
              <a:rPr lang="ru-RU" sz="2400" i="1">
                <a:solidFill>
                  <a:srgbClr val="0033CC"/>
                </a:solidFill>
              </a:rPr>
            </a:br>
            <a:r>
              <a:rPr lang="ru-RU" sz="2400" i="1">
                <a:solidFill>
                  <a:srgbClr val="0033CC"/>
                </a:solidFill>
              </a:rPr>
              <a:t>На большой пост посадила. </a:t>
            </a:r>
            <a:br>
              <a:rPr lang="ru-RU" sz="2400" i="1">
                <a:solidFill>
                  <a:srgbClr val="0033CC"/>
                </a:solidFill>
              </a:rPr>
            </a:br>
            <a:r>
              <a:rPr lang="ru-RU" sz="2000" i="1">
                <a:solidFill>
                  <a:srgbClr val="0033CC"/>
                </a:solidFill>
              </a:rPr>
              <a:t/>
            </a:r>
            <a:br>
              <a:rPr lang="ru-RU" sz="2000" i="1">
                <a:solidFill>
                  <a:srgbClr val="0033CC"/>
                </a:solidFill>
              </a:rPr>
            </a:br>
            <a:endParaRPr lang="ru-RU" sz="2000" i="1">
              <a:solidFill>
                <a:srgbClr val="0033CC"/>
              </a:solidFill>
            </a:endParaRPr>
          </a:p>
        </p:txBody>
      </p:sp>
      <p:pic>
        <p:nvPicPr>
          <p:cNvPr id="26626" name="img_10" descr="стихи к масленице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990600"/>
            <a:ext cx="3903663" cy="4876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0"/>
            <a:ext cx="5791200" cy="990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>
                <a:solidFill>
                  <a:srgbClr val="FF0000"/>
                </a:solidFill>
              </a:rPr>
              <a:t>Истоки праздника</a:t>
            </a:r>
          </a:p>
        </p:txBody>
      </p:sp>
      <p:pic>
        <p:nvPicPr>
          <p:cNvPr id="4099" name="Picture 2" descr="C:\Documents and Settings\ipatelev\Мои документы\Мои рисунки\s12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9749" y="1628800"/>
            <a:ext cx="3886200" cy="4114800"/>
          </a:xfrm>
          <a:noFill/>
        </p:spPr>
      </p:pic>
      <p:sp>
        <p:nvSpPr>
          <p:cNvPr id="4100" name="Содержимое 5"/>
          <p:cNvSpPr>
            <a:spLocks noGrp="1"/>
          </p:cNvSpPr>
          <p:nvPr>
            <p:ph sz="half" idx="2"/>
          </p:nvPr>
        </p:nvSpPr>
        <p:spPr>
          <a:xfrm>
            <a:off x="3886200" y="1066800"/>
            <a:ext cx="5105400" cy="57912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Масленица – древний славянский праздник, доставшийся нам в наследство от языческой культуры.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Это весёлые проводы зимы Марены и встреча весны.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Это поклонение богу Солнца – Ярило.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А у христиан – это последняя седмица перед Великим постом.</a:t>
            </a:r>
          </a:p>
          <a:p>
            <a:endParaRPr lang="ru-RU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76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smtClean="0">
                <a:solidFill>
                  <a:srgbClr val="FF0066"/>
                </a:solidFill>
              </a:rPr>
              <a:t>              Викторина</a:t>
            </a:r>
            <a:br>
              <a:rPr lang="ru-RU" sz="5400" smtClean="0">
                <a:solidFill>
                  <a:srgbClr val="FF0066"/>
                </a:solidFill>
              </a:rPr>
            </a:br>
            <a:endParaRPr lang="ru-RU" sz="5400">
              <a:solidFill>
                <a:srgbClr val="FF0066"/>
              </a:solidFill>
            </a:endParaRPr>
          </a:p>
        </p:txBody>
      </p:sp>
      <p:pic>
        <p:nvPicPr>
          <p:cNvPr id="6" name="Рисунок 6" descr="1291652119_obicha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0001"/>
          <a:stretch>
            <a:fillRect/>
          </a:stretch>
        </p:blipFill>
        <p:spPr>
          <a:xfrm>
            <a:off x="1066800" y="1219200"/>
            <a:ext cx="6934200" cy="5148330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               </a:t>
            </a:r>
            <a:endParaRPr lang="ru-RU"/>
          </a:p>
        </p:txBody>
      </p:sp>
      <p:sp>
        <p:nvSpPr>
          <p:cNvPr id="25603" name="Содержимое 1"/>
          <p:cNvSpPr>
            <a:spLocks noGrp="1"/>
          </p:cNvSpPr>
          <p:nvPr>
            <p:ph idx="1"/>
          </p:nvPr>
        </p:nvSpPr>
        <p:spPr>
          <a:xfrm>
            <a:off x="152400" y="609600"/>
            <a:ext cx="8686800" cy="5486400"/>
          </a:xfrm>
        </p:spPr>
        <p:txBody>
          <a:bodyPr/>
          <a:lstStyle/>
          <a:p>
            <a:r>
              <a:rPr lang="ru-RU" smtClean="0"/>
              <a:t>                    </a:t>
            </a:r>
            <a:r>
              <a:rPr lang="ru-RU" sz="4000" b="1" smtClean="0">
                <a:solidFill>
                  <a:srgbClr val="C00000"/>
                </a:solidFill>
                <a:cs typeface="Times New Roman" pitchFamily="18" charset="0"/>
              </a:rPr>
              <a:t>ВОПРОС №1</a:t>
            </a:r>
          </a:p>
          <a:p>
            <a:endParaRPr lang="ru-RU" sz="4000" b="1" smtClean="0">
              <a:solidFill>
                <a:srgbClr val="C00000"/>
              </a:solidFill>
              <a:cs typeface="Times New Roman" pitchFamily="18" charset="0"/>
            </a:endParaRPr>
          </a:p>
          <a:p>
            <a:endParaRPr lang="ru-RU" sz="4000" b="1" smtClean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ru-RU" sz="3600" b="1" smtClean="0">
                <a:solidFill>
                  <a:srgbClr val="C00000"/>
                </a:solidFill>
                <a:cs typeface="Times New Roman" pitchFamily="18" charset="0"/>
              </a:rPr>
              <a:t>КАК НАЗЫВАЛИ БОГА ВЕСЕННЕГО СОЛНЦА?</a:t>
            </a:r>
          </a:p>
          <a:p>
            <a:pPr>
              <a:buFont typeface="Wingdings 2" pitchFamily="18" charset="2"/>
              <a:buNone/>
            </a:pPr>
            <a:endParaRPr lang="ru-RU" sz="3600" b="1" smtClean="0">
              <a:solidFill>
                <a:srgbClr val="C00000"/>
              </a:solidFill>
              <a:cs typeface="Times New Roman" pitchFamily="18" charset="0"/>
            </a:endParaRPr>
          </a:p>
          <a:p>
            <a:endParaRPr lang="ru-RU" sz="3600" b="1" smtClean="0">
              <a:solidFill>
                <a:srgbClr val="C00000"/>
              </a:solidFill>
              <a:cs typeface="Times New Roman" pitchFamily="18" charset="0"/>
            </a:endParaRPr>
          </a:p>
          <a:p>
            <a:endParaRPr lang="ru-RU" sz="3600" b="1" smtClean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endParaRPr lang="ru-RU" sz="3600" b="1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868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0000"/>
                </a:solidFill>
              </a:rPr>
              <a:t>ЯРИЛО – БОГ ВЕСЕННЕГО СОЛНЦА</a:t>
            </a:r>
            <a:endParaRPr lang="ru-RU"/>
          </a:p>
        </p:txBody>
      </p:sp>
      <p:pic>
        <p:nvPicPr>
          <p:cNvPr id="29699" name="Содержимое 4" descr="Ярил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82"/>
          <a:stretch>
            <a:fillRect/>
          </a:stretch>
        </p:blipFill>
        <p:spPr>
          <a:xfrm>
            <a:off x="1828800" y="1463675"/>
            <a:ext cx="5334000" cy="50530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534400" cy="4572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000" b="1" smtClean="0">
                <a:solidFill>
                  <a:srgbClr val="C00000"/>
                </a:solidFill>
                <a:cs typeface="Times New Roman" pitchFamily="18" charset="0"/>
              </a:rPr>
              <a:t>               Вопрос №2</a:t>
            </a:r>
          </a:p>
          <a:p>
            <a:endParaRPr lang="ru-RU" sz="4000" b="1" smtClean="0">
              <a:solidFill>
                <a:srgbClr val="C00000"/>
              </a:solidFill>
              <a:cs typeface="Times New Roman" pitchFamily="18" charset="0"/>
            </a:endParaRPr>
          </a:p>
          <a:p>
            <a:r>
              <a:rPr lang="ru-RU" sz="4000" b="1" smtClean="0">
                <a:solidFill>
                  <a:srgbClr val="C00000"/>
                </a:solidFill>
                <a:cs typeface="Times New Roman" pitchFamily="18" charset="0"/>
              </a:rPr>
              <a:t>СИМВОЛОМ ЧЕГО ЯВЛЯЕТСЯ БЛИН?</a:t>
            </a:r>
          </a:p>
          <a:p>
            <a:endParaRPr lang="ru-RU" sz="4000" b="1" smtClean="0">
              <a:solidFill>
                <a:srgbClr val="C00000"/>
              </a:solidFill>
              <a:cs typeface="Times New Roman" pitchFamily="18" charset="0"/>
            </a:endParaRPr>
          </a:p>
          <a:p>
            <a:endParaRPr lang="ru-RU" sz="4000" b="1" smtClean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C000"/>
                </a:solidFill>
              </a:rPr>
              <a:t>БЛИН – СИМВОЛ СОЛНЦА</a:t>
            </a:r>
            <a:endParaRPr lang="ru-RU">
              <a:solidFill>
                <a:srgbClr val="FFC000"/>
              </a:solidFill>
            </a:endParaRPr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152400" y="4876800"/>
            <a:ext cx="8534400" cy="17526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 </a:t>
            </a:r>
            <a:r>
              <a:rPr lang="ru-RU" b="1" smtClean="0">
                <a:solidFill>
                  <a:srgbClr val="C00000"/>
                </a:solidFill>
              </a:rPr>
              <a:t>Круглые, румяные , горячие блины  напоминали по форме солнце, которое должно всё ярче разгораться, удлиняя день.</a:t>
            </a:r>
          </a:p>
        </p:txBody>
      </p:sp>
      <p:pic>
        <p:nvPicPr>
          <p:cNvPr id="31748" name="Picture 2" descr="\\10.5.178.2\Volume_1\3  ДОКУМЕНТЫ 09-10\J  ФЕВРАЛЬ\08 02 10  масленица открытие\DSC_928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7664" y="1412776"/>
            <a:ext cx="5705475" cy="3276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699" name="Содержимое 1"/>
          <p:cNvSpPr>
            <a:spLocks noGrp="1"/>
          </p:cNvSpPr>
          <p:nvPr>
            <p:ph idx="1"/>
          </p:nvPr>
        </p:nvSpPr>
        <p:spPr>
          <a:xfrm>
            <a:off x="228600" y="1524000"/>
            <a:ext cx="8610600" cy="4572000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r>
              <a:rPr lang="ru-RU" sz="4000" b="1" smtClean="0">
                <a:solidFill>
                  <a:srgbClr val="C00000"/>
                </a:solidFill>
                <a:cs typeface="Times New Roman" pitchFamily="18" charset="0"/>
              </a:rPr>
              <a:t>ВОПРОС №3</a:t>
            </a:r>
          </a:p>
          <a:p>
            <a:pPr>
              <a:buFont typeface="Wingdings 2" pitchFamily="18" charset="2"/>
              <a:buNone/>
            </a:pPr>
            <a:r>
              <a:rPr lang="ru-RU" sz="4800" b="1" smtClean="0">
                <a:solidFill>
                  <a:srgbClr val="C00000"/>
                </a:solidFill>
                <a:cs typeface="Times New Roman" pitchFamily="18" charset="0"/>
              </a:rPr>
              <a:t>	Как называется праздник, который зиму провожает, весну встречает?</a:t>
            </a:r>
          </a:p>
          <a:p>
            <a:pPr>
              <a:buFont typeface="Wingdings 2" pitchFamily="18" charset="2"/>
              <a:buNone/>
            </a:pPr>
            <a:endParaRPr lang="ru-RU" sz="4000" b="1" smtClean="0">
              <a:solidFill>
                <a:srgbClr val="C00000"/>
              </a:solidFill>
              <a:cs typeface="Times New Roman" pitchFamily="18" charset="0"/>
            </a:endParaRPr>
          </a:p>
          <a:p>
            <a:endParaRPr lang="ru-RU" sz="4000" b="1" smtClean="0">
              <a:solidFill>
                <a:srgbClr val="C00000"/>
              </a:solidFill>
              <a:cs typeface="Times New Roman" pitchFamily="18" charset="0"/>
            </a:endParaRPr>
          </a:p>
          <a:p>
            <a:pPr>
              <a:buFont typeface="Wingdings 2" pitchFamily="18" charset="2"/>
              <a:buNone/>
            </a:pPr>
            <a:r>
              <a:rPr lang="ru-RU" sz="4000" b="1" smtClean="0">
                <a:solidFill>
                  <a:srgbClr val="C00000"/>
                </a:solidFill>
                <a:cs typeface="Times New Roman" pitchFamily="18" charset="0"/>
              </a:rPr>
              <a:t>   </a:t>
            </a:r>
            <a:endParaRPr lang="ru-RU" sz="4400" b="1" smtClean="0">
              <a:solidFill>
                <a:srgbClr val="C00000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>
          <a:xfrm>
            <a:off x="2057400" y="228600"/>
            <a:ext cx="6629400" cy="1600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800" i="1" smtClean="0">
                <a:solidFill>
                  <a:srgbClr val="FF0066"/>
                </a:solidFill>
              </a:rPr>
              <a:t>    Масленица </a:t>
            </a:r>
            <a:r>
              <a:rPr lang="ru-RU" sz="4800" i="1">
                <a:solidFill>
                  <a:srgbClr val="FF0066"/>
                </a:solidFill>
              </a:rPr>
              <a:t/>
            </a:r>
            <a:br>
              <a:rPr lang="ru-RU" sz="4800" i="1">
                <a:solidFill>
                  <a:srgbClr val="FF0066"/>
                </a:solidFill>
              </a:rPr>
            </a:br>
            <a:endParaRPr lang="ru-RU" sz="4800" i="1">
              <a:solidFill>
                <a:srgbClr val="FF0066"/>
              </a:solidFill>
            </a:endParaRPr>
          </a:p>
        </p:txBody>
      </p:sp>
      <p:pic>
        <p:nvPicPr>
          <p:cNvPr id="33795" name="Picture 9" descr="Масленица — праздник, который отмечали еще наши предки-славян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378742"/>
            <a:ext cx="6435725" cy="49776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400800" cy="12192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ЗАДАНИЕ № 5</a:t>
            </a:r>
            <a:endParaRPr lang="ru-RU"/>
          </a:p>
        </p:txBody>
      </p:sp>
      <p:sp>
        <p:nvSpPr>
          <p:cNvPr id="31747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b="1" smtClean="0">
                <a:solidFill>
                  <a:srgbClr val="C00000"/>
                </a:solidFill>
                <a:cs typeface="Times New Roman" pitchFamily="18" charset="0"/>
              </a:rPr>
              <a:t>              </a:t>
            </a:r>
          </a:p>
          <a:p>
            <a:pPr>
              <a:buFont typeface="Wingdings 2" pitchFamily="18" charset="2"/>
              <a:buNone/>
            </a:pPr>
            <a:r>
              <a:rPr lang="ru-RU" sz="4000" b="1" smtClean="0">
                <a:solidFill>
                  <a:srgbClr val="C00000"/>
                </a:solidFill>
                <a:cs typeface="Times New Roman" pitchFamily="18" charset="0"/>
              </a:rPr>
              <a:t>КАЖДЫЙ ДЕНЬ МАСЛЕНИЦЫ ИМЕЛ СВОЁ НАЗВАНИЕ. СОЕДИНИТЕ ДНИ НЕДЕЛИ И НАЗВАНИЕ МАСЛЕНИЧНЫХ ДНЕЙ.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1"/>
          <p:cNvSpPr>
            <a:spLocks noGrp="1"/>
          </p:cNvSpPr>
          <p:nvPr>
            <p:ph idx="1"/>
          </p:nvPr>
        </p:nvSpPr>
        <p:spPr>
          <a:xfrm>
            <a:off x="457200" y="2209800"/>
            <a:ext cx="8153400" cy="31242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ПОНЕДЕЛЬНИК    - РАЗГУЛЯЙ</a:t>
            </a:r>
          </a:p>
          <a:p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ВТОРНИК      -           ЗАИГРЫШ</a:t>
            </a:r>
          </a:p>
          <a:p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ЧЕТВЕРГ     -             ВСТРЕЧА</a:t>
            </a:r>
          </a:p>
          <a:p>
            <a:r>
              <a:rPr lang="ru-RU" sz="3200" b="1" dirty="0" smtClean="0">
                <a:solidFill>
                  <a:srgbClr val="C00000"/>
                </a:solidFill>
                <a:cs typeface="Times New Roman" pitchFamily="18" charset="0"/>
              </a:rPr>
              <a:t>ВОСКРЕСЕНЬЕ   -   ПРОВОДЫ   </a:t>
            </a:r>
          </a:p>
        </p:txBody>
      </p:sp>
      <p:pic>
        <p:nvPicPr>
          <p:cNvPr id="35843" name="Содержимое 6" descr="13-14_02_mas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419600"/>
            <a:ext cx="3886200" cy="2249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event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962400"/>
            <a:ext cx="2232025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5" name="Picture 4" descr="maslenitsa"/>
          <p:cNvPicPr>
            <a:picLocks noChangeAspect="1" noChangeArrowheads="1"/>
          </p:cNvPicPr>
          <p:nvPr/>
        </p:nvPicPr>
        <p:blipFill>
          <a:blip r:embed="rId4" cstate="print"/>
          <a:srcRect b="9091"/>
          <a:stretch>
            <a:fillRect/>
          </a:stretch>
        </p:blipFill>
        <p:spPr bwMode="auto">
          <a:xfrm>
            <a:off x="4648200" y="228600"/>
            <a:ext cx="3962400" cy="177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6" descr="40343194_1235828131_Kustodiev_Maslenica192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"/>
            <a:ext cx="3810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\\10.5.178.2\Volume_1\3  ДОКУМЕНТЫ 09-10\J  ФЕВРАЛЬ\11 02 10  масленица на улице\DSC_02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743200"/>
            <a:ext cx="5486400" cy="36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1000" y="152400"/>
            <a:ext cx="8610600" cy="1219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ВЕСЁЛЫЕ ЗАКЛИЧКИ</a:t>
            </a:r>
            <a:br>
              <a:rPr lang="ru-RU" sz="44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/>
          </a:p>
        </p:txBody>
      </p:sp>
      <p:sp>
        <p:nvSpPr>
          <p:cNvPr id="33796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59238" cy="4572000"/>
          </a:xfrm>
        </p:spPr>
        <p:txBody>
          <a:bodyPr/>
          <a:lstStyle/>
          <a:p>
            <a:endParaRPr lang="ru-RU" sz="2800" b="1" smtClean="0">
              <a:solidFill>
                <a:srgbClr val="C00000"/>
              </a:solidFill>
              <a:cs typeface="Times New Roman" pitchFamily="18" charset="0"/>
            </a:endParaRPr>
          </a:p>
          <a:p>
            <a:endParaRPr lang="ru-RU" sz="2800" b="1" smtClean="0">
              <a:solidFill>
                <a:srgbClr val="C00000"/>
              </a:solidFill>
              <a:cs typeface="Times New Roman" pitchFamily="18" charset="0"/>
            </a:endParaRPr>
          </a:p>
          <a:p>
            <a:endParaRPr lang="ru-RU" sz="2800" b="1" smtClean="0">
              <a:solidFill>
                <a:srgbClr val="C00000"/>
              </a:solidFill>
              <a:cs typeface="Times New Roman" pitchFamily="18" charset="0"/>
            </a:endParaRPr>
          </a:p>
          <a:p>
            <a:endParaRPr lang="ru-RU" smtClean="0"/>
          </a:p>
        </p:txBody>
      </p:sp>
      <p:pic>
        <p:nvPicPr>
          <p:cNvPr id="36869" name="Picture 3" descr="\\10.5.178.2\Volume_1\3  ДОКУМЕНТЫ 09-10\J  ФЕВРАЛЬ\08 02 10  масленица открытие\DSC_929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685800"/>
            <a:ext cx="4495800" cy="2997200"/>
          </a:xfrm>
          <a:prstGeom prst="ellipse">
            <a:avLst/>
          </a:prstGeom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5"/>
          <p:cNvSpPr>
            <a:spLocks noGrp="1"/>
          </p:cNvSpPr>
          <p:nvPr>
            <p:ph sz="half" idx="1"/>
          </p:nvPr>
        </p:nvSpPr>
        <p:spPr>
          <a:xfrm>
            <a:off x="4724400" y="533400"/>
            <a:ext cx="4267200" cy="5867400"/>
          </a:xfrm>
        </p:spPr>
        <p:txBody>
          <a:bodyPr/>
          <a:lstStyle/>
          <a:p>
            <a:r>
              <a:rPr lang="ru-RU" sz="2400" b="1" i="1" smtClean="0">
                <a:solidFill>
                  <a:srgbClr val="0033CC"/>
                </a:solidFill>
              </a:rPr>
              <a:t>В честь солнца сначала пекли пресные лепёшки, а когда научились</a:t>
            </a:r>
            <a:r>
              <a:rPr lang="en-US" sz="2400" b="1" i="1" smtClean="0">
                <a:solidFill>
                  <a:srgbClr val="0033CC"/>
                </a:solidFill>
              </a:rPr>
              <a:t> </a:t>
            </a:r>
            <a:r>
              <a:rPr lang="ru-RU" sz="2400" b="1" i="1" smtClean="0">
                <a:solidFill>
                  <a:srgbClr val="0033CC"/>
                </a:solidFill>
              </a:rPr>
              <a:t>приготовлять заквасное тесто, стали печь блины. </a:t>
            </a:r>
            <a:endParaRPr lang="ru-RU" sz="2400" b="1" smtClean="0"/>
          </a:p>
        </p:txBody>
      </p:sp>
      <p:pic>
        <p:nvPicPr>
          <p:cNvPr id="8195" name="Picture 6" descr="53aa5621f34b"/>
          <p:cNvPicPr>
            <a:picLocks noChangeAspect="1" noChangeArrowheads="1"/>
          </p:cNvPicPr>
          <p:nvPr/>
        </p:nvPicPr>
        <p:blipFill>
          <a:blip r:embed="rId2" cstate="print"/>
          <a:srcRect t="5882" r="3391" b="7843"/>
          <a:stretch>
            <a:fillRect/>
          </a:stretch>
        </p:blipFill>
        <p:spPr bwMode="auto">
          <a:xfrm>
            <a:off x="457200" y="762000"/>
            <a:ext cx="4343400" cy="3352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196" name="Рисунок 8" descr="707ebe34-769d-4b51-ad20-42f379fc917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819400"/>
            <a:ext cx="3124200" cy="3656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19" name="Picture 4" descr="412332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52400"/>
            <a:ext cx="8610600" cy="6477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mtClean="0">
                <a:solidFill>
                  <a:srgbClr val="FFC000"/>
                </a:solidFill>
              </a:rPr>
              <a:t>БЛИН – СИМВОЛ СОЛНЦА</a:t>
            </a:r>
            <a:endParaRPr lang="ru-RU">
              <a:solidFill>
                <a:srgbClr val="FFC000"/>
              </a:soli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152400" y="4343400"/>
            <a:ext cx="8534400" cy="228600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mtClean="0"/>
              <a:t>    </a:t>
            </a:r>
            <a:r>
              <a:rPr lang="ru-RU" b="1" smtClean="0">
                <a:solidFill>
                  <a:srgbClr val="C00000"/>
                </a:solidFill>
              </a:rPr>
              <a:t>Круглые, румяные , горячие блины  напоминали по форме солнце, которое должно всё ярче разгораться, удлиняя день.</a:t>
            </a:r>
          </a:p>
        </p:txBody>
      </p:sp>
      <p:pic>
        <p:nvPicPr>
          <p:cNvPr id="9220" name="Picture 2" descr="\\10.5.178.2\Volume_1\3  ДОКУМЕНТЫ 09-10\J  ФЕВРАЛЬ\08 02 10  масленица открытие\DSC_928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3648" y="1268760"/>
            <a:ext cx="5705475" cy="2755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\\10.5.178.2\Volume_1\2   ДОКУМЕНТЫ 08-09\J  ФЕВРАЛЬ\26 02 09  Масленица\D20_82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429000"/>
            <a:ext cx="4457700" cy="2971800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171" name="Содержимое 3"/>
          <p:cNvSpPr>
            <a:spLocks noGrp="1"/>
          </p:cNvSpPr>
          <p:nvPr>
            <p:ph sz="half" idx="2"/>
          </p:nvPr>
        </p:nvSpPr>
        <p:spPr>
          <a:xfrm>
            <a:off x="4419600" y="457200"/>
            <a:ext cx="4724400" cy="5867400"/>
          </a:xfrm>
        </p:spPr>
        <p:txBody>
          <a:bodyPr/>
          <a:lstStyle/>
          <a:p>
            <a:r>
              <a:rPr lang="ru-RU" sz="2400" b="1" smtClean="0"/>
              <a:t>По традиции дети должны</a:t>
            </a:r>
          </a:p>
          <a:p>
            <a:r>
              <a:rPr lang="ru-RU" sz="2400" b="1" smtClean="0"/>
              <a:t>были подбрасывать блинчики вверх и кричать:</a:t>
            </a:r>
          </a:p>
          <a:p>
            <a:r>
              <a:rPr lang="ru-RU" sz="2400" b="1" smtClean="0"/>
              <a:t> </a:t>
            </a:r>
            <a:r>
              <a:rPr lang="ru-RU" sz="2400" b="1" i="1" smtClean="0"/>
              <a:t>«Уходи, зима сопливая, приходи, лето красное!»  </a:t>
            </a:r>
            <a:r>
              <a:rPr lang="ru-RU" sz="2400" b="1" smtClean="0"/>
              <a:t>Чем выше сумеешь подбросить блинчик, тем счастливее будешь. Упавшие блинчики не выбрасывали, а отряхивали от  снега и съедали приговаривая: </a:t>
            </a:r>
          </a:p>
          <a:p>
            <a:r>
              <a:rPr lang="ru-RU" sz="2400" b="1" i="1" smtClean="0"/>
              <a:t>«Не поваляешь – не поешь».</a:t>
            </a:r>
          </a:p>
        </p:txBody>
      </p:sp>
      <p:pic>
        <p:nvPicPr>
          <p:cNvPr id="10244" name="Picture 2" descr="\\10.5.178.2\Volume_1\3  ДОКУМЕНТЫ 09-10\J  ФЕВРАЛЬ\08 02 10  масленица открытие\DSC_1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52400"/>
            <a:ext cx="4457700" cy="29718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0"/>
            <a:ext cx="8382000" cy="12954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i="1">
                <a:solidFill>
                  <a:srgbClr val="0033CC"/>
                </a:solidFill>
              </a:rPr>
              <a:t>Каждый день Масленицы имеет свое название и обряды</a:t>
            </a:r>
            <a:br>
              <a:rPr lang="ru-RU" sz="2800" i="1">
                <a:solidFill>
                  <a:srgbClr val="0033CC"/>
                </a:solidFill>
              </a:rPr>
            </a:br>
            <a:endParaRPr lang="ru-RU" sz="2800" i="1">
              <a:solidFill>
                <a:srgbClr val="0033CC"/>
              </a:solidFill>
            </a:endParaRPr>
          </a:p>
        </p:txBody>
      </p:sp>
      <p:pic>
        <p:nvPicPr>
          <p:cNvPr id="11266" name="Picture 4" descr="44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>
          <a:xfrm>
            <a:off x="1371600" y="228600"/>
            <a:ext cx="6705600" cy="4672013"/>
          </a:xfrm>
          <a:prstGeom prst="roundRect">
            <a:avLst>
              <a:gd name="adj" fmla="val 16667"/>
            </a:avLst>
          </a:prstGeom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i="1">
                <a:solidFill>
                  <a:srgbClr val="0033CC"/>
                </a:solidFill>
              </a:rPr>
              <a:t>Понедельник — Встреча.</a:t>
            </a:r>
            <a:r>
              <a:rPr lang="ru-RU" sz="4000"/>
              <a:t> </a:t>
            </a:r>
          </a:p>
        </p:txBody>
      </p:sp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>
          <a:xfrm>
            <a:off x="0" y="4876800"/>
            <a:ext cx="8991600" cy="1981200"/>
          </a:xfrm>
        </p:spPr>
        <p:txBody>
          <a:bodyPr>
            <a:normAutofit lnSpcReduction="10000"/>
          </a:bodyPr>
          <a:lstStyle/>
          <a:p>
            <a:pPr marL="548640" indent="-411480" algn="ctr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b="1" smtClean="0">
                <a:solidFill>
                  <a:srgbClr val="0033CC"/>
                </a:solidFill>
              </a:rPr>
              <a:t>В этот день сооружали и наряжали </a:t>
            </a:r>
            <a:r>
              <a:rPr lang="ru-RU" b="1" i="1" smtClean="0">
                <a:solidFill>
                  <a:srgbClr val="0033CC"/>
                </a:solidFill>
              </a:rPr>
              <a:t>соломенное чучело</a:t>
            </a:r>
            <a:r>
              <a:rPr lang="ru-RU" b="1" smtClean="0">
                <a:solidFill>
                  <a:srgbClr val="0033CC"/>
                </a:solidFill>
              </a:rPr>
              <a:t>,</a:t>
            </a:r>
          </a:p>
          <a:p>
            <a:pPr marL="548640" indent="-411480" algn="ctr" fontAlgn="auto">
              <a:lnSpc>
                <a:spcPct val="8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b="1" smtClean="0">
                <a:solidFill>
                  <a:srgbClr val="0033CC"/>
                </a:solidFill>
              </a:rPr>
              <a:t> заливали </a:t>
            </a:r>
            <a:r>
              <a:rPr lang="ru-RU" b="1" i="1" smtClean="0">
                <a:solidFill>
                  <a:srgbClr val="0033CC"/>
                </a:solidFill>
              </a:rPr>
              <a:t>ледяные горки</a:t>
            </a:r>
            <a:r>
              <a:rPr lang="ru-RU" b="1" smtClean="0">
                <a:solidFill>
                  <a:srgbClr val="0033CC"/>
                </a:solidFill>
              </a:rPr>
              <a:t>, строили различные </a:t>
            </a:r>
            <a:r>
              <a:rPr lang="ru-RU" b="1" i="1" smtClean="0">
                <a:solidFill>
                  <a:srgbClr val="0033CC"/>
                </a:solidFill>
              </a:rPr>
              <a:t>балаганы</a:t>
            </a:r>
            <a:r>
              <a:rPr lang="ru-RU" b="1" smtClean="0">
                <a:solidFill>
                  <a:srgbClr val="0033CC"/>
                </a:solidFill>
              </a:rPr>
              <a:t> и начинали печь </a:t>
            </a:r>
            <a:r>
              <a:rPr lang="ru-RU" b="1" i="1" smtClean="0">
                <a:solidFill>
                  <a:srgbClr val="0033CC"/>
                </a:solidFill>
              </a:rPr>
              <a:t>блины</a:t>
            </a:r>
            <a:r>
              <a:rPr lang="ru-RU" b="1" smtClean="0">
                <a:solidFill>
                  <a:srgbClr val="0033CC"/>
                </a:solidFill>
              </a:rPr>
              <a:t>.</a:t>
            </a:r>
            <a:br>
              <a:rPr lang="ru-RU" b="1" smtClean="0">
                <a:solidFill>
                  <a:srgbClr val="0033CC"/>
                </a:solidFill>
              </a:rPr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2292" name="Picture 4" descr="mirdat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3813175" cy="3276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293" name="Рисунок 6" descr="40343194_1235828131_Kustodiev_Maslenica19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4307366" cy="31829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10081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i="1" dirty="0" smtClean="0">
                <a:solidFill>
                  <a:srgbClr val="0033CC"/>
                </a:solidFill>
              </a:rPr>
              <a:t/>
            </a:r>
            <a:br>
              <a:rPr lang="ru-RU" sz="4000" i="1" dirty="0" smtClean="0">
                <a:solidFill>
                  <a:srgbClr val="0033CC"/>
                </a:solidFill>
              </a:rPr>
            </a:br>
            <a:r>
              <a:rPr lang="ru-RU" sz="4000" i="1" dirty="0" smtClean="0">
                <a:solidFill>
                  <a:srgbClr val="0033CC"/>
                </a:solidFill>
              </a:rPr>
              <a:t/>
            </a:r>
            <a:br>
              <a:rPr lang="ru-RU" sz="4000" i="1" dirty="0" smtClean="0">
                <a:solidFill>
                  <a:srgbClr val="0033CC"/>
                </a:solidFill>
              </a:rPr>
            </a:br>
            <a:r>
              <a:rPr lang="ru-RU" sz="4000" i="1" dirty="0" smtClean="0">
                <a:solidFill>
                  <a:srgbClr val="0033CC"/>
                </a:solidFill>
              </a:rPr>
              <a:t>Вторник - Заигрыши</a:t>
            </a:r>
            <a:br>
              <a:rPr lang="ru-RU" sz="4000" i="1" dirty="0" smtClean="0">
                <a:solidFill>
                  <a:srgbClr val="0033CC"/>
                </a:solidFill>
              </a:rPr>
            </a:br>
            <a:endParaRPr lang="ru-RU" sz="4000" i="1" dirty="0">
              <a:solidFill>
                <a:srgbClr val="0033CC"/>
              </a:solidFill>
            </a:endParaRPr>
          </a:p>
        </p:txBody>
      </p:sp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5105400"/>
            <a:ext cx="8229600" cy="1401763"/>
          </a:xfrm>
        </p:spPr>
        <p:txBody>
          <a:bodyPr>
            <a:normAutofit lnSpcReduction="10000"/>
          </a:bodyPr>
          <a:lstStyle/>
          <a:p>
            <a:pPr marL="548640" indent="-411480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b="1" dirty="0" smtClean="0">
                <a:solidFill>
                  <a:srgbClr val="0033CC"/>
                </a:solidFill>
              </a:rPr>
              <a:t>С раннего утра начиналось катание с гор, </a:t>
            </a:r>
          </a:p>
          <a:p>
            <a:pPr marL="548640" indent="-411480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b="1" dirty="0" smtClean="0">
                <a:solidFill>
                  <a:srgbClr val="0033CC"/>
                </a:solidFill>
              </a:rPr>
              <a:t>на тройках, на качелях. </a:t>
            </a:r>
          </a:p>
          <a:p>
            <a:pPr marL="548640" indent="-411480" algn="ctr" fontAlgn="auto">
              <a:lnSpc>
                <a:spcPct val="9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b="1" dirty="0" smtClean="0">
                <a:solidFill>
                  <a:srgbClr val="0033CC"/>
                </a:solidFill>
              </a:rPr>
              <a:t>Все приглашали друг друга в гости.</a:t>
            </a:r>
          </a:p>
        </p:txBody>
      </p:sp>
      <p:pic>
        <p:nvPicPr>
          <p:cNvPr id="13316" name="Picture 4" descr="maslenitsa"/>
          <p:cNvPicPr>
            <a:picLocks noChangeAspect="1" noChangeArrowheads="1"/>
          </p:cNvPicPr>
          <p:nvPr/>
        </p:nvPicPr>
        <p:blipFill>
          <a:blip r:embed="rId2" cstate="print"/>
          <a:srcRect b="9091"/>
          <a:stretch>
            <a:fillRect/>
          </a:stretch>
        </p:blipFill>
        <p:spPr bwMode="auto">
          <a:xfrm>
            <a:off x="1403648" y="1556792"/>
            <a:ext cx="6048672" cy="3327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61722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smtClean="0">
                <a:solidFill>
                  <a:srgbClr val="0033CC"/>
                </a:solidFill>
              </a:rPr>
              <a:t>«Правила катания»</a:t>
            </a:r>
            <a:br>
              <a:rPr lang="ru-RU" i="1" smtClean="0">
                <a:solidFill>
                  <a:srgbClr val="0033CC"/>
                </a:solidFill>
              </a:rPr>
            </a:br>
            <a:endParaRPr lang="ru-RU" i="1">
              <a:solidFill>
                <a:srgbClr val="0033CC"/>
              </a:solidFill>
            </a:endParaRPr>
          </a:p>
        </p:txBody>
      </p:sp>
      <p:pic>
        <p:nvPicPr>
          <p:cNvPr id="15363" name="Содержимое 4" descr="36327654_Katanie_s_goruy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04800"/>
            <a:ext cx="2593975" cy="3459163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292" name="Содержимое 3"/>
          <p:cNvSpPr>
            <a:spLocks noGrp="1"/>
          </p:cNvSpPr>
          <p:nvPr>
            <p:ph sz="half" idx="2"/>
          </p:nvPr>
        </p:nvSpPr>
        <p:spPr>
          <a:xfrm>
            <a:off x="5029200" y="685800"/>
            <a:ext cx="4114800" cy="5440363"/>
          </a:xfrm>
        </p:spPr>
        <p:txBody>
          <a:bodyPr/>
          <a:lstStyle/>
          <a:p>
            <a:r>
              <a:rPr lang="ru-RU" sz="2000" b="1" smtClean="0"/>
              <a:t>Дети катались с гор во все дни Масленицы.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/>
              <a:t>     Взрослые со среды-четверга.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/>
              <a:t>     Семейные пары могли скатиться  с горы один раз.</a:t>
            </a:r>
          </a:p>
          <a:p>
            <a:pPr>
              <a:buFont typeface="Wingdings 2" pitchFamily="18" charset="2"/>
              <a:buNone/>
            </a:pPr>
            <a:r>
              <a:rPr lang="ru-RU" sz="2000" b="1" smtClean="0"/>
              <a:t>     Катались на огромных санях по 8-10 человек, </a:t>
            </a:r>
          </a:p>
          <a:p>
            <a:r>
              <a:rPr lang="ru-RU" sz="2000" b="1" smtClean="0"/>
              <a:t>на деревянных чурбачках, </a:t>
            </a:r>
          </a:p>
          <a:p>
            <a:r>
              <a:rPr lang="ru-RU" sz="2000" b="1" smtClean="0"/>
              <a:t>на опрокинутых скамейках,</a:t>
            </a:r>
          </a:p>
          <a:p>
            <a:r>
              <a:rPr lang="ru-RU" sz="2000" b="1" smtClean="0"/>
              <a:t> на морозянках (коробки с намороженным днищем)</a:t>
            </a:r>
          </a:p>
          <a:p>
            <a:r>
              <a:rPr lang="ru-RU" sz="2000" b="1" smtClean="0"/>
              <a:t>на толстых кусках льда, вырубленных из озера или реки,</a:t>
            </a:r>
          </a:p>
          <a:p>
            <a:r>
              <a:rPr lang="ru-RU" sz="2000" b="1" smtClean="0"/>
              <a:t>На рогожах или мешковинах</a:t>
            </a:r>
          </a:p>
        </p:txBody>
      </p:sp>
      <p:pic>
        <p:nvPicPr>
          <p:cNvPr id="15365" name="Рисунок 5" descr="01135443.jpg"/>
          <p:cNvPicPr>
            <a:picLocks noChangeAspect="1"/>
          </p:cNvPicPr>
          <p:nvPr/>
        </p:nvPicPr>
        <p:blipFill>
          <a:blip r:embed="rId3" cstate="print"/>
          <a:srcRect l="7196" t="28799" r="13643" b="8400"/>
          <a:stretch>
            <a:fillRect/>
          </a:stretch>
        </p:blipFill>
        <p:spPr bwMode="auto">
          <a:xfrm rot="1131792">
            <a:off x="2260010" y="1572266"/>
            <a:ext cx="3074988" cy="1828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366" name="Рисунок 6" descr="1291652119_obichai.jpg"/>
          <p:cNvPicPr>
            <a:picLocks noChangeAspect="1"/>
          </p:cNvPicPr>
          <p:nvPr/>
        </p:nvPicPr>
        <p:blipFill>
          <a:blip r:embed="rId4" cstate="print"/>
          <a:srcRect b="10001"/>
          <a:stretch>
            <a:fillRect/>
          </a:stretch>
        </p:blipFill>
        <p:spPr bwMode="auto">
          <a:xfrm>
            <a:off x="0" y="3337560"/>
            <a:ext cx="5029200" cy="3291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асленица 2016 Кураков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Масленица 2016 Куракова</Template>
  <TotalTime>26</TotalTime>
  <Words>643</Words>
  <Application>Microsoft Office PowerPoint</Application>
  <PresentationFormat>Экран (4:3)</PresentationFormat>
  <Paragraphs>111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Масленица 2016 Куракова</vt:lpstr>
      <vt:lpstr>Масленица  </vt:lpstr>
      <vt:lpstr>Истоки праздника</vt:lpstr>
      <vt:lpstr>Презентация PowerPoint</vt:lpstr>
      <vt:lpstr>БЛИН – СИМВОЛ СОЛНЦА</vt:lpstr>
      <vt:lpstr>Презентация PowerPoint</vt:lpstr>
      <vt:lpstr>Каждый день Масленицы имеет свое название и обряды </vt:lpstr>
      <vt:lpstr>Понедельник — Встреча. </vt:lpstr>
      <vt:lpstr>  Вторник - Заигрыши </vt:lpstr>
      <vt:lpstr>«Правила катания» </vt:lpstr>
      <vt:lpstr>Среда - Лакомка </vt:lpstr>
      <vt:lpstr>Четверг — Широкий  или разгул                 </vt:lpstr>
      <vt:lpstr> Пятница — Тещины вечерки.  </vt:lpstr>
      <vt:lpstr>Суббота — Золовкины посиделки</vt:lpstr>
      <vt:lpstr>         Воскресенье           - Проводы зимы  </vt:lpstr>
      <vt:lpstr>Масленица годовая, Гостья наша дорогая!  Она пешей к нам не ходит,  Всё на конях приезжает.  У ней кони вороные,  Слуги молодые. </vt:lpstr>
      <vt:lpstr>     Петрушечные комедии</vt:lpstr>
      <vt:lpstr>  Прощеный день или  Прощеное  Воскресенье </vt:lpstr>
      <vt:lpstr>Многие думают, что в последний день масленичной недели сжигают чучело Масленицы, но нет, не Масленицу сжигают, а Зиму провожают!   </vt:lpstr>
      <vt:lpstr>Наша Масленица дорогая  Немножечко постояла.  Мы думали — семь неделек,  Схватимся, спохватимся —  Всего семь денечков!  Нас Масленица подманила,  На большой пост посадила.   </vt:lpstr>
      <vt:lpstr>              Викторина </vt:lpstr>
      <vt:lpstr>               </vt:lpstr>
      <vt:lpstr>ЯРИЛО – БОГ ВЕСЕННЕГО СОЛНЦА</vt:lpstr>
      <vt:lpstr>Презентация PowerPoint</vt:lpstr>
      <vt:lpstr>БЛИН – СИМВОЛ СОЛНЦА</vt:lpstr>
      <vt:lpstr>Презентация PowerPoint</vt:lpstr>
      <vt:lpstr>    Масленица  </vt:lpstr>
      <vt:lpstr>ЗАДАНИЕ № 5</vt:lpstr>
      <vt:lpstr>Презентация PowerPoint</vt:lpstr>
      <vt:lpstr>ВЕСЁЛЫЕ ЗАКЛИЧКИ </vt:lpstr>
      <vt:lpstr>Презентация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</dc:title>
  <dc:creator>Голубева Екатерина Аркадьевна</dc:creator>
  <cp:lastModifiedBy>Сасовская Елена Анатольевна</cp:lastModifiedBy>
  <cp:revision>6</cp:revision>
  <cp:lastPrinted>1601-01-01T00:00:00Z</cp:lastPrinted>
  <dcterms:created xsi:type="dcterms:W3CDTF">2016-03-10T14:50:23Z</dcterms:created>
  <dcterms:modified xsi:type="dcterms:W3CDTF">2018-11-08T15:08:56Z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