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317" r:id="rId2"/>
    <p:sldId id="326" r:id="rId3"/>
    <p:sldId id="310" r:id="rId4"/>
    <p:sldId id="319" r:id="rId5"/>
    <p:sldId id="261" r:id="rId6"/>
    <p:sldId id="264" r:id="rId7"/>
    <p:sldId id="267" r:id="rId8"/>
    <p:sldId id="307" r:id="rId9"/>
    <p:sldId id="298" r:id="rId10"/>
    <p:sldId id="293" r:id="rId11"/>
    <p:sldId id="272" r:id="rId12"/>
    <p:sldId id="278" r:id="rId13"/>
    <p:sldId id="292" r:id="rId14"/>
    <p:sldId id="320" r:id="rId15"/>
    <p:sldId id="325" r:id="rId16"/>
    <p:sldId id="311" r:id="rId17"/>
    <p:sldId id="321" r:id="rId18"/>
    <p:sldId id="263" r:id="rId19"/>
    <p:sldId id="269" r:id="rId20"/>
    <p:sldId id="262" r:id="rId21"/>
    <p:sldId id="268" r:id="rId22"/>
    <p:sldId id="271" r:id="rId23"/>
    <p:sldId id="276" r:id="rId24"/>
    <p:sldId id="300" r:id="rId25"/>
    <p:sldId id="297" r:id="rId26"/>
    <p:sldId id="295" r:id="rId27"/>
    <p:sldId id="323" r:id="rId28"/>
    <p:sldId id="316" r:id="rId29"/>
    <p:sldId id="313" r:id="rId30"/>
    <p:sldId id="322" r:id="rId31"/>
    <p:sldId id="266" r:id="rId32"/>
    <p:sldId id="274" r:id="rId33"/>
    <p:sldId id="299" r:id="rId34"/>
    <p:sldId id="309" r:id="rId35"/>
    <p:sldId id="308" r:id="rId36"/>
    <p:sldId id="294" r:id="rId37"/>
    <p:sldId id="301" r:id="rId38"/>
    <p:sldId id="273" r:id="rId39"/>
    <p:sldId id="302" r:id="rId40"/>
    <p:sldId id="324" r:id="rId41"/>
    <p:sldId id="318" r:id="rId42"/>
    <p:sldId id="327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FFF"/>
    <a:srgbClr val="612FF0"/>
    <a:srgbClr val="622AEF"/>
    <a:srgbClr val="AB14BB"/>
    <a:srgbClr val="57F2D2"/>
    <a:srgbClr val="10D2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77" autoAdjust="0"/>
    <p:restoredTop sz="86452" autoAdjust="0"/>
  </p:normalViewPr>
  <p:slideViewPr>
    <p:cSldViewPr snapToGrid="0" showGuides="1">
      <p:cViewPr>
        <p:scale>
          <a:sx n="82" d="100"/>
          <a:sy n="82" d="100"/>
        </p:scale>
        <p:origin x="2202" y="828"/>
      </p:cViewPr>
      <p:guideLst/>
    </p:cSldViewPr>
  </p:slideViewPr>
  <p:outlineViewPr>
    <p:cViewPr>
      <p:scale>
        <a:sx n="33" d="100"/>
        <a:sy n="33" d="100"/>
      </p:scale>
      <p:origin x="0" y="-76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02" d="100"/>
          <a:sy n="102" d="100"/>
        </p:scale>
        <p:origin x="2826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BFEE-F715-4A2D-A54E-4DC4103D0CAB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2AD22-0A08-4DD6-AC48-5ED5D278C9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779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 щелчку мыши появляется название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0657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002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4961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8248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7081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</a:t>
            </a:r>
            <a:r>
              <a:rPr lang="ru-RU" baseline="0" dirty="0" smtClean="0"/>
              <a:t> щелчку мыши по номеру вопроса справа на белом фоне – появляется текст вопроса;</a:t>
            </a:r>
          </a:p>
          <a:p>
            <a:r>
              <a:rPr lang="ru-RU" baseline="0" dirty="0" smtClean="0"/>
              <a:t>По щелчку мыши по номеру вопроса справа на желтом фоне – текст вопроса исчезает;</a:t>
            </a:r>
          </a:p>
          <a:p>
            <a:r>
              <a:rPr lang="ru-RU" baseline="0" dirty="0" smtClean="0"/>
              <a:t>По щелчку мыши по тексту вопроса – появляется ответ на вопрос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271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3111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 щелчку по выбранному вопросу – переход на соответствующий слайд, в последующем данный вопрос</a:t>
            </a:r>
            <a:r>
              <a:rPr lang="ru-RU" baseline="0" dirty="0" smtClean="0"/>
              <a:t> закрывается;</a:t>
            </a:r>
          </a:p>
          <a:p>
            <a:r>
              <a:rPr lang="ru-RU" baseline="0" dirty="0" smtClean="0"/>
              <a:t>На табло отображается счет игры, для смены количества баллов, нужно щелкнуть по соответствующей цифре слева или справа, в зависимости от того какая команда ответила на вопрос верно.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6352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4715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0452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92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 щелчку по букве -  соответствующей ответу в таблице – буква располагается</a:t>
            </a:r>
            <a:r>
              <a:rPr lang="ru-RU" baseline="0" dirty="0" smtClean="0"/>
              <a:t> в соответствующей ячейке.</a:t>
            </a:r>
          </a:p>
          <a:p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3991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900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7426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7517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64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5234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33145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1374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 щелчку мыши по вопросу, появляется программа с ошибками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6721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 щелчку по выбранному вопросу – переход на соответствующий слайд, в последующем данный вопрос</a:t>
            </a:r>
            <a:r>
              <a:rPr lang="ru-RU" baseline="0" dirty="0" smtClean="0"/>
              <a:t> закрывается;</a:t>
            </a:r>
          </a:p>
          <a:p>
            <a:r>
              <a:rPr lang="ru-RU" baseline="0" dirty="0" smtClean="0"/>
              <a:t>На табло отображается счет игры, для смены количества баллов, нужно щелкнуть по соответствующей цифре слева или справа, в зависимости от того какая команда ответила на вопрос верно.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489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1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 щелчку по выбранному вопросу – переход на соответствующий слайд, в последующем данный вопрос</a:t>
            </a:r>
            <a:r>
              <a:rPr lang="ru-RU" baseline="0" dirty="0" smtClean="0"/>
              <a:t> закрывается;</a:t>
            </a:r>
          </a:p>
          <a:p>
            <a:r>
              <a:rPr lang="ru-RU" baseline="0" dirty="0" smtClean="0"/>
              <a:t>На табло отображается счет игры, для смены количества баллов, нужно щелкнуть по соответствующей цифре слева или справа, в зависимости от того какая команда ответила на вопрос верно.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448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03386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48473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45095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1899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6038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21492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26880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3995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591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4894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789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2051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7050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2752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По щелчку на прямоугольнике «Ответ» - появляется верный ответ.</a:t>
            </a:r>
            <a:endParaRPr lang="ru-RU" dirty="0" smtClean="0"/>
          </a:p>
          <a:p>
            <a:r>
              <a:rPr lang="ru-RU" dirty="0" smtClean="0"/>
              <a:t>По щелчку на «Стрелка вправо» - происходит переход на слайд «Выбор вопросов».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2AD22-0A08-4DD6-AC48-5ED5D278C9C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258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5638-AF7E-487A-AFA4-4473ADA8876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1E3A-FA1A-4910-8236-DD27B42E17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413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5638-AF7E-487A-AFA4-4473ADA8876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1E3A-FA1A-4910-8236-DD27B42E17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902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5638-AF7E-487A-AFA4-4473ADA8876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1E3A-FA1A-4910-8236-DD27B42E17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430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5638-AF7E-487A-AFA4-4473ADA8876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1E3A-FA1A-4910-8236-DD27B42E17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810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5638-AF7E-487A-AFA4-4473ADA8876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1E3A-FA1A-4910-8236-DD27B42E17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0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5638-AF7E-487A-AFA4-4473ADA8876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1E3A-FA1A-4910-8236-DD27B42E17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388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5638-AF7E-487A-AFA4-4473ADA8876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1E3A-FA1A-4910-8236-DD27B42E17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887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5638-AF7E-487A-AFA4-4473ADA8876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1E3A-FA1A-4910-8236-DD27B42E17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92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5638-AF7E-487A-AFA4-4473ADA8876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1E3A-FA1A-4910-8236-DD27B42E17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174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5638-AF7E-487A-AFA4-4473ADA8876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1E3A-FA1A-4910-8236-DD27B42E17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800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5638-AF7E-487A-AFA4-4473ADA8876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01E3A-FA1A-4910-8236-DD27B42E17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59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D5638-AF7E-487A-AFA4-4473ADA8876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01E3A-FA1A-4910-8236-DD27B42E17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201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slide" Target="slide4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23.xml"/><Relationship Id="rId13" Type="http://schemas.openxmlformats.org/officeDocument/2006/relationships/slide" Target="slide5.xml"/><Relationship Id="rId3" Type="http://schemas.openxmlformats.org/officeDocument/2006/relationships/slide" Target="slide18.xml"/><Relationship Id="rId7" Type="http://schemas.openxmlformats.org/officeDocument/2006/relationships/slide" Target="slide22.xml"/><Relationship Id="rId12" Type="http://schemas.openxmlformats.org/officeDocument/2006/relationships/slide" Target="slide2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1.xml"/><Relationship Id="rId11" Type="http://schemas.openxmlformats.org/officeDocument/2006/relationships/slide" Target="slide26.xml"/><Relationship Id="rId5" Type="http://schemas.openxmlformats.org/officeDocument/2006/relationships/slide" Target="slide20.xml"/><Relationship Id="rId10" Type="http://schemas.openxmlformats.org/officeDocument/2006/relationships/slide" Target="slide25.xml"/><Relationship Id="rId4" Type="http://schemas.openxmlformats.org/officeDocument/2006/relationships/slide" Target="slide19.xml"/><Relationship Id="rId9" Type="http://schemas.openxmlformats.org/officeDocument/2006/relationships/slide" Target="slide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slide" Target="slide36.xml"/><Relationship Id="rId3" Type="http://schemas.openxmlformats.org/officeDocument/2006/relationships/slide" Target="slide31.xml"/><Relationship Id="rId7" Type="http://schemas.openxmlformats.org/officeDocument/2006/relationships/slide" Target="slide35.xml"/><Relationship Id="rId12" Type="http://schemas.openxmlformats.org/officeDocument/2006/relationships/slide" Target="slide40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4.xml"/><Relationship Id="rId11" Type="http://schemas.openxmlformats.org/officeDocument/2006/relationships/slide" Target="slide39.xml"/><Relationship Id="rId5" Type="http://schemas.openxmlformats.org/officeDocument/2006/relationships/slide" Target="slide33.xml"/><Relationship Id="rId10" Type="http://schemas.openxmlformats.org/officeDocument/2006/relationships/slide" Target="slide38.xml"/><Relationship Id="rId4" Type="http://schemas.openxmlformats.org/officeDocument/2006/relationships/slide" Target="slide32.xml"/><Relationship Id="rId9" Type="http://schemas.openxmlformats.org/officeDocument/2006/relationships/slide" Target="slide3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0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5.xml"/><Relationship Id="rId7" Type="http://schemas.openxmlformats.org/officeDocument/2006/relationships/slide" Target="slide9.xml"/><Relationship Id="rId12" Type="http://schemas.openxmlformats.org/officeDocument/2006/relationships/slide" Target="slide1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11" Type="http://schemas.openxmlformats.org/officeDocument/2006/relationships/slide" Target="slide13.xml"/><Relationship Id="rId5" Type="http://schemas.openxmlformats.org/officeDocument/2006/relationships/slide" Target="slide7.xml"/><Relationship Id="rId10" Type="http://schemas.openxmlformats.org/officeDocument/2006/relationships/slide" Target="slide12.xml"/><Relationship Id="rId4" Type="http://schemas.openxmlformats.org/officeDocument/2006/relationships/slide" Target="slide6.xml"/><Relationship Id="rId9" Type="http://schemas.openxmlformats.org/officeDocument/2006/relationships/slide" Target="slide1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 rot="21202704">
            <a:off x="1796196" y="1945845"/>
            <a:ext cx="5196073" cy="2337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660400">
              <a:schemeClr val="bg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ирог 22"/>
          <p:cNvSpPr/>
          <p:nvPr/>
        </p:nvSpPr>
        <p:spPr>
          <a:xfrm rot="9830614">
            <a:off x="3871707" y="1610801"/>
            <a:ext cx="5133165" cy="2550078"/>
          </a:xfrm>
          <a:prstGeom prst="pie">
            <a:avLst>
              <a:gd name="adj1" fmla="val 5331994"/>
              <a:gd name="adj2" fmla="val 16200000"/>
            </a:avLst>
          </a:prstGeom>
          <a:gradFill>
            <a:gsLst>
              <a:gs pos="0">
                <a:srgbClr val="FF0000"/>
              </a:gs>
              <a:gs pos="0">
                <a:srgbClr val="00B050"/>
              </a:gs>
              <a:gs pos="80000">
                <a:schemeClr val="bg1"/>
              </a:gs>
            </a:gsLst>
            <a:lin ang="21000000" scaled="0"/>
          </a:gradFill>
          <a:ln>
            <a:solidFill>
              <a:schemeClr val="bg1"/>
            </a:solidFill>
          </a:ln>
          <a:effectLst>
            <a:glow rad="254000">
              <a:schemeClr val="bg1"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22" name="Пирог 21"/>
          <p:cNvSpPr/>
          <p:nvPr/>
        </p:nvSpPr>
        <p:spPr>
          <a:xfrm rot="20605028">
            <a:off x="308370" y="2127912"/>
            <a:ext cx="3801641" cy="2714975"/>
          </a:xfrm>
          <a:prstGeom prst="pie">
            <a:avLst>
              <a:gd name="adj1" fmla="val 5331994"/>
              <a:gd name="adj2" fmla="val 16200000"/>
            </a:avLst>
          </a:prstGeom>
          <a:gradFill flip="none" rotWithShape="1">
            <a:gsLst>
              <a:gs pos="0">
                <a:srgbClr val="FF0000"/>
              </a:gs>
              <a:gs pos="0">
                <a:srgbClr val="FF0000"/>
              </a:gs>
              <a:gs pos="80000">
                <a:schemeClr val="bg1"/>
              </a:gs>
            </a:gsLst>
            <a:lin ang="21000000" scaled="0"/>
            <a:tileRect/>
          </a:gradFill>
          <a:ln>
            <a:solidFill>
              <a:schemeClr val="bg1"/>
            </a:solidFill>
          </a:ln>
          <a:effectLst>
            <a:glow rad="254000">
              <a:schemeClr val="bg1"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42309" y="7393606"/>
            <a:ext cx="898013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5000" b="1" spc="30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889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endParaRPr lang="ru-RU" sz="15000" b="1" cap="none" spc="300" dirty="0">
              <a:ln w="9525" cmpd="sng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glow rad="889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15395" y="7547971"/>
            <a:ext cx="898013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5000" b="1" spc="30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889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sz="15000" b="1" cap="none" spc="300" dirty="0">
              <a:ln w="9525" cmpd="sng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glow rad="889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24967" y="7547971"/>
            <a:ext cx="898013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5000" b="1" spc="30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889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endParaRPr lang="ru-RU" sz="15000" b="1" cap="none" spc="300" dirty="0">
              <a:ln w="9525" cmpd="sng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glow rad="889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9083" y="7547970"/>
            <a:ext cx="898013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5000" b="1" spc="30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889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</a:t>
            </a:r>
            <a:endParaRPr lang="ru-RU" sz="15000" b="1" cap="none" spc="300" dirty="0">
              <a:ln w="9525" cmpd="sng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glow rad="889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08655" y="7547969"/>
            <a:ext cx="898013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5000" b="1" spc="30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889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endParaRPr lang="ru-RU" sz="15000" b="1" cap="none" spc="300" dirty="0">
              <a:ln w="9525" cmpd="sng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glow rad="889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503116" y="-2875094"/>
            <a:ext cx="898013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5000" b="1" spc="30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glow rad="1270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sz="15000" b="1" cap="none" spc="300" dirty="0">
              <a:ln w="9525" cmpd="sng">
                <a:solidFill>
                  <a:schemeClr val="bg1"/>
                </a:solidFill>
                <a:prstDash val="solid"/>
              </a:ln>
              <a:solidFill>
                <a:srgbClr val="00B050"/>
              </a:solidFill>
              <a:effectLst>
                <a:glow rad="1270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783782" y="-2757528"/>
            <a:ext cx="898013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5000" b="1" spc="30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glow rad="1270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endParaRPr lang="ru-RU" sz="15000" b="1" cap="none" spc="300" dirty="0">
              <a:ln w="9525" cmpd="sng">
                <a:solidFill>
                  <a:schemeClr val="bg1"/>
                </a:solidFill>
                <a:prstDash val="solid"/>
              </a:ln>
              <a:solidFill>
                <a:srgbClr val="00B050"/>
              </a:solidFill>
              <a:effectLst>
                <a:glow rad="1270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301767" y="-2587712"/>
            <a:ext cx="898013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5000" b="1" spc="30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glow rad="1270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sz="15000" b="1" cap="none" spc="300" dirty="0">
              <a:ln w="9525" cmpd="sng">
                <a:solidFill>
                  <a:schemeClr val="bg1"/>
                </a:solidFill>
                <a:prstDash val="solid"/>
              </a:ln>
              <a:solidFill>
                <a:srgbClr val="00B050"/>
              </a:solidFill>
              <a:effectLst>
                <a:glow rad="1270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355594" y="-2757529"/>
            <a:ext cx="898013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5000" b="1" spc="30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glow rad="1270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endParaRPr lang="ru-RU" sz="15000" b="1" cap="none" spc="300" dirty="0">
              <a:ln w="9525" cmpd="sng">
                <a:solidFill>
                  <a:schemeClr val="bg1"/>
                </a:solidFill>
                <a:prstDash val="solid"/>
              </a:ln>
              <a:solidFill>
                <a:srgbClr val="00B050"/>
              </a:solidFill>
              <a:effectLst>
                <a:glow rad="1270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183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24 -0.00116 L -0.04305 -0.863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5" y="-43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44444E-6 L -0.04584 -0.90671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2" y="-4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44 0.01019 L -0.06302 -0.92338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23" y="-46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0684 -0.94236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20" y="-47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1018 L -0.04913 -0.96851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1" y="-47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6296E-6 L 0.08507 0.86319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3" y="4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33333E-6 L 0.06841 0.82222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0" y="4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0.03489 0.78865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" y="3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81481E-6 L -0.0585 0.74351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4" y="37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17" grpId="0"/>
      <p:bldP spid="18" grpId="0"/>
      <p:bldP spid="19" grpId="0"/>
      <p:bldP spid="2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Неспешный 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алгоритм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1" y="1304144"/>
            <a:ext cx="8605142" cy="32932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pPr algn="just"/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Исполнитель Черепашка перемещается на экране компьютера, оставляя след в виде линии. Какая фигура появится на экране в результате исполнения следующего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алгоритма: </a:t>
            </a:r>
            <a:r>
              <a:rPr lang="ru-RU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Повтори 8 </a:t>
            </a:r>
            <a:r>
              <a:rPr lang="en-US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ru-RU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Вперед 60 Направо 45</a:t>
            </a:r>
            <a:r>
              <a:rPr lang="en-US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ru-RU" sz="2300" b="1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равносторонний треугольник;</a:t>
            </a:r>
          </a:p>
          <a:p>
            <a:pPr algn="just"/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ромб;</a:t>
            </a:r>
          </a:p>
          <a:p>
            <a:pPr algn="just"/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правильный шестиугольник;</a:t>
            </a:r>
          </a:p>
          <a:p>
            <a:pPr algn="just"/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правильный восьмиугольник.</a:t>
            </a:r>
            <a:endParaRPr lang="ru-RU" sz="23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825" y="5838091"/>
            <a:ext cx="5402723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en-US" sz="2400" b="1" dirty="0" smtClean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 preferRelativeResize="0"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941574" y="4740284"/>
            <a:ext cx="1800000" cy="1800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50825" y="6207423"/>
            <a:ext cx="5402723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правильный 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восьмиугольник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лево 8">
            <a:hlinkClick r:id="rId4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3383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Условный алгоритм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1" y="1304144"/>
            <a:ext cx="616338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Чему равна переменная «</a:t>
            </a:r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после выполнения фрагмента программы?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825" y="5468759"/>
            <a:ext cx="616408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endParaRPr lang="en-US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4336" y="2711869"/>
            <a:ext cx="7352328" cy="13849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:= 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10; </a:t>
            </a:r>
            <a:r>
              <a:rPr lang="ru-RU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(a</a:t>
            </a:r>
            <a:r>
              <a:rPr lang="en-US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and (a=5) then b:=2*b else a:=a+1;</a:t>
            </a:r>
          </a:p>
          <a:p>
            <a:r>
              <a:rPr lang="en-US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(a&gt;b) or (b=5) </a:t>
            </a:r>
            <a:r>
              <a:rPr lang="en-US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then b:=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b-2 </a:t>
            </a:r>
            <a:r>
              <a:rPr lang="en-US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else a:=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a+2;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825" y="5838090"/>
            <a:ext cx="616408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2972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Среднее чисел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1" y="1304144"/>
            <a:ext cx="8605142" cy="27699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Чему равно среднее арифметическое значений элементов массива</a:t>
            </a:r>
            <a:r>
              <a:rPr lang="en-US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[3]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en-US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a[</a:t>
            </a:r>
            <a:r>
              <a:rPr lang="ru-RU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сформированного следующим образом:</a:t>
            </a:r>
          </a:p>
          <a:p>
            <a:pPr marL="806450" algn="just"/>
            <a:endParaRPr lang="en-US" sz="26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6450" algn="just"/>
            <a:r>
              <a:rPr lang="en-US" sz="2600" spc="2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i:=1 to 20 do</a:t>
            </a:r>
          </a:p>
          <a:p>
            <a:pPr marL="806450" algn="just"/>
            <a:r>
              <a:rPr lang="en-US" sz="2600" spc="2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2600" b="1" spc="200" dirty="0" err="1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b="1" spc="2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 = 2 </a:t>
            </a:r>
            <a:r>
              <a:rPr lang="en-US" sz="2600" spc="2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then a[</a:t>
            </a:r>
            <a:r>
              <a:rPr lang="en-US" sz="2600" spc="200" dirty="0" err="1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spc="2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]:=</a:t>
            </a:r>
            <a:r>
              <a:rPr lang="en-US" sz="2600" spc="200" dirty="0" err="1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spc="2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else </a:t>
            </a:r>
            <a:r>
              <a:rPr lang="en-US" sz="2600" spc="2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a[</a:t>
            </a:r>
            <a:r>
              <a:rPr lang="en-US" sz="2600" spc="200" dirty="0" err="1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spc="2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]:=</a:t>
            </a:r>
            <a:r>
              <a:rPr lang="en-US" sz="2600" spc="2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i+1; </a:t>
            </a:r>
          </a:p>
          <a:p>
            <a:pPr marL="806450" algn="just"/>
            <a:endParaRPr lang="ru-RU" sz="26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825" y="5468759"/>
            <a:ext cx="616408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endParaRPr lang="en-US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4657" y="5838090"/>
            <a:ext cx="616408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лево 8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4839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Вправо, влево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304144"/>
            <a:ext cx="5962467" cy="44627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pPr algn="just"/>
            <a:r>
              <a:rPr lang="ru-RU" sz="20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Исполнитель Робот действует на клетчатом поле, между соседними клетками которого могут стоять стены. Робот передвигается по клеткам поля и может выполнять следующие команды: </a:t>
            </a:r>
            <a:r>
              <a:rPr lang="ru-RU" sz="2200" b="1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Вверх (1), Вниз (2), Вправо (3), Влево (4</a:t>
            </a:r>
            <a:r>
              <a:rPr lang="ru-RU" sz="22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При </a:t>
            </a:r>
            <a:r>
              <a:rPr lang="ru-RU" sz="20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выполнении каждой такой команды Робот перемещается в соседнюю клетку в указанном направлении. Если же в этом направлении между клетками стоит стена, то робот </a:t>
            </a:r>
            <a:r>
              <a:rPr lang="ru-RU" sz="20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разрушается. Какую </a:t>
            </a:r>
            <a:r>
              <a:rPr lang="ru-RU" sz="20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последовательность из 5 команд выполнил Робот, чтобы переместиться из клетки А в клетку В, не разрушившись от встречи со стенами?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0826" y="5838091"/>
            <a:ext cx="5963162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en-US" sz="2400" b="1" dirty="0" smtClean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305578"/>
              </p:ext>
            </p:extLst>
          </p:nvPr>
        </p:nvGraphicFramePr>
        <p:xfrm>
          <a:off x="6243483" y="1304144"/>
          <a:ext cx="2881830" cy="2446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" name="Image" r:id="rId4" imgW="4622040" imgH="3923640" progId="Photoshop.Image.13">
                  <p:embed/>
                </p:oleObj>
              </mc:Choice>
              <mc:Fallback>
                <p:oleObj name="Image" r:id="rId4" imgW="4622040" imgH="3923640" progId="Photoshop.Image.1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43483" y="1304144"/>
                        <a:ext cx="2881830" cy="2446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50825" y="6207423"/>
            <a:ext cx="5963162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32324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трелка влево 10">
            <a:hlinkClick r:id="rId6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66767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1" y="1304144"/>
            <a:ext cx="8605142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Язык программирования «АДА» был так назван потому, что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i="1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Выберите правильный ответ:                                     </a:t>
            </a:r>
          </a:p>
          <a:p>
            <a:pPr algn="just"/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A) был адски сложным</a:t>
            </a:r>
          </a:p>
          <a:p>
            <a:pPr algn="just"/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Б) аббревиатура (Агрегация Данных и Алгоритмов)</a:t>
            </a:r>
          </a:p>
          <a:p>
            <a:pPr algn="just"/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В) так звали первого программиста</a:t>
            </a:r>
          </a:p>
          <a:p>
            <a:pPr algn="just"/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Г) создатель этого языка назвал его в честь своей 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жены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824" y="5468759"/>
            <a:ext cx="616408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Ответ:</a:t>
            </a:r>
          </a:p>
          <a:p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История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4657" y="5838091"/>
            <a:ext cx="6164081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первый программист – дочь поэта Байрона леди Ада Августа Лавлейс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трелка влево 10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0913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048294" y="2215771"/>
            <a:ext cx="3005182" cy="21499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75856" y="3614793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622A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73655" y="3608573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622A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71454" y="3614793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569253" y="3614793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773655" y="4012826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73655" y="4410859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773655" y="4808892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773655" y="5201737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73655" y="5599770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773655" y="5997803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773655" y="6395836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961811" y="3614793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359610" y="3614793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2359610" y="2420885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622A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359610" y="2818918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2359610" y="3216951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2359610" y="4012826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2359610" y="4410859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359610" y="4808892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2359610" y="5201737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359610" y="5599770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166213" y="2818727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622A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564012" y="2818727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961811" y="2818727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2757409" y="2818727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3155208" y="2818727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622A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155208" y="3216951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155208" y="3614984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3155208" y="4013017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3155208" y="4405862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622A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155208" y="4803895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3155208" y="5206925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3155208" y="5599770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3155208" y="5997803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3155208" y="6400700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2757409" y="6395836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00" b="1" dirty="0">
              <a:solidFill>
                <a:srgbClr val="622A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950806" y="6387793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3553007" y="6387793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4746404" y="6387793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4348605" y="6387793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5542002" y="6387793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5144203" y="6387793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3553007" y="4405862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4348605" y="4405862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3950806" y="4410726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3950806" y="4803895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3950806" y="5196740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5144203" y="4405862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Прямоугольник 62"/>
          <p:cNvSpPr/>
          <p:nvPr/>
        </p:nvSpPr>
        <p:spPr>
          <a:xfrm>
            <a:off x="5939801" y="4405862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5542002" y="4405862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Прямоугольник 71"/>
          <p:cNvSpPr/>
          <p:nvPr/>
        </p:nvSpPr>
        <p:spPr>
          <a:xfrm>
            <a:off x="3945565" y="4005687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3945565" y="3207479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Прямоугольник 73"/>
          <p:cNvSpPr/>
          <p:nvPr/>
        </p:nvSpPr>
        <p:spPr>
          <a:xfrm>
            <a:off x="3945565" y="3600324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3945565" y="2812146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3945565" y="2013938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/>
          <p:cNvSpPr/>
          <p:nvPr/>
        </p:nvSpPr>
        <p:spPr>
          <a:xfrm>
            <a:off x="3945565" y="2406783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3945565" y="1230736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622A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3945565" y="1623581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4343364" y="1230736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Прямоугольник 81"/>
          <p:cNvSpPr/>
          <p:nvPr/>
        </p:nvSpPr>
        <p:spPr>
          <a:xfrm>
            <a:off x="4746404" y="1230736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Прямоугольник 82"/>
          <p:cNvSpPr/>
          <p:nvPr/>
        </p:nvSpPr>
        <p:spPr>
          <a:xfrm>
            <a:off x="3553007" y="1230736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622A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6337600" y="6395836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Прямоугольник 84"/>
          <p:cNvSpPr/>
          <p:nvPr/>
        </p:nvSpPr>
        <p:spPr>
          <a:xfrm>
            <a:off x="5939801" y="6395836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Прямоугольник 85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Зрительский конкурс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379041" y="3591511"/>
            <a:ext cx="360000" cy="384175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739041" y="3591511"/>
            <a:ext cx="360000" cy="384175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1136840" y="3591511"/>
            <a:ext cx="360000" cy="384175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1534639" y="3591511"/>
            <a:ext cx="360000" cy="384175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748281" y="3969841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748281" y="436787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748281" y="4765907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748281" y="5158752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748281" y="5556785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748281" y="5954818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748281" y="6352851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1927197" y="3591511"/>
            <a:ext cx="360000" cy="384175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2363325" y="359400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2330392" y="2407162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2330392" y="2805195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2330392" y="3203228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2330392" y="3999103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2330392" y="4397136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2330392" y="4795169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2330392" y="518801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2330392" y="5586047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1116228" y="2787937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1514027" y="2787937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1911826" y="2787937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2707424" y="2787937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3105223" y="2787937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3105957" y="3175255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105957" y="3573288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3105957" y="3971321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6" name="Прямоугольник 115"/>
          <p:cNvSpPr/>
          <p:nvPr/>
        </p:nvSpPr>
        <p:spPr>
          <a:xfrm>
            <a:off x="3140005" y="4393350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3105957" y="4762199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3105957" y="5165229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3105957" y="555807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</a:p>
        </p:txBody>
      </p:sp>
      <p:sp>
        <p:nvSpPr>
          <p:cNvPr id="120" name="Прямоугольник 119"/>
          <p:cNvSpPr/>
          <p:nvPr/>
        </p:nvSpPr>
        <p:spPr>
          <a:xfrm>
            <a:off x="3105957" y="5956107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3105957" y="638332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" name="Прямоугольник 121"/>
          <p:cNvSpPr/>
          <p:nvPr/>
        </p:nvSpPr>
        <p:spPr>
          <a:xfrm>
            <a:off x="2731393" y="6379017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3" name="Прямоугольник 122"/>
          <p:cNvSpPr/>
          <p:nvPr/>
        </p:nvSpPr>
        <p:spPr>
          <a:xfrm>
            <a:off x="3924790" y="637097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3526991" y="637097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5" name="Прямоугольник 124"/>
          <p:cNvSpPr/>
          <p:nvPr/>
        </p:nvSpPr>
        <p:spPr>
          <a:xfrm>
            <a:off x="4720388" y="637097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4322589" y="637097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5515986" y="637097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5118187" y="637097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9" name="Прямоугольник 128"/>
          <p:cNvSpPr/>
          <p:nvPr/>
        </p:nvSpPr>
        <p:spPr>
          <a:xfrm>
            <a:off x="3564790" y="442127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0" name="Прямоугольник 129"/>
          <p:cNvSpPr/>
          <p:nvPr/>
        </p:nvSpPr>
        <p:spPr>
          <a:xfrm>
            <a:off x="4360388" y="442127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3960911" y="4392139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3956047" y="4790172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" name="Прямоугольник 132"/>
          <p:cNvSpPr/>
          <p:nvPr/>
        </p:nvSpPr>
        <p:spPr>
          <a:xfrm>
            <a:off x="3956047" y="5183017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Ь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5155986" y="442127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5951584" y="442127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5553785" y="442127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" name="Прямоугольник 142"/>
          <p:cNvSpPr/>
          <p:nvPr/>
        </p:nvSpPr>
        <p:spPr>
          <a:xfrm>
            <a:off x="3139837" y="4397598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4" name="Прямоугольник 143"/>
          <p:cNvSpPr/>
          <p:nvPr/>
        </p:nvSpPr>
        <p:spPr>
          <a:xfrm>
            <a:off x="3963698" y="4401200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5" name="Прямоугольник 144"/>
          <p:cNvSpPr/>
          <p:nvPr/>
        </p:nvSpPr>
        <p:spPr>
          <a:xfrm>
            <a:off x="3950806" y="399196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6" name="Прямоугольник 145"/>
          <p:cNvSpPr/>
          <p:nvPr/>
        </p:nvSpPr>
        <p:spPr>
          <a:xfrm>
            <a:off x="3950806" y="3193756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7" name="Прямоугольник 146"/>
          <p:cNvSpPr/>
          <p:nvPr/>
        </p:nvSpPr>
        <p:spPr>
          <a:xfrm>
            <a:off x="3950806" y="3586601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8" name="Прямоугольник 147"/>
          <p:cNvSpPr/>
          <p:nvPr/>
        </p:nvSpPr>
        <p:spPr>
          <a:xfrm>
            <a:off x="3950806" y="2798423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9" name="Прямоугольник 148"/>
          <p:cNvSpPr/>
          <p:nvPr/>
        </p:nvSpPr>
        <p:spPr>
          <a:xfrm>
            <a:off x="3950806" y="2000215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950806" y="2393060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3923250" y="1230736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3950806" y="1609858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4" name="Прямоугольник 153"/>
          <p:cNvSpPr/>
          <p:nvPr/>
        </p:nvSpPr>
        <p:spPr>
          <a:xfrm>
            <a:off x="4321049" y="1230736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5" name="Прямоугольник 154"/>
          <p:cNvSpPr/>
          <p:nvPr/>
        </p:nvSpPr>
        <p:spPr>
          <a:xfrm>
            <a:off x="4724089" y="1230736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6" name="Прямоугольник 155"/>
          <p:cNvSpPr/>
          <p:nvPr/>
        </p:nvSpPr>
        <p:spPr>
          <a:xfrm>
            <a:off x="3530692" y="1230736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7" name="Прямоугольник 156"/>
          <p:cNvSpPr/>
          <p:nvPr/>
        </p:nvSpPr>
        <p:spPr>
          <a:xfrm>
            <a:off x="6311584" y="6379017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8" name="Прямоугольник 157"/>
          <p:cNvSpPr/>
          <p:nvPr/>
        </p:nvSpPr>
        <p:spPr>
          <a:xfrm>
            <a:off x="5913785" y="6379017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2" name="Прямоугольник 161"/>
          <p:cNvSpPr/>
          <p:nvPr/>
        </p:nvSpPr>
        <p:spPr>
          <a:xfrm>
            <a:off x="8493451" y="1728258"/>
            <a:ext cx="537509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6074455" y="1720905"/>
            <a:ext cx="537509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2" name="Прямоугольник 171"/>
          <p:cNvSpPr/>
          <p:nvPr/>
        </p:nvSpPr>
        <p:spPr>
          <a:xfrm>
            <a:off x="7304478" y="1726620"/>
            <a:ext cx="537509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3" name="Прямоугольник 172"/>
          <p:cNvSpPr/>
          <p:nvPr/>
        </p:nvSpPr>
        <p:spPr>
          <a:xfrm>
            <a:off x="6700267" y="1726620"/>
            <a:ext cx="537509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" name="Прямоугольник 173"/>
          <p:cNvSpPr/>
          <p:nvPr/>
        </p:nvSpPr>
        <p:spPr>
          <a:xfrm>
            <a:off x="7895723" y="1722485"/>
            <a:ext cx="537509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5" name="Прямоугольник 174"/>
          <p:cNvSpPr/>
          <p:nvPr/>
        </p:nvSpPr>
        <p:spPr>
          <a:xfrm>
            <a:off x="8493451" y="1196663"/>
            <a:ext cx="537509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6" name="Прямоугольник 175"/>
          <p:cNvSpPr/>
          <p:nvPr/>
        </p:nvSpPr>
        <p:spPr>
          <a:xfrm>
            <a:off x="6074455" y="1186292"/>
            <a:ext cx="537509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7" name="Прямоугольник 176"/>
          <p:cNvSpPr/>
          <p:nvPr/>
        </p:nvSpPr>
        <p:spPr>
          <a:xfrm>
            <a:off x="7297995" y="1190890"/>
            <a:ext cx="537509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" name="Прямоугольник 177"/>
          <p:cNvSpPr/>
          <p:nvPr/>
        </p:nvSpPr>
        <p:spPr>
          <a:xfrm>
            <a:off x="6697600" y="1186292"/>
            <a:ext cx="537509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9" name="Прямоугольник 178"/>
          <p:cNvSpPr/>
          <p:nvPr/>
        </p:nvSpPr>
        <p:spPr>
          <a:xfrm>
            <a:off x="7895723" y="1190890"/>
            <a:ext cx="537509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0" name="Прямоугольник 179"/>
          <p:cNvSpPr/>
          <p:nvPr/>
        </p:nvSpPr>
        <p:spPr>
          <a:xfrm>
            <a:off x="8489425" y="1729342"/>
            <a:ext cx="537509" cy="360000"/>
          </a:xfrm>
          <a:prstGeom prst="rect">
            <a:avLst/>
          </a:prstGeom>
          <a:solidFill>
            <a:srgbClr val="FFFF00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1" name="Прямоугольник 180"/>
          <p:cNvSpPr/>
          <p:nvPr/>
        </p:nvSpPr>
        <p:spPr>
          <a:xfrm>
            <a:off x="6074455" y="1719557"/>
            <a:ext cx="537509" cy="360000"/>
          </a:xfrm>
          <a:prstGeom prst="rect">
            <a:avLst/>
          </a:prstGeom>
          <a:solidFill>
            <a:srgbClr val="FFFF00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2" name="Прямоугольник 181"/>
          <p:cNvSpPr/>
          <p:nvPr/>
        </p:nvSpPr>
        <p:spPr>
          <a:xfrm>
            <a:off x="7300179" y="1719289"/>
            <a:ext cx="537509" cy="360000"/>
          </a:xfrm>
          <a:prstGeom prst="rect">
            <a:avLst/>
          </a:prstGeom>
          <a:solidFill>
            <a:srgbClr val="FFFF00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3" name="Прямоугольник 182"/>
          <p:cNvSpPr/>
          <p:nvPr/>
        </p:nvSpPr>
        <p:spPr>
          <a:xfrm>
            <a:off x="6700266" y="1727197"/>
            <a:ext cx="537509" cy="360000"/>
          </a:xfrm>
          <a:prstGeom prst="rect">
            <a:avLst/>
          </a:prstGeom>
          <a:solidFill>
            <a:srgbClr val="FFFF00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" name="Прямоугольник 183"/>
          <p:cNvSpPr/>
          <p:nvPr/>
        </p:nvSpPr>
        <p:spPr>
          <a:xfrm>
            <a:off x="7895723" y="1722485"/>
            <a:ext cx="537509" cy="360000"/>
          </a:xfrm>
          <a:prstGeom prst="rect">
            <a:avLst/>
          </a:prstGeom>
          <a:solidFill>
            <a:srgbClr val="FFFF00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5" name="Прямоугольник 184"/>
          <p:cNvSpPr/>
          <p:nvPr/>
        </p:nvSpPr>
        <p:spPr>
          <a:xfrm>
            <a:off x="8495691" y="1196663"/>
            <a:ext cx="537509" cy="360000"/>
          </a:xfrm>
          <a:prstGeom prst="rect">
            <a:avLst/>
          </a:prstGeom>
          <a:solidFill>
            <a:srgbClr val="FFFF00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6" name="Прямоугольник 185"/>
          <p:cNvSpPr/>
          <p:nvPr/>
        </p:nvSpPr>
        <p:spPr>
          <a:xfrm>
            <a:off x="6078508" y="1183548"/>
            <a:ext cx="537509" cy="360000"/>
          </a:xfrm>
          <a:prstGeom prst="rect">
            <a:avLst/>
          </a:prstGeom>
          <a:solidFill>
            <a:srgbClr val="FFFF00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7" name="Прямоугольник 186"/>
          <p:cNvSpPr/>
          <p:nvPr/>
        </p:nvSpPr>
        <p:spPr>
          <a:xfrm>
            <a:off x="7295755" y="1190890"/>
            <a:ext cx="537509" cy="360000"/>
          </a:xfrm>
          <a:prstGeom prst="rect">
            <a:avLst/>
          </a:prstGeom>
          <a:solidFill>
            <a:srgbClr val="FFFF00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8" name="Прямоугольник 187"/>
          <p:cNvSpPr/>
          <p:nvPr/>
        </p:nvSpPr>
        <p:spPr>
          <a:xfrm>
            <a:off x="6697600" y="1181752"/>
            <a:ext cx="537509" cy="360000"/>
          </a:xfrm>
          <a:prstGeom prst="rect">
            <a:avLst/>
          </a:prstGeom>
          <a:solidFill>
            <a:srgbClr val="FFFF00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9" name="Прямоугольник 188"/>
          <p:cNvSpPr/>
          <p:nvPr/>
        </p:nvSpPr>
        <p:spPr>
          <a:xfrm>
            <a:off x="7901753" y="1190890"/>
            <a:ext cx="537509" cy="360000"/>
          </a:xfrm>
          <a:prstGeom prst="rect">
            <a:avLst/>
          </a:prstGeom>
          <a:solidFill>
            <a:srgbClr val="FFFF00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0" name="Прямоугольник 189"/>
          <p:cNvSpPr/>
          <p:nvPr/>
        </p:nvSpPr>
        <p:spPr>
          <a:xfrm>
            <a:off x="3945565" y="921808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3" name="Прямоугольник 192"/>
          <p:cNvSpPr/>
          <p:nvPr/>
        </p:nvSpPr>
        <p:spPr>
          <a:xfrm>
            <a:off x="6104186" y="2223586"/>
            <a:ext cx="2916000" cy="19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000" dirty="0" smtClean="0">
                <a:solidFill>
                  <a:srgbClr val="622AEF"/>
                </a:solidFill>
              </a:rPr>
              <a:t>Бывает внутренний и внешний</a:t>
            </a:r>
            <a:endParaRPr lang="ru-RU" sz="2000" dirty="0">
              <a:solidFill>
                <a:srgbClr val="622AEF"/>
              </a:solidFill>
            </a:endParaRPr>
          </a:p>
        </p:txBody>
      </p:sp>
      <p:sp>
        <p:nvSpPr>
          <p:cNvPr id="195" name="Прямоугольник 194"/>
          <p:cNvSpPr/>
          <p:nvPr/>
        </p:nvSpPr>
        <p:spPr>
          <a:xfrm>
            <a:off x="767807" y="2804821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6" name="Прямоугольник 195"/>
          <p:cNvSpPr/>
          <p:nvPr/>
        </p:nvSpPr>
        <p:spPr>
          <a:xfrm>
            <a:off x="3185462" y="1230736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7" name="Прямоугольник 196"/>
          <p:cNvSpPr/>
          <p:nvPr/>
        </p:nvSpPr>
        <p:spPr>
          <a:xfrm>
            <a:off x="2341774" y="2025332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8" name="Прямоугольник 197"/>
          <p:cNvSpPr/>
          <p:nvPr/>
        </p:nvSpPr>
        <p:spPr>
          <a:xfrm>
            <a:off x="3154481" y="2415462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757409" y="4391521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0" name="Прямоугольник 199"/>
          <p:cNvSpPr/>
          <p:nvPr/>
        </p:nvSpPr>
        <p:spPr>
          <a:xfrm>
            <a:off x="2230088" y="6413308"/>
            <a:ext cx="517229" cy="34252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1" name="Прямоугольник 200"/>
          <p:cNvSpPr/>
          <p:nvPr/>
        </p:nvSpPr>
        <p:spPr>
          <a:xfrm>
            <a:off x="-589" y="360032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2" name="Прямоугольник 201"/>
          <p:cNvSpPr/>
          <p:nvPr/>
        </p:nvSpPr>
        <p:spPr>
          <a:xfrm>
            <a:off x="4724089" y="1994849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3" name="Прямоугольник 202"/>
          <p:cNvSpPr/>
          <p:nvPr/>
        </p:nvSpPr>
        <p:spPr>
          <a:xfrm>
            <a:off x="773655" y="3193756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7" name="Прямоугольник 206"/>
          <p:cNvSpPr/>
          <p:nvPr/>
        </p:nvSpPr>
        <p:spPr>
          <a:xfrm>
            <a:off x="3927511" y="1224633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2" name="Прямоугольник 191"/>
          <p:cNvSpPr/>
          <p:nvPr/>
        </p:nvSpPr>
        <p:spPr>
          <a:xfrm>
            <a:off x="6113556" y="2226951"/>
            <a:ext cx="2916000" cy="19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000" dirty="0">
                <a:solidFill>
                  <a:srgbClr val="622AEF"/>
                </a:solidFill>
              </a:rPr>
              <a:t>Объект, который выполняет алгоритм </a:t>
            </a:r>
          </a:p>
        </p:txBody>
      </p:sp>
      <p:sp>
        <p:nvSpPr>
          <p:cNvPr id="160" name="Прямоугольник 159"/>
          <p:cNvSpPr/>
          <p:nvPr/>
        </p:nvSpPr>
        <p:spPr>
          <a:xfrm>
            <a:off x="6104664" y="2230981"/>
            <a:ext cx="2916000" cy="20550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000" dirty="0">
                <a:solidFill>
                  <a:srgbClr val="622AEF"/>
                </a:solidFill>
              </a:rPr>
              <a:t>Алгоритмическая конструкция, в которой предусмотрен выбор одной из двух последовательности действий</a:t>
            </a:r>
          </a:p>
        </p:txBody>
      </p:sp>
      <p:sp>
        <p:nvSpPr>
          <p:cNvPr id="194" name="Прямоугольник 193"/>
          <p:cNvSpPr/>
          <p:nvPr/>
        </p:nvSpPr>
        <p:spPr>
          <a:xfrm>
            <a:off x="6109110" y="2219383"/>
            <a:ext cx="2916000" cy="19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000" dirty="0">
                <a:solidFill>
                  <a:srgbClr val="622AEF"/>
                </a:solidFill>
              </a:rPr>
              <a:t>Алгоритм, записанный на языке программирования</a:t>
            </a:r>
          </a:p>
        </p:txBody>
      </p:sp>
      <p:sp>
        <p:nvSpPr>
          <p:cNvPr id="218" name="Прямоугольник 217"/>
          <p:cNvSpPr/>
          <p:nvPr/>
        </p:nvSpPr>
        <p:spPr>
          <a:xfrm>
            <a:off x="2362662" y="3581917"/>
            <a:ext cx="360000" cy="384175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7" name="Прямоугольник 216"/>
          <p:cNvSpPr/>
          <p:nvPr/>
        </p:nvSpPr>
        <p:spPr>
          <a:xfrm>
            <a:off x="2327495" y="2802529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</a:p>
        </p:txBody>
      </p:sp>
      <p:sp>
        <p:nvSpPr>
          <p:cNvPr id="219" name="Прямоугольник 218"/>
          <p:cNvSpPr/>
          <p:nvPr/>
        </p:nvSpPr>
        <p:spPr>
          <a:xfrm>
            <a:off x="3110258" y="2789271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0" name="Прямоугольник 219"/>
          <p:cNvSpPr/>
          <p:nvPr/>
        </p:nvSpPr>
        <p:spPr>
          <a:xfrm>
            <a:off x="738391" y="3604632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1" name="Прямоугольник 220"/>
          <p:cNvSpPr/>
          <p:nvPr/>
        </p:nvSpPr>
        <p:spPr>
          <a:xfrm>
            <a:off x="3101485" y="6380434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1" name="Прямоугольник 190"/>
          <p:cNvSpPr/>
          <p:nvPr/>
        </p:nvSpPr>
        <p:spPr>
          <a:xfrm>
            <a:off x="6109110" y="2212826"/>
            <a:ext cx="2916000" cy="19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000" dirty="0" smtClean="0">
                <a:solidFill>
                  <a:srgbClr val="622AEF"/>
                </a:solidFill>
              </a:rPr>
              <a:t>Бывает верхний и нижний</a:t>
            </a:r>
            <a:endParaRPr lang="ru-RU" sz="2000" dirty="0">
              <a:solidFill>
                <a:srgbClr val="622AEF"/>
              </a:solidFill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6110934" y="2309962"/>
            <a:ext cx="2916000" cy="19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000" dirty="0" smtClean="0">
                <a:solidFill>
                  <a:srgbClr val="622AEF"/>
                </a:solidFill>
              </a:rPr>
              <a:t>Алгоритмическая </a:t>
            </a:r>
            <a:r>
              <a:rPr lang="ru-RU" sz="2000" dirty="0">
                <a:solidFill>
                  <a:srgbClr val="622AEF"/>
                </a:solidFill>
              </a:rPr>
              <a:t>конструкция, отображающая последовательный порядок действий</a:t>
            </a:r>
          </a:p>
        </p:txBody>
      </p:sp>
      <p:sp>
        <p:nvSpPr>
          <p:cNvPr id="159" name="Прямоугольник 158"/>
          <p:cNvSpPr/>
          <p:nvPr/>
        </p:nvSpPr>
        <p:spPr>
          <a:xfrm>
            <a:off x="6096818" y="2234657"/>
            <a:ext cx="2916000" cy="19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000" dirty="0" smtClean="0">
                <a:solidFill>
                  <a:srgbClr val="622AEF"/>
                </a:solidFill>
              </a:rPr>
              <a:t>Бывает одномерный и многомерный</a:t>
            </a:r>
            <a:endParaRPr lang="ru-RU" sz="2000" dirty="0">
              <a:solidFill>
                <a:srgbClr val="622AEF"/>
              </a:solidFill>
            </a:endParaRPr>
          </a:p>
        </p:txBody>
      </p:sp>
      <p:sp>
        <p:nvSpPr>
          <p:cNvPr id="205" name="Прямоугольник 204"/>
          <p:cNvSpPr/>
          <p:nvPr/>
        </p:nvSpPr>
        <p:spPr>
          <a:xfrm>
            <a:off x="6109110" y="2222997"/>
            <a:ext cx="2916000" cy="19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000" dirty="0">
                <a:solidFill>
                  <a:srgbClr val="622AEF"/>
                </a:solidFill>
              </a:rPr>
              <a:t>Понятное и точное предписание исполнителю совершить последовательность действий</a:t>
            </a:r>
          </a:p>
        </p:txBody>
      </p:sp>
      <p:sp>
        <p:nvSpPr>
          <p:cNvPr id="206" name="Прямоугольник 205"/>
          <p:cNvSpPr/>
          <p:nvPr/>
        </p:nvSpPr>
        <p:spPr>
          <a:xfrm>
            <a:off x="6120782" y="2226487"/>
            <a:ext cx="2916000" cy="19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000" dirty="0">
                <a:solidFill>
                  <a:srgbClr val="622AEF"/>
                </a:solidFill>
              </a:rPr>
              <a:t>Команда, записанная на языке программирования</a:t>
            </a:r>
          </a:p>
        </p:txBody>
      </p:sp>
      <p:sp>
        <p:nvSpPr>
          <p:cNvPr id="204" name="Прямоугольник 203"/>
          <p:cNvSpPr/>
          <p:nvPr/>
        </p:nvSpPr>
        <p:spPr>
          <a:xfrm>
            <a:off x="6111412" y="2230117"/>
            <a:ext cx="2916000" cy="19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000" dirty="0">
                <a:solidFill>
                  <a:srgbClr val="622AEF"/>
                </a:solidFill>
              </a:rPr>
              <a:t>Величина, которая меняется в процессе выполнения алгоритма</a:t>
            </a:r>
          </a:p>
        </p:txBody>
      </p:sp>
      <p:sp>
        <p:nvSpPr>
          <p:cNvPr id="222" name="Прямоугольник 221"/>
          <p:cNvSpPr/>
          <p:nvPr/>
        </p:nvSpPr>
        <p:spPr>
          <a:xfrm>
            <a:off x="4746144" y="4406147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3" name="Прямоугольник 222"/>
          <p:cNvSpPr/>
          <p:nvPr/>
        </p:nvSpPr>
        <p:spPr>
          <a:xfrm>
            <a:off x="4762744" y="4815940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4" name="Прямоугольник 223"/>
          <p:cNvSpPr/>
          <p:nvPr/>
        </p:nvSpPr>
        <p:spPr>
          <a:xfrm>
            <a:off x="4757577" y="5221879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5" name="Прямоугольник 224"/>
          <p:cNvSpPr/>
          <p:nvPr/>
        </p:nvSpPr>
        <p:spPr>
          <a:xfrm>
            <a:off x="4745175" y="3601566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6" name="Прямоугольник 225"/>
          <p:cNvSpPr/>
          <p:nvPr/>
        </p:nvSpPr>
        <p:spPr>
          <a:xfrm>
            <a:off x="4751282" y="4000890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7" name="Прямоугольник 226"/>
          <p:cNvSpPr/>
          <p:nvPr/>
        </p:nvSpPr>
        <p:spPr>
          <a:xfrm>
            <a:off x="4735655" y="2796303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8" name="Прямоугольник 227"/>
          <p:cNvSpPr/>
          <p:nvPr/>
        </p:nvSpPr>
        <p:spPr>
          <a:xfrm>
            <a:off x="4741123" y="3202242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9" name="Прямоугольник 228"/>
          <p:cNvSpPr/>
          <p:nvPr/>
        </p:nvSpPr>
        <p:spPr>
          <a:xfrm>
            <a:off x="4754235" y="5627818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0" name="Прямоугольник 229"/>
          <p:cNvSpPr/>
          <p:nvPr/>
        </p:nvSpPr>
        <p:spPr>
          <a:xfrm>
            <a:off x="4735913" y="2396979"/>
            <a:ext cx="360000" cy="360000"/>
          </a:xfrm>
          <a:prstGeom prst="rect">
            <a:avLst/>
          </a:prstGeom>
          <a:solidFill>
            <a:schemeClr val="bg1"/>
          </a:solidFill>
          <a:ln w="28575">
            <a:solidFill>
              <a:srgbClr val="612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622A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1" name="Прямоугольник 230"/>
          <p:cNvSpPr/>
          <p:nvPr/>
        </p:nvSpPr>
        <p:spPr>
          <a:xfrm>
            <a:off x="4754471" y="4401503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2" name="Прямоугольник 231"/>
          <p:cNvSpPr/>
          <p:nvPr/>
        </p:nvSpPr>
        <p:spPr>
          <a:xfrm>
            <a:off x="4753065" y="4405637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3" name="Прямоугольник 232"/>
          <p:cNvSpPr/>
          <p:nvPr/>
        </p:nvSpPr>
        <p:spPr>
          <a:xfrm>
            <a:off x="4735655" y="4797615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</a:p>
        </p:txBody>
      </p:sp>
      <p:sp>
        <p:nvSpPr>
          <p:cNvPr id="234" name="Прямоугольник 233"/>
          <p:cNvSpPr/>
          <p:nvPr/>
        </p:nvSpPr>
        <p:spPr>
          <a:xfrm>
            <a:off x="4735655" y="5190460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" name="Прямоугольник 234"/>
          <p:cNvSpPr/>
          <p:nvPr/>
        </p:nvSpPr>
        <p:spPr>
          <a:xfrm>
            <a:off x="4726595" y="3590160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6" name="Прямоугольник 235"/>
          <p:cNvSpPr/>
          <p:nvPr/>
        </p:nvSpPr>
        <p:spPr>
          <a:xfrm>
            <a:off x="4726595" y="3983005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7" name="Прямоугольник 236"/>
          <p:cNvSpPr/>
          <p:nvPr/>
        </p:nvSpPr>
        <p:spPr>
          <a:xfrm>
            <a:off x="4726595" y="2791952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8" name="Прямоугольник 237"/>
          <p:cNvSpPr/>
          <p:nvPr/>
        </p:nvSpPr>
        <p:spPr>
          <a:xfrm>
            <a:off x="4726595" y="3184797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9" name="Прямоугольник 238"/>
          <p:cNvSpPr/>
          <p:nvPr/>
        </p:nvSpPr>
        <p:spPr>
          <a:xfrm>
            <a:off x="4735655" y="5583305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0" name="Прямоугольник 239"/>
          <p:cNvSpPr/>
          <p:nvPr/>
        </p:nvSpPr>
        <p:spPr>
          <a:xfrm>
            <a:off x="4726595" y="2398203"/>
            <a:ext cx="360000" cy="360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12F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endParaRPr lang="ru-RU" b="1" dirty="0">
              <a:solidFill>
                <a:srgbClr val="612F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1599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8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7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9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5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1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3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3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1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2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>
                      <p:stCondLst>
                        <p:cond delay="0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0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"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208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9" fill="hold">
                      <p:stCondLst>
                        <p:cond delay="0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  <p:seq concurrent="1" nextAc="seek">
              <p:cTn id="223" restart="whenNotActive" fill="hold" evtFilter="cancelBubble" nodeType="interactiveSeq">
                <p:stCondLst>
                  <p:cond evt="onClick" delay="0">
                    <p:tgtEl>
                      <p:spTgt spid="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4" fill="hold">
                      <p:stCondLst>
                        <p:cond delay="0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1"/>
                  </p:tgtEl>
                </p:cond>
              </p:nextCondLst>
            </p:seq>
            <p:seq concurrent="1" nextAc="seek">
              <p:cTn id="238" restart="whenNotActive" fill="hold" evtFilter="cancelBubble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9" fill="hold">
                      <p:stCondLst>
                        <p:cond delay="0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"/>
                  </p:tgtEl>
                </p:cond>
              </p:nextCondLst>
            </p:seq>
            <p:seq concurrent="1" nextAc="seek">
              <p:cTn id="261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2" fill="hold">
                      <p:stCondLst>
                        <p:cond delay="0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  <p:seq concurrent="1" nextAc="seek">
              <p:cTn id="280" restart="whenNotActive" fill="hold" evtFilter="cancelBubble" nodeType="interactiveSeq">
                <p:stCondLst>
                  <p:cond evt="onClick" delay="0">
                    <p:tgtEl>
                      <p:spTgt spid="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1" fill="hold">
                      <p:stCondLst>
                        <p:cond delay="0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"/>
                  </p:tgtEl>
                </p:cond>
              </p:nextCondLst>
            </p:seq>
            <p:seq concurrent="1" nextAc="seek">
              <p:cTn id="301" restart="whenNotActive" fill="hold" evtFilter="cancelBubble" nodeType="interactiveSeq">
                <p:stCondLst>
                  <p:cond evt="onClick" delay="0">
                    <p:tgtEl>
                      <p:spTgt spid="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2" fill="hold">
                      <p:stCondLst>
                        <p:cond delay="0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"/>
                  </p:tgtEl>
                </p:cond>
              </p:nextCondLst>
            </p:seq>
            <p:seq concurrent="1" nextAc="seek">
              <p:cTn id="324" restart="whenNotActive" fill="hold" evtFilter="cancelBubble" nodeType="interactiveSeq">
                <p:stCondLst>
                  <p:cond evt="onClick" delay="0">
                    <p:tgtEl>
                      <p:spTgt spid="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5" fill="hold">
                      <p:stCondLst>
                        <p:cond delay="0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"/>
                  </p:tgtEl>
                </p:cond>
              </p:nextCondLst>
            </p:seq>
            <p:seq concurrent="1" nextAc="seek">
              <p:cTn id="345" restart="whenNotActive" fill="hold" evtFilter="cancelBubble" nodeType="interactiveSeq">
                <p:stCondLst>
                  <p:cond evt="onClick" delay="0">
                    <p:tgtEl>
                      <p:spTgt spid="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6" fill="hold">
                      <p:stCondLst>
                        <p:cond delay="0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6"/>
                  </p:tgtEl>
                </p:cond>
              </p:nextCondLst>
            </p:seq>
            <p:seq concurrent="1" nextAc="seek">
              <p:cTn id="352" restart="whenNotActive" fill="hold" evtFilter="cancelBubble" nodeType="interactiveSeq">
                <p:stCondLst>
                  <p:cond evt="onClick" delay="0">
                    <p:tgtEl>
                      <p:spTgt spid="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3" fill="hold">
                      <p:stCondLst>
                        <p:cond delay="0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"/>
                  </p:tgtEl>
                </p:cond>
              </p:nextCondLst>
            </p:seq>
          </p:childTnLst>
        </p:cTn>
      </p:par>
    </p:tnLst>
    <p:bldLst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6" grpId="0"/>
      <p:bldP spid="137" grpId="0"/>
      <p:bldP spid="143" grpId="0"/>
      <p:bldP spid="144" grpId="0"/>
      <p:bldP spid="145" grpId="0"/>
      <p:bldP spid="146" grpId="0"/>
      <p:bldP spid="147" grpId="0"/>
      <p:bldP spid="148" grpId="0"/>
      <p:bldP spid="149" grpId="0"/>
      <p:bldP spid="150" grpId="0"/>
      <p:bldP spid="152" grpId="0"/>
      <p:bldP spid="153" grpId="0"/>
      <p:bldP spid="154" grpId="0"/>
      <p:bldP spid="155" grpId="0"/>
      <p:bldP spid="156" grpId="0"/>
      <p:bldP spid="157" grpId="0"/>
      <p:bldP spid="158" grpId="0"/>
      <p:bldP spid="162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0" grpId="1" animBg="1"/>
      <p:bldP spid="181" grpId="0" animBg="1"/>
      <p:bldP spid="181" grpId="1" animBg="1"/>
      <p:bldP spid="182" grpId="0" animBg="1"/>
      <p:bldP spid="182" grpId="1" animBg="1"/>
      <p:bldP spid="183" grpId="0" animBg="1"/>
      <p:bldP spid="183" grpId="1" animBg="1"/>
      <p:bldP spid="184" grpId="0" animBg="1"/>
      <p:bldP spid="184" grpId="1" animBg="1"/>
      <p:bldP spid="185" grpId="0" animBg="1"/>
      <p:bldP spid="185" grpId="1" animBg="1"/>
      <p:bldP spid="186" grpId="1" animBg="1"/>
      <p:bldP spid="186" grpId="2" animBg="1"/>
      <p:bldP spid="187" grpId="0" animBg="1"/>
      <p:bldP spid="187" grpId="1" animBg="1"/>
      <p:bldP spid="188" grpId="0" animBg="1"/>
      <p:bldP spid="188" grpId="1" animBg="1"/>
      <p:bldP spid="189" grpId="0" animBg="1"/>
      <p:bldP spid="189" grpId="1" animBg="1"/>
      <p:bldP spid="193" grpId="1" animBg="1"/>
      <p:bldP spid="193" grpId="2" animBg="1"/>
      <p:bldP spid="207" grpId="0"/>
      <p:bldP spid="192" grpId="0" animBg="1"/>
      <p:bldP spid="192" grpId="1" animBg="1"/>
      <p:bldP spid="160" grpId="0" animBg="1"/>
      <p:bldP spid="160" grpId="1" animBg="1"/>
      <p:bldP spid="194" grpId="0" animBg="1"/>
      <p:bldP spid="194" grpId="1" animBg="1"/>
      <p:bldP spid="218" grpId="0"/>
      <p:bldP spid="217" grpId="0"/>
      <p:bldP spid="219" grpId="0"/>
      <p:bldP spid="220" grpId="0"/>
      <p:bldP spid="221" grpId="0"/>
      <p:bldP spid="191" grpId="0" animBg="1"/>
      <p:bldP spid="191" grpId="1" animBg="1"/>
      <p:bldP spid="170" grpId="0" animBg="1"/>
      <p:bldP spid="170" grpId="1" animBg="1"/>
      <p:bldP spid="159" grpId="0" animBg="1"/>
      <p:bldP spid="159" grpId="1" animBg="1"/>
      <p:bldP spid="205" grpId="0" animBg="1"/>
      <p:bldP spid="205" grpId="1" animBg="1"/>
      <p:bldP spid="206" grpId="0" animBg="1"/>
      <p:bldP spid="206" grpId="1" animBg="1"/>
      <p:bldP spid="204" grpId="0" animBg="1"/>
      <p:bldP spid="204" grpId="1" animBg="1"/>
      <p:bldP spid="231" grpId="0"/>
      <p:bldP spid="2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14122" y="1920895"/>
            <a:ext cx="6748772" cy="150810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200" b="1" cap="none" spc="300" dirty="0" smtClean="0">
                <a:ln w="9525" cmpd="sng">
                  <a:solidFill>
                    <a:srgbClr val="612FF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Игра вторая</a:t>
            </a:r>
            <a:endParaRPr lang="ru-RU" sz="9200" b="1" cap="none" spc="300" dirty="0">
              <a:ln w="9525" cmpd="sng">
                <a:solidFill>
                  <a:srgbClr val="612FF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1257" y="3856382"/>
            <a:ext cx="851451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30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Команда 2</a:t>
            </a:r>
            <a:r>
              <a:rPr lang="ru-RU" sz="6000" b="1" cap="none" spc="300" dirty="0" smtClean="0">
                <a:ln w="9525" cmpd="sng">
                  <a:solidFill>
                    <a:srgbClr val="612FF0"/>
                  </a:solidFill>
                  <a:prstDash val="solid"/>
                </a:ln>
                <a:solidFill>
                  <a:srgbClr val="002060"/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sz="6000" b="1" cap="none" spc="30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Команда 4</a:t>
            </a:r>
            <a:endParaRPr lang="ru-RU" sz="6000" b="1" cap="none" spc="300" dirty="0">
              <a:ln w="9525" cmpd="sng">
                <a:solidFill>
                  <a:schemeClr val="bg1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806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647534" y="1790912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Перевертыш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hlinkClick r:id="rId4" action="ppaction://hlinksldjump"/>
          </p:cNvPr>
          <p:cNvSpPr/>
          <p:nvPr/>
        </p:nvSpPr>
        <p:spPr>
          <a:xfrm>
            <a:off x="647534" y="2798974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порядку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>
            <a:hlinkClick r:id="rId5" action="ppaction://hlinksldjump"/>
          </p:cNvPr>
          <p:cNvSpPr/>
          <p:nvPr/>
        </p:nvSpPr>
        <p:spPr>
          <a:xfrm>
            <a:off x="647535" y="3816512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Отгадай, если сможешь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>
            <a:hlinkClick r:id="rId6" action="ppaction://hlinksldjump"/>
          </p:cNvPr>
          <p:cNvSpPr/>
          <p:nvPr/>
        </p:nvSpPr>
        <p:spPr>
          <a:xfrm>
            <a:off x="647535" y="4834050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Неизвестное число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>
            <a:hlinkClick r:id="rId7" action="ppaction://hlinksldjump"/>
          </p:cNvPr>
          <p:cNvSpPr/>
          <p:nvPr/>
        </p:nvSpPr>
        <p:spPr>
          <a:xfrm>
            <a:off x="647538" y="5842113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Или одно, или другое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>
            <a:hlinkClick r:id="rId8" action="ppaction://hlinksldjump"/>
          </p:cNvPr>
          <p:cNvSpPr/>
          <p:nvPr/>
        </p:nvSpPr>
        <p:spPr>
          <a:xfrm>
            <a:off x="4787900" y="1790912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Неизвестный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элемент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>
            <a:hlinkClick r:id="rId9" action="ppaction://hlinksldjump"/>
          </p:cNvPr>
          <p:cNvSpPr/>
          <p:nvPr/>
        </p:nvSpPr>
        <p:spPr>
          <a:xfrm>
            <a:off x="4787899" y="2798974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Что за фигура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>
            <a:hlinkClick r:id="rId10" action="ppaction://hlinksldjump"/>
          </p:cNvPr>
          <p:cNvSpPr/>
          <p:nvPr/>
        </p:nvSpPr>
        <p:spPr>
          <a:xfrm>
            <a:off x="4787900" y="3816512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Информатика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>
            <a:hlinkClick r:id="rId11" action="ppaction://hlinksldjump"/>
          </p:cNvPr>
          <p:cNvSpPr/>
          <p:nvPr/>
        </p:nvSpPr>
        <p:spPr>
          <a:xfrm>
            <a:off x="4787900" y="4834050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Забытый ключ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>
            <a:hlinkClick r:id="rId12" action="ppaction://hlinksldjump"/>
          </p:cNvPr>
          <p:cNvSpPr/>
          <p:nvPr/>
        </p:nvSpPr>
        <p:spPr>
          <a:xfrm>
            <a:off x="4787900" y="5842113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Древняя Персия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>
            <a:hlinkClick r:id="rId13" action="ppaction://hlinksldjump"/>
          </p:cNvPr>
          <p:cNvSpPr/>
          <p:nvPr/>
        </p:nvSpPr>
        <p:spPr>
          <a:xfrm>
            <a:off x="647538" y="5842113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>
            <a:hlinkClick r:id="rId13" action="ppaction://hlinksldjump"/>
          </p:cNvPr>
          <p:cNvSpPr/>
          <p:nvPr/>
        </p:nvSpPr>
        <p:spPr>
          <a:xfrm>
            <a:off x="647538" y="4834050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>
            <a:hlinkClick r:id="rId13" action="ppaction://hlinksldjump"/>
          </p:cNvPr>
          <p:cNvSpPr/>
          <p:nvPr/>
        </p:nvSpPr>
        <p:spPr>
          <a:xfrm>
            <a:off x="647534" y="1790912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hlinkClick r:id="rId13" action="ppaction://hlinksldjump"/>
          </p:cNvPr>
          <p:cNvSpPr/>
          <p:nvPr/>
        </p:nvSpPr>
        <p:spPr>
          <a:xfrm>
            <a:off x="4787900" y="5842113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>
            <a:hlinkClick r:id="rId13" action="ppaction://hlinksldjump"/>
          </p:cNvPr>
          <p:cNvSpPr/>
          <p:nvPr/>
        </p:nvSpPr>
        <p:spPr>
          <a:xfrm>
            <a:off x="4787900" y="4834050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hlinkClick r:id="rId13" action="ppaction://hlinksldjump"/>
          </p:cNvPr>
          <p:cNvSpPr/>
          <p:nvPr/>
        </p:nvSpPr>
        <p:spPr>
          <a:xfrm>
            <a:off x="4787899" y="3816512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>
            <a:hlinkClick r:id="rId13" action="ppaction://hlinksldjump"/>
          </p:cNvPr>
          <p:cNvSpPr/>
          <p:nvPr/>
        </p:nvSpPr>
        <p:spPr>
          <a:xfrm>
            <a:off x="4787899" y="2798974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>
            <a:hlinkClick r:id="rId13" action="ppaction://hlinksldjump"/>
          </p:cNvPr>
          <p:cNvSpPr/>
          <p:nvPr/>
        </p:nvSpPr>
        <p:spPr>
          <a:xfrm>
            <a:off x="4782192" y="1787556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>
            <a:hlinkClick r:id="rId13" action="ppaction://hlinksldjump"/>
          </p:cNvPr>
          <p:cNvSpPr/>
          <p:nvPr/>
        </p:nvSpPr>
        <p:spPr>
          <a:xfrm>
            <a:off x="647534" y="3816512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>
            <a:hlinkClick r:id="rId13" action="ppaction://hlinksldjump"/>
          </p:cNvPr>
          <p:cNvSpPr/>
          <p:nvPr/>
        </p:nvSpPr>
        <p:spPr>
          <a:xfrm>
            <a:off x="647534" y="2798974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386063" y="260349"/>
            <a:ext cx="4153885" cy="14096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210166" y="34230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93949" y="386477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99488" y="781334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2882" y="31959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94135" y="409467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76956" y="790124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046908" y="467702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289262" y="188488"/>
            <a:ext cx="8326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10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041780" y="467700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12637" y="205304"/>
            <a:ext cx="9102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10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040740" y="46360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350520" y="188488"/>
            <a:ext cx="78358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10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051036" y="47825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281273" y="205304"/>
            <a:ext cx="8470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10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054014" y="46756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378009" y="192582"/>
            <a:ext cx="71712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10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046908" y="467426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271720" y="202120"/>
            <a:ext cx="868363" cy="163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10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040740" y="486206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85134" y="194168"/>
            <a:ext cx="832622" cy="163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10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297713" y="25440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8281496" y="377687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287035" y="772544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690429" y="23169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8681682" y="400677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664503" y="781334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4788360" y="436212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030714" y="156998"/>
            <a:ext cx="8326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10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4783232" y="436210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954089" y="173814"/>
            <a:ext cx="9102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10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4782192" y="43211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091972" y="156998"/>
            <a:ext cx="78358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10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4792488" y="44676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022725" y="173814"/>
            <a:ext cx="8470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10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4795466" y="43607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119461" y="161092"/>
            <a:ext cx="71712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10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4788360" y="435936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013172" y="170630"/>
            <a:ext cx="868363" cy="163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10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782192" y="454716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026586" y="162678"/>
            <a:ext cx="832622" cy="163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10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337614" y="71966"/>
            <a:ext cx="31264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/>
              <a:t>:</a:t>
            </a:r>
            <a:endParaRPr lang="ru-RU" sz="10000" dirty="0"/>
          </a:p>
        </p:txBody>
      </p:sp>
    </p:spTree>
    <p:extLst>
      <p:ext uri="{BB962C8B-B14F-4D97-AF65-F5344CB8AC3E}">
        <p14:creationId xmlns:p14="http://schemas.microsoft.com/office/powerpoint/2010/main" val="146436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2" grpId="1" animBg="1"/>
      <p:bldP spid="40" grpId="0" animBg="1"/>
      <p:bldP spid="41" grpId="0"/>
      <p:bldP spid="42" grpId="0" animBg="1"/>
      <p:bldP spid="43" grpId="0"/>
      <p:bldP spid="44" grpId="0" animBg="1"/>
      <p:bldP spid="45" grpId="0"/>
      <p:bldP spid="46" grpId="0" animBg="1"/>
      <p:bldP spid="47" grpId="0"/>
      <p:bldP spid="48" grpId="0" animBg="1"/>
      <p:bldP spid="49" grpId="0"/>
      <p:bldP spid="50" grpId="0" animBg="1"/>
      <p:bldP spid="51" grpId="0"/>
      <p:bldP spid="60" grpId="0" animBg="1"/>
      <p:bldP spid="61" grpId="0"/>
      <p:bldP spid="62" grpId="0" animBg="1"/>
      <p:bldP spid="63" grpId="0"/>
      <p:bldP spid="64" grpId="0" animBg="1"/>
      <p:bldP spid="65" grpId="0"/>
      <p:bldP spid="66" grpId="0" animBg="1"/>
      <p:bldP spid="67" grpId="0"/>
      <p:bldP spid="68" grpId="0" animBg="1"/>
      <p:bldP spid="69" grpId="0"/>
      <p:bldP spid="70" grpId="0" animBg="1"/>
      <p:bldP spid="7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1" y="1304144"/>
            <a:ext cx="8605142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Расшифруйте известную 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пословицу:</a:t>
            </a:r>
          </a:p>
          <a:p>
            <a:endParaRPr lang="ru-RU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 идентификатор красит файл, а файл — идентификатор. </a:t>
            </a: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5468759"/>
            <a:ext cx="6157218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pPr algn="ctr"/>
            <a:endParaRPr lang="ru-RU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Перевертыш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лево 8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0825" y="5935898"/>
            <a:ext cx="6157218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имя красит человека, а человек имя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633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 порядку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1" y="1304144"/>
            <a:ext cx="616338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Чему равна переменная «</a:t>
            </a:r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после выполнения фрагмента программы?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33925" y="2711869"/>
            <a:ext cx="4122738" cy="181588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:= </a:t>
            </a:r>
            <a:r>
              <a:rPr lang="ru-RU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:= </a:t>
            </a:r>
            <a:r>
              <a:rPr lang="ru-RU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:= b + </a:t>
            </a:r>
            <a:r>
              <a:rPr lang="ru-RU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:= 100 / a * </a:t>
            </a:r>
            <a:r>
              <a:rPr lang="ru-RU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825" y="5468759"/>
            <a:ext cx="616408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endParaRPr lang="ru-RU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0825" y="5838090"/>
            <a:ext cx="616408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трелка влево 10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0446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Жеребьевка 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команд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707468"/>
              </p:ext>
            </p:extLst>
          </p:nvPr>
        </p:nvGraphicFramePr>
        <p:xfrm>
          <a:off x="334647" y="3275793"/>
          <a:ext cx="3048000" cy="1082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</a:tblGrid>
              <a:tr h="540154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622AE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endParaRPr lang="ru-RU" sz="2400" b="1" dirty="0">
                        <a:solidFill>
                          <a:srgbClr val="622AE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622AE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</a:t>
                      </a:r>
                      <a:endParaRPr lang="ru-RU" sz="2400" b="1" dirty="0">
                        <a:solidFill>
                          <a:srgbClr val="622AE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622AE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ru-RU" sz="2400" b="1" dirty="0">
                        <a:solidFill>
                          <a:srgbClr val="622AE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622AE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2400" b="1" dirty="0">
                        <a:solidFill>
                          <a:srgbClr val="622AE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622AE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ru-RU" sz="2400" b="1" dirty="0">
                        <a:solidFill>
                          <a:srgbClr val="622AE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2297"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AB14BB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AB14BB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AB14BB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AB14BB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AB14BB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686062"/>
              </p:ext>
            </p:extLst>
          </p:nvPr>
        </p:nvGraphicFramePr>
        <p:xfrm>
          <a:off x="5712033" y="1304144"/>
          <a:ext cx="343639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6258"/>
                <a:gridCol w="3080132"/>
              </a:tblGrid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a:=3;</a:t>
                      </a:r>
                      <a:endParaRPr lang="ru-RU" sz="24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b:=a*3+1;</a:t>
                      </a:r>
                      <a:endParaRPr lang="ru-RU" sz="24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a:=b</a:t>
                      </a:r>
                      <a:r>
                        <a:rPr lang="en-US" sz="2400" baseline="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mod 2;</a:t>
                      </a:r>
                      <a:endParaRPr lang="ru-RU" sz="24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a:=b</a:t>
                      </a:r>
                      <a:r>
                        <a:rPr lang="en-US" sz="2400" baseline="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div  2;</a:t>
                      </a:r>
                      <a:endParaRPr lang="ru-RU" sz="24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a:=a+b-7;</a:t>
                      </a:r>
                      <a:endParaRPr lang="ru-RU" sz="24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b:=b-6;</a:t>
                      </a:r>
                      <a:endParaRPr lang="ru-RU" sz="24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a:=a mod b + a div b;</a:t>
                      </a:r>
                      <a:endParaRPr lang="ru-RU" sz="24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b:=b*2-1;</a:t>
                      </a:r>
                      <a:endParaRPr lang="ru-RU" sz="24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b:=b+3;</a:t>
                      </a:r>
                      <a:endParaRPr lang="ru-RU" sz="24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a:=a-1;</a:t>
                      </a:r>
                      <a:endParaRPr lang="ru-RU" sz="24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</a:t>
                      </a:r>
                      <a:endParaRPr lang="ru-RU" sz="2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b:=b-4*a;</a:t>
                      </a:r>
                      <a:endParaRPr lang="ru-RU" sz="24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1304144"/>
            <a:ext cx="5311080" cy="187743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Найдите значение переменной и определите соответствующую букву.</a:t>
            </a:r>
            <a:endParaRPr lang="ru-RU" sz="23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данное слово связано </a:t>
            </a:r>
          </a:p>
          <a:p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программированием?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0826" y="5468759"/>
            <a:ext cx="5311774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en-US" sz="2400" b="1" dirty="0" smtClean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0825" y="5910629"/>
            <a:ext cx="5311775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Никлаус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Вирт, автор языка Паскаль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308684"/>
              </p:ext>
            </p:extLst>
          </p:nvPr>
        </p:nvGraphicFramePr>
        <p:xfrm>
          <a:off x="1898516" y="4405745"/>
          <a:ext cx="3048000" cy="997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</a:tblGrid>
              <a:tr h="34359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612F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2400" b="1" dirty="0">
                        <a:solidFill>
                          <a:srgbClr val="612F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612F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2400" b="1" dirty="0">
                        <a:solidFill>
                          <a:srgbClr val="612F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612F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2400" b="1" dirty="0">
                        <a:solidFill>
                          <a:srgbClr val="612F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612F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2400" b="1" dirty="0">
                        <a:solidFill>
                          <a:srgbClr val="612F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612F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2400" b="1" dirty="0">
                        <a:solidFill>
                          <a:srgbClr val="612F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0328"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AB14BB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AB14BB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AB14BB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AB14BB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AB14BB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922053" y="3865417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19661" y="3860822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0664" y="3865416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90664" y="3865415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90664" y="3865414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073671" y="3865413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79133" y="3866163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55612" y="4919609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55610" y="4919610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712116" y="3863174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12117" y="3860823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275191" y="4926836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265550" y="4926836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639039" y="4919610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639038" y="4926835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878670" y="4919608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878670" y="4917905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318777" y="3855516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318776" y="3855515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457700" y="4921812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57700" y="4921812"/>
            <a:ext cx="343497" cy="427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</a:p>
        </p:txBody>
      </p:sp>
    </p:spTree>
    <p:extLst>
      <p:ext uri="{BB962C8B-B14F-4D97-AF65-F5344CB8AC3E}">
        <p14:creationId xmlns:p14="http://schemas.microsoft.com/office/powerpoint/2010/main" val="167655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48148E-6 L 0.30642 -0.3731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13" y="-18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0518E-6 L 0.57274 0.1685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28" y="84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07407E-6 L 0.57204 -0.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94" y="-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59259E-6 L 0.50763 -0.2326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82" y="-1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9259E-6 L 0.13819 0.1432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10" y="7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7 L 0.40086 -0.3226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35" y="-1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85185E-6 L 0.20156 -0.25741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69" y="-12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48148E-6 L 0.43854 -0.03542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27" y="-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96296E-6 L 0.26857 -0.12315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20" y="-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6296E-6 L 0.33715 -0.05348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58" y="-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96296E-6 L 0.37204 0.2324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94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13" grpId="0"/>
      <p:bldP spid="14" grpId="0"/>
      <p:bldP spid="16" grpId="0"/>
      <p:bldP spid="19" grpId="0"/>
      <p:bldP spid="24" grpId="0"/>
      <p:bldP spid="25" grpId="0"/>
      <p:bldP spid="27" grpId="0"/>
      <p:bldP spid="21" grpId="0"/>
      <p:bldP spid="30" grpId="0"/>
      <p:bldP spid="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уппа 24"/>
          <p:cNvGrpSpPr/>
          <p:nvPr/>
        </p:nvGrpSpPr>
        <p:grpSpPr>
          <a:xfrm>
            <a:off x="5143745" y="1304144"/>
            <a:ext cx="3327416" cy="3984383"/>
            <a:chOff x="4695060" y="902953"/>
            <a:chExt cx="3327416" cy="3984383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6183186" y="1168325"/>
              <a:ext cx="1752116" cy="4547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rgbClr val="AB14BB"/>
                  </a:solidFill>
                </a:rPr>
                <a:t> </a:t>
              </a:r>
              <a:r>
                <a:rPr lang="en-US" sz="2000" dirty="0" smtClean="0">
                  <a:solidFill>
                    <a:srgbClr val="AB14BB"/>
                  </a:solidFill>
                </a:rPr>
                <a:t>i </a:t>
              </a:r>
              <a:r>
                <a:rPr lang="ru-RU" sz="2000" dirty="0" smtClean="0">
                  <a:solidFill>
                    <a:srgbClr val="AB14BB"/>
                  </a:solidFill>
                </a:rPr>
                <a:t>= 0</a:t>
              </a:r>
              <a:endParaRPr lang="ru-RU" sz="2000" dirty="0">
                <a:solidFill>
                  <a:srgbClr val="AB14BB"/>
                </a:solidFill>
              </a:endParaRPr>
            </a:p>
          </p:txBody>
        </p:sp>
        <p:sp>
          <p:nvSpPr>
            <p:cNvPr id="3" name="Блок-схема: решение 2"/>
            <p:cNvSpPr/>
            <p:nvPr/>
          </p:nvSpPr>
          <p:spPr>
            <a:xfrm>
              <a:off x="6078260" y="3030318"/>
              <a:ext cx="1944216" cy="834950"/>
            </a:xfrm>
            <a:prstGeom prst="flowChartDecision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rgbClr val="AB14BB"/>
                  </a:solidFill>
                </a:rPr>
                <a:t>i</a:t>
              </a:r>
              <a:r>
                <a:rPr lang="en-US" sz="2000" dirty="0" smtClean="0">
                  <a:solidFill>
                    <a:srgbClr val="AB14BB"/>
                  </a:solidFill>
                </a:rPr>
                <a:t> &lt;= 7</a:t>
              </a:r>
              <a:endParaRPr lang="ru-RU" sz="2000" dirty="0">
                <a:solidFill>
                  <a:srgbClr val="AB14BB"/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6219064" y="4167256"/>
              <a:ext cx="1752116" cy="47276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rgbClr val="AB14BB"/>
                  </a:solidFill>
                </a:rPr>
                <a:t>отрежь</a:t>
              </a:r>
              <a:endParaRPr lang="ru-RU" sz="2000" dirty="0">
                <a:solidFill>
                  <a:srgbClr val="AB14BB"/>
                </a:solidFill>
              </a:endParaRPr>
            </a:p>
          </p:txBody>
        </p:sp>
        <p:cxnSp>
          <p:nvCxnSpPr>
            <p:cNvPr id="5" name="Прямая со стрелкой 4"/>
            <p:cNvCxnSpPr>
              <a:endCxn id="2" idx="0"/>
            </p:cNvCxnSpPr>
            <p:nvPr/>
          </p:nvCxnSpPr>
          <p:spPr>
            <a:xfrm flipH="1">
              <a:off x="7059244" y="902953"/>
              <a:ext cx="11962" cy="265372"/>
            </a:xfrm>
            <a:prstGeom prst="straightConnector1">
              <a:avLst/>
            </a:prstGeom>
            <a:ln w="28575" cmpd="sng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 flipH="1">
              <a:off x="7043039" y="2710037"/>
              <a:ext cx="7329" cy="320281"/>
            </a:xfrm>
            <a:prstGeom prst="straightConnector1">
              <a:avLst/>
            </a:prstGeom>
            <a:ln w="28575" cmpd="sng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 flipV="1">
              <a:off x="5313469" y="2735254"/>
              <a:ext cx="0" cy="712539"/>
            </a:xfrm>
            <a:prstGeom prst="straightConnector1">
              <a:avLst/>
            </a:prstGeom>
            <a:ln w="28575" cmpd="sng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 flipH="1">
              <a:off x="7059519" y="4640022"/>
              <a:ext cx="11688" cy="247314"/>
            </a:xfrm>
            <a:prstGeom prst="straightConnector1">
              <a:avLst/>
            </a:prstGeom>
            <a:ln w="28575" cmpd="sng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>
              <a:endCxn id="3" idx="1"/>
            </p:cNvCxnSpPr>
            <p:nvPr/>
          </p:nvCxnSpPr>
          <p:spPr>
            <a:xfrm>
              <a:off x="5299799" y="3447793"/>
              <a:ext cx="778461" cy="0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7599304" y="2647001"/>
              <a:ext cx="347960" cy="0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5313469" y="1844491"/>
              <a:ext cx="0" cy="392780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>
              <a:off x="6177153" y="2252055"/>
              <a:ext cx="1752116" cy="4547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rgbClr val="AB14BB"/>
                  </a:solidFill>
                </a:rPr>
                <a:t> </a:t>
              </a:r>
              <a:r>
                <a:rPr lang="en-US" sz="2000" dirty="0" smtClean="0">
                  <a:solidFill>
                    <a:srgbClr val="AB14BB"/>
                  </a:solidFill>
                </a:rPr>
                <a:t>i </a:t>
              </a:r>
              <a:r>
                <a:rPr lang="ru-RU" sz="2000" dirty="0" smtClean="0">
                  <a:solidFill>
                    <a:srgbClr val="AB14BB"/>
                  </a:solidFill>
                </a:rPr>
                <a:t>= </a:t>
              </a:r>
              <a:r>
                <a:rPr lang="en-US" sz="2000" dirty="0" err="1" smtClean="0">
                  <a:solidFill>
                    <a:srgbClr val="AB14BB"/>
                  </a:solidFill>
                </a:rPr>
                <a:t>i</a:t>
              </a:r>
              <a:r>
                <a:rPr lang="en-US" sz="2000" dirty="0" smtClean="0">
                  <a:solidFill>
                    <a:srgbClr val="AB14BB"/>
                  </a:solidFill>
                </a:rPr>
                <a:t> + 1</a:t>
              </a:r>
              <a:endParaRPr lang="ru-RU" sz="2000" dirty="0">
                <a:solidFill>
                  <a:srgbClr val="AB14BB"/>
                </a:solidFill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695060" y="2237271"/>
              <a:ext cx="1224136" cy="47276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rgbClr val="AB14BB"/>
                  </a:solidFill>
                </a:rPr>
                <a:t>отмерь</a:t>
              </a:r>
              <a:endParaRPr lang="ru-RU" sz="2000" dirty="0">
                <a:solidFill>
                  <a:srgbClr val="AB14BB"/>
                </a:solidFill>
              </a:endParaRPr>
            </a:p>
          </p:txBody>
        </p:sp>
        <p:cxnSp>
          <p:nvCxnSpPr>
            <p:cNvPr id="14" name="Прямая со стрелкой 13"/>
            <p:cNvCxnSpPr>
              <a:endCxn id="12" idx="0"/>
            </p:cNvCxnSpPr>
            <p:nvPr/>
          </p:nvCxnSpPr>
          <p:spPr>
            <a:xfrm flipH="1">
              <a:off x="7053211" y="1645984"/>
              <a:ext cx="12616" cy="606071"/>
            </a:xfrm>
            <a:prstGeom prst="straightConnector1">
              <a:avLst/>
            </a:prstGeom>
            <a:ln w="28575" cmpd="sng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7062161" y="3865268"/>
              <a:ext cx="0" cy="301988"/>
            </a:xfrm>
            <a:prstGeom prst="straightConnector1">
              <a:avLst/>
            </a:prstGeom>
            <a:ln w="28575" cmpd="sng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5313469" y="1844491"/>
              <a:ext cx="1757737" cy="0"/>
            </a:xfrm>
            <a:prstGeom prst="straightConnector1">
              <a:avLst/>
            </a:prstGeom>
            <a:ln w="28575" cmpd="sng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5370071" y="3030318"/>
              <a:ext cx="549125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>
                  <a:solidFill>
                    <a:schemeClr val="bg1"/>
                  </a:solidFill>
                </a:rPr>
                <a:t>нет</a:t>
              </a:r>
              <a:endParaRPr lang="ru-RU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372200" y="3750733"/>
              <a:ext cx="460382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>
                  <a:solidFill>
                    <a:schemeClr val="bg1"/>
                  </a:solidFill>
                </a:rPr>
                <a:t>да</a:t>
              </a:r>
              <a:endParaRPr lang="ru-RU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51521" y="1304144"/>
            <a:ext cx="4283967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Расшифруйте известную пословицу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50825" y="5468759"/>
            <a:ext cx="6157913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pPr algn="ctr"/>
            <a:endParaRPr lang="en-US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Отгадай, если сможешь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53143" y="5844681"/>
            <a:ext cx="6157913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Семь раз отмерь, один раз отрежь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Стрелка влево 26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1441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1" y="1304144"/>
            <a:ext cx="8605142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pPr>
              <a:tabLst>
                <a:tab pos="85725" algn="l"/>
              </a:tabLst>
            </a:pPr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Какое понятие описывают данные прилагательные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tabLst>
                <a:tab pos="85725" algn="l"/>
              </a:tabLst>
            </a:pP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/>
              <a:t> </a:t>
            </a:r>
            <a:r>
              <a:rPr lang="ru-RU" sz="2400" b="1" dirty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Литературный, годовой, исторический, </a:t>
            </a:r>
            <a:r>
              <a:rPr lang="ru-RU" sz="2400" b="1" dirty="0" smtClean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бесконечный, экономический</a:t>
            </a:r>
            <a:r>
              <a:rPr lang="ru-RU" sz="2400" b="1" dirty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1" dirty="0" smtClean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производственный</a:t>
            </a:r>
            <a:r>
              <a:rPr lang="ru-RU" sz="2400" b="1" dirty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1" dirty="0" smtClean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нулевой, </a:t>
            </a:r>
            <a:r>
              <a:rPr lang="ru-RU" sz="2400" b="1" dirty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вложенный, внешний, внутренний</a:t>
            </a:r>
            <a:r>
              <a:rPr lang="ru-RU" sz="2400" b="1" dirty="0" smtClean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  <a:p>
            <a:pPr algn="ctr"/>
            <a:endParaRPr lang="ru-RU" sz="2400" b="1" dirty="0">
              <a:solidFill>
                <a:srgbClr val="622A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825" y="5468759"/>
            <a:ext cx="616408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endParaRPr lang="en-US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Неизвестное слово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825" y="5838090"/>
            <a:ext cx="616408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цикл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трелка влево 10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0186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Или одно, или другое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1" y="1304144"/>
            <a:ext cx="616338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Чему равна переменная «</a:t>
            </a:r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после выполнения фрагмента программы?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825" y="5468759"/>
            <a:ext cx="616408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endParaRPr lang="en-US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71800" y="2711869"/>
            <a:ext cx="5884863" cy="13849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:= 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10; </a:t>
            </a:r>
            <a:r>
              <a:rPr lang="ru-RU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a&gt;=b then b:=b+7 else a:=</a:t>
            </a:r>
            <a:r>
              <a:rPr lang="en-US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+7;</a:t>
            </a:r>
          </a:p>
          <a:p>
            <a:r>
              <a:rPr lang="en-US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a&gt;=b </a:t>
            </a:r>
            <a:r>
              <a:rPr lang="en-US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then b:=b+7 else a:=a+7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825" y="5838090"/>
            <a:ext cx="616408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0817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Неизвестный элемент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1" y="1304144"/>
            <a:ext cx="8605142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Известны значения элементов одномерного целочисленного массива а, состоящего из 5 элементов. Чему равно значение </a:t>
            </a:r>
            <a:r>
              <a:rPr lang="en-US" sz="24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4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ru-RU" sz="24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4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ru-RU" sz="24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4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ru-RU" sz="24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endParaRPr lang="en-US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447965"/>
              </p:ext>
            </p:extLst>
          </p:nvPr>
        </p:nvGraphicFramePr>
        <p:xfrm>
          <a:off x="1506091" y="2957973"/>
          <a:ext cx="60960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[ </a:t>
                      </a:r>
                      <a:r>
                        <a:rPr lang="en-US" sz="2400" b="1" kern="1200" dirty="0" err="1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]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50825" y="5468759"/>
            <a:ext cx="616408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endParaRPr lang="en-US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9304" y="5838090"/>
            <a:ext cx="5394602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лево 8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8670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Что за фигура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1" y="1304144"/>
            <a:ext cx="8605142" cy="32932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pPr algn="just"/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Исполнитель Черепашка перемещается на экране компьютера, оставляя след в виде линии. Какая фигура появится на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экране в результате исполнения следующего алгоритма: </a:t>
            </a:r>
            <a:r>
              <a:rPr lang="ru-RU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Повтори 180 </a:t>
            </a:r>
            <a:r>
              <a:rPr lang="en-US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ru-RU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Вперед 45 Направо 90</a:t>
            </a:r>
            <a:r>
              <a:rPr lang="en-US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ru-RU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3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правильный 180-угольник;</a:t>
            </a:r>
          </a:p>
          <a:p>
            <a:pPr algn="just"/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квадрат;</a:t>
            </a:r>
          </a:p>
          <a:p>
            <a:pPr algn="just"/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правильный восьмиугольник;</a:t>
            </a:r>
          </a:p>
          <a:p>
            <a:pPr algn="just"/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незамкнутая ломаная линия.</a:t>
            </a:r>
            <a:endParaRPr lang="ru-RU" sz="23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825" y="5838091"/>
            <a:ext cx="5402723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en-US" sz="2400" b="1" dirty="0" smtClean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 preferRelativeResize="0">
            <a:picLocks/>
          </p:cNvPicPr>
          <p:nvPr/>
        </p:nvPicPr>
        <p:blipFill rotWithShape="1">
          <a:blip r:embed="rId3"/>
          <a:srcRect l="11536" t="7474" r="22953" b="23706"/>
          <a:stretch/>
        </p:blipFill>
        <p:spPr>
          <a:xfrm>
            <a:off x="6777070" y="4756379"/>
            <a:ext cx="1800000" cy="1800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50825" y="6207423"/>
            <a:ext cx="5402723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квадрат</a:t>
            </a:r>
          </a:p>
        </p:txBody>
      </p:sp>
      <p:sp>
        <p:nvSpPr>
          <p:cNvPr id="9" name="Стрелка влево 8">
            <a:hlinkClick r:id="rId4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3500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Информатика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1" y="1304144"/>
            <a:ext cx="8605142" cy="32932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алгоритме используются следующие функции:</a:t>
            </a:r>
          </a:p>
          <a:p>
            <a:r>
              <a:rPr lang="ru-RU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Извлечь(</a:t>
            </a:r>
            <a:r>
              <a:rPr lang="ru-RU" sz="2300" b="1" dirty="0" err="1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х,i</a:t>
            </a:r>
            <a:r>
              <a:rPr lang="ru-RU" sz="2300" b="1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возвращает  i-й символ слева в строке х. </a:t>
            </a:r>
            <a:r>
              <a:rPr lang="ru-RU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Склеить(</a:t>
            </a:r>
            <a:r>
              <a:rPr lang="ru-RU" sz="2300" b="1" dirty="0" err="1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х,у</a:t>
            </a:r>
            <a:r>
              <a:rPr lang="ru-RU" sz="2300" b="1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возвращает  строку, в которой записаны подряд сначала все символы строки х, а затем все символы строки у. Какое значение примет переменная b после выполнения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фрагмента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алгоритма,</a:t>
            </a:r>
          </a:p>
          <a:p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переменная </a:t>
            </a:r>
            <a:r>
              <a:rPr lang="en-US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имела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значение 'ИНФОРМАТИКА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'?</a:t>
            </a:r>
            <a:endParaRPr lang="en-US" sz="23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КОТ; 	б) КИТ; 	в) КОР; 	г) КАР.</a:t>
            </a:r>
            <a:endParaRPr lang="ru-RU" sz="23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40361" y="4730096"/>
            <a:ext cx="3016302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c:=‘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</a:p>
          <a:p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sz="2400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Извлечь(а,4)</a:t>
            </a:r>
            <a:endParaRPr lang="en-US" sz="2400" dirty="0" smtClean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Склеить(с, </a:t>
            </a:r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2400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Извлечь(а, 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8)</a:t>
            </a:r>
          </a:p>
          <a:p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Склеить(</a:t>
            </a:r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826" y="5838091"/>
            <a:ext cx="4284662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en-US" sz="2400" b="1" dirty="0" smtClean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825" y="6207423"/>
            <a:ext cx="4284662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КОТ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4365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Забытый ключ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278194"/>
            <a:ext cx="6473745" cy="249299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pPr algn="just"/>
            <a:r>
              <a:rPr lang="ru-RU" sz="20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Вася забыл графический ключ для разблокировки сотового телефона, но у него была подсказка в виде символьной строки:</a:t>
            </a:r>
          </a:p>
          <a:p>
            <a:pPr algn="ctr"/>
            <a:r>
              <a:rPr lang="ru-RU" sz="32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       </a:t>
            </a:r>
          </a:p>
          <a:p>
            <a:pPr algn="just"/>
            <a:r>
              <a:rPr lang="ru-RU" sz="20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Выберите правильную траекторию перемещения пальца, если началом является нижняя левая точка. </a:t>
            </a:r>
            <a:endParaRPr lang="ru-RU" sz="20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210707"/>
              </p:ext>
            </p:extLst>
          </p:nvPr>
        </p:nvGraphicFramePr>
        <p:xfrm>
          <a:off x="250825" y="4064099"/>
          <a:ext cx="8605838" cy="1164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8" name="Image" r:id="rId4" imgW="8634600" imgH="1168200" progId="Photoshop.Image.13">
                  <p:embed/>
                </p:oleObj>
              </mc:Choice>
              <mc:Fallback>
                <p:oleObj name="Image" r:id="rId4" imgW="8634600" imgH="1168200" progId="Photoshop.Image.1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0825" y="4064099"/>
                        <a:ext cx="8605838" cy="11645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509238"/>
              </p:ext>
            </p:extLst>
          </p:nvPr>
        </p:nvGraphicFramePr>
        <p:xfrm>
          <a:off x="6825863" y="1466442"/>
          <a:ext cx="1930111" cy="2004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9" name="Image" r:id="rId6" imgW="990360" imgH="1028520" progId="Photoshop.Image.13">
                  <p:embed/>
                </p:oleObj>
              </mc:Choice>
              <mc:Fallback>
                <p:oleObj name="Image" r:id="rId6" imgW="990360" imgH="1028520" progId="Photoshop.Image.1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25863" y="1466442"/>
                        <a:ext cx="1930111" cy="20043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50825" y="5838091"/>
            <a:ext cx="647443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en-US" sz="2400" b="1" dirty="0" smtClean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0824" y="6207423"/>
            <a:ext cx="647443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трелка влево 11">
            <a:hlinkClick r:id="rId8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7868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Древняя Персия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825" y="5468759"/>
            <a:ext cx="616408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endParaRPr lang="en-US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1" y="1304144"/>
            <a:ext cx="8641654" cy="37856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 слово происходит от имени персидского ученого Абу Абдулла Мухаммед ибн Муса аль-Хорезми и обозначает набор инструкций, описывающих порядок действий исполнителя для решения задачи за конечное время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i="1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Выберите правильный ответ:                                     </a:t>
            </a:r>
          </a:p>
          <a:p>
            <a:pPr algn="just"/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A) 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информатика;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Б) 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алгоритм;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В) 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алгебра;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астролябия.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4657" y="5838090"/>
            <a:ext cx="616408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 влево 6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416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1" y="1304144"/>
            <a:ext cx="8605142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  <a:r>
              <a:rPr lang="en-US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Программиста попросили написать программу для нахождения частного и произведения двух чисел. Он торопился и допустил ошибки.</a:t>
            </a:r>
          </a:p>
          <a:p>
            <a:pPr algn="ctr"/>
            <a:r>
              <a:rPr lang="ru-RU" sz="2400" b="1" i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Найдите ошибки в программе</a:t>
            </a:r>
            <a:endParaRPr lang="ru-RU" sz="2400" b="1" i="1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Зрительский конкурс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039632"/>
            <a:ext cx="8605143" cy="357020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800" b="1" spc="200" dirty="0" err="1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800" b="1" spc="200" dirty="0" err="1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ru-RU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a, b, c : integer;</a:t>
            </a:r>
          </a:p>
          <a:p>
            <a:pPr>
              <a:spcBef>
                <a:spcPts val="600"/>
              </a:spcBef>
            </a:pPr>
            <a:r>
              <a:rPr lang="en-US" sz="2800" b="1" spc="200" dirty="0" err="1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writeln</a:t>
            </a:r>
            <a:r>
              <a:rPr lang="en-US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Введите два числа , </a:t>
            </a:r>
            <a:r>
              <a:rPr lang="en-US" sz="2800" b="1" spc="200" dirty="0" err="1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a,b</a:t>
            </a:r>
            <a:r>
              <a:rPr lang="en-US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spcBef>
                <a:spcPts val="600"/>
              </a:spcBef>
            </a:pPr>
            <a:r>
              <a:rPr lang="en-US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c:= a:b;</a:t>
            </a:r>
          </a:p>
          <a:p>
            <a:pPr>
              <a:spcBef>
                <a:spcPts val="600"/>
              </a:spcBef>
            </a:pPr>
            <a:r>
              <a:rPr lang="en-US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= a*b;</a:t>
            </a:r>
          </a:p>
          <a:p>
            <a:pPr>
              <a:spcBef>
                <a:spcPts val="600"/>
              </a:spcBef>
            </a:pPr>
            <a:r>
              <a:rPr lang="en-US" sz="2800" b="1" spc="200" dirty="0" err="1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2800" b="1" spc="200" dirty="0" err="1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riteln</a:t>
            </a:r>
            <a:r>
              <a:rPr lang="en-US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(‘</a:t>
            </a:r>
            <a:r>
              <a:rPr lang="ru-RU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Произведение равно</a:t>
            </a:r>
            <a:r>
              <a:rPr lang="en-US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ru-RU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</a:t>
            </a:r>
          </a:p>
          <a:p>
            <a:pPr>
              <a:spcBef>
                <a:spcPts val="600"/>
              </a:spcBef>
            </a:pPr>
            <a:r>
              <a:rPr lang="en-US" sz="2800" b="1" spc="200" dirty="0" err="1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writeln</a:t>
            </a:r>
            <a:r>
              <a:rPr lang="en-US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(‘</a:t>
            </a:r>
            <a:r>
              <a:rPr lang="ru-RU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Частное двух чисел равно</a:t>
            </a:r>
            <a:r>
              <a:rPr lang="en-US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ru-RU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</a:t>
            </a:r>
            <a:r>
              <a:rPr lang="en-US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>
              <a:spcBef>
                <a:spcPts val="600"/>
              </a:spcBef>
            </a:pPr>
            <a:r>
              <a:rPr lang="en-US" sz="2800" b="1" spc="200" dirty="0" smtClean="0">
                <a:solidFill>
                  <a:srgbClr val="612F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r>
              <a:rPr lang="en-US" sz="2800" b="1" spc="2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spc="2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82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41656" y="748077"/>
            <a:ext cx="3733714" cy="150810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200" b="1" cap="none" spc="300" dirty="0" smtClean="0">
                <a:ln w="9525" cmpd="sng">
                  <a:solidFill>
                    <a:srgbClr val="612FF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Финал</a:t>
            </a:r>
            <a:endParaRPr lang="ru-RU" sz="9200" b="1" cap="none" spc="300" dirty="0">
              <a:ln w="9525" cmpd="sng">
                <a:solidFill>
                  <a:srgbClr val="612FF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1037" y="2566938"/>
            <a:ext cx="725301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30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AB14BB"/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Победитель игры 1</a:t>
            </a:r>
            <a:endParaRPr lang="ru-RU" sz="6000" b="1" spc="300" dirty="0">
              <a:ln w="9525" cmpd="sng">
                <a:solidFill>
                  <a:schemeClr val="bg1"/>
                </a:solidFill>
                <a:prstDash val="solid"/>
              </a:ln>
              <a:solidFill>
                <a:srgbClr val="AB14BB"/>
              </a:solidFill>
              <a:effectLst>
                <a:glow rad="38100">
                  <a:schemeClr val="accent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6000" b="1" cap="none" spc="30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57F2D2"/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Победитель игры 2</a:t>
            </a:r>
          </a:p>
        </p:txBody>
      </p:sp>
    </p:spTree>
    <p:extLst>
      <p:ext uri="{BB962C8B-B14F-4D97-AF65-F5344CB8AC3E}">
        <p14:creationId xmlns:p14="http://schemas.microsoft.com/office/powerpoint/2010/main" val="17743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4296" y="1920895"/>
            <a:ext cx="6888424" cy="150810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200" b="1" cap="none" spc="300" dirty="0" smtClean="0">
                <a:ln w="9525" cmpd="sng">
                  <a:solidFill>
                    <a:srgbClr val="612FF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Игра первая</a:t>
            </a:r>
            <a:endParaRPr lang="ru-RU" sz="9200" b="1" cap="none" spc="300" dirty="0">
              <a:ln w="9525" cmpd="sng">
                <a:solidFill>
                  <a:srgbClr val="612FF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1257" y="3856382"/>
            <a:ext cx="851451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30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Команда 1</a:t>
            </a:r>
            <a:r>
              <a:rPr lang="ru-RU" sz="6000" b="1" cap="none" spc="300" dirty="0" smtClean="0">
                <a:ln w="9525" cmpd="sng">
                  <a:solidFill>
                    <a:srgbClr val="612FF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sz="6000" b="1" cap="none" spc="30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Команда 3</a:t>
            </a:r>
            <a:endParaRPr lang="ru-RU" sz="6000" b="1" cap="none" spc="300" dirty="0">
              <a:ln w="9525" cmpd="sng">
                <a:solidFill>
                  <a:schemeClr val="bg1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655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647541" y="1789839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Анаграмма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hlinkClick r:id="rId4" action="ppaction://hlinksldjump"/>
          </p:cNvPr>
          <p:cNvSpPr/>
          <p:nvPr/>
        </p:nvSpPr>
        <p:spPr>
          <a:xfrm>
            <a:off x="647536" y="2808449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Деление числа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>
            <a:hlinkClick r:id="rId5" action="ppaction://hlinksldjump"/>
          </p:cNvPr>
          <p:cNvSpPr/>
          <p:nvPr/>
        </p:nvSpPr>
        <p:spPr>
          <a:xfrm>
            <a:off x="647536" y="3816512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 слово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>
            <a:hlinkClick r:id="rId6" action="ppaction://hlinksldjump"/>
          </p:cNvPr>
          <p:cNvSpPr/>
          <p:nvPr/>
        </p:nvSpPr>
        <p:spPr>
          <a:xfrm>
            <a:off x="647538" y="4834050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Опыты по физике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>
            <a:hlinkClick r:id="rId7" action="ppaction://hlinksldjump"/>
          </p:cNvPr>
          <p:cNvSpPr/>
          <p:nvPr/>
        </p:nvSpPr>
        <p:spPr>
          <a:xfrm>
            <a:off x="647538" y="5843185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Фрагмент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>
            <a:hlinkClick r:id="rId8" action="ppaction://hlinksldjump"/>
          </p:cNvPr>
          <p:cNvSpPr/>
          <p:nvPr/>
        </p:nvSpPr>
        <p:spPr>
          <a:xfrm>
            <a:off x="4787900" y="1789839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Вперед и направо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>
            <a:hlinkClick r:id="rId9" action="ppaction://hlinksldjump"/>
          </p:cNvPr>
          <p:cNvSpPr/>
          <p:nvPr/>
        </p:nvSpPr>
        <p:spPr>
          <a:xfrm>
            <a:off x="4787899" y="2808449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Наблюдения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>
            <a:hlinkClick r:id="rId10" action="ppaction://hlinksldjump"/>
          </p:cNvPr>
          <p:cNvSpPr/>
          <p:nvPr/>
        </p:nvSpPr>
        <p:spPr>
          <a:xfrm>
            <a:off x="4787900" y="3816512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 число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>
            <a:hlinkClick r:id="rId11" action="ppaction://hlinksldjump"/>
          </p:cNvPr>
          <p:cNvSpPr/>
          <p:nvPr/>
        </p:nvSpPr>
        <p:spPr>
          <a:xfrm>
            <a:off x="4787900" y="4834050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Все наоборот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>
            <a:hlinkClick r:id="rId12" action="ppaction://hlinksldjump"/>
          </p:cNvPr>
          <p:cNvSpPr/>
          <p:nvPr/>
        </p:nvSpPr>
        <p:spPr>
          <a:xfrm>
            <a:off x="4787900" y="5843185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Загадка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787900" y="5842113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787897" y="1800386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47538" y="4834050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47538" y="3816512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47536" y="2808449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47538" y="1789839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47538" y="5842113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787900" y="4832978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787899" y="3816512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787899" y="2808449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386063" y="260349"/>
            <a:ext cx="4153885" cy="14096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210166" y="34230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20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93949" y="386477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20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9488" y="781334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20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02882" y="31959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20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94135" y="409467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20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6956" y="790124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20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046908" y="467702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AB14BB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289262" y="188488"/>
            <a:ext cx="8326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100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041780" y="467700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AB14BB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212637" y="205304"/>
            <a:ext cx="9102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100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040740" y="46360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AB14BB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350520" y="188488"/>
            <a:ext cx="78358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100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3051036" y="47825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AB14BB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281273" y="205304"/>
            <a:ext cx="8470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100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054014" y="46756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AB14BB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378009" y="192582"/>
            <a:ext cx="71712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100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3046908" y="467426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AB14BB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271720" y="202120"/>
            <a:ext cx="868363" cy="163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100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3040740" y="486206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AB14BB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285134" y="194168"/>
            <a:ext cx="832622" cy="163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100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297713" y="25440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10D2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2000" b="1" dirty="0">
              <a:solidFill>
                <a:srgbClr val="10D2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281496" y="377687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10D2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2000" b="1" dirty="0">
              <a:solidFill>
                <a:srgbClr val="10D2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8287035" y="772544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10D2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2000" b="1" dirty="0">
              <a:solidFill>
                <a:srgbClr val="10D2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690429" y="23169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10D2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2000" b="1" dirty="0">
              <a:solidFill>
                <a:srgbClr val="10D2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681682" y="400677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10D2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2000" b="1" dirty="0">
              <a:solidFill>
                <a:srgbClr val="10D2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664503" y="781334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10D2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2000" b="1" dirty="0">
              <a:solidFill>
                <a:srgbClr val="10D2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4788360" y="436212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030714" y="156998"/>
            <a:ext cx="8326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10D2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10000" b="1" dirty="0">
              <a:solidFill>
                <a:srgbClr val="10D2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4783232" y="436210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954089" y="173814"/>
            <a:ext cx="9102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10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4782192" y="43211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091972" y="156998"/>
            <a:ext cx="78358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10D2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10000" b="1" dirty="0">
              <a:solidFill>
                <a:srgbClr val="10D2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4792488" y="44676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022725" y="173814"/>
            <a:ext cx="8470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10D2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10000" b="1" dirty="0">
              <a:solidFill>
                <a:srgbClr val="10D2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4795466" y="43607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119461" y="161092"/>
            <a:ext cx="71712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10D2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10000" b="1" dirty="0">
              <a:solidFill>
                <a:srgbClr val="10D2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4788360" y="435936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013172" y="170630"/>
            <a:ext cx="868363" cy="163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10D2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10000" b="1" dirty="0">
              <a:solidFill>
                <a:srgbClr val="10D2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4782192" y="454716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026586" y="162678"/>
            <a:ext cx="832622" cy="163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10D2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10000" b="1" dirty="0">
              <a:solidFill>
                <a:srgbClr val="10D2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337614" y="71966"/>
            <a:ext cx="31264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/>
              <a:t>:</a:t>
            </a:r>
            <a:endParaRPr lang="ru-RU" sz="10000" dirty="0"/>
          </a:p>
        </p:txBody>
      </p:sp>
    </p:spTree>
    <p:extLst>
      <p:ext uri="{BB962C8B-B14F-4D97-AF65-F5344CB8AC3E}">
        <p14:creationId xmlns:p14="http://schemas.microsoft.com/office/powerpoint/2010/main" val="146436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</p:childTnLst>
        </p:cTn>
      </p:par>
    </p:tnLst>
    <p:bldLst>
      <p:bldP spid="13" grpId="0" animBg="1"/>
      <p:bldP spid="19" grpId="0" animBg="1"/>
      <p:bldP spid="20" grpId="0" animBg="1"/>
      <p:bldP spid="22" grpId="0" animBg="1"/>
      <p:bldP spid="23" grpId="0" animBg="1"/>
      <p:bldP spid="25" grpId="0" animBg="1"/>
      <p:bldP spid="18" grpId="0" animBg="1"/>
      <p:bldP spid="27" grpId="0" animBg="1"/>
      <p:bldP spid="34" grpId="0" animBg="1"/>
      <p:bldP spid="35" grpId="0" animBg="1"/>
      <p:bldP spid="45" grpId="0" animBg="1"/>
      <p:bldP spid="46" grpId="0"/>
      <p:bldP spid="47" grpId="0" animBg="1"/>
      <p:bldP spid="48" grpId="0"/>
      <p:bldP spid="49" grpId="0" animBg="1"/>
      <p:bldP spid="50" grpId="0"/>
      <p:bldP spid="51" grpId="0" animBg="1"/>
      <p:bldP spid="52" grpId="0"/>
      <p:bldP spid="53" grpId="0" animBg="1"/>
      <p:bldP spid="54" grpId="0"/>
      <p:bldP spid="55" grpId="0" animBg="1"/>
      <p:bldP spid="56" grpId="0"/>
      <p:bldP spid="65" grpId="0" animBg="1"/>
      <p:bldP spid="66" grpId="0"/>
      <p:bldP spid="67" grpId="0" animBg="1"/>
      <p:bldP spid="68" grpId="0"/>
      <p:bldP spid="69" grpId="0" animBg="1"/>
      <p:bldP spid="70" grpId="0"/>
      <p:bldP spid="71" grpId="0" animBg="1"/>
      <p:bldP spid="72" grpId="0"/>
      <p:bldP spid="73" grpId="0" animBg="1"/>
      <p:bldP spid="74" grpId="0"/>
      <p:bldP spid="75" grpId="0" animBg="1"/>
      <p:bldP spid="7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1521" y="1304144"/>
            <a:ext cx="616338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Расшифруйте анаграмму. </a:t>
            </a:r>
          </a:p>
          <a:p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данное слово связано </a:t>
            </a:r>
          </a:p>
          <a:p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программированием?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0825" y="5468759"/>
            <a:ext cx="616408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en-US" sz="2400" b="1" dirty="0" smtClean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Анаграмма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трелка влево 10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0688" y="3071144"/>
            <a:ext cx="5895975" cy="220027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50825" y="5910629"/>
            <a:ext cx="616408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массовость, свойство алгоритма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797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Деление числа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1" y="1304144"/>
            <a:ext cx="616338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Чему равна переменная «</a:t>
            </a:r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после выполнения фрагмента программы?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825" y="5468759"/>
            <a:ext cx="616408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en-US" sz="2400" b="1" dirty="0" smtClean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33925" y="2711869"/>
            <a:ext cx="4122738" cy="224676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:= </a:t>
            </a:r>
            <a:r>
              <a:rPr lang="ru-RU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:= </a:t>
            </a:r>
            <a:r>
              <a:rPr lang="ru-RU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* a;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:= b 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17;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:=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div a;</a:t>
            </a:r>
          </a:p>
          <a:p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b:= b mod a + 2 * a;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4657" y="5838090"/>
            <a:ext cx="616408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2442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 слово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521" y="1304144"/>
            <a:ext cx="8605142" cy="32932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алгоритме используются следующие функции:</a:t>
            </a:r>
          </a:p>
          <a:p>
            <a:r>
              <a:rPr lang="ru-RU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Извлечь(</a:t>
            </a:r>
            <a:r>
              <a:rPr lang="ru-RU" sz="2300" b="1" dirty="0" err="1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х,i</a:t>
            </a:r>
            <a:r>
              <a:rPr lang="ru-RU" sz="2300" b="1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возвращает  i-й символ слева в строке х. </a:t>
            </a:r>
            <a:r>
              <a:rPr lang="ru-RU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Склеить(</a:t>
            </a:r>
            <a:r>
              <a:rPr lang="ru-RU" sz="2300" b="1" dirty="0" err="1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х,у</a:t>
            </a:r>
            <a:r>
              <a:rPr lang="ru-RU" sz="2300" b="1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возвращает  строку, в которой записаны подряд сначала все символы строки х, а затем все символы строки у. Какое значение примет переменная b после выполнения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фрагмента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алгоритма,</a:t>
            </a:r>
          </a:p>
          <a:p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переменная </a:t>
            </a:r>
            <a:r>
              <a:rPr lang="en-US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имела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значение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‘АЛГОРИТМ'?</a:t>
            </a:r>
            <a:endParaRPr lang="en-US" sz="23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КРИТ; 	Б)ТИРК; 	В) КТИР; 	Г) РИТК.</a:t>
            </a:r>
            <a:endParaRPr lang="ru-RU" sz="23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840361" y="4730096"/>
            <a:ext cx="3016302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c:=‘</a:t>
            </a:r>
            <a:r>
              <a:rPr lang="ru-RU" sz="2400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endParaRPr lang="ru-RU" sz="2400" dirty="0" smtClean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err="1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400" dirty="0" err="1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en-US" sz="2400" dirty="0" err="1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 5 до 7</a:t>
            </a:r>
            <a:endParaRPr lang="en-US" sz="2400" dirty="0" smtClean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sz="2400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Извлечь(а,</a:t>
            </a:r>
            <a:r>
              <a:rPr lang="en-US" sz="2400" dirty="0" err="1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400" dirty="0" smtClean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Склеить(</a:t>
            </a:r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400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с)</a:t>
            </a:r>
          </a:p>
          <a:p>
            <a:r>
              <a:rPr lang="ru-RU" sz="2400" dirty="0" err="1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кц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0826" y="5838091"/>
            <a:ext cx="4284662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en-US" sz="2400" b="1" dirty="0" smtClean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0826" y="6207423"/>
            <a:ext cx="4284662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ТИРК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лево 8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5780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Опыты по физике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1" y="1304144"/>
            <a:ext cx="4283967" cy="32316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pPr algn="just"/>
            <a:r>
              <a:rPr lang="ru-RU" sz="20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Школьница делала лабораторную работу по физике, в ходе которой измерила 4 раза силу тока и записала показания амперметра в таблицу T (T[1] – результат первого измерения, T[2] – второго и т. д.). Определите, какое число будет напечатано в результате работы следующей программы</a:t>
            </a:r>
            <a:r>
              <a:rPr lang="ru-RU" sz="20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48981" y="2070020"/>
            <a:ext cx="4107682" cy="32778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300" dirty="0" err="1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k, m: </a:t>
            </a:r>
            <a:r>
              <a:rPr lang="ru-RU" sz="2300" dirty="0" err="1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300" dirty="0" err="1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array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[1..4] </a:t>
            </a:r>
            <a:r>
              <a:rPr lang="ru-RU" sz="2300" dirty="0" err="1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dirty="0" err="1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sz="2300" dirty="0" err="1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Begin</a:t>
            </a:r>
            <a:endParaRPr lang="ru-RU" sz="23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T[1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:= 1; T[2] :=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14;</a:t>
            </a:r>
          </a:p>
          <a:p>
            <a:pPr algn="just"/>
            <a:r>
              <a:rPr lang="en-US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T[3] := 15; T[4] := 4;</a:t>
            </a:r>
          </a:p>
          <a:p>
            <a:pPr algn="just"/>
            <a:r>
              <a:rPr lang="en-US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0;</a:t>
            </a:r>
          </a:p>
          <a:p>
            <a:pPr algn="just"/>
            <a:r>
              <a:rPr lang="en-US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ru-RU" sz="2300" dirty="0" err="1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 := 1 </a:t>
            </a:r>
            <a:r>
              <a:rPr lang="ru-RU" sz="2300" dirty="0" err="1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:= m +</a:t>
            </a:r>
            <a:r>
              <a:rPr lang="en-US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T[k]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en-US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ru-RU" sz="2300" dirty="0" err="1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riteln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(m);</a:t>
            </a:r>
          </a:p>
          <a:p>
            <a:pPr algn="just"/>
            <a:r>
              <a:rPr lang="ru-RU" sz="2300" dirty="0" err="1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0825" y="5468759"/>
            <a:ext cx="616408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endParaRPr lang="en-US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825" y="5860204"/>
            <a:ext cx="616408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2541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Фрагмент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1" y="1304144"/>
            <a:ext cx="616338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Чему равна переменная «</a:t>
            </a:r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после выполнения фрагмента программы?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825" y="5468759"/>
            <a:ext cx="616408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pPr algn="ctr"/>
            <a:endParaRPr lang="ru-RU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71800" y="2711869"/>
            <a:ext cx="5884863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:= 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10; </a:t>
            </a:r>
            <a:r>
              <a:rPr lang="ru-RU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a&gt;b then b:=b+12 else b:=b+7;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4657" y="5838090"/>
            <a:ext cx="616408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7748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Вперед и направо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1" y="1304144"/>
            <a:ext cx="8605142" cy="32932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pPr algn="just"/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Исполнитель Черепашка перемещается на экране компьютера, оставляя след в виде линии. Какая фигура появится на экране в результате исполнения следующего алгоритма: </a:t>
            </a:r>
            <a:r>
              <a:rPr lang="ru-RU" sz="2300" b="1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Повтори </a:t>
            </a:r>
            <a:r>
              <a:rPr lang="ru-RU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ru-RU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Вперед 10 Направо 72</a:t>
            </a:r>
            <a:r>
              <a:rPr lang="en-US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ru-RU" sz="2300" b="1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незамкнутая ломаная линия;</a:t>
            </a:r>
          </a:p>
          <a:p>
            <a:pPr algn="just"/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правильный треугольник;</a:t>
            </a:r>
          </a:p>
          <a:p>
            <a:pPr algn="just"/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правильный десятиугольник;</a:t>
            </a:r>
          </a:p>
          <a:p>
            <a:pPr algn="just"/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 правильный пятиугольник.</a:t>
            </a:r>
            <a:endParaRPr lang="ru-RU" sz="23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825" y="5838091"/>
            <a:ext cx="5402723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en-US" sz="2400" b="1" dirty="0" smtClean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 preferRelativeResize="0"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815655" y="4754256"/>
            <a:ext cx="1800000" cy="1800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50825" y="6207423"/>
            <a:ext cx="5402723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правильный 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пятиугольник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лево 8">
            <a:hlinkClick r:id="rId4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95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Наблюдения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2" y="1304144"/>
            <a:ext cx="4283966" cy="261610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0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Школьница </a:t>
            </a:r>
            <a:r>
              <a:rPr lang="ru-RU" sz="20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записывала в таблицу температурные данные за каждый день недели. Определите</a:t>
            </a:r>
            <a:r>
              <a:rPr lang="ru-RU" sz="20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какое число будет напечатано в результате </a:t>
            </a:r>
            <a:r>
              <a:rPr lang="ru-RU" sz="20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выполнения следующего фрагмента программы.</a:t>
            </a:r>
            <a:endParaRPr lang="ru-RU" sz="20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19484" y="3320080"/>
            <a:ext cx="4137179" cy="181588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8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:=0;</a:t>
            </a:r>
            <a:endParaRPr lang="ru-RU" sz="28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ru-RU" sz="2800" dirty="0" err="1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ru-RU" sz="28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8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1 </a:t>
            </a:r>
            <a:r>
              <a:rPr lang="ru-RU" sz="2800" dirty="0" err="1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ru-RU" sz="28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28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8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US" sz="28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d[</a:t>
            </a:r>
            <a:r>
              <a:rPr lang="en-US" sz="2800" dirty="0" err="1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]&lt;0 then m:=d[i];</a:t>
            </a:r>
          </a:p>
          <a:p>
            <a:pPr algn="just"/>
            <a:r>
              <a:rPr lang="en-US" sz="28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8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:=m+d[i];</a:t>
            </a:r>
            <a:endParaRPr lang="ru-RU" sz="28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0825" y="5468759"/>
            <a:ext cx="616408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endParaRPr lang="en-US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793961"/>
              </p:ext>
            </p:extLst>
          </p:nvPr>
        </p:nvGraphicFramePr>
        <p:xfrm>
          <a:off x="4719484" y="1352239"/>
          <a:ext cx="4137177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6581"/>
                <a:gridCol w="315755"/>
                <a:gridCol w="573633"/>
                <a:gridCol w="434136"/>
                <a:gridCol w="595675"/>
                <a:gridCol w="474521"/>
                <a:gridCol w="613154"/>
                <a:gridCol w="34372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spc="200" baseline="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d[</a:t>
                      </a:r>
                      <a:r>
                        <a:rPr lang="en-US" sz="2400" b="1" kern="1200" spc="200" baseline="0" dirty="0" err="1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2400" b="1" kern="1200" spc="200" baseline="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]</a:t>
                      </a:r>
                      <a:endParaRPr lang="ru-RU" sz="2400" b="1" kern="1200" spc="200" baseline="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- 5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- 7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- 4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smtClean="0">
                          <a:solidFill>
                            <a:srgbClr val="622AE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ru-RU" sz="2400" b="1" kern="1200" dirty="0">
                        <a:solidFill>
                          <a:srgbClr val="622AE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44657" y="5838090"/>
            <a:ext cx="616408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трелка влево 11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720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Новое число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1" y="1304144"/>
            <a:ext cx="616338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Чему равна переменная «</a:t>
            </a:r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после выполнения фрагмента программы?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825" y="5468759"/>
            <a:ext cx="616408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pPr algn="ctr"/>
            <a:endParaRPr lang="ru-RU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33925" y="2711869"/>
            <a:ext cx="4122738" cy="224676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:= 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:= 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:= 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/ 2 - b;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:= 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mod a;</a:t>
            </a:r>
          </a:p>
          <a:p>
            <a:r>
              <a:rPr lang="en-US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2*b;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0825" y="5838090"/>
            <a:ext cx="616408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трелка влево 10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91206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Все наоборот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1" y="1304144"/>
            <a:ext cx="8605142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pPr algn="just"/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Словосочетание получено из словосочетания, связанного с компьютерами и информатикой, слова в нем заменены на противоположные по смыслу. Например, </a:t>
            </a:r>
            <a:r>
              <a:rPr lang="ru-RU" sz="2300" i="1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«функциональная клавиша»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этим правилам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может быть записана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</a:t>
            </a:r>
            <a:r>
              <a:rPr lang="ru-RU" sz="2300" i="1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«бесполезная кнопка».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 определить исходное словосочетание.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0825" y="5838091"/>
            <a:ext cx="6474439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en-US" sz="2400" b="1" dirty="0" smtClean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0825" y="4283642"/>
            <a:ext cx="8605839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800" b="1" dirty="0" smtClean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ловосочетание: </a:t>
            </a:r>
            <a:r>
              <a:rPr lang="ru-RU" sz="28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естественное </a:t>
            </a:r>
            <a:r>
              <a:rPr lang="ru-RU" sz="28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отсутствие ума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50825" y="6207423"/>
            <a:ext cx="647443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искусственный интеллект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трелка влево 11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334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86063" y="260349"/>
            <a:ext cx="4153885" cy="14096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642147" y="1782518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Графическая пословица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hlinkClick r:id="rId4" action="ppaction://hlinksldjump"/>
          </p:cNvPr>
          <p:cNvSpPr/>
          <p:nvPr/>
        </p:nvSpPr>
        <p:spPr>
          <a:xfrm>
            <a:off x="634444" y="2789884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Компьютерная пословица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>
            <a:hlinkClick r:id="rId5" action="ppaction://hlinksldjump"/>
          </p:cNvPr>
          <p:cNvSpPr/>
          <p:nvPr/>
        </p:nvSpPr>
        <p:spPr>
          <a:xfrm>
            <a:off x="639616" y="3813470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Что за термин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>
            <a:hlinkClick r:id="rId6" action="ppaction://hlinksldjump"/>
          </p:cNvPr>
          <p:cNvSpPr/>
          <p:nvPr/>
        </p:nvSpPr>
        <p:spPr>
          <a:xfrm>
            <a:off x="634444" y="4832597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Найти переменную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>
            <a:hlinkClick r:id="rId7" action="ppaction://hlinksldjump"/>
          </p:cNvPr>
          <p:cNvSpPr/>
          <p:nvPr/>
        </p:nvSpPr>
        <p:spPr>
          <a:xfrm>
            <a:off x="637091" y="5840690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Кибернетика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>
            <a:hlinkClick r:id="rId8" action="ppaction://hlinksldjump"/>
          </p:cNvPr>
          <p:cNvSpPr/>
          <p:nvPr/>
        </p:nvSpPr>
        <p:spPr>
          <a:xfrm>
            <a:off x="4797963" y="1764133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Неспешный алгоритм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>
            <a:hlinkClick r:id="rId9" action="ppaction://hlinksldjump"/>
          </p:cNvPr>
          <p:cNvSpPr/>
          <p:nvPr/>
        </p:nvSpPr>
        <p:spPr>
          <a:xfrm>
            <a:off x="4797966" y="2785460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Условный алгоритм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>
            <a:hlinkClick r:id="rId10" action="ppaction://hlinksldjump"/>
          </p:cNvPr>
          <p:cNvSpPr/>
          <p:nvPr/>
        </p:nvSpPr>
        <p:spPr>
          <a:xfrm>
            <a:off x="4797964" y="3809785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Среднее чисел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>
            <a:hlinkClick r:id="rId11" action="ppaction://hlinksldjump"/>
          </p:cNvPr>
          <p:cNvSpPr/>
          <p:nvPr/>
        </p:nvSpPr>
        <p:spPr>
          <a:xfrm>
            <a:off x="4797964" y="4832597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Вправо, влево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>
            <a:hlinkClick r:id="rId12" action="ppaction://hlinksldjump"/>
          </p:cNvPr>
          <p:cNvSpPr/>
          <p:nvPr/>
        </p:nvSpPr>
        <p:spPr>
          <a:xfrm>
            <a:off x="4797964" y="5840690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История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>
            <a:hlinkClick r:id="rId3" action="ppaction://hlinksldjump"/>
          </p:cNvPr>
          <p:cNvSpPr/>
          <p:nvPr/>
        </p:nvSpPr>
        <p:spPr>
          <a:xfrm>
            <a:off x="642144" y="1782518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>
            <a:hlinkClick r:id="rId3" action="ppaction://hlinksldjump"/>
          </p:cNvPr>
          <p:cNvSpPr/>
          <p:nvPr/>
        </p:nvSpPr>
        <p:spPr>
          <a:xfrm>
            <a:off x="634444" y="2789884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>
            <a:hlinkClick r:id="rId3" action="ppaction://hlinksldjump"/>
          </p:cNvPr>
          <p:cNvSpPr/>
          <p:nvPr/>
        </p:nvSpPr>
        <p:spPr>
          <a:xfrm>
            <a:off x="639618" y="3813470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>
            <a:hlinkClick r:id="rId3" action="ppaction://hlinksldjump"/>
          </p:cNvPr>
          <p:cNvSpPr/>
          <p:nvPr/>
        </p:nvSpPr>
        <p:spPr>
          <a:xfrm>
            <a:off x="634444" y="4832597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>
            <a:hlinkClick r:id="rId3" action="ppaction://hlinksldjump"/>
          </p:cNvPr>
          <p:cNvSpPr/>
          <p:nvPr/>
        </p:nvSpPr>
        <p:spPr>
          <a:xfrm>
            <a:off x="637088" y="5840688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Прямоугольник 38">
            <a:hlinkClick r:id="rId3" action="ppaction://hlinksldjump"/>
          </p:cNvPr>
          <p:cNvSpPr/>
          <p:nvPr/>
        </p:nvSpPr>
        <p:spPr>
          <a:xfrm>
            <a:off x="4797963" y="1764133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>
            <a:hlinkClick r:id="rId3" action="ppaction://hlinksldjump"/>
          </p:cNvPr>
          <p:cNvSpPr/>
          <p:nvPr/>
        </p:nvSpPr>
        <p:spPr>
          <a:xfrm>
            <a:off x="4797964" y="4832597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>
            <a:hlinkClick r:id="rId3" action="ppaction://hlinksldjump"/>
          </p:cNvPr>
          <p:cNvSpPr/>
          <p:nvPr/>
        </p:nvSpPr>
        <p:spPr>
          <a:xfrm>
            <a:off x="4797963" y="3809785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Прямоугольник 41">
            <a:hlinkClick r:id="rId3" action="ppaction://hlinksldjump"/>
          </p:cNvPr>
          <p:cNvSpPr/>
          <p:nvPr/>
        </p:nvSpPr>
        <p:spPr>
          <a:xfrm>
            <a:off x="4797963" y="2785460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>
            <a:hlinkClick r:id="rId3" action="ppaction://hlinksldjump"/>
          </p:cNvPr>
          <p:cNvSpPr/>
          <p:nvPr/>
        </p:nvSpPr>
        <p:spPr>
          <a:xfrm>
            <a:off x="4797964" y="5840688"/>
            <a:ext cx="3780000" cy="900000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0166" y="34230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93949" y="386477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9488" y="781334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2882" y="31959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94135" y="409467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76956" y="790124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3046908" y="467702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TextBox 58"/>
          <p:cNvSpPr txBox="1"/>
          <p:nvPr/>
        </p:nvSpPr>
        <p:spPr>
          <a:xfrm>
            <a:off x="3289262" y="188488"/>
            <a:ext cx="8326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10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3041780" y="467700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TextBox 52"/>
          <p:cNvSpPr txBox="1"/>
          <p:nvPr/>
        </p:nvSpPr>
        <p:spPr>
          <a:xfrm>
            <a:off x="3212637" y="205304"/>
            <a:ext cx="9102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10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040740" y="46360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3350520" y="188488"/>
            <a:ext cx="78358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10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6" name="Прямоугольник 115"/>
          <p:cNvSpPr/>
          <p:nvPr/>
        </p:nvSpPr>
        <p:spPr>
          <a:xfrm>
            <a:off x="3051036" y="47825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TextBox 54"/>
          <p:cNvSpPr txBox="1"/>
          <p:nvPr/>
        </p:nvSpPr>
        <p:spPr>
          <a:xfrm>
            <a:off x="3281273" y="205304"/>
            <a:ext cx="8470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10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3054014" y="46756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extBox 55"/>
          <p:cNvSpPr txBox="1"/>
          <p:nvPr/>
        </p:nvSpPr>
        <p:spPr>
          <a:xfrm>
            <a:off x="3378009" y="192582"/>
            <a:ext cx="71712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10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3046908" y="467426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/>
          <p:cNvSpPr txBox="1"/>
          <p:nvPr/>
        </p:nvSpPr>
        <p:spPr>
          <a:xfrm>
            <a:off x="3271720" y="202120"/>
            <a:ext cx="868363" cy="163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10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" name="Прямоугольник 137"/>
          <p:cNvSpPr/>
          <p:nvPr/>
        </p:nvSpPr>
        <p:spPr>
          <a:xfrm>
            <a:off x="3040740" y="486206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TextBox 57"/>
          <p:cNvSpPr txBox="1"/>
          <p:nvPr/>
        </p:nvSpPr>
        <p:spPr>
          <a:xfrm>
            <a:off x="3285134" y="194168"/>
            <a:ext cx="832622" cy="163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10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8297713" y="25440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8281496" y="377687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8287035" y="772544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8690429" y="23169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8681682" y="400677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8664503" y="781334"/>
            <a:ext cx="333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5" name="Прямоугольник 144"/>
          <p:cNvSpPr/>
          <p:nvPr/>
        </p:nvSpPr>
        <p:spPr>
          <a:xfrm>
            <a:off x="4788360" y="436212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5030714" y="156998"/>
            <a:ext cx="8326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ru-RU" sz="10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7" name="Прямоугольник 146"/>
          <p:cNvSpPr/>
          <p:nvPr/>
        </p:nvSpPr>
        <p:spPr>
          <a:xfrm>
            <a:off x="4783232" y="436210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4954089" y="173814"/>
            <a:ext cx="9102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10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9" name="Прямоугольник 148"/>
          <p:cNvSpPr/>
          <p:nvPr/>
        </p:nvSpPr>
        <p:spPr>
          <a:xfrm>
            <a:off x="4782192" y="43211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5091972" y="156998"/>
            <a:ext cx="78358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10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4792488" y="44676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5022725" y="173814"/>
            <a:ext cx="8470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10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4795466" y="436074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5119461" y="161092"/>
            <a:ext cx="71712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10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5" name="Прямоугольник 154"/>
          <p:cNvSpPr/>
          <p:nvPr/>
        </p:nvSpPr>
        <p:spPr>
          <a:xfrm>
            <a:off x="4788360" y="435936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5013172" y="170630"/>
            <a:ext cx="868363" cy="163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10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7" name="Прямоугольник 156"/>
          <p:cNvSpPr/>
          <p:nvPr/>
        </p:nvSpPr>
        <p:spPr>
          <a:xfrm>
            <a:off x="4782192" y="454716"/>
            <a:ext cx="1305694" cy="1081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5026586" y="162678"/>
            <a:ext cx="832622" cy="163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10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37614" y="71966"/>
            <a:ext cx="31264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/>
              <a:t>:</a:t>
            </a:r>
            <a:endParaRPr lang="ru-RU" sz="10000" dirty="0"/>
          </a:p>
        </p:txBody>
      </p:sp>
    </p:spTree>
    <p:extLst>
      <p:ext uri="{BB962C8B-B14F-4D97-AF65-F5344CB8AC3E}">
        <p14:creationId xmlns:p14="http://schemas.microsoft.com/office/powerpoint/2010/main" val="381687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9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99" grpId="0" animBg="1"/>
      <p:bldP spid="53" grpId="0"/>
      <p:bldP spid="114" grpId="0" animBg="1"/>
      <p:bldP spid="54" grpId="0"/>
      <p:bldP spid="116" grpId="0" animBg="1"/>
      <p:bldP spid="55" grpId="0"/>
      <p:bldP spid="118" grpId="0" animBg="1"/>
      <p:bldP spid="56" grpId="0"/>
      <p:bldP spid="117" grpId="0" animBg="1"/>
      <p:bldP spid="57" grpId="0"/>
      <p:bldP spid="138" grpId="0" animBg="1"/>
      <p:bldP spid="58" grpId="0"/>
      <p:bldP spid="147" grpId="0" animBg="1"/>
      <p:bldP spid="148" grpId="0"/>
      <p:bldP spid="149" grpId="0" animBg="1"/>
      <p:bldP spid="150" grpId="0"/>
      <p:bldP spid="151" grpId="0" animBg="1"/>
      <p:bldP spid="152" grpId="0"/>
      <p:bldP spid="153" grpId="0" animBg="1"/>
      <p:bldP spid="154" grpId="0"/>
      <p:bldP spid="155" grpId="0" animBg="1"/>
      <p:bldP spid="156" grpId="0"/>
      <p:bldP spid="157" grpId="0" animBg="1"/>
      <p:bldP spid="15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1521" y="1304144"/>
            <a:ext cx="616338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Расшифруйте анаграмму. </a:t>
            </a:r>
          </a:p>
          <a:p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данное слово связано </a:t>
            </a:r>
          </a:p>
          <a:p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программированием?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0825" y="5468759"/>
            <a:ext cx="616408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en-US" sz="2400" b="1" dirty="0" smtClean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Загадка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трелка влево 10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825" y="5910629"/>
            <a:ext cx="616408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Питон, язык программирования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7538" y="3045930"/>
            <a:ext cx="447675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17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031" y="698270"/>
            <a:ext cx="7767263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300" dirty="0" smtClean="0">
                <a:ln w="9525" cmpd="sng">
                  <a:solidFill>
                    <a:srgbClr val="612FF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Подведение итогов игры</a:t>
            </a:r>
          </a:p>
          <a:p>
            <a:pPr algn="ctr"/>
            <a:endParaRPr lang="ru-RU" sz="7200" b="1" cap="none" spc="300" dirty="0" smtClean="0">
              <a:ln w="9525" cmpd="sng">
                <a:solidFill>
                  <a:srgbClr val="612FF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7200" b="1" spc="300" dirty="0" smtClean="0">
                <a:ln w="9525" cmpd="sng">
                  <a:solidFill>
                    <a:srgbClr val="612FF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Награждение победителей</a:t>
            </a:r>
            <a:endParaRPr lang="ru-RU" sz="7200" b="1" cap="none" spc="300" dirty="0">
              <a:ln w="9525" cmpd="sng">
                <a:solidFill>
                  <a:srgbClr val="612FF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2101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0955" y="2213972"/>
            <a:ext cx="842410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300" dirty="0" smtClean="0">
                <a:ln w="9525" cmpd="sng">
                  <a:solidFill>
                    <a:srgbClr val="612FF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6000" b="1" cap="none" spc="300" dirty="0">
              <a:ln w="9525" cmpd="sng">
                <a:solidFill>
                  <a:srgbClr val="612FF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7229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4536183" y="1224633"/>
            <a:ext cx="4320480" cy="4115696"/>
            <a:chOff x="4451908" y="820898"/>
            <a:chExt cx="4320480" cy="4115696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4451908" y="3435234"/>
              <a:ext cx="1728192" cy="7920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rgbClr val="AB14B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восхождение</a:t>
              </a:r>
              <a:endParaRPr lang="ru-RU" sz="2000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4796037" y="820898"/>
              <a:ext cx="3976351" cy="4115696"/>
              <a:chOff x="4796037" y="820898"/>
              <a:chExt cx="3976351" cy="4115696"/>
            </a:xfrm>
          </p:grpSpPr>
          <p:sp>
            <p:nvSpPr>
              <p:cNvPr id="23" name="Прямоугольник 22"/>
              <p:cNvSpPr/>
              <p:nvPr/>
            </p:nvSpPr>
            <p:spPr>
              <a:xfrm>
                <a:off x="5171988" y="1180938"/>
                <a:ext cx="2880320" cy="79208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>
                    <a:solidFill>
                      <a:srgbClr val="AB14BB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Препятствие </a:t>
                </a:r>
                <a:br>
                  <a:rPr lang="ru-RU" sz="2000" dirty="0" smtClean="0">
                    <a:solidFill>
                      <a:srgbClr val="AB14BB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ru-RU" sz="2000" dirty="0" smtClean="0">
                    <a:solidFill>
                      <a:srgbClr val="AB14BB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 виде возвышенности</a:t>
                </a:r>
                <a:endParaRPr lang="ru-RU" sz="2000" dirty="0">
                  <a:solidFill>
                    <a:srgbClr val="AB14BB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Блок-схема: решение 23"/>
              <p:cNvSpPr/>
              <p:nvPr/>
            </p:nvSpPr>
            <p:spPr>
              <a:xfrm>
                <a:off x="5476693" y="2353431"/>
                <a:ext cx="2270910" cy="834950"/>
              </a:xfrm>
              <a:prstGeom prst="flowChartDecision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>
                    <a:solidFill>
                      <a:srgbClr val="AB14BB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Умный?</a:t>
                </a:r>
                <a:endParaRPr lang="ru-RU" sz="2000" dirty="0">
                  <a:solidFill>
                    <a:srgbClr val="AB14BB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Прямоугольник 25"/>
              <p:cNvSpPr/>
              <p:nvPr/>
            </p:nvSpPr>
            <p:spPr>
              <a:xfrm>
                <a:off x="7188212" y="3435234"/>
                <a:ext cx="1584176" cy="79208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>
                    <a:solidFill>
                      <a:srgbClr val="AB14BB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обход</a:t>
                </a:r>
                <a:endParaRPr lang="ru-RU" sz="2000" dirty="0">
                  <a:solidFill>
                    <a:srgbClr val="AB14BB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7" name="Прямая со стрелкой 26"/>
              <p:cNvCxnSpPr>
                <a:endCxn id="23" idx="0"/>
              </p:cNvCxnSpPr>
              <p:nvPr/>
            </p:nvCxnSpPr>
            <p:spPr>
              <a:xfrm>
                <a:off x="6612148" y="820898"/>
                <a:ext cx="0" cy="360040"/>
              </a:xfrm>
              <a:prstGeom prst="straightConnector1">
                <a:avLst/>
              </a:prstGeom>
              <a:ln w="28575" cmpd="sng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 стрелкой 27"/>
              <p:cNvCxnSpPr/>
              <p:nvPr/>
            </p:nvCxnSpPr>
            <p:spPr>
              <a:xfrm>
                <a:off x="6636072" y="2002172"/>
                <a:ext cx="0" cy="360040"/>
              </a:xfrm>
              <a:prstGeom prst="straightConnector1">
                <a:avLst/>
              </a:prstGeom>
              <a:ln w="28575" cmpd="sng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 стрелкой 28"/>
              <p:cNvCxnSpPr/>
              <p:nvPr/>
            </p:nvCxnSpPr>
            <p:spPr>
              <a:xfrm>
                <a:off x="5128733" y="2770906"/>
                <a:ext cx="0" cy="655547"/>
              </a:xfrm>
              <a:prstGeom prst="straightConnector1">
                <a:avLst/>
              </a:prstGeom>
              <a:ln w="28575" cmpd="sng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 стрелкой 29"/>
              <p:cNvCxnSpPr/>
              <p:nvPr/>
            </p:nvCxnSpPr>
            <p:spPr>
              <a:xfrm>
                <a:off x="8052308" y="2770906"/>
                <a:ext cx="0" cy="709459"/>
              </a:xfrm>
              <a:prstGeom prst="straightConnector1">
                <a:avLst/>
              </a:prstGeom>
              <a:ln w="28575" cmpd="sng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>
                <a:endCxn id="24" idx="1"/>
              </p:cNvCxnSpPr>
              <p:nvPr/>
            </p:nvCxnSpPr>
            <p:spPr>
              <a:xfrm>
                <a:off x="5128733" y="2770906"/>
                <a:ext cx="347960" cy="0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7710720" y="2770906"/>
                <a:ext cx="347960" cy="0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flipV="1">
                <a:off x="5128733" y="4576554"/>
                <a:ext cx="2943576" cy="541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>
              <a:xfrm flipV="1">
                <a:off x="5128733" y="4239101"/>
                <a:ext cx="0" cy="337992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 flipV="1">
                <a:off x="8072309" y="4226783"/>
                <a:ext cx="0" cy="337992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 стрелкой 35"/>
              <p:cNvCxnSpPr/>
              <p:nvPr/>
            </p:nvCxnSpPr>
            <p:spPr>
              <a:xfrm>
                <a:off x="6745320" y="4576554"/>
                <a:ext cx="0" cy="360040"/>
              </a:xfrm>
              <a:prstGeom prst="straightConnector1">
                <a:avLst/>
              </a:prstGeom>
              <a:ln w="28575" cmpd="sng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TextBox 36"/>
              <p:cNvSpPr txBox="1"/>
              <p:nvPr/>
            </p:nvSpPr>
            <p:spPr>
              <a:xfrm>
                <a:off x="4796037" y="2329509"/>
                <a:ext cx="604461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sz="20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нет</a:t>
                </a:r>
                <a:endParaRPr lang="ru-RU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7710720" y="2281811"/>
                <a:ext cx="490840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sz="20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</a:t>
                </a:r>
                <a:endParaRPr lang="ru-RU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42" name="TextBox 41"/>
          <p:cNvSpPr txBox="1"/>
          <p:nvPr/>
        </p:nvSpPr>
        <p:spPr>
          <a:xfrm>
            <a:off x="251521" y="1304144"/>
            <a:ext cx="4283967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Расшифруйте известную пословицу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50825" y="5468759"/>
            <a:ext cx="6164080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ru-RU" sz="2400" b="1" dirty="0" smtClean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Графическая пословица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Стрелка влево 44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44658" y="5838091"/>
            <a:ext cx="6164080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Умный в гору не пойдет, умный гору обойдет.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322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Компьютерная пословица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1" y="1304144"/>
            <a:ext cx="8605142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Расшифруйте известную 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пословицу:</a:t>
            </a:r>
          </a:p>
          <a:p>
            <a:endParaRPr lang="ru-RU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 больной </a:t>
            </a:r>
            <a:r>
              <a:rPr lang="ru-RU" sz="2400" b="1" dirty="0" err="1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флешки</a:t>
            </a:r>
            <a:r>
              <a:rPr lang="ru-RU" sz="2400" b="1" dirty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на здоровый </a:t>
            </a:r>
            <a:r>
              <a:rPr lang="ru-RU" sz="2400" b="1" dirty="0" smtClean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винчестер</a:t>
            </a:r>
          </a:p>
          <a:p>
            <a:pPr algn="ctr"/>
            <a:endParaRPr lang="ru-RU" sz="2400" b="1" dirty="0">
              <a:solidFill>
                <a:srgbClr val="622A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825" y="5468759"/>
            <a:ext cx="6157913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ru-RU" sz="2400" b="1" dirty="0" smtClean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825" y="5838090"/>
            <a:ext cx="6157913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4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больной головы на 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здоровую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лево 8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051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1521" y="1304144"/>
            <a:ext cx="8605142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pPr>
              <a:tabLst>
                <a:tab pos="85725" algn="l"/>
              </a:tabLst>
            </a:pP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Какое понятие описывают данные прилагательные?</a:t>
            </a:r>
          </a:p>
          <a:p>
            <a:pPr>
              <a:tabLst>
                <a:tab pos="85725" algn="l"/>
              </a:tabLst>
            </a:pP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tabLst>
                <a:tab pos="85725" algn="l"/>
              </a:tabLst>
            </a:pPr>
            <a:r>
              <a:rPr lang="ru-RU" sz="2400" b="1" dirty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400" b="1" dirty="0" smtClean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ростой</a:t>
            </a:r>
            <a:r>
              <a:rPr lang="ru-RU" sz="2400" b="1" dirty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составной, уникальный, </a:t>
            </a:r>
            <a:r>
              <a:rPr lang="ru-RU" sz="2400" b="1" dirty="0" smtClean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почтовый</a:t>
            </a:r>
            <a:r>
              <a:rPr lang="ru-RU" sz="2400" b="1" dirty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1" dirty="0" smtClean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локальный</a:t>
            </a:r>
            <a:r>
              <a:rPr lang="ru-RU" sz="2400" b="1" dirty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глобальный, </a:t>
            </a:r>
            <a:r>
              <a:rPr lang="ru-RU" sz="2400" b="1" dirty="0" smtClean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фондовый</a:t>
            </a:r>
            <a:r>
              <a:rPr lang="ru-RU" sz="2400" b="1" dirty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нижний, верхний, </a:t>
            </a:r>
          </a:p>
          <a:p>
            <a:pPr>
              <a:tabLst>
                <a:tab pos="85725" algn="l"/>
              </a:tabLst>
            </a:pPr>
            <a:r>
              <a:rPr lang="ru-RU" sz="2400" b="1" dirty="0" smtClean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кластерный</a:t>
            </a:r>
            <a:r>
              <a:rPr lang="ru-RU" sz="2400" b="1" dirty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цифровой </a:t>
            </a:r>
            <a:r>
              <a:rPr lang="ru-RU" sz="2400" b="1" dirty="0" smtClean="0">
                <a:solidFill>
                  <a:srgbClr val="622A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>
              <a:tabLst>
                <a:tab pos="85725" algn="l"/>
              </a:tabLst>
            </a:pPr>
            <a:endParaRPr lang="ru-RU" sz="2400" b="1" dirty="0">
              <a:solidFill>
                <a:srgbClr val="622A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0825" y="5468759"/>
            <a:ext cx="6157913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endParaRPr lang="en-US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Что за термин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0825" y="5838090"/>
            <a:ext cx="6157913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индекс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трелка влево 11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1279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Найти переменную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1" y="1304144"/>
            <a:ext cx="616338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Чему равна переменная «</a:t>
            </a:r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после выполнения фрагмента программы?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825" y="5468759"/>
            <a:ext cx="6164081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endParaRPr lang="ru-RU" sz="24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33925" y="2711869"/>
            <a:ext cx="4122738" cy="181588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:= </a:t>
            </a:r>
            <a:r>
              <a:rPr lang="ru-RU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:= </a:t>
            </a:r>
            <a:r>
              <a:rPr lang="ru-RU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div b;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:= </a:t>
            </a:r>
            <a:r>
              <a:rPr lang="en-US" sz="2800" b="1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b+3;</a:t>
            </a:r>
            <a:endParaRPr lang="ru-RU" sz="2800" b="1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4657" y="5927452"/>
            <a:ext cx="616408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7431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350"/>
            <a:ext cx="8605143" cy="724929"/>
          </a:xfrm>
          <a:prstGeom prst="rect">
            <a:avLst/>
          </a:prstGeom>
          <a:solidFill>
            <a:srgbClr val="612F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Кибернетика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1" y="1304144"/>
            <a:ext cx="8605142" cy="32932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Вопрос:</a:t>
            </a:r>
          </a:p>
          <a:p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алгоритме используются следующие функции:</a:t>
            </a:r>
          </a:p>
          <a:p>
            <a:r>
              <a:rPr lang="ru-RU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Извлечь(</a:t>
            </a:r>
            <a:r>
              <a:rPr lang="ru-RU" sz="2300" b="1" dirty="0" err="1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х,i</a:t>
            </a:r>
            <a:r>
              <a:rPr lang="ru-RU" sz="2300" b="1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возвращает  i-й символ слева в строке х. </a:t>
            </a:r>
            <a:r>
              <a:rPr lang="ru-RU" sz="2300" b="1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Склеить(</a:t>
            </a:r>
            <a:r>
              <a:rPr lang="ru-RU" sz="2300" b="1" dirty="0" err="1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х,у</a:t>
            </a:r>
            <a:r>
              <a:rPr lang="ru-RU" sz="2300" b="1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возвращает  строку, в которой записаны подряд сначала все символы строки х, а затем все символы строки у. Какое значение примет переменная b после выполнения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фрагмента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алгоритма,</a:t>
            </a:r>
          </a:p>
          <a:p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переменная </a:t>
            </a:r>
            <a:r>
              <a:rPr lang="en-US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имела </a:t>
            </a:r>
            <a:r>
              <a:rPr lang="ru-RU" sz="2300" dirty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значение </a:t>
            </a:r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‘КИБЕРНЕТИКА'?</a:t>
            </a:r>
            <a:endParaRPr lang="en-US" sz="2300" dirty="0" smtClean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3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БРК; 	Б) КБР; 	В) БРК; 	Г) РБК.</a:t>
            </a:r>
            <a:endParaRPr lang="ru-RU" sz="23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40361" y="4730096"/>
            <a:ext cx="3016302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c:=‘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</a:p>
          <a:p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sz="2400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Извлечь(а,5)</a:t>
            </a:r>
            <a:endParaRPr lang="en-US" sz="2400" dirty="0" smtClean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Склеить(с, </a:t>
            </a:r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2400" dirty="0">
              <a:solidFill>
                <a:srgbClr val="AB14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Извлечь(а, 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10)</a:t>
            </a:r>
          </a:p>
          <a:p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:= 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Склеить(</a:t>
            </a:r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400" dirty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2400" dirty="0" smtClean="0">
                <a:solidFill>
                  <a:srgbClr val="AB14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0826" y="5838091"/>
            <a:ext cx="4284662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400" b="1" dirty="0">
                <a:solidFill>
                  <a:srgbClr val="AB14B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en-US" sz="2400" b="1" dirty="0" smtClean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b="1" dirty="0">
              <a:solidFill>
                <a:srgbClr val="AB14B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0825" y="6191400"/>
            <a:ext cx="4284662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22A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КБР</a:t>
            </a:r>
            <a:endParaRPr lang="ru-RU" sz="2400" dirty="0">
              <a:solidFill>
                <a:srgbClr val="622AE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8186348" y="381267"/>
            <a:ext cx="569626" cy="483093"/>
          </a:xfrm>
          <a:prstGeom prst="leftArrow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0806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1507</TotalTime>
  <Words>3292</Words>
  <Application>Microsoft Office PowerPoint</Application>
  <PresentationFormat>Экран (4:3)</PresentationFormat>
  <Paragraphs>720</Paragraphs>
  <Slides>42</Slides>
  <Notes>38</Notes>
  <HiddenSlides>30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8" baseType="lpstr">
      <vt:lpstr>Arial</vt:lpstr>
      <vt:lpstr>Calibri</vt:lpstr>
      <vt:lpstr>Calibri Light</vt:lpstr>
      <vt:lpstr>Wingdings</vt:lpstr>
      <vt:lpstr>Тема Office</vt:lpstr>
      <vt:lpstr>Image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nikotat</dc:creator>
  <cp:lastModifiedBy>nikotat</cp:lastModifiedBy>
  <cp:revision>227</cp:revision>
  <dcterms:created xsi:type="dcterms:W3CDTF">2019-03-05T15:32:22Z</dcterms:created>
  <dcterms:modified xsi:type="dcterms:W3CDTF">2019-03-24T16:29:00Z</dcterms:modified>
</cp:coreProperties>
</file>