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  <p:sldMasterId id="2147483726" r:id="rId2"/>
  </p:sldMasterIdLst>
  <p:sldIdLst>
    <p:sldId id="256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743" autoAdjust="0"/>
  </p:normalViewPr>
  <p:slideViewPr>
    <p:cSldViewPr snapToGrid="0">
      <p:cViewPr varScale="1">
        <p:scale>
          <a:sx n="85" d="100"/>
          <a:sy n="85" d="100"/>
        </p:scale>
        <p:origin x="7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63A0-D396-4ED6-9A51-DE6E3ECFA57A}" type="datetimeFigureOut">
              <a:rPr lang="ru-RU" smtClean="0"/>
              <a:t>17.02.2019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EB19-ABDA-495F-B7F6-B3CE12104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2507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63A0-D396-4ED6-9A51-DE6E3ECFA57A}" type="datetimeFigureOut">
              <a:rPr lang="ru-RU" smtClean="0"/>
              <a:t>17.02.2019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EB19-ABDA-495F-B7F6-B3CE12104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9879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63A0-D396-4ED6-9A51-DE6E3ECFA57A}" type="datetimeFigureOut">
              <a:rPr lang="ru-RU" smtClean="0"/>
              <a:t>17.02.2019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EB19-ABDA-495F-B7F6-B3CE12104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23947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63A0-D396-4ED6-9A51-DE6E3ECFA57A}" type="datetimeFigureOut">
              <a:rPr lang="ru-RU" smtClean="0"/>
              <a:t>17.02.2019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EB19-ABDA-495F-B7F6-B3CE12104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0480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63A0-D396-4ED6-9A51-DE6E3ECFA57A}" type="datetimeFigureOut">
              <a:rPr lang="ru-RU" smtClean="0"/>
              <a:t>17.02.2019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5D6FEB19-ABDA-495F-B7F6-B3CE12104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57747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63A0-D396-4ED6-9A51-DE6E3ECFA57A}" type="datetimeFigureOut">
              <a:rPr lang="ru-RU" smtClean="0"/>
              <a:t>17.02.2019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EB19-ABDA-495F-B7F6-B3CE12104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03018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63A0-D396-4ED6-9A51-DE6E3ECFA57A}" type="datetimeFigureOut">
              <a:rPr lang="ru-RU" smtClean="0"/>
              <a:t>17.02.2019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EB19-ABDA-495F-B7F6-B3CE12104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9165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63A0-D396-4ED6-9A51-DE6E3ECFA57A}" type="datetimeFigureOut">
              <a:rPr lang="ru-RU" smtClean="0"/>
              <a:t>17.02.2019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EB19-ABDA-495F-B7F6-B3CE12104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7719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63A0-D396-4ED6-9A51-DE6E3ECFA57A}" type="datetimeFigureOut">
              <a:rPr lang="ru-RU" smtClean="0"/>
              <a:t>17.02.2019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EB19-ABDA-495F-B7F6-B3CE12104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7834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63A0-D396-4ED6-9A51-DE6E3ECFA57A}" type="datetimeFigureOut">
              <a:rPr lang="ru-RU" smtClean="0"/>
              <a:t>17.02.2019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EB19-ABDA-495F-B7F6-B3CE12104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11684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63A0-D396-4ED6-9A51-DE6E3ECFA57A}" type="datetimeFigureOut">
              <a:rPr lang="ru-RU" smtClean="0"/>
              <a:t>17.02.2019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EB19-ABDA-495F-B7F6-B3CE12104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453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63A0-D396-4ED6-9A51-DE6E3ECFA57A}" type="datetimeFigureOut">
              <a:rPr lang="ru-RU" smtClean="0"/>
              <a:t>17.02.2019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EB19-ABDA-495F-B7F6-B3CE12104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40689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63A0-D396-4ED6-9A51-DE6E3ECFA57A}" type="datetimeFigureOut">
              <a:rPr lang="ru-RU" smtClean="0"/>
              <a:t>17.02.2019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EB19-ABDA-495F-B7F6-B3CE12104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11469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63A0-D396-4ED6-9A51-DE6E3ECFA57A}" type="datetimeFigureOut">
              <a:rPr lang="ru-RU" smtClean="0"/>
              <a:t>17.02.2019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EB19-ABDA-495F-B7F6-B3CE12104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434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63A0-D396-4ED6-9A51-DE6E3ECFA57A}" type="datetimeFigureOut">
              <a:rPr lang="ru-RU" smtClean="0"/>
              <a:t>17.02.2019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EB19-ABDA-495F-B7F6-B3CE12104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19274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63A0-D396-4ED6-9A51-DE6E3ECFA57A}" type="datetimeFigureOut">
              <a:rPr lang="ru-RU" smtClean="0"/>
              <a:t>17.02.2019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EB19-ABDA-495F-B7F6-B3CE12104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65344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63A0-D396-4ED6-9A51-DE6E3ECFA57A}" type="datetimeFigureOut">
              <a:rPr lang="ru-RU" smtClean="0"/>
              <a:t>17.02.2019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EB19-ABDA-495F-B7F6-B3CE12104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10919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63A0-D396-4ED6-9A51-DE6E3ECFA57A}" type="datetimeFigureOut">
              <a:rPr lang="ru-RU" smtClean="0"/>
              <a:t>17.02.2019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EB19-ABDA-495F-B7F6-B3CE12104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4842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63A0-D396-4ED6-9A51-DE6E3ECFA57A}" type="datetimeFigureOut">
              <a:rPr lang="ru-RU" smtClean="0"/>
              <a:t>17.02.2019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EB19-ABDA-495F-B7F6-B3CE12104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39898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63A0-D396-4ED6-9A51-DE6E3ECFA57A}" type="datetimeFigureOut">
              <a:rPr lang="ru-RU" smtClean="0"/>
              <a:t>17.02.2019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EB19-ABDA-495F-B7F6-B3CE12104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5946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63A0-D396-4ED6-9A51-DE6E3ECFA57A}" type="datetimeFigureOut">
              <a:rPr lang="ru-RU" smtClean="0"/>
              <a:t>17.02.2019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EB19-ABDA-495F-B7F6-B3CE12104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3421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63A0-D396-4ED6-9A51-DE6E3ECFA57A}" type="datetimeFigureOut">
              <a:rPr lang="ru-RU" smtClean="0"/>
              <a:t>17.02.2019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EB19-ABDA-495F-B7F6-B3CE12104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261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63A0-D396-4ED6-9A51-DE6E3ECFA57A}" type="datetimeFigureOut">
              <a:rPr lang="ru-RU" smtClean="0"/>
              <a:t>17.02.2019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EB19-ABDA-495F-B7F6-B3CE12104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414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63A0-D396-4ED6-9A51-DE6E3ECFA57A}" type="datetimeFigureOut">
              <a:rPr lang="ru-RU" smtClean="0"/>
              <a:t>17.02.2019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EB19-ABDA-495F-B7F6-B3CE121044A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030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63A0-D396-4ED6-9A51-DE6E3ECFA57A}" type="datetimeFigureOut">
              <a:rPr lang="ru-RU" smtClean="0"/>
              <a:t>17.02.2019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EB19-ABDA-495F-B7F6-B3CE121044AF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661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63A0-D396-4ED6-9A51-DE6E3ECFA57A}" type="datetimeFigureOut">
              <a:rPr lang="ru-RU" smtClean="0"/>
              <a:t>17.02.2019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EB19-ABDA-495F-B7F6-B3CE12104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105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63A0-D396-4ED6-9A51-DE6E3ECFA57A}" type="datetimeFigureOut">
              <a:rPr lang="ru-RU" smtClean="0"/>
              <a:t>17.02.2019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EB19-ABDA-495F-B7F6-B3CE12104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6128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63A0-D396-4ED6-9A51-DE6E3ECFA57A}" type="datetimeFigureOut">
              <a:rPr lang="ru-RU" smtClean="0"/>
              <a:t>17.02.2019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EB19-ABDA-495F-B7F6-B3CE12104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569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2B163A0-D396-4ED6-9A51-DE6E3ECFA57A}" type="datetimeFigureOut">
              <a:rPr lang="ru-RU" smtClean="0"/>
              <a:t>17.02.2019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FEB19-ABDA-495F-B7F6-B3CE12104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68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2B163A0-D396-4ED6-9A51-DE6E3ECFA57A}" type="datetimeFigureOut">
              <a:rPr lang="ru-RU" smtClean="0"/>
              <a:t>17.02.2019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D6FEB19-ABDA-495F-B7F6-B3CE12104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5776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9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14" Type="http://schemas.openxmlformats.org/officeDocument/2006/relationships/image" Target="../media/image14.png"/><Relationship Id="rId22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33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12" Type="http://schemas.openxmlformats.org/officeDocument/2006/relationships/image" Target="../media/image32.png"/><Relationship Id="rId17" Type="http://schemas.openxmlformats.org/officeDocument/2006/relationships/image" Target="../media/image37.png"/><Relationship Id="rId2" Type="http://schemas.openxmlformats.org/officeDocument/2006/relationships/image" Target="../media/image22.png"/><Relationship Id="rId16" Type="http://schemas.openxmlformats.org/officeDocument/2006/relationships/image" Target="../media/image3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5" Type="http://schemas.openxmlformats.org/officeDocument/2006/relationships/image" Target="../media/image3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Relationship Id="rId14" Type="http://schemas.openxmlformats.org/officeDocument/2006/relationships/image" Target="../media/image3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10" Type="http://schemas.openxmlformats.org/officeDocument/2006/relationships/image" Target="../media/image46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image" Target="../media/image51.png"/><Relationship Id="rId7" Type="http://schemas.openxmlformats.org/officeDocument/2006/relationships/image" Target="../media/image55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4" Type="http://schemas.openxmlformats.org/officeDocument/2006/relationships/image" Target="../media/image52.png"/><Relationship Id="rId9" Type="http://schemas.openxmlformats.org/officeDocument/2006/relationships/image" Target="../media/image5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5E2259-FC32-415B-A313-E42C3AB9AC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Скалярное произведение векторов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C5C6858-9646-4000-82BA-240D062FE2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Урок геометрии в 9 классе</a:t>
            </a:r>
          </a:p>
          <a:p>
            <a:endParaRPr lang="ru-RU" dirty="0"/>
          </a:p>
          <a:p>
            <a:r>
              <a:rPr lang="ru-RU" sz="1800" i="1" dirty="0"/>
              <a:t>Учитель математики ГБОУ Школа №15 Лабзин Дмитрий Вади</a:t>
            </a:r>
            <a:r>
              <a:rPr lang="ru-RU" sz="1800" dirty="0"/>
              <a:t>мович</a:t>
            </a:r>
          </a:p>
        </p:txBody>
      </p:sp>
    </p:spTree>
    <p:extLst>
      <p:ext uri="{BB962C8B-B14F-4D97-AF65-F5344CB8AC3E}">
        <p14:creationId xmlns:p14="http://schemas.microsoft.com/office/powerpoint/2010/main" val="968660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048E6DC-93B7-4C53-A98B-1F9F5349123A}"/>
              </a:ext>
            </a:extLst>
          </p:cNvPr>
          <p:cNvSpPr txBox="1"/>
          <p:nvPr/>
        </p:nvSpPr>
        <p:spPr>
          <a:xfrm>
            <a:off x="947452" y="484742"/>
            <a:ext cx="52533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1. Угол между векторами</a:t>
            </a:r>
          </a:p>
        </p:txBody>
      </p:sp>
      <p:cxnSp>
        <p:nvCxnSpPr>
          <p:cNvPr id="4" name="Прямая со стрелкой 3">
            <a:extLst>
              <a:ext uri="{FF2B5EF4-FFF2-40B4-BE49-F238E27FC236}">
                <a16:creationId xmlns:a16="http://schemas.microsoft.com/office/drawing/2014/main" id="{CFF8B49F-7151-48EB-BEF2-399EA3A6577B}"/>
              </a:ext>
            </a:extLst>
          </p:cNvPr>
          <p:cNvCxnSpPr/>
          <p:nvPr/>
        </p:nvCxnSpPr>
        <p:spPr>
          <a:xfrm flipV="1">
            <a:off x="2882305" y="1498292"/>
            <a:ext cx="1410159" cy="64999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C6FCCD64-3596-4BF4-9ED9-620F8A0B30E7}"/>
              </a:ext>
            </a:extLst>
          </p:cNvPr>
          <p:cNvCxnSpPr/>
          <p:nvPr/>
        </p:nvCxnSpPr>
        <p:spPr>
          <a:xfrm>
            <a:off x="2882305" y="2148287"/>
            <a:ext cx="1498294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C69144A0-10E3-4714-B8AD-7FA02DEBDCD4}"/>
              </a:ext>
            </a:extLst>
          </p:cNvPr>
          <p:cNvCxnSpPr/>
          <p:nvPr/>
        </p:nvCxnSpPr>
        <p:spPr>
          <a:xfrm flipV="1">
            <a:off x="786859" y="1498292"/>
            <a:ext cx="1410159" cy="64999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E9632D81-1579-4C05-9326-8579FA98B154}"/>
              </a:ext>
            </a:extLst>
          </p:cNvPr>
          <p:cNvCxnSpPr/>
          <p:nvPr/>
        </p:nvCxnSpPr>
        <p:spPr>
          <a:xfrm>
            <a:off x="1013551" y="2628934"/>
            <a:ext cx="1498294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Овал 9">
            <a:extLst>
              <a:ext uri="{FF2B5EF4-FFF2-40B4-BE49-F238E27FC236}">
                <a16:creationId xmlns:a16="http://schemas.microsoft.com/office/drawing/2014/main" id="{D462EDCD-CE4A-47F6-BB19-F973BDA088D5}"/>
              </a:ext>
            </a:extLst>
          </p:cNvPr>
          <p:cNvSpPr/>
          <p:nvPr/>
        </p:nvSpPr>
        <p:spPr>
          <a:xfrm flipH="1">
            <a:off x="2862886" y="2125428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7B6DC08-FC31-49DE-9F9D-2EB077D13B46}"/>
                  </a:ext>
                </a:extLst>
              </p:cNvPr>
              <p:cNvSpPr txBox="1"/>
              <p:nvPr/>
            </p:nvSpPr>
            <p:spPr>
              <a:xfrm>
                <a:off x="1305157" y="1559042"/>
                <a:ext cx="18678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7B6DC08-FC31-49DE-9F9D-2EB077D13B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5157" y="1559042"/>
                <a:ext cx="186781" cy="276999"/>
              </a:xfrm>
              <a:prstGeom prst="rect">
                <a:avLst/>
              </a:prstGeom>
              <a:blipFill>
                <a:blip r:embed="rId2"/>
                <a:stretch>
                  <a:fillRect l="-32258" t="-48889" r="-96774" b="-8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798F119-0B22-4883-8D12-383E283359A7}"/>
                  </a:ext>
                </a:extLst>
              </p:cNvPr>
              <p:cNvSpPr txBox="1"/>
              <p:nvPr/>
            </p:nvSpPr>
            <p:spPr>
              <a:xfrm>
                <a:off x="1669307" y="2250111"/>
                <a:ext cx="182999" cy="3179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798F119-0B22-4883-8D12-383E283359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9307" y="2250111"/>
                <a:ext cx="182999" cy="317972"/>
              </a:xfrm>
              <a:prstGeom prst="rect">
                <a:avLst/>
              </a:prstGeom>
              <a:blipFill>
                <a:blip r:embed="rId3"/>
                <a:stretch>
                  <a:fillRect l="-33333" r="-26667" b="-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31784A09-FDC5-4DB7-8C1C-FE7808D8FEA1}"/>
              </a:ext>
            </a:extLst>
          </p:cNvPr>
          <p:cNvSpPr txBox="1"/>
          <p:nvPr/>
        </p:nvSpPr>
        <p:spPr>
          <a:xfrm>
            <a:off x="2596242" y="1914525"/>
            <a:ext cx="197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</a:t>
            </a:r>
            <a:endParaRPr lang="ru-RU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B9E7B2E-6D76-469C-B309-06D8B31D3E9F}"/>
              </a:ext>
            </a:extLst>
          </p:cNvPr>
          <p:cNvSpPr txBox="1"/>
          <p:nvPr/>
        </p:nvSpPr>
        <p:spPr>
          <a:xfrm>
            <a:off x="4017492" y="1184244"/>
            <a:ext cx="197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endParaRPr lang="ru-RU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06944E1-61A3-469C-9326-8BC8471CCB0A}"/>
              </a:ext>
            </a:extLst>
          </p:cNvPr>
          <p:cNvSpPr txBox="1"/>
          <p:nvPr/>
        </p:nvSpPr>
        <p:spPr>
          <a:xfrm>
            <a:off x="4138375" y="2099191"/>
            <a:ext cx="197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  <a:endParaRPr lang="ru-RU" dirty="0"/>
          </a:p>
        </p:txBody>
      </p:sp>
      <p:sp>
        <p:nvSpPr>
          <p:cNvPr id="17" name="Дуга 16">
            <a:extLst>
              <a:ext uri="{FF2B5EF4-FFF2-40B4-BE49-F238E27FC236}">
                <a16:creationId xmlns:a16="http://schemas.microsoft.com/office/drawing/2014/main" id="{769C690F-D12E-43A5-A38D-E870AC0D0E33}"/>
              </a:ext>
            </a:extLst>
          </p:cNvPr>
          <p:cNvSpPr/>
          <p:nvPr/>
        </p:nvSpPr>
        <p:spPr>
          <a:xfrm>
            <a:off x="3119438" y="2033587"/>
            <a:ext cx="45719" cy="216523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0E26DBE-FDAE-4641-A467-20A8137D3B05}"/>
                  </a:ext>
                </a:extLst>
              </p:cNvPr>
              <p:cNvSpPr txBox="1"/>
              <p:nvPr/>
            </p:nvSpPr>
            <p:spPr>
              <a:xfrm>
                <a:off x="3211133" y="1924926"/>
                <a:ext cx="146690" cy="246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0E26DBE-FDAE-4641-A467-20A8137D3B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1133" y="1924926"/>
                <a:ext cx="146690" cy="246221"/>
              </a:xfrm>
              <a:prstGeom prst="rect">
                <a:avLst/>
              </a:prstGeom>
              <a:blipFill>
                <a:blip r:embed="rId4"/>
                <a:stretch>
                  <a:fillRect l="-33333" r="-208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FC357A1-3599-42CA-BF81-00C4F6E044CC}"/>
                  </a:ext>
                </a:extLst>
              </p:cNvPr>
              <p:cNvSpPr txBox="1"/>
              <p:nvPr/>
            </p:nvSpPr>
            <p:spPr>
              <a:xfrm>
                <a:off x="5068488" y="1498292"/>
                <a:ext cx="791755" cy="3124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𝑂𝐴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FC357A1-3599-42CA-BF81-00C4F6E044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8488" y="1498292"/>
                <a:ext cx="791755" cy="312458"/>
              </a:xfrm>
              <a:prstGeom prst="rect">
                <a:avLst/>
              </a:prstGeom>
              <a:blipFill>
                <a:blip r:embed="rId5"/>
                <a:stretch>
                  <a:fillRect l="-6154" t="-31373" r="-43077" b="-78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008A29E-9589-4F5E-AD3B-C5EF050E4DDE}"/>
                  </a:ext>
                </a:extLst>
              </p:cNvPr>
              <p:cNvSpPr txBox="1"/>
              <p:nvPr/>
            </p:nvSpPr>
            <p:spPr>
              <a:xfrm>
                <a:off x="5068488" y="1852454"/>
                <a:ext cx="798360" cy="3179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𝑂𝐵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008A29E-9589-4F5E-AD3B-C5EF050E4D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8488" y="1852454"/>
                <a:ext cx="798360" cy="317972"/>
              </a:xfrm>
              <a:prstGeom prst="rect">
                <a:avLst/>
              </a:prstGeom>
              <a:blipFill>
                <a:blip r:embed="rId6"/>
                <a:stretch>
                  <a:fillRect l="-6107" r="-6107" b="-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CC9835D-7799-411B-917A-2F614128F18F}"/>
                  </a:ext>
                </a:extLst>
              </p:cNvPr>
              <p:cNvSpPr txBox="1"/>
              <p:nvPr/>
            </p:nvSpPr>
            <p:spPr>
              <a:xfrm>
                <a:off x="3441950" y="2512280"/>
                <a:ext cx="575542" cy="3632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⃗"/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acc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acc>
                          <m:accPr>
                            <m:chr m:val="⃗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acc>
                      </m:e>
                    </m:acc>
                  </m:oMath>
                </a14:m>
                <a:r>
                  <a:rPr lang="en-US" dirty="0"/>
                  <a:t>=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CC9835D-7799-411B-917A-2F614128F1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1950" y="2512280"/>
                <a:ext cx="575542" cy="363241"/>
              </a:xfrm>
              <a:prstGeom prst="rect">
                <a:avLst/>
              </a:prstGeom>
              <a:blipFill>
                <a:blip r:embed="rId7"/>
                <a:stretch>
                  <a:fillRect l="-15957" t="-15000" r="-18085" b="-3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id="{3CDBFA49-1FD3-4E7C-930A-C51E447C068F}"/>
              </a:ext>
            </a:extLst>
          </p:cNvPr>
          <p:cNvSpPr txBox="1"/>
          <p:nvPr/>
        </p:nvSpPr>
        <p:spPr>
          <a:xfrm>
            <a:off x="6510891" y="740533"/>
            <a:ext cx="53716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Угол между векторами не зависит от выбора точки О.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7CA20CA-1379-443D-92EF-6F741366A608}"/>
              </a:ext>
            </a:extLst>
          </p:cNvPr>
          <p:cNvSpPr txBox="1"/>
          <p:nvPr/>
        </p:nvSpPr>
        <p:spPr>
          <a:xfrm>
            <a:off x="8485854" y="1421744"/>
            <a:ext cx="32575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/>
              <a:t>С помощью рисунка докажите данное утверждение.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C2F8742-AA64-4C93-A728-9615DD29635E}"/>
              </a:ext>
            </a:extLst>
          </p:cNvPr>
          <p:cNvSpPr txBox="1"/>
          <p:nvPr/>
        </p:nvSpPr>
        <p:spPr>
          <a:xfrm>
            <a:off x="2836428" y="3307534"/>
            <a:ext cx="33289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/>
              <a:t>Найдите углы между векторами: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85988EA7-D4B0-442D-9EFE-B6DE00E1619D}"/>
                  </a:ext>
                </a:extLst>
              </p:cNvPr>
              <p:cNvSpPr txBox="1"/>
              <p:nvPr/>
            </p:nvSpPr>
            <p:spPr>
              <a:xfrm>
                <a:off x="2954153" y="3658813"/>
                <a:ext cx="430695" cy="3632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⃗"/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acc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acc>
                          <m:accPr>
                            <m:chr m:val="⃗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acc>
                      </m:e>
                    </m:acc>
                  </m:oMath>
                </a14:m>
                <a:r>
                  <a:rPr lang="ru-RU" dirty="0"/>
                  <a:t>=</a:t>
                </a: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85988EA7-D4B0-442D-9EFE-B6DE00E161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4153" y="3658813"/>
                <a:ext cx="430695" cy="363241"/>
              </a:xfrm>
              <a:prstGeom prst="rect">
                <a:avLst/>
              </a:prstGeom>
              <a:blipFill>
                <a:blip r:embed="rId10"/>
                <a:stretch>
                  <a:fillRect l="-21429" t="-15000" r="-32857" b="-3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0E233241-E03C-4231-A7DF-8C992DE855DF}"/>
                  </a:ext>
                </a:extLst>
              </p:cNvPr>
              <p:cNvSpPr txBox="1"/>
              <p:nvPr/>
            </p:nvSpPr>
            <p:spPr>
              <a:xfrm>
                <a:off x="2958500" y="4013559"/>
                <a:ext cx="413703" cy="3120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⃗"/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acc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acc>
                          <m:accPr>
                            <m:chr m:val="⃗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</m:acc>
                      </m:e>
                    </m:acc>
                  </m:oMath>
                </a14:m>
                <a:r>
                  <a:rPr lang="ru-RU" dirty="0"/>
                  <a:t>=</a:t>
                </a: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0E233241-E03C-4231-A7DF-8C992DE855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8500" y="4013559"/>
                <a:ext cx="413703" cy="312073"/>
              </a:xfrm>
              <a:prstGeom prst="rect">
                <a:avLst/>
              </a:prstGeom>
              <a:blipFill>
                <a:blip r:embed="rId11"/>
                <a:stretch>
                  <a:fillRect l="-20588" t="-28846" r="-66176" b="-442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987C55D3-3B94-4FC1-B4AD-02C355630ECA}"/>
                  </a:ext>
                </a:extLst>
              </p:cNvPr>
              <p:cNvSpPr txBox="1"/>
              <p:nvPr/>
            </p:nvSpPr>
            <p:spPr>
              <a:xfrm>
                <a:off x="2954153" y="4346007"/>
                <a:ext cx="409920" cy="3632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⃗"/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acc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acc>
                          <m:accPr>
                            <m:chr m:val="⃗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</m:acc>
                      </m:e>
                    </m:acc>
                  </m:oMath>
                </a14:m>
                <a:r>
                  <a:rPr lang="ru-RU" dirty="0"/>
                  <a:t>=</a:t>
                </a: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987C55D3-3B94-4FC1-B4AD-02C355630E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4153" y="4346007"/>
                <a:ext cx="409920" cy="363241"/>
              </a:xfrm>
              <a:prstGeom prst="rect">
                <a:avLst/>
              </a:prstGeom>
              <a:blipFill>
                <a:blip r:embed="rId12"/>
                <a:stretch>
                  <a:fillRect l="-20896" t="-16667" r="-65672" b="-3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9A824135-06DE-40A5-8026-0FA4A509B6DD}"/>
                  </a:ext>
                </a:extLst>
              </p:cNvPr>
              <p:cNvSpPr txBox="1"/>
              <p:nvPr/>
            </p:nvSpPr>
            <p:spPr>
              <a:xfrm>
                <a:off x="3942230" y="3673300"/>
                <a:ext cx="420180" cy="3632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⃗"/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</m:acc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acc>
                          <m:accPr>
                            <m:chr m:val="⃗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</m:acc>
                      </m:e>
                    </m:acc>
                  </m:oMath>
                </a14:m>
                <a:r>
                  <a:rPr lang="ru-RU" dirty="0"/>
                  <a:t>=</a:t>
                </a: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9A824135-06DE-40A5-8026-0FA4A509B6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2230" y="3673300"/>
                <a:ext cx="420180" cy="363241"/>
              </a:xfrm>
              <a:prstGeom prst="rect">
                <a:avLst/>
              </a:prstGeom>
              <a:blipFill>
                <a:blip r:embed="rId13"/>
                <a:stretch>
                  <a:fillRect l="-20290" t="-27119" r="-63768" b="-389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ABC36A37-2A45-4066-B2A1-C81E06114B9F}"/>
                  </a:ext>
                </a:extLst>
              </p:cNvPr>
              <p:cNvSpPr txBox="1"/>
              <p:nvPr/>
            </p:nvSpPr>
            <p:spPr>
              <a:xfrm>
                <a:off x="3949515" y="4008423"/>
                <a:ext cx="440442" cy="3638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⃗"/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</m:acc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acc>
                          <m:accPr>
                            <m:chr m:val="⃗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acc>
                      </m:e>
                    </m:acc>
                  </m:oMath>
                </a14:m>
                <a:r>
                  <a:rPr lang="ru-RU" dirty="0"/>
                  <a:t>=</a:t>
                </a:r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ABC36A37-2A45-4066-B2A1-C81E06114B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9515" y="4008423"/>
                <a:ext cx="440442" cy="363882"/>
              </a:xfrm>
              <a:prstGeom prst="rect">
                <a:avLst/>
              </a:prstGeom>
              <a:blipFill>
                <a:blip r:embed="rId14"/>
                <a:stretch>
                  <a:fillRect l="-19444" t="-27119" r="-62500" b="-389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Свиток: горизонтальный 39">
            <a:extLst>
              <a:ext uri="{FF2B5EF4-FFF2-40B4-BE49-F238E27FC236}">
                <a16:creationId xmlns:a16="http://schemas.microsoft.com/office/drawing/2014/main" id="{096EDD9A-FE7B-415F-A9E2-D1252A21509B}"/>
              </a:ext>
            </a:extLst>
          </p:cNvPr>
          <p:cNvSpPr/>
          <p:nvPr/>
        </p:nvSpPr>
        <p:spPr>
          <a:xfrm>
            <a:off x="7057505" y="4080266"/>
            <a:ext cx="4586288" cy="1063467"/>
          </a:xfrm>
          <a:prstGeom prst="horizontalScroll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A5EB8EA-5851-495D-BCE6-008DC59F756F}"/>
              </a:ext>
            </a:extLst>
          </p:cNvPr>
          <p:cNvSpPr txBox="1"/>
          <p:nvPr/>
        </p:nvSpPr>
        <p:spPr>
          <a:xfrm>
            <a:off x="7238480" y="4250127"/>
            <a:ext cx="449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Два вектора называются перпендикулярными, если угол между ними 90°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898A65A8-4F5B-48E4-AD4A-C9FEF797D9EB}"/>
                  </a:ext>
                </a:extLst>
              </p:cNvPr>
              <p:cNvSpPr txBox="1"/>
              <p:nvPr/>
            </p:nvSpPr>
            <p:spPr>
              <a:xfrm>
                <a:off x="7057505" y="5313594"/>
                <a:ext cx="3914775" cy="3749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600" dirty="0"/>
                  <a:t>Если                   , то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16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ru-RU" sz="1600" b="0" i="1" smtClean="0">
                        <a:latin typeface="Cambria Math" panose="02040503050406030204" pitchFamily="18" charset="0"/>
                      </a:rPr>
                      <m:t> ⊥</m:t>
                    </m:r>
                    <m:acc>
                      <m:accPr>
                        <m:chr m:val="⃗"/>
                        <m:ctrlPr>
                          <a:rPr lang="ru-RU" sz="16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endParaRPr lang="ru-RU" sz="1600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898A65A8-4F5B-48E4-AD4A-C9FEF797D9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7505" y="5313594"/>
                <a:ext cx="3914775" cy="374974"/>
              </a:xfrm>
              <a:prstGeom prst="rect">
                <a:avLst/>
              </a:prstGeom>
              <a:blipFill>
                <a:blip r:embed="rId15"/>
                <a:stretch>
                  <a:fillRect l="-935" t="-3279" b="-213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36C16EC8-F6AE-47D7-904C-CEE43B4B0252}"/>
                  </a:ext>
                </a:extLst>
              </p:cNvPr>
              <p:cNvSpPr txBox="1"/>
              <p:nvPr/>
            </p:nvSpPr>
            <p:spPr>
              <a:xfrm>
                <a:off x="7651401" y="5275494"/>
                <a:ext cx="751296" cy="3632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⃗"/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acc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acc>
                          <m:accPr>
                            <m:chr m:val="⃗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acc>
                      </m:e>
                    </m:acc>
                  </m:oMath>
                </a14:m>
                <a:r>
                  <a:rPr lang="ru-RU" dirty="0"/>
                  <a:t>=90</a:t>
                </a:r>
                <a14:m>
                  <m:oMath xmlns:m="http://schemas.openxmlformats.org/officeDocument/2006/math">
                    <m:r>
                      <a:rPr lang="ru-RU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36C16EC8-F6AE-47D7-904C-CEE43B4B02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1401" y="5275494"/>
                <a:ext cx="751296" cy="363241"/>
              </a:xfrm>
              <a:prstGeom prst="rect">
                <a:avLst/>
              </a:prstGeom>
              <a:blipFill>
                <a:blip r:embed="rId16"/>
                <a:stretch>
                  <a:fillRect l="-11382" t="-15000" r="-14634" b="-3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0A59098F-7B02-4229-980B-4512E9D6BAE4}"/>
                  </a:ext>
                </a:extLst>
              </p:cNvPr>
              <p:cNvSpPr txBox="1"/>
              <p:nvPr/>
            </p:nvSpPr>
            <p:spPr>
              <a:xfrm>
                <a:off x="3391434" y="3745055"/>
                <a:ext cx="39594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30°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0A59098F-7B02-4229-980B-4512E9D6BA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1434" y="3745055"/>
                <a:ext cx="395942" cy="276999"/>
              </a:xfrm>
              <a:prstGeom prst="rect">
                <a:avLst/>
              </a:prstGeom>
              <a:blipFill>
                <a:blip r:embed="rId17"/>
                <a:stretch>
                  <a:fillRect l="-12308" r="-15385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A5C79DE1-3719-42D4-941C-07D468E0D21C}"/>
                  </a:ext>
                </a:extLst>
              </p:cNvPr>
              <p:cNvSpPr txBox="1"/>
              <p:nvPr/>
            </p:nvSpPr>
            <p:spPr>
              <a:xfrm>
                <a:off x="3357823" y="4061798"/>
                <a:ext cx="52418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120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A5C79DE1-3719-42D4-941C-07D468E0D2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7823" y="4061798"/>
                <a:ext cx="524182" cy="276999"/>
              </a:xfrm>
              <a:prstGeom prst="rect">
                <a:avLst/>
              </a:prstGeom>
              <a:blipFill>
                <a:blip r:embed="rId18"/>
                <a:stretch>
                  <a:fillRect l="-10465" r="-10465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6ACA2F86-8017-4D91-9CE2-24B63C386710}"/>
                  </a:ext>
                </a:extLst>
              </p:cNvPr>
              <p:cNvSpPr txBox="1"/>
              <p:nvPr/>
            </p:nvSpPr>
            <p:spPr>
              <a:xfrm>
                <a:off x="3372203" y="4437764"/>
                <a:ext cx="39594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90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6ACA2F86-8017-4D91-9CE2-24B63C3867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2203" y="4437764"/>
                <a:ext cx="395942" cy="276999"/>
              </a:xfrm>
              <a:prstGeom prst="rect">
                <a:avLst/>
              </a:prstGeom>
              <a:blipFill>
                <a:blip r:embed="rId19"/>
                <a:stretch>
                  <a:fillRect l="-12308" r="-15385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AEDA3318-5E91-418F-A380-AB0953F988DC}"/>
                  </a:ext>
                </a:extLst>
              </p:cNvPr>
              <p:cNvSpPr txBox="1"/>
              <p:nvPr/>
            </p:nvSpPr>
            <p:spPr>
              <a:xfrm>
                <a:off x="4364688" y="3758641"/>
                <a:ext cx="52418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180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AEDA3318-5E91-418F-A380-AB0953F988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4688" y="3758641"/>
                <a:ext cx="524182" cy="276999"/>
              </a:xfrm>
              <a:prstGeom prst="rect">
                <a:avLst/>
              </a:prstGeom>
              <a:blipFill>
                <a:blip r:embed="rId20"/>
                <a:stretch>
                  <a:fillRect l="-10465" r="-10465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38B09DA7-9774-4463-AADC-B4AF950DFE26}"/>
                  </a:ext>
                </a:extLst>
              </p:cNvPr>
              <p:cNvSpPr txBox="1"/>
              <p:nvPr/>
            </p:nvSpPr>
            <p:spPr>
              <a:xfrm>
                <a:off x="4397242" y="4062264"/>
                <a:ext cx="26770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38B09DA7-9774-4463-AADC-B4AF950DFE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7242" y="4062264"/>
                <a:ext cx="267702" cy="276999"/>
              </a:xfrm>
              <a:prstGeom prst="rect">
                <a:avLst/>
              </a:prstGeom>
              <a:blipFill>
                <a:blip r:embed="rId21"/>
                <a:stretch>
                  <a:fillRect l="-20455" r="-20455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4C36ED6-C3AC-46B5-A093-DDA6328808CF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2548" y="1033728"/>
            <a:ext cx="2123098" cy="3115843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96DD189E-677F-495F-ACA2-50B974557EBD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12" y="3429000"/>
            <a:ext cx="2511450" cy="1726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261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1000"/>
                            </p:stCondLst>
                            <p:childTnLst>
                              <p:par>
                                <p:cTn id="234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0" dur="500" tmFilter="0,0; .5, 1; 1, 1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5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2" grpId="0"/>
      <p:bldP spid="13" grpId="0"/>
      <p:bldP spid="14" grpId="0"/>
      <p:bldP spid="15" grpId="0"/>
      <p:bldP spid="16" grpId="0"/>
      <p:bldP spid="17" grpId="0" animBg="1"/>
      <p:bldP spid="18" grpId="0"/>
      <p:bldP spid="20" grpId="0"/>
      <p:bldP spid="21" grpId="0"/>
      <p:bldP spid="22" grpId="0"/>
      <p:bldP spid="23" grpId="0"/>
      <p:bldP spid="26" grpId="0"/>
      <p:bldP spid="29" grpId="0"/>
      <p:bldP spid="30" grpId="0"/>
      <p:bldP spid="33" grpId="0"/>
      <p:bldP spid="34" grpId="0"/>
      <p:bldP spid="35" grpId="0"/>
      <p:bldP spid="36" grpId="0"/>
      <p:bldP spid="40" grpId="0" animBg="1"/>
      <p:bldP spid="39" grpId="0"/>
      <p:bldP spid="41" grpId="0"/>
      <p:bldP spid="42" grpId="0"/>
      <p:bldP spid="43" grpId="0"/>
      <p:bldP spid="44" grpId="0"/>
      <p:bldP spid="45" grpId="0"/>
      <p:bldP spid="46" grpId="0"/>
      <p:bldP spid="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F70DBB-C235-4F60-A2D8-07D977776CC5}"/>
              </a:ext>
            </a:extLst>
          </p:cNvPr>
          <p:cNvSpPr txBox="1"/>
          <p:nvPr/>
        </p:nvSpPr>
        <p:spPr>
          <a:xfrm>
            <a:off x="947451" y="484742"/>
            <a:ext cx="90338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</a:t>
            </a:r>
            <a:r>
              <a:rPr lang="ru-RU" sz="2800" dirty="0"/>
              <a:t>. Скалярное произведение векторов</a:t>
            </a:r>
          </a:p>
        </p:txBody>
      </p:sp>
      <p:sp>
        <p:nvSpPr>
          <p:cNvPr id="4" name="Свиток: горизонтальный 3">
            <a:extLst>
              <a:ext uri="{FF2B5EF4-FFF2-40B4-BE49-F238E27FC236}">
                <a16:creationId xmlns:a16="http://schemas.microsoft.com/office/drawing/2014/main" id="{7D6A6B0A-D694-456A-80AF-13BE59A8417A}"/>
              </a:ext>
            </a:extLst>
          </p:cNvPr>
          <p:cNvSpPr/>
          <p:nvPr/>
        </p:nvSpPr>
        <p:spPr>
          <a:xfrm>
            <a:off x="1200151" y="962026"/>
            <a:ext cx="9529762" cy="581025"/>
          </a:xfrm>
          <a:prstGeom prst="horizontalScroll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0F28EC-F6A8-4E1F-8294-889A2A332220}"/>
              </a:ext>
            </a:extLst>
          </p:cNvPr>
          <p:cNvSpPr txBox="1"/>
          <p:nvPr/>
        </p:nvSpPr>
        <p:spPr>
          <a:xfrm>
            <a:off x="1200150" y="1057275"/>
            <a:ext cx="95297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Скалярным произведением двух векторов называется произведение их длин на косинус угла между ними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379F262-929C-4EE2-B027-0C35EB9DF61C}"/>
              </a:ext>
            </a:extLst>
          </p:cNvPr>
          <p:cNvSpPr/>
          <p:nvPr/>
        </p:nvSpPr>
        <p:spPr>
          <a:xfrm>
            <a:off x="1200151" y="1757777"/>
            <a:ext cx="2895600" cy="58102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604A6AD-5B1A-43BF-8065-7A226CB51088}"/>
                  </a:ext>
                </a:extLst>
              </p:cNvPr>
              <p:cNvSpPr txBox="1"/>
              <p:nvPr/>
            </p:nvSpPr>
            <p:spPr>
              <a:xfrm>
                <a:off x="1495424" y="1878178"/>
                <a:ext cx="2020681" cy="340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ru-RU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ru-RU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e>
                          </m:acc>
                        </m:e>
                      </m:d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begChr m:val="|"/>
                          <m:endChr m:val="|"/>
                          <m:ctrlPr>
                            <a:rPr lang="ru-RU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ru-RU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e>
                          </m:acc>
                        </m:e>
                      </m:d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𝑐𝑜𝑠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604A6AD-5B1A-43BF-8065-7A226CB510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5424" y="1878178"/>
                <a:ext cx="2020681" cy="340221"/>
              </a:xfrm>
              <a:prstGeom prst="rect">
                <a:avLst/>
              </a:prstGeom>
              <a:blipFill>
                <a:blip r:embed="rId2"/>
                <a:stretch>
                  <a:fillRect l="-2410" t="-23214" r="-904" b="-3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36E300B-E228-44FC-8E6A-1601B9B46923}"/>
                  </a:ext>
                </a:extLst>
              </p:cNvPr>
              <p:cNvSpPr txBox="1"/>
              <p:nvPr/>
            </p:nvSpPr>
            <p:spPr>
              <a:xfrm>
                <a:off x="3516105" y="1855158"/>
                <a:ext cx="368178" cy="3632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acc>
                            <m:accPr>
                              <m:chr m:val="⃗"/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acc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acc>
                            <m:accPr>
                              <m:chr m:val="⃗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acc>
                        </m:e>
                      </m:ac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36E300B-E228-44FC-8E6A-1601B9B469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6105" y="1855158"/>
                <a:ext cx="368178" cy="363241"/>
              </a:xfrm>
              <a:prstGeom prst="rect">
                <a:avLst/>
              </a:prstGeom>
              <a:blipFill>
                <a:blip r:embed="rId3"/>
                <a:stretch>
                  <a:fillRect l="-18333" t="-15000" r="-43333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7249CC7-9A9F-4F8A-A260-7C565EFBFF41}"/>
                  </a:ext>
                </a:extLst>
              </p:cNvPr>
              <p:cNvSpPr txBox="1"/>
              <p:nvPr/>
            </p:nvSpPr>
            <p:spPr>
              <a:xfrm>
                <a:off x="1076038" y="2644075"/>
                <a:ext cx="4462749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600" i="1" dirty="0"/>
                  <a:t>Если                   и</a:t>
                </a:r>
                <a:r>
                  <a:rPr lang="en-US" sz="1600" i="1" dirty="0"/>
                  <a:t>              </a:t>
                </a:r>
                <a:r>
                  <a:rPr lang="ru-RU" sz="1600" i="1" dirty="0"/>
                  <a:t>, то </a:t>
                </a:r>
                <a14:m>
                  <m:oMath xmlns:m="http://schemas.openxmlformats.org/officeDocument/2006/math">
                    <m:r>
                      <a:rPr lang="ru-RU" sz="1600" b="0" i="1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ru-RU" sz="1600" i="1" dirty="0"/>
                  <a:t> 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7249CC7-9A9F-4F8A-A260-7C565EFBFF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6038" y="2644075"/>
                <a:ext cx="4462749" cy="338554"/>
              </a:xfrm>
              <a:prstGeom prst="rect">
                <a:avLst/>
              </a:prstGeom>
              <a:blipFill>
                <a:blip r:embed="rId4"/>
                <a:stretch>
                  <a:fillRect l="-820" t="-5455" b="-236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1F0A4A8-ED82-4EAB-9278-BF8D9D4649FE}"/>
                  </a:ext>
                </a:extLst>
              </p:cNvPr>
              <p:cNvSpPr txBox="1"/>
              <p:nvPr/>
            </p:nvSpPr>
            <p:spPr>
              <a:xfrm>
                <a:off x="1666874" y="2584284"/>
                <a:ext cx="773738" cy="3632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⃗"/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acc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acc>
                          <m:accPr>
                            <m:chr m:val="⃗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acc>
                      </m:e>
                    </m:acc>
                  </m:oMath>
                </a14:m>
                <a:r>
                  <a:rPr lang="en-US" dirty="0"/>
                  <a:t>=</a:t>
                </a:r>
                <a14:m>
                  <m:oMath xmlns:m="http://schemas.openxmlformats.org/officeDocument/2006/math">
                    <m:r>
                      <a:rPr lang="ru-RU" b="0" i="1" dirty="0" smtClean="0">
                        <a:latin typeface="Cambria Math" panose="02040503050406030204" pitchFamily="18" charset="0"/>
                      </a:rPr>
                      <m:t>90</m:t>
                    </m:r>
                    <m:r>
                      <a:rPr lang="ru-RU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1F0A4A8-ED82-4EAB-9278-BF8D9D4649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6874" y="2584284"/>
                <a:ext cx="773738" cy="363241"/>
              </a:xfrm>
              <a:prstGeom prst="rect">
                <a:avLst/>
              </a:prstGeom>
              <a:blipFill>
                <a:blip r:embed="rId5"/>
                <a:stretch>
                  <a:fillRect l="-11024" t="-16667" r="-14173" b="-3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7C7557A-8C0A-48E1-B32D-98CC7322FFA5}"/>
                  </a:ext>
                </a:extLst>
              </p:cNvPr>
              <p:cNvSpPr txBox="1"/>
              <p:nvPr/>
            </p:nvSpPr>
            <p:spPr>
              <a:xfrm>
                <a:off x="2600326" y="2609676"/>
                <a:ext cx="616387" cy="3124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e>
                      </m:ac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7C7557A-8C0A-48E1-B32D-98CC7322FF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0326" y="2609676"/>
                <a:ext cx="616387" cy="312458"/>
              </a:xfrm>
              <a:prstGeom prst="rect">
                <a:avLst/>
              </a:prstGeom>
              <a:blipFill>
                <a:blip r:embed="rId6"/>
                <a:stretch>
                  <a:fillRect l="-9901" t="-29412" r="-7921" b="-98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802C07F-47A4-447A-A4E9-A121EE58C0BE}"/>
                  </a:ext>
                </a:extLst>
              </p:cNvPr>
              <p:cNvSpPr txBox="1"/>
              <p:nvPr/>
            </p:nvSpPr>
            <p:spPr>
              <a:xfrm>
                <a:off x="3555470" y="2609676"/>
                <a:ext cx="914802" cy="3179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802C07F-47A4-447A-A4E9-A121EE58C0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5470" y="2609676"/>
                <a:ext cx="914802" cy="317972"/>
              </a:xfrm>
              <a:prstGeom prst="rect">
                <a:avLst/>
              </a:prstGeom>
              <a:blipFill>
                <a:blip r:embed="rId7"/>
                <a:stretch>
                  <a:fillRect l="-6000" t="-26923" r="-6000" b="-96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8094B18-24C5-405B-A99F-4F71158B017B}"/>
                  </a:ext>
                </a:extLst>
              </p:cNvPr>
              <p:cNvSpPr txBox="1"/>
              <p:nvPr/>
            </p:nvSpPr>
            <p:spPr>
              <a:xfrm>
                <a:off x="895062" y="3029724"/>
                <a:ext cx="4462749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600" i="1" dirty="0"/>
                  <a:t>    Если </a:t>
                </a:r>
                <a:r>
                  <a:rPr lang="en-US" sz="1600" i="1" dirty="0"/>
                  <a:t>               </a:t>
                </a:r>
                <a:r>
                  <a:rPr lang="ru-RU" sz="1600" i="1" dirty="0"/>
                  <a:t>        , то </a:t>
                </a:r>
                <a14:m>
                  <m:oMath xmlns:m="http://schemas.openxmlformats.org/officeDocument/2006/math">
                    <m:r>
                      <a:rPr lang="ru-RU" sz="1600" b="0" i="1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ru-RU" sz="1600" i="1" dirty="0"/>
                  <a:t> 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8094B18-24C5-405B-A99F-4F71158B01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062" y="3029724"/>
                <a:ext cx="4462749" cy="338554"/>
              </a:xfrm>
              <a:prstGeom prst="rect">
                <a:avLst/>
              </a:prstGeom>
              <a:blipFill>
                <a:blip r:embed="rId8"/>
                <a:stretch>
                  <a:fillRect t="-5357" b="-2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D6C7A39-8CB9-459D-8066-69B63A469E16}"/>
                  </a:ext>
                </a:extLst>
              </p:cNvPr>
              <p:cNvSpPr txBox="1"/>
              <p:nvPr/>
            </p:nvSpPr>
            <p:spPr>
              <a:xfrm>
                <a:off x="1604355" y="2981924"/>
                <a:ext cx="1257908" cy="36324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𝑐𝑜𝑠</m:t>
                    </m:r>
                    <m:acc>
                      <m:accPr>
                        <m:chr m:val="̂"/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⃗"/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acc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acc>
                          <m:accPr>
                            <m:chr m:val="⃗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acc>
                      </m:e>
                    </m:acc>
                    <m:r>
                      <a:rPr lang="ru-RU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US" dirty="0"/>
                  <a:t>0</a:t>
                </a:r>
                <a:endParaRPr lang="ru-RU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D6C7A39-8CB9-459D-8066-69B63A469E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4355" y="2981924"/>
                <a:ext cx="1257908" cy="363241"/>
              </a:xfrm>
              <a:prstGeom prst="rect">
                <a:avLst/>
              </a:prstGeom>
              <a:blipFill>
                <a:blip r:embed="rId9"/>
                <a:stretch>
                  <a:fillRect l="-4831" t="-15000" r="-4831" b="-3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8DEE902-3348-4399-96EE-DB3F53D307F9}"/>
                  </a:ext>
                </a:extLst>
              </p:cNvPr>
              <p:cNvSpPr txBox="1"/>
              <p:nvPr/>
            </p:nvSpPr>
            <p:spPr>
              <a:xfrm>
                <a:off x="3098069" y="3000705"/>
                <a:ext cx="914802" cy="3179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  <m:r>
                        <a:rPr lang="ru-RU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8DEE902-3348-4399-96EE-DB3F53D307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8069" y="3000705"/>
                <a:ext cx="914802" cy="317972"/>
              </a:xfrm>
              <a:prstGeom prst="rect">
                <a:avLst/>
              </a:prstGeom>
              <a:blipFill>
                <a:blip r:embed="rId10"/>
                <a:stretch>
                  <a:fillRect l="-6000" t="-26923" r="-6000" b="-96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7D46980-2A33-420F-AF92-8F6AC77616C7}"/>
                  </a:ext>
                </a:extLst>
              </p:cNvPr>
              <p:cNvSpPr txBox="1"/>
              <p:nvPr/>
            </p:nvSpPr>
            <p:spPr>
              <a:xfrm>
                <a:off x="895062" y="3395536"/>
                <a:ext cx="4462749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600" i="1" dirty="0"/>
                  <a:t>    Если </a:t>
                </a:r>
                <a:r>
                  <a:rPr lang="en-US" sz="1600" i="1" dirty="0"/>
                  <a:t>               </a:t>
                </a:r>
                <a:r>
                  <a:rPr lang="ru-RU" sz="1600" i="1" dirty="0"/>
                  <a:t>        , то </a:t>
                </a:r>
                <a14:m>
                  <m:oMath xmlns:m="http://schemas.openxmlformats.org/officeDocument/2006/math">
                    <m:r>
                      <a:rPr lang="ru-RU" sz="1600" b="0" i="1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ru-RU" sz="1600" i="1" dirty="0"/>
                  <a:t> 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7D46980-2A33-420F-AF92-8F6AC77616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062" y="3395536"/>
                <a:ext cx="4462749" cy="338554"/>
              </a:xfrm>
              <a:prstGeom prst="rect">
                <a:avLst/>
              </a:prstGeom>
              <a:blipFill>
                <a:blip r:embed="rId11"/>
                <a:stretch>
                  <a:fillRect t="-5357" b="-2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2FCB3F9-9EA0-43EB-A416-252384E48C43}"/>
                  </a:ext>
                </a:extLst>
              </p:cNvPr>
              <p:cNvSpPr txBox="1"/>
              <p:nvPr/>
            </p:nvSpPr>
            <p:spPr>
              <a:xfrm>
                <a:off x="1604355" y="3347736"/>
                <a:ext cx="1257908" cy="36324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𝑐𝑜𝑠</m:t>
                    </m:r>
                    <m:acc>
                      <m:accPr>
                        <m:chr m:val="̂"/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⃗"/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acc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acc>
                          <m:accPr>
                            <m:chr m:val="⃗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acc>
                      </m:e>
                    </m:acc>
                    <m:r>
                      <a:rPr lang="ru-RU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US" dirty="0"/>
                  <a:t>0</a:t>
                </a:r>
                <a:endParaRPr lang="ru-RU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2FCB3F9-9EA0-43EB-A416-252384E48C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4355" y="3347736"/>
                <a:ext cx="1257908" cy="363241"/>
              </a:xfrm>
              <a:prstGeom prst="rect">
                <a:avLst/>
              </a:prstGeom>
              <a:blipFill>
                <a:blip r:embed="rId12"/>
                <a:stretch>
                  <a:fillRect l="-4831" t="-15000" r="-4831" b="-3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AEF69A60-F65B-453C-86D0-2E17328528B6}"/>
                  </a:ext>
                </a:extLst>
              </p:cNvPr>
              <p:cNvSpPr txBox="1"/>
              <p:nvPr/>
            </p:nvSpPr>
            <p:spPr>
              <a:xfrm>
                <a:off x="3098069" y="3366517"/>
                <a:ext cx="914802" cy="3179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AEF69A60-F65B-453C-86D0-2E17328528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8069" y="3366517"/>
                <a:ext cx="914802" cy="317972"/>
              </a:xfrm>
              <a:prstGeom prst="rect">
                <a:avLst/>
              </a:prstGeom>
              <a:blipFill>
                <a:blip r:embed="rId13"/>
                <a:stretch>
                  <a:fillRect l="-6000" t="-26923" r="-6000" b="-96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B67906D-F1C6-4DFC-BAA3-A7CA22F64E93}"/>
                  </a:ext>
                </a:extLst>
              </p:cNvPr>
              <p:cNvSpPr txBox="1"/>
              <p:nvPr/>
            </p:nvSpPr>
            <p:spPr>
              <a:xfrm>
                <a:off x="895062" y="3745099"/>
                <a:ext cx="446274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600" i="1" dirty="0"/>
                  <a:t>    Если </a:t>
                </a:r>
                <a:r>
                  <a:rPr lang="en-US" sz="1600" i="1" dirty="0"/>
                  <a:t>               </a:t>
                </a:r>
                <a:r>
                  <a:rPr lang="ru-RU" sz="1600" i="1" dirty="0"/>
                  <a:t>, то</a:t>
                </a:r>
                <a:r>
                  <a:rPr lang="en-US" sz="1600" i="1" dirty="0"/>
                  <a:t>                           </a:t>
                </a:r>
                <a:r>
                  <a:rPr lang="ru-RU" sz="1600" i="1" dirty="0"/>
                  <a:t>, в частности </a:t>
                </a:r>
                <a14:m>
                  <m:oMath xmlns:m="http://schemas.openxmlformats.org/officeDocument/2006/math">
                    <m:r>
                      <a:rPr lang="ru-RU" sz="1600" b="0" i="1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ru-RU" sz="1600" i="1" dirty="0"/>
                  <a:t> </a:t>
                </a: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B67906D-F1C6-4DFC-BAA3-A7CA22F64E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062" y="3745099"/>
                <a:ext cx="4462749" cy="584775"/>
              </a:xfrm>
              <a:prstGeom prst="rect">
                <a:avLst/>
              </a:prstGeom>
              <a:blipFill>
                <a:blip r:embed="rId14"/>
                <a:stretch>
                  <a:fillRect t="-31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16DB794-2B2D-40D6-AD66-A566F3F84BC3}"/>
                  </a:ext>
                </a:extLst>
              </p:cNvPr>
              <p:cNvSpPr txBox="1"/>
              <p:nvPr/>
            </p:nvSpPr>
            <p:spPr>
              <a:xfrm>
                <a:off x="1299555" y="3716080"/>
                <a:ext cx="1257908" cy="31797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↑↑</m:t>
                      </m:r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16DB794-2B2D-40D6-AD66-A566F3F84B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9555" y="3716080"/>
                <a:ext cx="1257908" cy="317972"/>
              </a:xfrm>
              <a:prstGeom prst="rect">
                <a:avLst/>
              </a:prstGeom>
              <a:blipFill>
                <a:blip r:embed="rId15"/>
                <a:stretch>
                  <a:fillRect t="-28846" b="-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1197EF2-D13F-4BAA-B4CC-2E92E3C147A0}"/>
                  </a:ext>
                </a:extLst>
              </p:cNvPr>
              <p:cNvSpPr txBox="1"/>
              <p:nvPr/>
            </p:nvSpPr>
            <p:spPr>
              <a:xfrm>
                <a:off x="2697982" y="3710977"/>
                <a:ext cx="1218859" cy="3179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1197EF2-D13F-4BAA-B4CC-2E92E3C147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7982" y="3710977"/>
                <a:ext cx="1218859" cy="317972"/>
              </a:xfrm>
              <a:prstGeom prst="rect">
                <a:avLst/>
              </a:prstGeom>
              <a:blipFill>
                <a:blip r:embed="rId16"/>
                <a:stretch>
                  <a:fillRect l="-5000" t="-28846" r="-3500" b="-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1C13933-B709-4B86-B1C5-486096E04D14}"/>
                  </a:ext>
                </a:extLst>
              </p:cNvPr>
              <p:cNvSpPr txBox="1"/>
              <p:nvPr/>
            </p:nvSpPr>
            <p:spPr>
              <a:xfrm>
                <a:off x="5203979" y="3761348"/>
                <a:ext cx="117763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</m:acc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1C13933-B709-4B86-B1C5-486096E04D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3979" y="3761348"/>
                <a:ext cx="1177630" cy="276999"/>
              </a:xfrm>
              <a:prstGeom prst="rect">
                <a:avLst/>
              </a:prstGeom>
              <a:blipFill>
                <a:blip r:embed="rId17"/>
                <a:stretch>
                  <a:fillRect l="-5181" t="-46667" r="-13472" b="-1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1624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/>
      <p:bldP spid="6" grpId="0" animBg="1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033411B-A837-446E-8DFC-92F33E705383}"/>
              </a:ext>
            </a:extLst>
          </p:cNvPr>
          <p:cNvSpPr txBox="1"/>
          <p:nvPr/>
        </p:nvSpPr>
        <p:spPr>
          <a:xfrm>
            <a:off x="947451" y="132847"/>
            <a:ext cx="90338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3. Скалярное произведение векторов в координатах</a:t>
            </a:r>
          </a:p>
        </p:txBody>
      </p:sp>
      <p:sp>
        <p:nvSpPr>
          <p:cNvPr id="5" name="Свиток: горизонтальный 4">
            <a:extLst>
              <a:ext uri="{FF2B5EF4-FFF2-40B4-BE49-F238E27FC236}">
                <a16:creationId xmlns:a16="http://schemas.microsoft.com/office/drawing/2014/main" id="{BFDFB84A-C83B-447D-B8F2-605B97E4EE13}"/>
              </a:ext>
            </a:extLst>
          </p:cNvPr>
          <p:cNvSpPr/>
          <p:nvPr/>
        </p:nvSpPr>
        <p:spPr>
          <a:xfrm>
            <a:off x="947451" y="444257"/>
            <a:ext cx="10609932" cy="1212921"/>
          </a:xfrm>
          <a:prstGeom prst="horizontalScroll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098184B-1D39-4481-A4BC-154904769A78}"/>
                  </a:ext>
                </a:extLst>
              </p:cNvPr>
              <p:cNvSpPr txBox="1"/>
              <p:nvPr/>
            </p:nvSpPr>
            <p:spPr>
              <a:xfrm>
                <a:off x="1296318" y="778900"/>
                <a:ext cx="10609932" cy="4103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b="1" dirty="0">
                    <a:ln w="6600">
                      <a:solidFill>
                        <a:schemeClr val="accent2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dist="38100" dir="2700000" algn="tl" rotWithShape="0">
                        <a:schemeClr val="accent2"/>
                      </a:outerShdw>
                    </a:effectLst>
                  </a:rPr>
                  <a:t>Т.</a:t>
                </a:r>
                <a:r>
                  <a:rPr lang="ru-RU" dirty="0"/>
                  <a:t> Скалярное произведение векторов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ru-RU" b="0" i="1" smtClean="0">
                        <a:latin typeface="Cambria Math" panose="02040503050406030204" pitchFamily="18" charset="0"/>
                      </a:rPr>
                      <m:t>  </m:t>
                    </m:r>
                    <m:d>
                      <m:dPr>
                        <m:begChr m:val="{"/>
                        <m:endChr m:val="}"/>
                        <m:ctrlPr>
                          <a:rPr lang="ru-RU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;</m:t>
                        </m:r>
                        <m:sSub>
                          <m:sSubPr>
                            <m:ctrlPr>
                              <a:rPr lang="ru-RU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ru-RU" b="0" i="1" smtClean="0">
                        <a:latin typeface="Cambria Math" panose="02040503050406030204" pitchFamily="18" charset="0"/>
                      </a:rPr>
                      <m:t>и </m:t>
                    </m:r>
                    <m:acc>
                      <m:accPr>
                        <m:chr m:val="⃗"/>
                        <m:ctrlPr>
                          <a:rPr lang="ru-RU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ru-RU" dirty="0"/>
                  <a:t> 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ru-RU" b="0" i="1" dirty="0" smtClean="0">
                        <a:latin typeface="Cambria Math" panose="02040503050406030204" pitchFamily="18" charset="0"/>
                      </a:rPr>
                      <m:t>;</m:t>
                    </m:r>
                    <m:sSub>
                      <m:sSubPr>
                        <m:ctrlPr>
                          <a:rPr lang="ru-RU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ru-RU" b="0" i="1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ru-RU" dirty="0"/>
                  <a:t> выражается формулой</a:t>
                </a:r>
                <a:r>
                  <a:rPr lang="en-US" dirty="0"/>
                  <a:t> </a:t>
                </a:r>
                <a:r>
                  <a:rPr lang="ru-RU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ru-RU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acc>
                      <m:accPr>
                        <m:chr m:val="⃗"/>
                        <m:ctrlPr>
                          <a:rPr lang="ru-RU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</m:acc>
                    <m:r>
                      <a:rPr lang="ru-RU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ru-R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ru-R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ru-RU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ru-R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ru-R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098184B-1D39-4481-A4BC-154904769A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6318" y="778900"/>
                <a:ext cx="10609932" cy="410305"/>
              </a:xfrm>
              <a:prstGeom prst="rect">
                <a:avLst/>
              </a:prstGeom>
              <a:blipFill>
                <a:blip r:embed="rId2"/>
                <a:stretch>
                  <a:fillRect t="-10448" b="-238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B83CA53-5F55-4D77-A611-31180054186B}"/>
                  </a:ext>
                </a:extLst>
              </p:cNvPr>
              <p:cNvSpPr txBox="1"/>
              <p:nvPr/>
            </p:nvSpPr>
            <p:spPr>
              <a:xfrm>
                <a:off x="1349624" y="1587372"/>
                <a:ext cx="10443990" cy="12822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/>
                  <a:t>Доказательство:</a:t>
                </a:r>
                <a:br>
                  <a:rPr lang="ru-RU" dirty="0"/>
                </a:br>
                <a:r>
                  <a:rPr lang="ru-RU" dirty="0"/>
                  <a:t>1) Если хотя бы один из векторов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ru-RU" b="0" i="1" smtClean="0">
                        <a:latin typeface="Cambria Math" panose="02040503050406030204" pitchFamily="18" charset="0"/>
                      </a:rPr>
                      <m:t> и</m:t>
                    </m:r>
                    <m:acc>
                      <m:accPr>
                        <m:chr m:val="⃗"/>
                        <m:ctrlPr>
                          <a:rPr lang="ru-RU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  <m:r>
                      <a:rPr lang="ru-RU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dirty="0"/>
                  <a:t>нулевой, то справедливость равенства очевидна, так как координаты нулевого вектора равны 0.</a:t>
                </a:r>
              </a:p>
              <a:p>
                <a:r>
                  <a:rPr lang="ru-RU" dirty="0"/>
                  <a:t>2) Пусть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ru-RU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acc>
                      <m:accPr>
                        <m:chr m:val="⃗"/>
                        <m:ctrlPr>
                          <a:rPr lang="ru-RU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acc>
                    <m:r>
                      <a:rPr lang="ru-RU" b="0" i="1" smtClean="0">
                        <a:latin typeface="Cambria Math" panose="02040503050406030204" pitchFamily="18" charset="0"/>
                      </a:rPr>
                      <m:t> ; </m:t>
                    </m:r>
                    <m:acc>
                      <m:accPr>
                        <m:chr m:val="⃗"/>
                        <m:ctrlPr>
                          <a:rPr lang="ru-RU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  <m:r>
                      <a:rPr lang="ru-RU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acc>
                      <m:accPr>
                        <m:chr m:val="⃗"/>
                        <m:ctrlPr>
                          <a:rPr lang="ru-RU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acc>
                    <m:r>
                      <a:rPr lang="ru-RU" b="0" i="1" smtClean="0">
                        <a:latin typeface="Cambria Math" panose="02040503050406030204" pitchFamily="18" charset="0"/>
                      </a:rPr>
                      <m:t> ; </m:t>
                    </m:r>
                    <m:acc>
                      <m:accPr>
                        <m:chr m:val="⃗"/>
                        <m:ctrlPr>
                          <a:rPr lang="ru-RU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ru-RU" b="0" i="1" smtClean="0">
                        <a:latin typeface="Cambria Math" panose="02040503050406030204" pitchFamily="18" charset="0"/>
                      </a:rPr>
                      <m:t> и </m:t>
                    </m:r>
                    <m:acc>
                      <m:accPr>
                        <m:chr m:val="⃗"/>
                        <m:ctrlPr>
                          <a:rPr lang="ru-RU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ru-RU" dirty="0"/>
                  <a:t> - не </a:t>
                </a:r>
                <a:r>
                  <a:rPr lang="ru-RU" dirty="0" err="1"/>
                  <a:t>коллинеарны</a:t>
                </a:r>
                <a:endParaRPr lang="ru-RU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B83CA53-5F55-4D77-A611-3118005418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9624" y="1587372"/>
                <a:ext cx="10443990" cy="1282274"/>
              </a:xfrm>
              <a:prstGeom prst="rect">
                <a:avLst/>
              </a:prstGeom>
              <a:blipFill>
                <a:blip r:embed="rId3"/>
                <a:stretch>
                  <a:fillRect l="-467" t="-2370" b="-66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F9A8332B-673C-4FC4-8B29-C6AAF725CDB6}"/>
              </a:ext>
            </a:extLst>
          </p:cNvPr>
          <p:cNvCxnSpPr/>
          <p:nvPr/>
        </p:nvCxnSpPr>
        <p:spPr>
          <a:xfrm flipV="1">
            <a:off x="947451" y="3104002"/>
            <a:ext cx="1410159" cy="64999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15527811-AD42-4D29-8FE5-D3D75F9EDE34}"/>
              </a:ext>
            </a:extLst>
          </p:cNvPr>
          <p:cNvCxnSpPr/>
          <p:nvPr/>
        </p:nvCxnSpPr>
        <p:spPr>
          <a:xfrm>
            <a:off x="947451" y="3753997"/>
            <a:ext cx="1498294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вал 8">
            <a:extLst>
              <a:ext uri="{FF2B5EF4-FFF2-40B4-BE49-F238E27FC236}">
                <a16:creationId xmlns:a16="http://schemas.microsoft.com/office/drawing/2014/main" id="{E656407D-7F5C-41D0-BEA8-319390F0FEED}"/>
              </a:ext>
            </a:extLst>
          </p:cNvPr>
          <p:cNvSpPr/>
          <p:nvPr/>
        </p:nvSpPr>
        <p:spPr>
          <a:xfrm flipH="1">
            <a:off x="928032" y="3731138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15C7A7-74A4-4F12-9C1B-6D46D190A5A8}"/>
              </a:ext>
            </a:extLst>
          </p:cNvPr>
          <p:cNvSpPr txBox="1"/>
          <p:nvPr/>
        </p:nvSpPr>
        <p:spPr>
          <a:xfrm>
            <a:off x="661388" y="3520235"/>
            <a:ext cx="197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</a:t>
            </a:r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06EFD1-F3C4-48AB-88BD-9F7C2D9D11EA}"/>
              </a:ext>
            </a:extLst>
          </p:cNvPr>
          <p:cNvSpPr txBox="1"/>
          <p:nvPr/>
        </p:nvSpPr>
        <p:spPr>
          <a:xfrm>
            <a:off x="2082638" y="2789954"/>
            <a:ext cx="197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A0410A2-35F4-4361-B5DF-B6D40F37BE0A}"/>
              </a:ext>
            </a:extLst>
          </p:cNvPr>
          <p:cNvSpPr txBox="1"/>
          <p:nvPr/>
        </p:nvSpPr>
        <p:spPr>
          <a:xfrm>
            <a:off x="2203521" y="3704901"/>
            <a:ext cx="197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endParaRPr lang="ru-RU" dirty="0"/>
          </a:p>
        </p:txBody>
      </p:sp>
      <p:sp>
        <p:nvSpPr>
          <p:cNvPr id="13" name="Дуга 12">
            <a:extLst>
              <a:ext uri="{FF2B5EF4-FFF2-40B4-BE49-F238E27FC236}">
                <a16:creationId xmlns:a16="http://schemas.microsoft.com/office/drawing/2014/main" id="{FF5646C6-D8B4-4541-A647-B0F0550B0752}"/>
              </a:ext>
            </a:extLst>
          </p:cNvPr>
          <p:cNvSpPr/>
          <p:nvPr/>
        </p:nvSpPr>
        <p:spPr>
          <a:xfrm>
            <a:off x="1184584" y="3639297"/>
            <a:ext cx="45719" cy="216523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FF0C3E4-BD55-4B41-8180-C67EA0BCF347}"/>
                  </a:ext>
                </a:extLst>
              </p:cNvPr>
              <p:cNvSpPr txBox="1"/>
              <p:nvPr/>
            </p:nvSpPr>
            <p:spPr>
              <a:xfrm>
                <a:off x="1276279" y="3530636"/>
                <a:ext cx="146690" cy="246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FF0C3E4-BD55-4B41-8180-C67EA0BCF3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6279" y="3530636"/>
                <a:ext cx="146690" cy="246221"/>
              </a:xfrm>
              <a:prstGeom prst="rect">
                <a:avLst/>
              </a:prstGeom>
              <a:blipFill>
                <a:blip r:embed="rId4"/>
                <a:stretch>
                  <a:fillRect l="-29167" r="-2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1AEF1905-1C70-426C-9A2F-1B5B4C413082}"/>
              </a:ext>
            </a:extLst>
          </p:cNvPr>
          <p:cNvCxnSpPr>
            <a:cxnSpLocks/>
          </p:cNvCxnSpPr>
          <p:nvPr/>
        </p:nvCxnSpPr>
        <p:spPr>
          <a:xfrm flipH="1" flipV="1">
            <a:off x="2339379" y="3104001"/>
            <a:ext cx="106367" cy="64999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856CC5F-17F8-498E-8672-A00FDEE80E1E}"/>
                  </a:ext>
                </a:extLst>
              </p:cNvPr>
              <p:cNvSpPr txBox="1"/>
              <p:nvPr/>
            </p:nvSpPr>
            <p:spPr>
              <a:xfrm>
                <a:off x="2705333" y="2850004"/>
                <a:ext cx="6229350" cy="10822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/>
                  <a:t>По теореме косинусов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𝐴𝐵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𝑂𝐴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RU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𝑂𝐵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b="0" i="1" smtClean="0">
                        <a:latin typeface="Cambria Math" panose="02040503050406030204" pitchFamily="18" charset="0"/>
                      </a:rPr>
                      <m:t>−2ОА</m:t>
                    </m:r>
                    <m:r>
                      <a:rPr lang="ru-R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∙ОВ∙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𝑐𝑜𝑠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𝐴𝐵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𝑂𝐵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⃗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𝑂𝐴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⃗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</m:oMath>
                  </m:oMathPara>
                </a14:m>
                <a:endParaRPr lang="en-US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ru-RU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acc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acc>
                              <m:accPr>
                                <m:chr m:val="⃗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</m:acc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</m:acc>
                          </m:e>
                        </m:d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acc>
                          </m:e>
                        </m:d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−2</m:t>
                    </m:r>
                    <m:acc>
                      <m:accPr>
                        <m:chr m:val="⃗"/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acc>
                      <m:accPr>
                        <m:chr m:val="⃗"/>
                        <m:ctrlPr>
                          <a:rPr lang="en-US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856CC5F-17F8-498E-8672-A00FDEE80E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5333" y="2850004"/>
                <a:ext cx="6229350" cy="1082219"/>
              </a:xfrm>
              <a:prstGeom prst="rect">
                <a:avLst/>
              </a:prstGeom>
              <a:blipFill>
                <a:blip r:embed="rId5"/>
                <a:stretch>
                  <a:fillRect l="-881" t="-3390" b="-73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E3E5A813-2F06-405E-925D-7FB4B561E890}"/>
                  </a:ext>
                </a:extLst>
              </p:cNvPr>
              <p:cNvSpPr txBox="1"/>
              <p:nvPr/>
            </p:nvSpPr>
            <p:spPr>
              <a:xfrm>
                <a:off x="1551916" y="3085389"/>
                <a:ext cx="182999" cy="3179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E3E5A813-2F06-405E-925D-7FB4B561E8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1916" y="3085389"/>
                <a:ext cx="182999" cy="317972"/>
              </a:xfrm>
              <a:prstGeom prst="rect">
                <a:avLst/>
              </a:prstGeom>
              <a:blipFill>
                <a:blip r:embed="rId6"/>
                <a:stretch>
                  <a:fillRect l="-33333" r="-26667" b="-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FBAFA62-178E-4D20-88CA-9233A338FD2B}"/>
                  </a:ext>
                </a:extLst>
              </p:cNvPr>
              <p:cNvSpPr txBox="1"/>
              <p:nvPr/>
            </p:nvSpPr>
            <p:spPr>
              <a:xfrm>
                <a:off x="1657281" y="3747558"/>
                <a:ext cx="18678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FBAFA62-178E-4D20-88CA-9233A338FD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7281" y="3747558"/>
                <a:ext cx="186781" cy="276999"/>
              </a:xfrm>
              <a:prstGeom prst="rect">
                <a:avLst/>
              </a:prstGeom>
              <a:blipFill>
                <a:blip r:embed="rId7"/>
                <a:stretch>
                  <a:fillRect l="-35484" t="-48889" r="-93548" b="-8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FA7A77B-C1B9-4A9A-A649-D285B6BCB70A}"/>
                  </a:ext>
                </a:extLst>
              </p:cNvPr>
              <p:cNvSpPr txBox="1"/>
              <p:nvPr/>
            </p:nvSpPr>
            <p:spPr>
              <a:xfrm>
                <a:off x="760352" y="3976619"/>
                <a:ext cx="11339382" cy="10801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</m:acc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⃗"/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dirty="0"/>
              </a:p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acc>
                      <m:accPr>
                        <m:chr m:val="⃗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dirty="0"/>
                  <a:t> 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1;  </m:t>
                        </m:r>
                      </m:sub>
                    </m:sSub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dirty="0"/>
                  <a:t>}</a:t>
                </a:r>
                <a:r>
                  <a:rPr lang="en-US" dirty="0"/>
                  <a:t>;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</m:acc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bSup>
                                  <m:sSub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</m:e>
                            </m:rad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;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acc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;  </m:t>
                    </m:r>
                    <m:sSup>
                      <m:sSup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ru-RU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acc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acc>
                              <m:accPr>
                                <m:chr m:val="⃗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</m:acc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FA7A77B-C1B9-4A9A-A649-D285B6BCB7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352" y="3976619"/>
                <a:ext cx="11339382" cy="1080167"/>
              </a:xfrm>
              <a:prstGeom prst="rect">
                <a:avLst/>
              </a:prstGeom>
              <a:blipFill>
                <a:blip r:embed="rId8"/>
                <a:stretch>
                  <a:fillRect b="-16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FE0DC558-ACFB-4E01-AD53-CDE28362CB85}"/>
                  </a:ext>
                </a:extLst>
              </p:cNvPr>
              <p:cNvSpPr txBox="1"/>
              <p:nvPr/>
            </p:nvSpPr>
            <p:spPr>
              <a:xfrm>
                <a:off x="760352" y="5101182"/>
                <a:ext cx="11033262" cy="10020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b="0" dirty="0"/>
              </a:p>
              <a:p>
                <a:r>
                  <a:rPr lang="en-US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+2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+2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b="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ru-RU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FE0DC558-ACFB-4E01-AD53-CDE28362CB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352" y="5101182"/>
                <a:ext cx="11033262" cy="1002069"/>
              </a:xfrm>
              <a:prstGeom prst="rect">
                <a:avLst/>
              </a:prstGeom>
              <a:blipFill>
                <a:blip r:embed="rId9"/>
                <a:stretch>
                  <a:fillRect l="-497" b="-36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EA0A3B4C-1E51-421C-84CA-E49FD8037591}"/>
                  </a:ext>
                </a:extLst>
              </p:cNvPr>
              <p:cNvSpPr txBox="1"/>
              <p:nvPr/>
            </p:nvSpPr>
            <p:spPr>
              <a:xfrm>
                <a:off x="1422969" y="6147647"/>
                <a:ext cx="9530781" cy="4103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/>
                  <a:t>3) Самостоятельно рассмотрите случай, когда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ru-RU" b="0" i="1" smtClean="0">
                        <a:latin typeface="Cambria Math" panose="02040503050406030204" pitchFamily="18" charset="0"/>
                      </a:rPr>
                      <m:t> и </m:t>
                    </m:r>
                    <m:acc>
                      <m:accPr>
                        <m:chr m:val="⃗"/>
                        <m:ctrlPr>
                          <a:rPr lang="ru-RU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ru-RU" dirty="0"/>
                  <a:t> коллинеарны.</a:t>
                </a: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EA0A3B4C-1E51-421C-84CA-E49FD80375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2969" y="6147647"/>
                <a:ext cx="9530781" cy="410305"/>
              </a:xfrm>
              <a:prstGeom prst="rect">
                <a:avLst/>
              </a:prstGeom>
              <a:blipFill>
                <a:blip r:embed="rId10"/>
                <a:stretch>
                  <a:fillRect l="-512" t="-10294" b="-220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5872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500"/>
                            </p:stCondLst>
                            <p:childTnLst>
                              <p:par>
                                <p:cTn id="5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000"/>
                            </p:stCondLst>
                            <p:childTnLst>
                              <p:par>
                                <p:cTn id="6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500"/>
                            </p:stCondLst>
                            <p:childTnLst>
                              <p:par>
                                <p:cTn id="6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0"/>
                            </p:stCondLst>
                            <p:childTnLst>
                              <p:par>
                                <p:cTn id="6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500"/>
                            </p:stCondLst>
                            <p:childTnLst>
                              <p:par>
                                <p:cTn id="7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3" grpId="0"/>
      <p:bldP spid="9" grpId="0" animBg="1"/>
      <p:bldP spid="10" grpId="0"/>
      <p:bldP spid="11" grpId="0"/>
      <p:bldP spid="12" grpId="0"/>
      <p:bldP spid="13" grpId="0" animBg="1"/>
      <p:bldP spid="14" grpId="0"/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132C3F-BD14-44B9-BA8C-E7CDC715FFBA}"/>
              </a:ext>
            </a:extLst>
          </p:cNvPr>
          <p:cNvSpPr txBox="1"/>
          <p:nvPr/>
        </p:nvSpPr>
        <p:spPr>
          <a:xfrm>
            <a:off x="947452" y="132847"/>
            <a:ext cx="2167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</a:t>
            </a:r>
            <a:r>
              <a:rPr lang="ru-RU" sz="2800" dirty="0"/>
              <a:t>. Следствия</a:t>
            </a:r>
          </a:p>
        </p:txBody>
      </p:sp>
      <p:sp>
        <p:nvSpPr>
          <p:cNvPr id="3" name="Свиток: горизонтальный 2">
            <a:extLst>
              <a:ext uri="{FF2B5EF4-FFF2-40B4-BE49-F238E27FC236}">
                <a16:creationId xmlns:a16="http://schemas.microsoft.com/office/drawing/2014/main" id="{432FFA1E-439D-4FA8-BCF3-A6842DE43555}"/>
              </a:ext>
            </a:extLst>
          </p:cNvPr>
          <p:cNvSpPr/>
          <p:nvPr/>
        </p:nvSpPr>
        <p:spPr>
          <a:xfrm>
            <a:off x="947452" y="623232"/>
            <a:ext cx="10720673" cy="1323975"/>
          </a:xfrm>
          <a:prstGeom prst="horizontalScroll">
            <a:avLst/>
          </a:prstGeom>
          <a:solidFill>
            <a:schemeClr val="accent1">
              <a:alpha val="4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CA5CE52-E616-45E7-AD1D-962971ADDE52}"/>
                  </a:ext>
                </a:extLst>
              </p:cNvPr>
              <p:cNvSpPr txBox="1"/>
              <p:nvPr/>
            </p:nvSpPr>
            <p:spPr>
              <a:xfrm>
                <a:off x="1390650" y="915055"/>
                <a:ext cx="9267825" cy="7056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/>
                  <a:t>Сл.1. Ненулевые векторы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d>
                      <m:dPr>
                        <m:begChr m:val="{"/>
                        <m:endChr m:val="}"/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;</m:t>
                        </m:r>
                        <m:sSub>
                          <m:sSubPr>
                            <m:ctrlPr>
                              <a:rPr lang="ru-RU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ru-RU" b="0" i="1" smtClean="0">
                        <a:latin typeface="Cambria Math" panose="02040503050406030204" pitchFamily="18" charset="0"/>
                      </a:rPr>
                      <m:t> и </m:t>
                    </m:r>
                    <m:acc>
                      <m:accPr>
                        <m:chr m:val="⃗"/>
                        <m:ctrlPr>
                          <a:rPr lang="ru-RU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  <m:d>
                      <m:dPr>
                        <m:begChr m:val="{"/>
                        <m:endChr m:val="}"/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;</m:t>
                        </m:r>
                        <m:sSub>
                          <m:sSubPr>
                            <m:ctrlPr>
                              <a:rPr lang="ru-RU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ru-RU" dirty="0"/>
                  <a:t> перпендикулярны тогда и только тогда, когда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ru-RU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ru-R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ru-R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ru-RU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CA5CE52-E616-45E7-AD1D-962971ADDE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0650" y="915055"/>
                <a:ext cx="9267825" cy="705642"/>
              </a:xfrm>
              <a:prstGeom prst="rect">
                <a:avLst/>
              </a:prstGeom>
              <a:blipFill>
                <a:blip r:embed="rId2"/>
                <a:stretch>
                  <a:fillRect l="-526" t="-6034" b="-8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5FD988DD-FA2C-4584-9F5A-A8EE97C11CC7}"/>
              </a:ext>
            </a:extLst>
          </p:cNvPr>
          <p:cNvSpPr txBox="1"/>
          <p:nvPr/>
        </p:nvSpPr>
        <p:spPr>
          <a:xfrm>
            <a:off x="1238250" y="1879685"/>
            <a:ext cx="9420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Если векторы перпендикулярны, то их скалярное произведение равно 0.</a:t>
            </a:r>
          </a:p>
        </p:txBody>
      </p:sp>
      <p:sp>
        <p:nvSpPr>
          <p:cNvPr id="7" name="Свиток: горизонтальный 6">
            <a:extLst>
              <a:ext uri="{FF2B5EF4-FFF2-40B4-BE49-F238E27FC236}">
                <a16:creationId xmlns:a16="http://schemas.microsoft.com/office/drawing/2014/main" id="{FF139FF3-A34E-417A-8F31-F64DEA2123EF}"/>
              </a:ext>
            </a:extLst>
          </p:cNvPr>
          <p:cNvSpPr/>
          <p:nvPr/>
        </p:nvSpPr>
        <p:spPr>
          <a:xfrm>
            <a:off x="947452" y="2311580"/>
            <a:ext cx="10720673" cy="1718490"/>
          </a:xfrm>
          <a:prstGeom prst="horizontalScroll">
            <a:avLst/>
          </a:prstGeom>
          <a:solidFill>
            <a:schemeClr val="accent1">
              <a:alpha val="4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3B85C0B-A3E1-4939-8243-824C458095C7}"/>
                  </a:ext>
                </a:extLst>
              </p:cNvPr>
              <p:cNvSpPr txBox="1"/>
              <p:nvPr/>
            </p:nvSpPr>
            <p:spPr>
              <a:xfrm>
                <a:off x="1390650" y="2613390"/>
                <a:ext cx="10029825" cy="12975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/>
                  <a:t>Сл.2. Косинус угла </a:t>
                </a:r>
                <a:r>
                  <a:rPr lang="el-GR" dirty="0"/>
                  <a:t>α</a:t>
                </a:r>
                <a:r>
                  <a:rPr lang="ru-RU" dirty="0"/>
                  <a:t> между ненулевыми векторами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d>
                      <m:dPr>
                        <m:begChr m:val="{"/>
                        <m:endChr m:val="}"/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ru-RU" i="1">
                            <a:latin typeface="Cambria Math" panose="02040503050406030204" pitchFamily="18" charset="0"/>
                          </a:rPr>
                          <m:t>;</m:t>
                        </m:r>
                        <m:sSub>
                          <m:sSub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ru-RU" i="1">
                        <a:latin typeface="Cambria Math" panose="02040503050406030204" pitchFamily="18" charset="0"/>
                      </a:rPr>
                      <m:t> и </m:t>
                    </m:r>
                    <m:acc>
                      <m:accPr>
                        <m:chr m:val="⃗"/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  <m:d>
                      <m:dPr>
                        <m:begChr m:val="{"/>
                        <m:endChr m:val="}"/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ru-RU" i="1">
                            <a:latin typeface="Cambria Math" panose="02040503050406030204" pitchFamily="18" charset="0"/>
                          </a:rPr>
                          <m:t>;</m:t>
                        </m:r>
                        <m:sSub>
                          <m:sSub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ru-RU" dirty="0"/>
                  <a:t> выражается формулой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∝=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bSup>
                              <m:sSubSupPr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e>
                        </m:rad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bSup>
                              <m:sSubSupPr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e>
                        </m:rad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ru-RU" dirty="0"/>
              </a:p>
              <a:p>
                <a:r>
                  <a:rPr lang="ru-RU" dirty="0"/>
                  <a:t> 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3B85C0B-A3E1-4939-8243-824C458095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0650" y="2613390"/>
                <a:ext cx="10029825" cy="1297535"/>
              </a:xfrm>
              <a:prstGeom prst="rect">
                <a:avLst/>
              </a:prstGeom>
              <a:blipFill>
                <a:blip r:embed="rId3"/>
                <a:stretch>
                  <a:fillRect l="-486" t="-32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C5698E9-0101-41C6-8BE4-AC4E66D3195C}"/>
                  </a:ext>
                </a:extLst>
              </p:cNvPr>
              <p:cNvSpPr txBox="1"/>
              <p:nvPr/>
            </p:nvSpPr>
            <p:spPr>
              <a:xfrm>
                <a:off x="1238250" y="4331880"/>
                <a:ext cx="10429875" cy="11512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ru-RU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acc>
                        </m:e>
                      </m:d>
                      <m:r>
                        <a:rPr lang="ru-R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begChr m:val="|"/>
                          <m:endChr m:val="|"/>
                          <m:ctrlPr>
                            <a:rPr lang="ru-R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ru-RU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e>
                          </m:acc>
                        </m:e>
                      </m:d>
                      <m:r>
                        <a:rPr lang="ru-R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𝑐𝑜𝑠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∝=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⃗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e>
                          </m:acc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acc>
                            <m:accPr>
                              <m:chr m:val="⃗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e>
                          </m:acc>
                        </m:num>
                        <m:den>
                          <m:d>
                            <m:dPr>
                              <m:begChr m:val="|"/>
                              <m:endChr m:val="|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</m:acc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</m:acc>
                            </m:e>
                          </m:d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bSup>
                                <m:sSub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bSup>
                                <m:sSub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C5698E9-0101-41C6-8BE4-AC4E66D319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8250" y="4331880"/>
                <a:ext cx="10429875" cy="1151277"/>
              </a:xfrm>
              <a:prstGeom prst="rect">
                <a:avLst/>
              </a:prstGeom>
              <a:blipFill>
                <a:blip r:embed="rId4"/>
                <a:stretch>
                  <a:fillRect t="-31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80362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6" grpId="0"/>
      <p:bldP spid="7" grpId="0" animBg="1"/>
      <p:bldP spid="10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81D79B-0230-4DB3-B511-4F1BC1023DA7}"/>
              </a:ext>
            </a:extLst>
          </p:cNvPr>
          <p:cNvSpPr txBox="1"/>
          <p:nvPr/>
        </p:nvSpPr>
        <p:spPr>
          <a:xfrm>
            <a:off x="947451" y="132847"/>
            <a:ext cx="8063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5</a:t>
            </a:r>
            <a:r>
              <a:rPr lang="ru-RU" sz="2800" dirty="0"/>
              <a:t>. Свойства скалярного произведения векторов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25900EB-0A3F-4737-8A76-7D6C0E152D5A}"/>
                  </a:ext>
                </a:extLst>
              </p:cNvPr>
              <p:cNvSpPr txBox="1"/>
              <p:nvPr/>
            </p:nvSpPr>
            <p:spPr>
              <a:xfrm>
                <a:off x="1095375" y="520446"/>
                <a:ext cx="9925050" cy="7227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/>
                  <a:t>Для любых векторов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ru-RU" b="0" i="1" smtClean="0">
                        <a:latin typeface="Cambria Math" panose="02040503050406030204" pitchFamily="18" charset="0"/>
                      </a:rPr>
                      <m:t>; </m:t>
                    </m:r>
                    <m:acc>
                      <m:accPr>
                        <m:chr m:val="⃗"/>
                        <m:ctrlPr>
                          <a:rPr lang="ru-RU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  <m:r>
                      <a:rPr lang="ru-RU" b="0" i="1" smtClean="0">
                        <a:latin typeface="Cambria Math" panose="02040503050406030204" pitchFamily="18" charset="0"/>
                      </a:rPr>
                      <m:t> и </m:t>
                    </m:r>
                    <m:acc>
                      <m:accPr>
                        <m:chr m:val="⃗"/>
                        <m:ctrlPr>
                          <a:rPr lang="ru-RU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</m:oMath>
                </a14:m>
                <a:r>
                  <a:rPr lang="ru-RU" dirty="0"/>
                  <a:t>, и любого числа </a:t>
                </a:r>
                <a:r>
                  <a:rPr lang="en-US" dirty="0"/>
                  <a:t>k</a:t>
                </a:r>
                <a:r>
                  <a:rPr lang="ru-RU" dirty="0"/>
                  <a:t> справедливы соотношения:</a:t>
                </a:r>
              </a:p>
              <a:p>
                <a:r>
                  <a:rPr lang="ru-RU" dirty="0"/>
                  <a:t>1)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⃗"/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acc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ru-R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0, причем </m:t>
                    </m:r>
                    <m:sSup>
                      <m:sSupPr>
                        <m:ctrlPr>
                          <a:rPr lang="ru-R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⃗"/>
                            <m:ctrlPr>
                              <a:rPr lang="ru-R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e>
                        </m:acc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&gt;0 при </m:t>
                    </m:r>
                    <m:acc>
                      <m:accPr>
                        <m:chr m:val="⃗"/>
                        <m:ctrlPr>
                          <a:rPr lang="ru-R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ru-RU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acc>
                      <m:accPr>
                        <m:chr m:val="⃗"/>
                        <m:ctrlPr>
                          <a:rPr lang="ru-RU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acc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25900EB-0A3F-4737-8A76-7D6C0E152D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5375" y="520446"/>
                <a:ext cx="9925050" cy="722762"/>
              </a:xfrm>
              <a:prstGeom prst="rect">
                <a:avLst/>
              </a:prstGeom>
              <a:blipFill>
                <a:blip r:embed="rId2"/>
                <a:stretch>
                  <a:fillRect l="-553" t="-5882" b="-126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8D837CB-5619-409D-BD5B-70FCB5B52C81}"/>
                  </a:ext>
                </a:extLst>
              </p:cNvPr>
              <p:cNvSpPr txBox="1"/>
              <p:nvPr/>
            </p:nvSpPr>
            <p:spPr>
              <a:xfrm>
                <a:off x="1104900" y="1243208"/>
                <a:ext cx="8039100" cy="6817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acc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e>
                          </m:acc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𝑐𝑜𝑠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0°=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</m:acc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&gt;0</m:t>
                      </m:r>
                    </m:oMath>
                  </m:oMathPara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r>
                  <a:rPr lang="ru-RU" dirty="0"/>
                  <a:t>Если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ru-RU" b="0" i="1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ru-RU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acc>
                    <m:r>
                      <a:rPr lang="ru-RU" b="0" i="1" smtClean="0">
                        <a:latin typeface="Cambria Math" panose="02040503050406030204" pitchFamily="18" charset="0"/>
                      </a:rPr>
                      <m:t>, то </m:t>
                    </m:r>
                    <m:sSup>
                      <m:sSupPr>
                        <m:ctrlPr>
                          <a:rPr lang="ru-RU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⃗"/>
                            <m:ctrlPr>
                              <a:rPr lang="ru-RU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acc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8D837CB-5619-409D-BD5B-70FCB5B52C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900" y="1243208"/>
                <a:ext cx="8039100" cy="681790"/>
              </a:xfrm>
              <a:prstGeom prst="rect">
                <a:avLst/>
              </a:prstGeom>
              <a:blipFill>
                <a:blip r:embed="rId3"/>
                <a:stretch>
                  <a:fillRect l="-607" t="-12500" b="-133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3D61CD4-D115-42B4-A72F-B9D84E7ACEC1}"/>
                  </a:ext>
                </a:extLst>
              </p:cNvPr>
              <p:cNvSpPr txBox="1"/>
              <p:nvPr/>
            </p:nvSpPr>
            <p:spPr>
              <a:xfrm>
                <a:off x="1104900" y="1924998"/>
                <a:ext cx="8039100" cy="6873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2)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ru-RU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acc>
                      <m:accPr>
                        <m:chr m:val="⃗"/>
                        <m:ctrlPr>
                          <a:rPr lang="ru-RU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</m:acc>
                    <m:r>
                      <a:rPr lang="ru-RU" i="1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  <m:r>
                      <a:rPr lang="ru-RU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acc>
                      <m:accPr>
                        <m:chr m:val="⃗"/>
                        <m:ctrlPr>
                          <a:rPr lang="ru-RU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dirty="0"/>
                  <a:t> - </a:t>
                </a:r>
                <a:r>
                  <a:rPr lang="ru-RU" dirty="0"/>
                  <a:t>переместительный закон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3D61CD4-D115-42B4-A72F-B9D84E7ACE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900" y="1924998"/>
                <a:ext cx="8039100" cy="687304"/>
              </a:xfrm>
              <a:prstGeom prst="rect">
                <a:avLst/>
              </a:prstGeom>
              <a:blipFill>
                <a:blip r:embed="rId4"/>
                <a:stretch>
                  <a:fillRect l="-607" t="-61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19EE410-DBFE-4728-B977-EDC07F3E9569}"/>
                  </a:ext>
                </a:extLst>
              </p:cNvPr>
              <p:cNvSpPr txBox="1"/>
              <p:nvPr/>
            </p:nvSpPr>
            <p:spPr>
              <a:xfrm>
                <a:off x="1095375" y="2295862"/>
                <a:ext cx="7981950" cy="432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ru-RU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acc>
                        </m:e>
                      </m:d>
                      <m:r>
                        <a:rPr lang="ru-R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begChr m:val="|"/>
                          <m:endChr m:val="|"/>
                          <m:ctrlPr>
                            <a:rPr lang="ru-R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ru-RU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e>
                          </m:acc>
                        </m:e>
                      </m:d>
                      <m:r>
                        <a:rPr lang="ru-R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𝑐𝑜𝑠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e>
                          </m:acc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e>
                          </m:acc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𝑐𝑜𝑠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19EE410-DBFE-4728-B977-EDC07F3E95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5375" y="2295862"/>
                <a:ext cx="7981950" cy="432554"/>
              </a:xfrm>
              <a:prstGeom prst="rect">
                <a:avLst/>
              </a:prstGeom>
              <a:blipFill>
                <a:blip r:embed="rId5"/>
                <a:stretch>
                  <a:fillRect t="-84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F95616-F8BA-4364-BC8B-B0536376E01E}"/>
                  </a:ext>
                </a:extLst>
              </p:cNvPr>
              <p:cNvSpPr txBox="1"/>
              <p:nvPr/>
            </p:nvSpPr>
            <p:spPr>
              <a:xfrm>
                <a:off x="1104900" y="2804824"/>
                <a:ext cx="8884356" cy="432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/>
                  <a:t>3)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acc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acc>
                          <m:accPr>
                            <m:chr m:val="⃗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acc>
                      </m:e>
                    </m:d>
                    <m:r>
                      <a:rPr lang="ru-RU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acc>
                      <m:accPr>
                        <m:chr m:val="⃗"/>
                        <m:ctrlPr>
                          <a:rPr lang="ru-RU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ru-RU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acc>
                      <m:accPr>
                        <m:chr m:val="⃗"/>
                        <m:ctrlPr>
                          <a:rPr lang="ru-RU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  <m:r>
                      <a:rPr lang="ru-RU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acc>
                      <m:accPr>
                        <m:chr m:val="⃗"/>
                        <m:ctrlPr>
                          <a:rPr lang="ru-RU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ru-RU" b="0" i="1" smtClean="0">
                        <a:latin typeface="Cambria Math" panose="02040503050406030204" pitchFamily="18" charset="0"/>
                      </a:rPr>
                      <m:t>распределительный закон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F95616-F8BA-4364-BC8B-B0536376E0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900" y="2804824"/>
                <a:ext cx="8884356" cy="432554"/>
              </a:xfrm>
              <a:prstGeom prst="rect">
                <a:avLst/>
              </a:prstGeom>
              <a:blipFill>
                <a:blip r:embed="rId6"/>
                <a:stretch>
                  <a:fillRect l="-549" t="-8451" b="-183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EF82A68-8950-4CC6-9C07-E203E1AA59BC}"/>
                  </a:ext>
                </a:extLst>
              </p:cNvPr>
              <p:cNvSpPr txBox="1"/>
              <p:nvPr/>
            </p:nvSpPr>
            <p:spPr>
              <a:xfrm>
                <a:off x="1095375" y="3237378"/>
                <a:ext cx="10072974" cy="11051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  <m:d>
                        <m:dPr>
                          <m:begChr m:val="{"/>
                          <m:endChr m:val="}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; </m:t>
                      </m:r>
                      <m:acc>
                        <m:accPr>
                          <m:chr m:val="⃗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  <m:d>
                        <m:dPr>
                          <m:begChr m:val="{"/>
                          <m:endChr m:val="}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; </m:t>
                      </m:r>
                      <m:acc>
                        <m:accPr>
                          <m:chr m:val="⃗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</m:acc>
                      <m:d>
                        <m:dPr>
                          <m:begChr m:val="{"/>
                          <m:endChr m:val="}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acc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acc>
                            <m:accPr>
                              <m:chr m:val="⃗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acc>
                        </m:e>
                      </m:d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</m:ac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EF82A68-8950-4CC6-9C07-E203E1AA59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5375" y="3237378"/>
                <a:ext cx="10072974" cy="1105174"/>
              </a:xfrm>
              <a:prstGeom prst="rect">
                <a:avLst/>
              </a:prstGeom>
              <a:blipFill>
                <a:blip r:embed="rId7"/>
                <a:stretch>
                  <a:fillRect t="-38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3214B6B-6AD6-442E-A289-651DA4B4DC89}"/>
                  </a:ext>
                </a:extLst>
              </p:cNvPr>
              <p:cNvSpPr txBox="1"/>
              <p:nvPr/>
            </p:nvSpPr>
            <p:spPr>
              <a:xfrm>
                <a:off x="1104900" y="4767648"/>
                <a:ext cx="9527469" cy="432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4)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acc>
                          <m:accPr>
                            <m:chr m:val="⃗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acc>
                      </m:e>
                    </m:d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acc>
                      <m:accPr>
                        <m:chr m:val="⃗"/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acc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acc>
                          <m:accPr>
                            <m:chr m:val="⃗"/>
                            <m:ctrlPr>
                              <a:rPr lang="en-US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e>
                        </m:acc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ru-RU" b="0" i="1" smtClean="0">
                        <a:latin typeface="Cambria Math" panose="02040503050406030204" pitchFamily="18" charset="0"/>
                      </a:rPr>
                      <m:t>сочетательный закон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3214B6B-6AD6-442E-A289-651DA4B4DC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900" y="4767648"/>
                <a:ext cx="9527469" cy="432554"/>
              </a:xfrm>
              <a:prstGeom prst="rect">
                <a:avLst/>
              </a:prstGeom>
              <a:blipFill>
                <a:blip r:embed="rId8"/>
                <a:stretch>
                  <a:fillRect l="-512" t="-8451" b="-183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7CA9376-909B-4C48-9149-94DC3D584452}"/>
                  </a:ext>
                </a:extLst>
              </p:cNvPr>
              <p:cNvSpPr txBox="1"/>
              <p:nvPr/>
            </p:nvSpPr>
            <p:spPr>
              <a:xfrm>
                <a:off x="1095375" y="5239529"/>
                <a:ext cx="8861778" cy="7505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d>
                      <m:dPr>
                        <m:begChr m:val="{"/>
                        <m:endChr m:val="}"/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;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; </m:t>
                    </m:r>
                    <m:acc>
                      <m:accPr>
                        <m:chr m:val="⃗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  <m:d>
                      <m:dPr>
                        <m:begChr m:val="{"/>
                        <m:endChr m:val="}"/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;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;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acc>
                      <m:accPr>
                        <m:chr m:val="⃗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acc>
                            <m:accPr>
                              <m:chr m:val="⃗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acc>
                        </m:e>
                      </m:d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ru-RU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acc>
                          <m:r>
                            <a:rPr lang="ru-RU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acc>
                            <m:accPr>
                              <m:chr m:val="⃗"/>
                              <m:ctrlPr>
                                <a:rPr lang="ru-RU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7CA9376-909B-4C48-9149-94DC3D5844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5375" y="5239529"/>
                <a:ext cx="8861778" cy="750526"/>
              </a:xfrm>
              <a:prstGeom prst="rect">
                <a:avLst/>
              </a:prstGeom>
              <a:blipFill>
                <a:blip r:embed="rId9"/>
                <a:stretch>
                  <a:fillRect t="-5691" b="-8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E5B6ED99-297C-4E9E-9158-F48A32DDAA9F}"/>
              </a:ext>
            </a:extLst>
          </p:cNvPr>
          <p:cNvSpPr txBox="1"/>
          <p:nvPr/>
        </p:nvSpPr>
        <p:spPr>
          <a:xfrm>
            <a:off x="1104900" y="4363719"/>
            <a:ext cx="9925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Распределительный закон имеет место быть для любого числа слагаемых.</a:t>
            </a:r>
          </a:p>
        </p:txBody>
      </p:sp>
    </p:spTree>
    <p:extLst>
      <p:ext uri="{BB962C8B-B14F-4D97-AF65-F5344CB8AC3E}">
        <p14:creationId xmlns:p14="http://schemas.microsoft.com/office/powerpoint/2010/main" val="3266994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TM02900743[[fn=Природа]]</Template>
  <TotalTime>385</TotalTime>
  <Words>604</Words>
  <Application>Microsoft Office PowerPoint</Application>
  <PresentationFormat>Широкоэкранный</PresentationFormat>
  <Paragraphs>88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Corbel</vt:lpstr>
      <vt:lpstr>Wingdings 2</vt:lpstr>
      <vt:lpstr>HDOfficeLightV0</vt:lpstr>
      <vt:lpstr>Параллакс</vt:lpstr>
      <vt:lpstr>Скалярное произведение векторов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Скалярное произведение векторов</dc:title>
  <dc:creator>user1</dc:creator>
  <cp:lastModifiedBy>user1</cp:lastModifiedBy>
  <cp:revision>48</cp:revision>
  <dcterms:created xsi:type="dcterms:W3CDTF">2019-01-10T16:41:42Z</dcterms:created>
  <dcterms:modified xsi:type="dcterms:W3CDTF">2019-02-17T20:07:12Z</dcterms:modified>
</cp:coreProperties>
</file>