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75" r:id="rId5"/>
    <p:sldId id="261" r:id="rId6"/>
    <p:sldId id="262" r:id="rId7"/>
    <p:sldId id="263" r:id="rId8"/>
    <p:sldId id="259" r:id="rId9"/>
    <p:sldId id="265" r:id="rId10"/>
    <p:sldId id="270" r:id="rId11"/>
    <p:sldId id="266" r:id="rId12"/>
    <p:sldId id="267" r:id="rId13"/>
    <p:sldId id="269" r:id="rId14"/>
    <p:sldId id="268" r:id="rId15"/>
    <p:sldId id="271" r:id="rId16"/>
    <p:sldId id="274" r:id="rId17"/>
    <p:sldId id="272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4EA"/>
    <a:srgbClr val="FFF8ED"/>
    <a:srgbClr val="D8BABC"/>
    <a:srgbClr val="FCE8E1"/>
    <a:srgbClr val="FBE2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48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1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27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167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58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27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65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90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09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54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26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1C435-4B59-4798-A39D-F4583A081582}" type="datetimeFigureOut">
              <a:rPr lang="ru-RU" smtClean="0"/>
              <a:t>29.04.2019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7B363-CB2F-4CB3-B267-75AC428A6C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14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6.xml"/><Relationship Id="rId5" Type="http://schemas.openxmlformats.org/officeDocument/2006/relationships/slide" Target="slide5.xml"/><Relationship Id="rId10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 flipH="1" flipV="1">
            <a:off x="0" y="-1"/>
            <a:ext cx="9144000" cy="68580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4275" y="1243584"/>
            <a:ext cx="7695018" cy="1754326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Функции</a:t>
            </a:r>
          </a:p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в электронных</a:t>
            </a:r>
            <a:r>
              <a:rPr lang="ru-RU" sz="5400" b="1" dirty="0">
                <a:ln/>
                <a:solidFill>
                  <a:schemeClr val="accent3"/>
                </a:solidFill>
              </a:rPr>
              <a:t> </a:t>
            </a:r>
            <a:r>
              <a:rPr lang="ru-RU" sz="5400" b="1" dirty="0" smtClean="0">
                <a:ln/>
                <a:solidFill>
                  <a:schemeClr val="accent3"/>
                </a:solidFill>
              </a:rPr>
              <a:t>таблицах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95299" y="5559090"/>
            <a:ext cx="3448701" cy="923330"/>
          </a:xfrm>
          <a:prstGeom prst="rect">
            <a:avLst/>
          </a:prstGeom>
          <a:solidFill>
            <a:srgbClr val="FFF8ED"/>
          </a:solidFill>
          <a:effectLst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ru-RU" dirty="0" err="1" smtClean="0"/>
              <a:t>Волчинская</a:t>
            </a:r>
            <a:r>
              <a:rPr lang="ru-RU" dirty="0" smtClean="0"/>
              <a:t> Людмила Андреевна</a:t>
            </a:r>
          </a:p>
          <a:p>
            <a:r>
              <a:rPr lang="ru-RU" dirty="0" smtClean="0"/>
              <a:t>учитель информатики </a:t>
            </a:r>
          </a:p>
          <a:p>
            <a:r>
              <a:rPr lang="ru-RU" dirty="0" smtClean="0"/>
              <a:t>МБОУ «СОШ №18» г. Кемерово</a:t>
            </a: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16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50129" y="388727"/>
            <a:ext cx="52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Разновидности функций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0000" y="1255592"/>
            <a:ext cx="842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СЧЕТ</a:t>
            </a:r>
            <a:r>
              <a:rPr lang="ru-RU" sz="2000" dirty="0" smtClean="0"/>
              <a:t> – подсчитывает количество ячеек в диапазоне, который содержит числа.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59998" y="1958082"/>
            <a:ext cx="842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СЧЕТЕСЛИ</a:t>
            </a:r>
            <a:r>
              <a:rPr lang="ru-RU" sz="2000" dirty="0" smtClean="0"/>
              <a:t> – подсчитывает количество ячеек в диапазоне, удовлетворяющих заданному условию.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59997" y="2676132"/>
            <a:ext cx="842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СЧЕТЕСЛИМН</a:t>
            </a:r>
            <a:r>
              <a:rPr lang="ru-RU" sz="2000" dirty="0" smtClean="0"/>
              <a:t> </a:t>
            </a:r>
            <a:r>
              <a:rPr lang="ru-RU" sz="2000" dirty="0"/>
              <a:t>– подсчитывает количество </a:t>
            </a:r>
            <a:r>
              <a:rPr lang="ru-RU" sz="2000" dirty="0" smtClean="0"/>
              <a:t>ячеек </a:t>
            </a:r>
            <a:r>
              <a:rPr lang="ru-RU" sz="2000" dirty="0"/>
              <a:t>в диапазоне, удовлетворяющих </a:t>
            </a:r>
            <a:r>
              <a:rPr lang="ru-RU" sz="2000" dirty="0" smtClean="0"/>
              <a:t>заданному набору условий.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59998" y="3824045"/>
            <a:ext cx="842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СРЗНАЧ</a:t>
            </a:r>
            <a:r>
              <a:rPr lang="ru-RU" sz="2000" dirty="0" smtClean="0"/>
              <a:t> – вычисляет среднее арифметическое своих аргументов.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59998" y="4224155"/>
            <a:ext cx="842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СРЗНАЧЕСЛИ</a:t>
            </a:r>
            <a:r>
              <a:rPr lang="ru-RU" sz="2000" dirty="0" smtClean="0"/>
              <a:t> – вычисляет среднее арифметическое для ячеек, заданных указанным условием.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59998" y="4932041"/>
            <a:ext cx="842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СРЗНАЧЕСЛИМН</a:t>
            </a:r>
            <a:r>
              <a:rPr lang="ru-RU" sz="2000" dirty="0" smtClean="0"/>
              <a:t> – вычисляет среднее арифметическое для ячеек, удовлетворяющие заданному набору условий.</a:t>
            </a:r>
            <a:endParaRPr lang="ru-RU" sz="2000" dirty="0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назад 17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мой 18">
            <a:hlinkClick r:id="rId3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9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54038" y="368999"/>
            <a:ext cx="32359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Решение задач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000" y="1243934"/>
            <a:ext cx="84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электронную таблицу занесли данные о калорийности продуктов. Ниже приведены первые пять строк таблицы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14" name="Рисунок 13" descr="Решение 19 задания ОГЭ 2017 по информатик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56" y="1951820"/>
            <a:ext cx="4619625" cy="13620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60000" y="3328952"/>
            <a:ext cx="842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Всего </a:t>
            </a:r>
            <a:r>
              <a:rPr lang="ru-RU" sz="2000" dirty="0"/>
              <a:t>в электронную таблицу были занесены данные по 1000 продуктам.</a:t>
            </a:r>
            <a:br>
              <a:rPr lang="ru-RU" sz="2000" dirty="0"/>
            </a:br>
            <a:r>
              <a:rPr lang="ru-RU" sz="2000" dirty="0" smtClean="0"/>
              <a:t>На </a:t>
            </a:r>
            <a:r>
              <a:rPr lang="ru-RU" sz="2000" dirty="0"/>
              <a:t>основании данных, содержащихся в этой таблице, ответьте на два </a:t>
            </a:r>
            <a:r>
              <a:rPr lang="ru-RU" sz="2000" dirty="0" smtClean="0"/>
              <a:t>вопроса:</a:t>
            </a:r>
          </a:p>
          <a:p>
            <a:pPr algn="just"/>
            <a:r>
              <a:rPr lang="ru-RU" sz="2000" dirty="0" smtClean="0"/>
              <a:t>   1</a:t>
            </a:r>
            <a:r>
              <a:rPr lang="ru-RU" sz="2000" dirty="0"/>
              <a:t>. Сколько продуктов в таблице содержат меньше 50 г углеводов и меньше 50 г белков? Запишите число, обозначающее количество этих продуктов, в ячейку H2 таблицы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2</a:t>
            </a:r>
            <a:r>
              <a:rPr lang="ru-RU" sz="2000" dirty="0"/>
              <a:t>. Какова средняя калорийность продуктов с содержанием жиров менее 1 г? Запишите значение в ячейку H3 </a:t>
            </a:r>
            <a:r>
              <a:rPr lang="ru-RU" sz="2000" dirty="0" smtClean="0"/>
              <a:t>таблицы</a:t>
            </a:r>
            <a:r>
              <a:rPr lang="ru-RU" sz="2000" dirty="0"/>
              <a:t> с точностью не менее двух знаков после </a:t>
            </a:r>
            <a:r>
              <a:rPr lang="ru-RU" sz="2000" dirty="0" smtClean="0"/>
              <a:t>запятой</a:t>
            </a:r>
            <a:r>
              <a:rPr lang="en-US" sz="2000" dirty="0" smtClean="0"/>
              <a:t>.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60000" y="896335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/>
              <a:t>Задача №1:</a:t>
            </a:r>
            <a:endParaRPr lang="ru-RU" sz="2000" b="1" i="1" u="sng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37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54038" y="368999"/>
            <a:ext cx="32359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Решение задач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4" name="Рисунок 13" descr="Решение 19 задания ОГЭ 2017 по информатик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451" y="2194501"/>
            <a:ext cx="4619625" cy="13620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360000" y="876997"/>
            <a:ext cx="842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Вопрос №1</a:t>
            </a:r>
            <a:r>
              <a:rPr lang="ru-RU" sz="2000" dirty="0"/>
              <a:t>:</a:t>
            </a:r>
            <a:r>
              <a:rPr lang="ru-RU" sz="2000" dirty="0" smtClean="0"/>
              <a:t> Сколько продуктов в таблице содержат меньше 50 г углеводов и меньше 50 г белков? </a:t>
            </a:r>
            <a:r>
              <a:rPr lang="ru-RU" sz="2000" dirty="0"/>
              <a:t>Запишите значение в ячейку </a:t>
            </a:r>
            <a:r>
              <a:rPr lang="ru-RU" sz="2000" dirty="0" smtClean="0"/>
              <a:t>H</a:t>
            </a:r>
            <a:r>
              <a:rPr lang="en-US" sz="2000" dirty="0" smtClean="0"/>
              <a:t>2.</a:t>
            </a:r>
            <a:endParaRPr lang="ru-RU" sz="2000" dirty="0" smtClean="0"/>
          </a:p>
          <a:p>
            <a:pPr algn="just"/>
            <a:r>
              <a:rPr lang="ru-RU" sz="2000" dirty="0" smtClean="0"/>
              <a:t>Вопрос №2: Какова </a:t>
            </a:r>
            <a:r>
              <a:rPr lang="ru-RU" sz="2000" dirty="0"/>
              <a:t>средняя калорийность продуктов с содержанием жиров менее 1 г? </a:t>
            </a:r>
            <a:r>
              <a:rPr lang="ru-RU" sz="2000" dirty="0" smtClean="0"/>
              <a:t>Запишите значение </a:t>
            </a:r>
            <a:r>
              <a:rPr lang="ru-RU" sz="2000" dirty="0"/>
              <a:t>в ячейку </a:t>
            </a:r>
            <a:r>
              <a:rPr lang="ru-RU" sz="2000" dirty="0" smtClean="0"/>
              <a:t>H3</a:t>
            </a:r>
            <a:r>
              <a:rPr lang="en-US" sz="2000" dirty="0" smtClean="0"/>
              <a:t>.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59999" y="3103291"/>
            <a:ext cx="84240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Решение</a:t>
            </a:r>
            <a:r>
              <a:rPr lang="ru-RU" sz="2000" b="1" dirty="0"/>
              <a:t> </a:t>
            </a:r>
            <a:r>
              <a:rPr lang="ru-RU" sz="2000" dirty="0"/>
              <a:t>       </a:t>
            </a:r>
            <a:endParaRPr lang="ru-RU" sz="2000" dirty="0" smtClean="0"/>
          </a:p>
          <a:p>
            <a:pPr algn="just"/>
            <a:r>
              <a:rPr lang="ru-RU" sz="2000" i="1" dirty="0" smtClean="0"/>
              <a:t>1 способ (логические функции):</a:t>
            </a:r>
          </a:p>
          <a:p>
            <a:r>
              <a:rPr lang="ru-RU" sz="2000" dirty="0" smtClean="0"/>
              <a:t>1</a:t>
            </a:r>
            <a:r>
              <a:rPr lang="en-US" sz="2000" dirty="0" smtClean="0"/>
              <a:t>)</a:t>
            </a:r>
            <a:r>
              <a:rPr lang="ru-RU" sz="2000" dirty="0" smtClean="0"/>
              <a:t> </a:t>
            </a:r>
            <a:r>
              <a:rPr lang="ru-RU" sz="2000" dirty="0"/>
              <a:t>В ячейку </a:t>
            </a:r>
            <a:r>
              <a:rPr lang="ru-RU" sz="2000" b="1" dirty="0"/>
              <a:t>F2</a:t>
            </a:r>
            <a:r>
              <a:rPr lang="ru-RU" sz="2000" dirty="0"/>
              <a:t> запишем </a:t>
            </a:r>
            <a:r>
              <a:rPr lang="ru-RU" sz="2000" dirty="0" smtClean="0"/>
              <a:t>формулу =</a:t>
            </a:r>
            <a:r>
              <a:rPr lang="ru-RU" sz="2000" dirty="0"/>
              <a:t>ЕСЛИ(И(D2&lt;50;C2&lt;50);1;0</a:t>
            </a:r>
            <a:r>
              <a:rPr lang="ru-RU" sz="2000" dirty="0" smtClean="0"/>
              <a:t>)</a:t>
            </a:r>
          </a:p>
          <a:p>
            <a:r>
              <a:rPr lang="en-US" sz="2000" dirty="0" smtClean="0"/>
              <a:t>   </a:t>
            </a:r>
            <a:r>
              <a:rPr lang="ru-RU" sz="2000" dirty="0" smtClean="0"/>
              <a:t>Скопируем </a:t>
            </a:r>
            <a:r>
              <a:rPr lang="ru-RU" sz="2000" dirty="0"/>
              <a:t>формулу во все ячейки диапазона </a:t>
            </a:r>
            <a:r>
              <a:rPr lang="ru-RU" sz="2000" b="1" dirty="0"/>
              <a:t>F3:F1001</a:t>
            </a:r>
            <a:r>
              <a:rPr lang="ru-RU" sz="2000" dirty="0"/>
              <a:t>.</a:t>
            </a:r>
          </a:p>
          <a:p>
            <a:r>
              <a:rPr lang="en-US" sz="2000" dirty="0" smtClean="0"/>
              <a:t>  </a:t>
            </a:r>
            <a:r>
              <a:rPr lang="ru-RU" sz="2000" dirty="0" smtClean="0"/>
              <a:t> </a:t>
            </a:r>
            <a:r>
              <a:rPr lang="ru-RU" sz="2000" dirty="0"/>
              <a:t>В ячейку </a:t>
            </a:r>
            <a:r>
              <a:rPr lang="ru-RU" sz="2000" b="1" dirty="0"/>
              <a:t>H2</a:t>
            </a:r>
            <a:r>
              <a:rPr lang="ru-RU" sz="2000" dirty="0"/>
              <a:t> запишем </a:t>
            </a:r>
            <a:r>
              <a:rPr lang="ru-RU" sz="2000" dirty="0" smtClean="0"/>
              <a:t>формулу =</a:t>
            </a:r>
            <a:r>
              <a:rPr lang="ru-RU" sz="2000" dirty="0"/>
              <a:t>СУММ(F2:F1001</a:t>
            </a:r>
            <a:r>
              <a:rPr lang="ru-RU" sz="2000" dirty="0" smtClean="0"/>
              <a:t>)</a:t>
            </a:r>
          </a:p>
          <a:p>
            <a:r>
              <a:rPr lang="en-US" sz="2000" dirty="0" smtClean="0"/>
              <a:t>2</a:t>
            </a:r>
            <a:r>
              <a:rPr lang="ru-RU" sz="2000" dirty="0" smtClean="0"/>
              <a:t>) </a:t>
            </a:r>
            <a:r>
              <a:rPr lang="ru-RU" sz="2000" dirty="0"/>
              <a:t>В ячейку </a:t>
            </a:r>
            <a:r>
              <a:rPr lang="ru-RU" sz="2000" b="1" dirty="0"/>
              <a:t>H3</a:t>
            </a:r>
            <a:r>
              <a:rPr lang="ru-RU" sz="2000" dirty="0"/>
              <a:t> запишем </a:t>
            </a:r>
            <a:r>
              <a:rPr lang="ru-RU" sz="2000" dirty="0" smtClean="0"/>
              <a:t>формулу</a:t>
            </a:r>
          </a:p>
          <a:p>
            <a:r>
              <a:rPr lang="ru-RU" sz="2000" dirty="0" smtClean="0"/>
              <a:t>=СУММЕСЛИ(B2:B1001</a:t>
            </a:r>
            <a:r>
              <a:rPr lang="ru-RU" sz="2000" dirty="0"/>
              <a:t>; ″&lt;1″;E2:E1001)/СЧЁТЕСЛИ(B2:B1001;″&lt;1</a:t>
            </a:r>
            <a:r>
              <a:rPr lang="ru-RU" sz="2000" dirty="0" smtClean="0"/>
              <a:t>″)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59999" y="5350060"/>
            <a:ext cx="84240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2 способ (статистические функции):</a:t>
            </a:r>
          </a:p>
          <a:p>
            <a:r>
              <a:rPr lang="en-US" sz="2000" dirty="0" smtClean="0"/>
              <a:t>1) </a:t>
            </a:r>
            <a:r>
              <a:rPr lang="ru-RU" sz="2000" dirty="0" smtClean="0"/>
              <a:t>В </a:t>
            </a:r>
            <a:r>
              <a:rPr lang="ru-RU" sz="2000" dirty="0"/>
              <a:t>ячейку </a:t>
            </a:r>
            <a:r>
              <a:rPr lang="en-US" sz="2000" b="1" dirty="0" smtClean="0"/>
              <a:t>H</a:t>
            </a:r>
            <a:r>
              <a:rPr lang="ru-RU" sz="2000" b="1" dirty="0" smtClean="0"/>
              <a:t>2</a:t>
            </a:r>
            <a:r>
              <a:rPr lang="ru-RU" sz="2000" dirty="0"/>
              <a:t> запишем </a:t>
            </a:r>
            <a:r>
              <a:rPr lang="ru-RU" sz="2000" dirty="0" smtClean="0"/>
              <a:t>формулу =СЧЕТЕСЛИМН(D:</a:t>
            </a:r>
            <a:r>
              <a:rPr lang="en-US" sz="2000" dirty="0" smtClean="0"/>
              <a:t>D;”</a:t>
            </a:r>
            <a:r>
              <a:rPr lang="ru-RU" sz="2000" dirty="0" smtClean="0"/>
              <a:t>&lt;50</a:t>
            </a:r>
            <a:r>
              <a:rPr lang="en-US" sz="2000" dirty="0" smtClean="0"/>
              <a:t>”</a:t>
            </a:r>
            <a:r>
              <a:rPr lang="ru-RU" sz="2000" dirty="0" smtClean="0"/>
              <a:t>;C</a:t>
            </a:r>
            <a:r>
              <a:rPr lang="en-US" sz="2000" dirty="0" smtClean="0"/>
              <a:t>:C;”</a:t>
            </a:r>
            <a:r>
              <a:rPr lang="ru-RU" sz="2000" dirty="0" smtClean="0"/>
              <a:t>&lt;50</a:t>
            </a:r>
            <a:r>
              <a:rPr lang="en-US" sz="2000" dirty="0" smtClean="0"/>
              <a:t>”</a:t>
            </a:r>
            <a:r>
              <a:rPr lang="ru-RU" sz="20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2) </a:t>
            </a:r>
            <a:r>
              <a:rPr lang="ru-RU" sz="2000" dirty="0"/>
              <a:t>В ячейку </a:t>
            </a:r>
            <a:r>
              <a:rPr lang="ru-RU" sz="2000" b="1" dirty="0"/>
              <a:t>H3</a:t>
            </a:r>
            <a:r>
              <a:rPr lang="ru-RU" sz="2000" dirty="0"/>
              <a:t> запишем </a:t>
            </a:r>
            <a:r>
              <a:rPr lang="ru-RU" sz="2000" dirty="0" smtClean="0"/>
              <a:t>формулу</a:t>
            </a:r>
            <a:r>
              <a:rPr lang="en-US" sz="2000" dirty="0" smtClean="0"/>
              <a:t> =</a:t>
            </a:r>
            <a:r>
              <a:rPr lang="ru-RU" sz="2000" dirty="0" smtClean="0"/>
              <a:t>СРЗНАЧЕСЛИ(</a:t>
            </a:r>
            <a:r>
              <a:rPr lang="en-US" sz="2000" dirty="0" smtClean="0"/>
              <a:t>B:B;”&lt;1”;E:E)</a:t>
            </a:r>
          </a:p>
          <a:p>
            <a:endParaRPr lang="ru-RU" sz="2000" dirty="0" smtClean="0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76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54038" y="368999"/>
            <a:ext cx="32359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Решение задач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0000" y="1015330"/>
            <a:ext cx="84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Вопрос №2</a:t>
            </a:r>
            <a:r>
              <a:rPr lang="ru-RU" sz="2000" dirty="0"/>
              <a:t>. Какова средняя калорийность продуктов с содержанием жиров менее 1 г? Запишите значение в ячейку H3 </a:t>
            </a:r>
            <a:r>
              <a:rPr lang="ru-RU" sz="2000" dirty="0" smtClean="0"/>
              <a:t>таблицы</a:t>
            </a:r>
            <a:r>
              <a:rPr lang="ru-RU" sz="2000" dirty="0"/>
              <a:t> </a:t>
            </a:r>
            <a:r>
              <a:rPr lang="ru-RU" sz="2000" b="1" u="sng" dirty="0"/>
              <a:t>с точностью не менее двух знаков после </a:t>
            </a:r>
            <a:r>
              <a:rPr lang="ru-RU" sz="2000" b="1" u="sng" dirty="0" smtClean="0"/>
              <a:t>запятой</a:t>
            </a:r>
            <a:r>
              <a:rPr lang="en-US" sz="2000" dirty="0" smtClean="0"/>
              <a:t>.</a:t>
            </a:r>
            <a:endParaRPr lang="ru-RU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10898" t="2411" r="3277" b="2576"/>
          <a:stretch/>
        </p:blipFill>
        <p:spPr>
          <a:xfrm>
            <a:off x="3164994" y="2180615"/>
            <a:ext cx="5539154" cy="415876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581" y="2841274"/>
            <a:ext cx="2303833" cy="333515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801" y="2362314"/>
            <a:ext cx="742950" cy="304800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199454" y="2049741"/>
            <a:ext cx="1210873" cy="406978"/>
            <a:chOff x="1199454" y="2049741"/>
            <a:chExt cx="1210873" cy="406978"/>
          </a:xfrm>
        </p:grpSpPr>
        <p:sp>
          <p:nvSpPr>
            <p:cNvPr id="11" name="TextBox 10"/>
            <p:cNvSpPr txBox="1"/>
            <p:nvPr/>
          </p:nvSpPr>
          <p:spPr>
            <a:xfrm>
              <a:off x="1646998" y="2049741"/>
              <a:ext cx="763329" cy="40697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ПКМ</a:t>
              </a:r>
              <a:endParaRPr lang="ru-RU" sz="2000" dirty="0"/>
            </a:p>
          </p:txBody>
        </p:sp>
        <p:cxnSp>
          <p:nvCxnSpPr>
            <p:cNvPr id="10" name="Прямая со стрелкой 9"/>
            <p:cNvCxnSpPr>
              <a:stCxn id="11" idx="1"/>
            </p:cNvCxnSpPr>
            <p:nvPr/>
          </p:nvCxnSpPr>
          <p:spPr>
            <a:xfrm flipH="1">
              <a:off x="1199454" y="2253230"/>
              <a:ext cx="447544" cy="19662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Прямая со стрелкой 16"/>
          <p:cNvCxnSpPr/>
          <p:nvPr/>
        </p:nvCxnSpPr>
        <p:spPr>
          <a:xfrm flipH="1">
            <a:off x="1560552" y="2471402"/>
            <a:ext cx="525866" cy="36987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2898548" y="5269994"/>
            <a:ext cx="266446" cy="1166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483577" y="5336931"/>
            <a:ext cx="2470461" cy="228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571609" y="3288323"/>
            <a:ext cx="2084166" cy="228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6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50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54038" y="368999"/>
            <a:ext cx="32359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Решение задач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000" y="1226341"/>
            <a:ext cx="84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элек­трон­ную таб­ли­цу за­нес­ли дан­ные о те­сти­ро­ва­нии учеников. Ниже при­ве­де­ны пер­вые пять строк таблицы: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3452033"/>
            <a:ext cx="842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Всего </a:t>
            </a:r>
            <a:r>
              <a:rPr lang="ru-RU" sz="2000" dirty="0"/>
              <a:t>в электронную таблицу были занесены данные по 1000 </a:t>
            </a:r>
            <a:r>
              <a:rPr lang="ru-RU" sz="2000" dirty="0" smtClean="0"/>
              <a:t>ученикам.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На </a:t>
            </a:r>
            <a:r>
              <a:rPr lang="ru-RU" sz="2000" dirty="0"/>
              <a:t>основании данных, содержащихся в этой таблице, ответьте на два </a:t>
            </a:r>
            <a:r>
              <a:rPr lang="ru-RU" sz="2000" dirty="0" smtClean="0"/>
              <a:t>вопроса:</a:t>
            </a:r>
          </a:p>
          <a:p>
            <a:pPr algn="just"/>
            <a:r>
              <a:rPr lang="ru-RU" sz="2000" dirty="0" smtClean="0"/>
              <a:t>   1</a:t>
            </a:r>
            <a:r>
              <a:rPr lang="ru-RU" sz="2000" dirty="0"/>
              <a:t>. Сколько уче­ни­ков в Во­сточ­ном окру­ге (В) вы­бра­ли в ка­че­стве лю­би­мо­го пред­ме­та информатику?</a:t>
            </a:r>
            <a:r>
              <a:rPr lang="ru-RU" sz="2000" dirty="0" smtClean="0"/>
              <a:t> Ответ на этот вопрос запишите </a:t>
            </a:r>
            <a:r>
              <a:rPr lang="ru-RU" sz="2000" dirty="0"/>
              <a:t>в ячейку H2 таблицы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2</a:t>
            </a:r>
            <a:r>
              <a:rPr lang="ru-RU" sz="2000" dirty="0"/>
              <a:t>. Каков сред­ний те­сто­вый балл у уче­ни­ков Се­вер­но­го окру­га (С</a:t>
            </a:r>
            <a:r>
              <a:rPr lang="ru-RU" sz="2000" dirty="0" smtClean="0"/>
              <a:t>)? </a:t>
            </a:r>
            <a:r>
              <a:rPr lang="ru-RU" sz="2000" dirty="0"/>
              <a:t>Ответ на этот </a:t>
            </a:r>
            <a:r>
              <a:rPr lang="ru-RU" sz="2000" dirty="0" smtClean="0"/>
              <a:t>вопрос запишите в </a:t>
            </a:r>
            <a:r>
              <a:rPr lang="ru-RU" sz="2000" dirty="0"/>
              <a:t>ячейку H3 таблицы с точностью не менее двух знаков после запятой.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407" y="1934226"/>
            <a:ext cx="2945417" cy="153287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60000" y="896335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/>
              <a:t>Задача №2:</a:t>
            </a:r>
            <a:endParaRPr lang="ru-RU" sz="2000" b="1" i="1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3459771" y="2182601"/>
            <a:ext cx="5187947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/>
              <a:t>Решение:</a:t>
            </a:r>
          </a:p>
          <a:p>
            <a:r>
              <a:rPr lang="en-US" sz="2000" dirty="0" smtClean="0"/>
              <a:t>1) </a:t>
            </a:r>
            <a:r>
              <a:rPr lang="ru-RU" sz="2000" dirty="0" smtClean="0"/>
              <a:t>=СЧЕТЕСЛИМН(</a:t>
            </a:r>
            <a:r>
              <a:rPr lang="en-US" sz="2000" dirty="0" smtClean="0"/>
              <a:t>A</a:t>
            </a:r>
            <a:r>
              <a:rPr lang="ru-RU" sz="2000" dirty="0" smtClean="0"/>
              <a:t>:</a:t>
            </a:r>
            <a:r>
              <a:rPr lang="en-US" sz="2000" dirty="0" smtClean="0"/>
              <a:t>A;”</a:t>
            </a:r>
            <a:r>
              <a:rPr lang="ru-RU" sz="2000" dirty="0" smtClean="0"/>
              <a:t>В</a:t>
            </a:r>
            <a:r>
              <a:rPr lang="en-US" sz="2000" dirty="0" smtClean="0"/>
              <a:t>”</a:t>
            </a:r>
            <a:r>
              <a:rPr lang="ru-RU" sz="2000" dirty="0" smtClean="0"/>
              <a:t>;C</a:t>
            </a:r>
            <a:r>
              <a:rPr lang="en-US" sz="2000" dirty="0" smtClean="0"/>
              <a:t>:C;”</a:t>
            </a:r>
            <a:r>
              <a:rPr lang="ru-RU" sz="2000" dirty="0" smtClean="0"/>
              <a:t>информатика</a:t>
            </a:r>
            <a:r>
              <a:rPr lang="en-US" sz="2000" dirty="0" smtClean="0"/>
              <a:t>”</a:t>
            </a:r>
            <a:r>
              <a:rPr lang="ru-RU" sz="20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2) =</a:t>
            </a:r>
            <a:r>
              <a:rPr lang="ru-RU" sz="2000" dirty="0" smtClean="0"/>
              <a:t>СРЗНАЧЕСЛИ(</a:t>
            </a:r>
            <a:r>
              <a:rPr lang="en-US" sz="2000" dirty="0" smtClean="0"/>
              <a:t>A:A;”C”;D:D)</a:t>
            </a:r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94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54038" y="368999"/>
            <a:ext cx="32359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Решение задач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000" y="1226341"/>
            <a:ext cx="84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элек­трон­ную таблицу за­нес­ли численность на­се­ле­ния городов раз­ных стран</a:t>
            </a:r>
            <a:r>
              <a:rPr lang="ru-RU" sz="2000" dirty="0" smtClean="0"/>
              <a:t>. </a:t>
            </a:r>
            <a:r>
              <a:rPr lang="ru-RU" sz="2000" dirty="0"/>
              <a:t>Ниже при­ве­де­ны пер­вые пять строк таблицы: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3452033"/>
            <a:ext cx="842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Всего </a:t>
            </a:r>
            <a:r>
              <a:rPr lang="ru-RU" sz="2000" dirty="0"/>
              <a:t>в электронную таблицу были занесены данные по 1000 </a:t>
            </a:r>
            <a:r>
              <a:rPr lang="ru-RU" sz="2000" dirty="0" smtClean="0"/>
              <a:t>городам.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На </a:t>
            </a:r>
            <a:r>
              <a:rPr lang="ru-RU" sz="2000" dirty="0"/>
              <a:t>основании данных, содержащихся в этой таблице, ответьте на два </a:t>
            </a:r>
            <a:r>
              <a:rPr lang="ru-RU" sz="2000" dirty="0" smtClean="0"/>
              <a:t>вопроса:</a:t>
            </a:r>
          </a:p>
          <a:p>
            <a:pPr algn="just"/>
            <a:r>
              <a:rPr lang="ru-RU" sz="2000" dirty="0" smtClean="0"/>
              <a:t>   1</a:t>
            </a:r>
            <a:r>
              <a:rPr lang="ru-RU" sz="2000" dirty="0"/>
              <a:t>. Сколь­ко городов Бе­ло­рус­сии представлено в таблице</a:t>
            </a:r>
            <a:r>
              <a:rPr lang="ru-RU" sz="2000" dirty="0" smtClean="0"/>
              <a:t>? </a:t>
            </a:r>
            <a:r>
              <a:rPr lang="ru-RU" sz="2000" dirty="0"/>
              <a:t>Ответ на этот вопрос запишите</a:t>
            </a:r>
            <a:r>
              <a:rPr lang="ru-RU" sz="2000" dirty="0" smtClean="0"/>
              <a:t> </a:t>
            </a:r>
            <a:r>
              <a:rPr lang="ru-RU" sz="2000" dirty="0"/>
              <a:t>в ячейку </a:t>
            </a:r>
            <a:r>
              <a:rPr lang="en-US" sz="2000" dirty="0" smtClean="0"/>
              <a:t>F</a:t>
            </a:r>
            <a:r>
              <a:rPr lang="ru-RU" sz="2000" dirty="0" smtClean="0"/>
              <a:t>2 </a:t>
            </a:r>
            <a:r>
              <a:rPr lang="ru-RU" sz="2000" dirty="0"/>
              <a:t>таблицы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2</a:t>
            </a:r>
            <a:r>
              <a:rPr lang="ru-RU" sz="2000" dirty="0"/>
              <a:t>. Какова сред­няя численность на­се­ле­ния городов, ко­ли­че­ство жителей ко­то­рых не пре­вы­ша­ет 100 тыс. человек? Ответ на этот во­прос с точ­но­стью не менее двух зна­ков после за­пя­той (в тыс. чел.) за­пи­ши­те в ячей­ку F3 таблицы.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0000" y="896335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/>
              <a:t>Задача №3:</a:t>
            </a:r>
            <a:endParaRPr lang="ru-RU" sz="2000" b="1" i="1" u="sng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52" y="1885956"/>
            <a:ext cx="3889863" cy="161434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401767" y="2171614"/>
            <a:ext cx="4267448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/>
              <a:t>Решение:</a:t>
            </a:r>
          </a:p>
          <a:p>
            <a:r>
              <a:rPr lang="en-US" sz="2000" dirty="0" smtClean="0"/>
              <a:t>1) </a:t>
            </a:r>
            <a:r>
              <a:rPr lang="ru-RU" sz="2000" dirty="0" smtClean="0"/>
              <a:t>=СЧЕТЕСЛИ(</a:t>
            </a:r>
            <a:r>
              <a:rPr lang="en-US" sz="2000" dirty="0" smtClean="0"/>
              <a:t>C</a:t>
            </a:r>
            <a:r>
              <a:rPr lang="ru-RU" sz="2000" dirty="0" smtClean="0"/>
              <a:t>:</a:t>
            </a:r>
            <a:r>
              <a:rPr lang="en-US" sz="2000" dirty="0" smtClean="0"/>
              <a:t>C;”</a:t>
            </a:r>
            <a:r>
              <a:rPr lang="ru-RU" sz="2000" dirty="0" smtClean="0"/>
              <a:t>Белоруссия</a:t>
            </a:r>
            <a:r>
              <a:rPr lang="en-US" sz="2000" dirty="0" smtClean="0"/>
              <a:t>”</a:t>
            </a:r>
            <a:r>
              <a:rPr lang="ru-RU" sz="20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2) =</a:t>
            </a:r>
            <a:r>
              <a:rPr lang="ru-RU" sz="2000" dirty="0" smtClean="0"/>
              <a:t>СРЗНАЧЕС</a:t>
            </a:r>
            <a:r>
              <a:rPr lang="ru-RU" sz="2000" dirty="0"/>
              <a:t>Л</a:t>
            </a:r>
            <a:r>
              <a:rPr lang="ru-RU" sz="2000" dirty="0" smtClean="0"/>
              <a:t>И(</a:t>
            </a:r>
            <a:r>
              <a:rPr lang="en-US" sz="2000" dirty="0" smtClean="0"/>
              <a:t>B:B;”&lt;=100”;B:B)</a:t>
            </a:r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16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76124" y="368999"/>
            <a:ext cx="559178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Компьютерный практикум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000" y="1226341"/>
            <a:ext cx="84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элек­трон­ную таблицу за­нес­ли численность на­се­ле­ния городов раз­ных стран</a:t>
            </a:r>
            <a:r>
              <a:rPr lang="ru-RU" sz="2000" dirty="0" smtClean="0"/>
              <a:t>. </a:t>
            </a:r>
            <a:r>
              <a:rPr lang="ru-RU" sz="2000" dirty="0"/>
              <a:t>Ниже при­ве­де­ны пер­вые пять строк таблицы: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3452033"/>
            <a:ext cx="842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Всего </a:t>
            </a:r>
            <a:r>
              <a:rPr lang="ru-RU" sz="2000" dirty="0"/>
              <a:t>в электронную таблицу были занесены данные по 1000 </a:t>
            </a:r>
            <a:r>
              <a:rPr lang="ru-RU" sz="2000" dirty="0" smtClean="0"/>
              <a:t>городам.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На </a:t>
            </a:r>
            <a:r>
              <a:rPr lang="ru-RU" sz="2000" dirty="0"/>
              <a:t>основании данных, содержащихся в этой таблице, ответьте на два </a:t>
            </a:r>
            <a:r>
              <a:rPr lang="ru-RU" sz="2000" dirty="0" smtClean="0"/>
              <a:t>вопроса:</a:t>
            </a:r>
          </a:p>
          <a:p>
            <a:pPr algn="just"/>
            <a:r>
              <a:rPr lang="ru-RU" sz="2000" dirty="0" smtClean="0"/>
              <a:t>   1</a:t>
            </a:r>
            <a:r>
              <a:rPr lang="ru-RU" sz="2000" dirty="0"/>
              <a:t>. Сколь­ко городов, пред­став­лен­ных в таблице, имеют чис­лен­ность населения менее 100 тыс. человек</a:t>
            </a:r>
            <a:r>
              <a:rPr lang="ru-RU" sz="2000" dirty="0" smtClean="0"/>
              <a:t>? </a:t>
            </a:r>
            <a:r>
              <a:rPr lang="ru-RU" sz="2000" dirty="0"/>
              <a:t>Ответ на этот вопрос запишите</a:t>
            </a:r>
            <a:r>
              <a:rPr lang="ru-RU" sz="2000" dirty="0" smtClean="0"/>
              <a:t> </a:t>
            </a:r>
            <a:r>
              <a:rPr lang="ru-RU" sz="2000" dirty="0"/>
              <a:t>в ячейку </a:t>
            </a:r>
            <a:r>
              <a:rPr lang="en-US" sz="2000" dirty="0" smtClean="0"/>
              <a:t>F</a:t>
            </a:r>
            <a:r>
              <a:rPr lang="ru-RU" sz="2000" dirty="0" smtClean="0"/>
              <a:t>2 </a:t>
            </a:r>
            <a:r>
              <a:rPr lang="ru-RU" sz="2000" dirty="0"/>
              <a:t>таблицы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2</a:t>
            </a:r>
            <a:r>
              <a:rPr lang="ru-RU" sz="2000" dirty="0"/>
              <a:t>. Чему равна сред­няя численность на­се­ле­ния австрийских городов, пред­став­лен­ных в таблице</a:t>
            </a:r>
            <a:r>
              <a:rPr lang="ru-RU" sz="2000" dirty="0" smtClean="0"/>
              <a:t>? </a:t>
            </a:r>
            <a:r>
              <a:rPr lang="ru-RU" sz="2000" dirty="0"/>
              <a:t>Ответ на этот во­прос с точ­но­стью не менее двух зна­ков после за­пя­той (в тыс. чел.) за­пи­ши­те в ячей­ку F3 таблицы.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0000" y="896335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/>
              <a:t>Задача №4:</a:t>
            </a:r>
            <a:endParaRPr lang="ru-RU" sz="2000" b="1" i="1" u="sng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52" y="1885956"/>
            <a:ext cx="3889863" cy="161434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045928" y="2145238"/>
            <a:ext cx="1181348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/>
              <a:t>Ответ:</a:t>
            </a:r>
          </a:p>
          <a:p>
            <a:r>
              <a:rPr lang="en-US" sz="2000" dirty="0" smtClean="0"/>
              <a:t>1) </a:t>
            </a:r>
            <a:r>
              <a:rPr lang="ru-RU" sz="2000" dirty="0" smtClean="0"/>
              <a:t>448</a:t>
            </a:r>
            <a:endParaRPr lang="en-US" sz="2000" dirty="0" smtClean="0"/>
          </a:p>
          <a:p>
            <a:r>
              <a:rPr lang="en-US" sz="2000" dirty="0" smtClean="0"/>
              <a:t>2) </a:t>
            </a:r>
            <a:r>
              <a:rPr lang="ru-RU" sz="2000" dirty="0" smtClean="0"/>
              <a:t>51,10</a:t>
            </a:r>
            <a:endParaRPr lang="en-US" sz="2000" dirty="0" smtClean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29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76124" y="368999"/>
            <a:ext cx="559178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Компьютерный практикум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000" y="1226341"/>
            <a:ext cx="84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 электронную таблицу занесли информацию о грузоперевозках, совершённых некоторым автопредприятием с 1 по 9 </a:t>
            </a:r>
            <a:r>
              <a:rPr lang="ru-RU" sz="2000" dirty="0" smtClean="0"/>
              <a:t>октября. </a:t>
            </a:r>
            <a:r>
              <a:rPr lang="ru-RU" sz="2000" dirty="0"/>
              <a:t>Ниже при­ве­де­ны пер­вые пять строк таблицы: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3635175"/>
            <a:ext cx="842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Всего </a:t>
            </a:r>
            <a:r>
              <a:rPr lang="ru-RU" sz="2000" dirty="0"/>
              <a:t>в электронную таблицу были занесены данные по 370 пе­ре­воз­кам в хро­но­ло­ги­че­ском порядке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На </a:t>
            </a:r>
            <a:r>
              <a:rPr lang="ru-RU" sz="2000" dirty="0"/>
              <a:t>основании данных, содержащихся в этой таблице, ответьте на два </a:t>
            </a:r>
            <a:r>
              <a:rPr lang="ru-RU" sz="2000" dirty="0" smtClean="0"/>
              <a:t>вопроса:</a:t>
            </a:r>
          </a:p>
          <a:p>
            <a:pPr algn="just"/>
            <a:r>
              <a:rPr lang="ru-RU" sz="2000" dirty="0" smtClean="0"/>
              <a:t>   1</a:t>
            </a:r>
            <a:r>
              <a:rPr lang="ru-RU" sz="2000" dirty="0"/>
              <a:t>. На какое сум­мар­ное расстояние были про­из­ве­де­ны перевозки с 1 по 3 октября</a:t>
            </a:r>
            <a:r>
              <a:rPr lang="ru-RU" sz="2000" dirty="0" smtClean="0"/>
              <a:t>? </a:t>
            </a:r>
            <a:r>
              <a:rPr lang="ru-RU" sz="2000" dirty="0"/>
              <a:t>Ответ на этот вопрос запишите</a:t>
            </a:r>
            <a:r>
              <a:rPr lang="ru-RU" sz="2000" dirty="0" smtClean="0"/>
              <a:t> </a:t>
            </a:r>
            <a:r>
              <a:rPr lang="ru-RU" sz="2000" dirty="0"/>
              <a:t>в ячейку H2 таблицы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2</a:t>
            </a:r>
            <a:r>
              <a:rPr lang="ru-RU" sz="2000" dirty="0"/>
              <a:t>. Какова сред­няя масса груза при автоперевозках, осуществлённых из го­ро­да Липки? Ответ на этот во­прос запишите в ячей­ку H3 таб­ли­цы с точ­но­стью не менее од­но­го знака после запятой.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0000" y="896335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/>
              <a:t>Задача №5:</a:t>
            </a:r>
            <a:endParaRPr lang="ru-RU" sz="2000" b="1" i="1" u="sng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15" y="2195767"/>
            <a:ext cx="6356839" cy="15157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209207" y="2419818"/>
            <a:ext cx="1178655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/>
              <a:t>Ответ:</a:t>
            </a:r>
          </a:p>
          <a:p>
            <a:r>
              <a:rPr lang="en-US" sz="2000" dirty="0" smtClean="0"/>
              <a:t>1) </a:t>
            </a:r>
            <a:r>
              <a:rPr lang="ru-RU" sz="2000" dirty="0" smtClean="0"/>
              <a:t>28468</a:t>
            </a:r>
          </a:p>
          <a:p>
            <a:r>
              <a:rPr lang="en-US" sz="2000" dirty="0" smtClean="0"/>
              <a:t>2) </a:t>
            </a:r>
            <a:r>
              <a:rPr lang="ru-RU" sz="2000" dirty="0"/>
              <a:t>760,9</a:t>
            </a:r>
            <a:endParaRPr lang="en-US" sz="2000" dirty="0" smtClean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63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5333" y="368999"/>
            <a:ext cx="41333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Домашнее задание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3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48542" y="2272621"/>
            <a:ext cx="84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В практикуме §4.4,</a:t>
            </a:r>
          </a:p>
          <a:p>
            <a:pPr algn="ctr"/>
            <a:r>
              <a:rPr lang="ru-RU" sz="3600" dirty="0" smtClean="0"/>
              <a:t>стр. 166 задание 4.9</a:t>
            </a:r>
            <a:endParaRPr lang="ru-RU" sz="3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078746" y="4730241"/>
            <a:ext cx="51635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/>
                <a:solidFill>
                  <a:schemeClr val="accent3"/>
                </a:solidFill>
              </a:rPr>
              <a:t>Спасибо за внимание!</a:t>
            </a:r>
            <a:endParaRPr lang="ru-RU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994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54473" y="388727"/>
            <a:ext cx="28362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Содержание: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hlinkClick r:id="rId3" action="ppaction://hlinksldjump"/>
          </p:cNvPr>
          <p:cNvSpPr/>
          <p:nvPr/>
        </p:nvSpPr>
        <p:spPr>
          <a:xfrm>
            <a:off x="541764" y="1096264"/>
            <a:ext cx="54483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Правила использования </a:t>
            </a:r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функций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0" name="Прямоугольник 9">
            <a:hlinkClick r:id="rId4" action="ppaction://hlinksldjump"/>
          </p:cNvPr>
          <p:cNvSpPr/>
          <p:nvPr/>
        </p:nvSpPr>
        <p:spPr>
          <a:xfrm>
            <a:off x="803128" y="1597812"/>
            <a:ext cx="2849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Вставка функций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1" name="Прямоугольник 10">
            <a:hlinkClick r:id="rId5" action="ppaction://hlinksldjump"/>
          </p:cNvPr>
          <p:cNvSpPr/>
          <p:nvPr/>
        </p:nvSpPr>
        <p:spPr>
          <a:xfrm>
            <a:off x="1102427" y="2353281"/>
            <a:ext cx="43955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Математические </a:t>
            </a:r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функции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3" name="Прямоугольник 12">
            <a:hlinkClick r:id="rId6" action="ppaction://hlinksldjump"/>
          </p:cNvPr>
          <p:cNvSpPr/>
          <p:nvPr/>
        </p:nvSpPr>
        <p:spPr>
          <a:xfrm>
            <a:off x="1418026" y="2857727"/>
            <a:ext cx="41532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Статистические </a:t>
            </a:r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функции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4" name="Прямоугольник 13">
            <a:hlinkClick r:id="rId7" action="ppaction://hlinksldjump"/>
          </p:cNvPr>
          <p:cNvSpPr/>
          <p:nvPr/>
        </p:nvSpPr>
        <p:spPr>
          <a:xfrm>
            <a:off x="1713971" y="3378023"/>
            <a:ext cx="35613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Логические </a:t>
            </a:r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функции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6" name="Прямоугольник 15">
            <a:hlinkClick r:id="rId8" action="ppaction://hlinksldjump"/>
          </p:cNvPr>
          <p:cNvSpPr/>
          <p:nvPr/>
        </p:nvSpPr>
        <p:spPr>
          <a:xfrm>
            <a:off x="2119582" y="4121390"/>
            <a:ext cx="65309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Основные правила формальной </a:t>
            </a:r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логики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7" name="Прямоугольник 16">
            <a:hlinkClick r:id="rId9" action="ppaction://hlinksldjump"/>
          </p:cNvPr>
          <p:cNvSpPr/>
          <p:nvPr/>
        </p:nvSpPr>
        <p:spPr>
          <a:xfrm>
            <a:off x="2443305" y="4615769"/>
            <a:ext cx="59997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Использование логических </a:t>
            </a:r>
            <a:r>
              <a:rPr lang="ru-RU" sz="2800" b="1" cap="none" spc="0" dirty="0" smtClean="0">
                <a:ln/>
                <a:solidFill>
                  <a:schemeClr val="accent3"/>
                </a:solidFill>
                <a:effectLst/>
              </a:rPr>
              <a:t>функций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9" name="Прямоугольник 18">
            <a:hlinkClick r:id="rId10" action="ppaction://hlinksldjump"/>
          </p:cNvPr>
          <p:cNvSpPr/>
          <p:nvPr/>
        </p:nvSpPr>
        <p:spPr>
          <a:xfrm>
            <a:off x="2961839" y="5387137"/>
            <a:ext cx="25603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/>
                <a:solidFill>
                  <a:schemeClr val="accent3"/>
                </a:solidFill>
              </a:rPr>
              <a:t>Решение задач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0" name="Прямоугольник 19">
            <a:hlinkClick r:id="rId11" action="ppaction://hlinksldjump"/>
          </p:cNvPr>
          <p:cNvSpPr/>
          <p:nvPr/>
        </p:nvSpPr>
        <p:spPr>
          <a:xfrm>
            <a:off x="3254473" y="5888670"/>
            <a:ext cx="43958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/>
                <a:solidFill>
                  <a:schemeClr val="accent3"/>
                </a:solidFill>
              </a:rPr>
              <a:t>Компьютерный практикум</a:t>
            </a:r>
            <a:endParaRPr lang="ru-RU" sz="28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33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1946" y="388727"/>
            <a:ext cx="70612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Правила использования функций: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4632" y="1404058"/>
            <a:ext cx="81747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000" dirty="0"/>
              <a:t>Каждая функция имеет свое уникальное имя.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000" dirty="0"/>
              <a:t>При обращении к функции после ее имени в круглых скобках указывается список аргументов, разделенных точкой с запятой.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/>
              <a:t>Ввод функции в ячейку начинается со знака равенства, а за­тем указывается ее имя.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632" y="3404274"/>
            <a:ext cx="8174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i="1" u="sng" dirty="0" smtClean="0"/>
              <a:t>Пример:</a:t>
            </a:r>
          </a:p>
          <a:p>
            <a:pPr algn="just"/>
            <a:r>
              <a:rPr lang="ru-RU" sz="2000" i="1" dirty="0"/>
              <a:t>Для вычисления произведения сумм значений блоков ячеек </a:t>
            </a:r>
            <a:r>
              <a:rPr lang="ru-RU" sz="2000" i="1" dirty="0" smtClean="0"/>
              <a:t>А1:А9 </a:t>
            </a:r>
            <a:r>
              <a:rPr lang="ru-RU" sz="2000" i="1" dirty="0"/>
              <a:t>и </a:t>
            </a:r>
            <a:r>
              <a:rPr lang="ru-RU" sz="2000" i="1" dirty="0" smtClean="0"/>
              <a:t>В7:С10 </a:t>
            </a:r>
            <a:r>
              <a:rPr lang="ru-RU" sz="2000" i="1" dirty="0"/>
              <a:t>и сохранения результата в ячейке А10 можно использовать функцию </a:t>
            </a:r>
            <a:r>
              <a:rPr lang="ru-RU" sz="2000" i="1" dirty="0" smtClean="0"/>
              <a:t>СУММ. </a:t>
            </a:r>
            <a:r>
              <a:rPr lang="ru-RU" sz="2000" i="1" dirty="0"/>
              <a:t>Для этого необхо­димо ввести в ячейку А10 формулу</a:t>
            </a:r>
            <a:r>
              <a:rPr lang="ru-RU" sz="2000" i="1" dirty="0" smtClean="0"/>
              <a:t>:</a:t>
            </a:r>
          </a:p>
          <a:p>
            <a:pPr algn="ctr"/>
            <a:r>
              <a:rPr lang="ru-RU" sz="2000" b="1" i="1" dirty="0" smtClean="0"/>
              <a:t>= СУММ(А1:А9) </a:t>
            </a:r>
            <a:r>
              <a:rPr lang="ru-RU" sz="2000" b="1" i="1" dirty="0"/>
              <a:t>* </a:t>
            </a:r>
            <a:r>
              <a:rPr lang="ru-RU" sz="2000" b="1" i="1" dirty="0" smtClean="0"/>
              <a:t>СУММ(В7:С10).</a:t>
            </a:r>
            <a:endParaRPr lang="ru-RU" sz="2000" b="1" dirty="0"/>
          </a:p>
          <a:p>
            <a:pPr lvl="0" algn="just"/>
            <a:endParaRPr lang="ru-RU" sz="2000" dirty="0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rId3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68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72162" y="388727"/>
            <a:ext cx="36008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Вставка функций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3"/>
          <a:srcRect t="13846" r="59423" b="42000"/>
          <a:stretch/>
        </p:blipFill>
        <p:spPr>
          <a:xfrm>
            <a:off x="861646" y="1140288"/>
            <a:ext cx="7420708" cy="5046784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9910" y="2129013"/>
            <a:ext cx="4617081" cy="375682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3411415" y="2830044"/>
            <a:ext cx="3569681" cy="282433"/>
            <a:chOff x="3411415" y="2830044"/>
            <a:chExt cx="3569681" cy="282433"/>
          </a:xfrm>
        </p:grpSpPr>
        <p:sp>
          <p:nvSpPr>
            <p:cNvPr id="22" name="Овал 21"/>
            <p:cNvSpPr/>
            <p:nvPr/>
          </p:nvSpPr>
          <p:spPr>
            <a:xfrm>
              <a:off x="3411415" y="2850560"/>
              <a:ext cx="809414" cy="26191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6685089" y="2830044"/>
              <a:ext cx="296007" cy="282433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5"/>
          <a:srcRect l="-1" t="13890" r="59151" b="42006"/>
          <a:stretch/>
        </p:blipFill>
        <p:spPr>
          <a:xfrm>
            <a:off x="856021" y="1150052"/>
            <a:ext cx="7469003" cy="5040000"/>
          </a:xfrm>
          <a:prstGeom prst="rect">
            <a:avLst/>
          </a:prstGeom>
        </p:spPr>
      </p:pic>
      <p:grpSp>
        <p:nvGrpSpPr>
          <p:cNvPr id="17" name="Группа 16"/>
          <p:cNvGrpSpPr/>
          <p:nvPr/>
        </p:nvGrpSpPr>
        <p:grpSpPr>
          <a:xfrm>
            <a:off x="501646" y="1221052"/>
            <a:ext cx="3076823" cy="1379065"/>
            <a:chOff x="501646" y="1221052"/>
            <a:chExt cx="3076823" cy="1379065"/>
          </a:xfrm>
        </p:grpSpPr>
        <p:sp>
          <p:nvSpPr>
            <p:cNvPr id="5" name="Овал 4"/>
            <p:cNvSpPr/>
            <p:nvPr/>
          </p:nvSpPr>
          <p:spPr>
            <a:xfrm>
              <a:off x="3094893" y="1221052"/>
              <a:ext cx="483576" cy="282433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1646" y="2230785"/>
              <a:ext cx="1989904" cy="369332"/>
            </a:xfrm>
            <a:prstGeom prst="rect">
              <a:avLst/>
            </a:prstGeom>
            <a:solidFill>
              <a:srgbClr val="FEF4EA"/>
            </a:solidFill>
            <a:ln w="28575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Вставить функцию</a:t>
              </a:r>
              <a:endParaRPr lang="ru-RU" dirty="0"/>
            </a:p>
          </p:txBody>
        </p:sp>
        <p:cxnSp>
          <p:nvCxnSpPr>
            <p:cNvPr id="9" name="Прямая со стрелкой 8"/>
            <p:cNvCxnSpPr>
              <a:endCxn id="5" idx="3"/>
            </p:cNvCxnSpPr>
            <p:nvPr/>
          </p:nvCxnSpPr>
          <p:spPr>
            <a:xfrm flipV="1">
              <a:off x="1477108" y="1462124"/>
              <a:ext cx="1688603" cy="76866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омой 23">
            <a:hlinkClick r:id="rId6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89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90587" y="388727"/>
            <a:ext cx="55640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Математические функции: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53404014"/>
                  </p:ext>
                </p:extLst>
              </p:nvPr>
            </p:nvGraphicFramePr>
            <p:xfrm>
              <a:off x="608076" y="1428784"/>
              <a:ext cx="7927848" cy="4392168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367028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1975104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2528316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Имя функции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Название и обозначение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Пример записи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Примечание</a:t>
                          </a:r>
                          <a:endParaRPr lang="ru-RU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СУММ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Сумма (список значений)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СУММ(А1:А10)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Возвращает сумму значений диапазона</a:t>
                          </a:r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ПРОИЗВЕД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Произведение (список значений)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ПРОИЗВЕД(А1:А10)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Возвращает произведение значений диапазона</a:t>
                          </a:r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ABS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Модуль, </a:t>
                          </a:r>
                          <a:r>
                            <a:rPr lang="en-US" dirty="0" smtClean="0"/>
                            <a:t>|</a:t>
                          </a:r>
                          <a:r>
                            <a:rPr lang="en-US" i="1" dirty="0" smtClean="0"/>
                            <a:t>x</a:t>
                          </a:r>
                          <a:r>
                            <a:rPr lang="en-US" dirty="0" smtClean="0"/>
                            <a:t>|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ABS(A4)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Значение ячейки А4</a:t>
                          </a:r>
                          <a:r>
                            <a:rPr lang="ru-RU" baseline="0" dirty="0" smtClean="0"/>
                            <a:t> – любое число</a:t>
                          </a:r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КОРЕНЬ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Квадратный</a:t>
                          </a:r>
                          <a:r>
                            <a:rPr lang="ru-RU" baseline="0" dirty="0" smtClean="0"/>
                            <a:t> корень,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ru-RU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baseline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КОРЕНЬ(А3)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Значение ячейки А3 –неотрицательное число</a:t>
                          </a:r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СТЕПЕНЬ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Возведение в степень, </a:t>
                          </a:r>
                          <a:r>
                            <a:rPr lang="ru-RU" dirty="0" err="1" smtClean="0"/>
                            <a:t>х</a:t>
                          </a:r>
                          <a:r>
                            <a:rPr lang="ru-RU" baseline="30000" dirty="0" err="1" smtClean="0"/>
                            <a:t>у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СТЕПЕНЬ(А1;В1)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Возвращает результат возведения числа А1 в степень</a:t>
                          </a:r>
                          <a:r>
                            <a:rPr lang="ru-RU" baseline="0" dirty="0" smtClean="0"/>
                            <a:t> В1</a:t>
                          </a:r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53404014"/>
                  </p:ext>
                </p:extLst>
              </p:nvPr>
            </p:nvGraphicFramePr>
            <p:xfrm>
              <a:off x="608076" y="1428784"/>
              <a:ext cx="7927848" cy="4392168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367028"/>
                    <a:gridCol w="1975104"/>
                    <a:gridCol w="2057400"/>
                    <a:gridCol w="2528316"/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Имя функции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Название и обозначение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Пример записи</a:t>
                          </a:r>
                          <a:endParaRPr lang="ru-RU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dirty="0" smtClean="0"/>
                            <a:t>Примечание</a:t>
                          </a:r>
                          <a:endParaRPr lang="ru-RU" dirty="0"/>
                        </a:p>
                      </a:txBody>
                      <a:tcPr anchor="ctr"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СУММ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Сумма (список значений)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СУММ(А1:А10)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Возвращает сумму значений диапазона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ПРОИЗВЕД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Произведение (список значений)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ПРОИЗВЕД</a:t>
                          </a:r>
                          <a:r>
                            <a:rPr lang="ru-RU" dirty="0" smtClean="0"/>
                            <a:t>(А1:А10)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Возвращает произведение значений диапазона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ABS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Модуль, </a:t>
                          </a:r>
                          <a:r>
                            <a:rPr lang="en-US" dirty="0" smtClean="0"/>
                            <a:t>|</a:t>
                          </a:r>
                          <a:r>
                            <a:rPr lang="en-US" i="1" dirty="0" smtClean="0"/>
                            <a:t>x</a:t>
                          </a:r>
                          <a:r>
                            <a:rPr lang="en-US" dirty="0" smtClean="0"/>
                            <a:t>|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ABS(A4)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Значение ячейки А4</a:t>
                          </a:r>
                          <a:r>
                            <a:rPr lang="ru-RU" baseline="0" dirty="0" smtClean="0"/>
                            <a:t> – любое число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643128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КОРЕНЬ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9753" t="-443396" r="-233642" b="-1566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КОРЕНЬ(А3)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Значение ячейки А3 –неотрицательное число</a:t>
                          </a:r>
                          <a:endParaRPr lang="ru-RU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СТЕПЕНЬ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Возведение в степень, </a:t>
                          </a:r>
                          <a:r>
                            <a:rPr lang="ru-RU" dirty="0" err="1" smtClean="0"/>
                            <a:t>х</a:t>
                          </a:r>
                          <a:r>
                            <a:rPr lang="ru-RU" baseline="30000" dirty="0" err="1" smtClean="0"/>
                            <a:t>у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СТЕПЕНЬ(А1;В1)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u-RU" dirty="0" smtClean="0"/>
                            <a:t>Возвращает результат возведения числа А1 в степень</a:t>
                          </a:r>
                          <a:r>
                            <a:rPr lang="ru-RU" baseline="0" dirty="0" smtClean="0"/>
                            <a:t> В1</a:t>
                          </a:r>
                          <a:endParaRPr lang="ru-RU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87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34290" y="386797"/>
            <a:ext cx="52754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Статистические функции: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78049"/>
              </p:ext>
            </p:extLst>
          </p:nvPr>
        </p:nvGraphicFramePr>
        <p:xfrm>
          <a:off x="608076" y="1428784"/>
          <a:ext cx="7927848" cy="3749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67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59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465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483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Имя функции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и обозначение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Пример записи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Примечание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Максимум (список значений)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МАКС(А1:А10)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Возвращает максимальное</a:t>
                      </a:r>
                      <a:r>
                        <a:rPr lang="ru-RU" baseline="0" dirty="0" smtClean="0"/>
                        <a:t> из</a:t>
                      </a:r>
                      <a:r>
                        <a:rPr lang="ru-RU" dirty="0" smtClean="0"/>
                        <a:t> значений диапазона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Минимум (список значений)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МИН(А1:А10)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Возвращает минимальное</a:t>
                      </a:r>
                      <a:r>
                        <a:rPr lang="ru-RU" baseline="0" dirty="0" smtClean="0"/>
                        <a:t> из</a:t>
                      </a:r>
                      <a:r>
                        <a:rPr lang="ru-RU" dirty="0" smtClean="0"/>
                        <a:t> значений диапазона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СРЗНАЧ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Среднее значение (список значений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СРЗНАЧ(А1:А10)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Возвращает среднее</a:t>
                      </a:r>
                      <a:r>
                        <a:rPr lang="ru-RU" baseline="0" dirty="0" smtClean="0"/>
                        <a:t> арифметическое значений</a:t>
                      </a:r>
                      <a:r>
                        <a:rPr lang="ru-RU" dirty="0" smtClean="0"/>
                        <a:t> диапазона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СЧЁТ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Подсчёт количества ячеек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СЧЁТ(А1:А10)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Подсчитывает количество ячеек в диапазоне, который содержит</a:t>
                      </a:r>
                      <a:r>
                        <a:rPr lang="ru-RU" baseline="0" dirty="0" smtClean="0"/>
                        <a:t> числа.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8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13203" y="388727"/>
            <a:ext cx="45188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Логические функции: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731883"/>
              </p:ext>
            </p:extLst>
          </p:nvPr>
        </p:nvGraphicFramePr>
        <p:xfrm>
          <a:off x="545475" y="1404058"/>
          <a:ext cx="8053050" cy="4572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712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163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595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059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Имя функции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Название и обозначение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Пример записи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Примечание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ЕСЛИ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Логическое условие:</a:t>
                      </a:r>
                      <a:r>
                        <a:rPr lang="ru-RU" baseline="0" dirty="0" smtClean="0"/>
                        <a:t> если (условие), то (выражение1), иначе (выражение2)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ЕСЛИ(А3</a:t>
                      </a:r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А4;</a:t>
                      </a:r>
                    </a:p>
                    <a:p>
                      <a:r>
                        <a:rPr lang="ru-RU" dirty="0" smtClean="0"/>
                        <a:t>А4-А3;А3-А4)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Если А3</a:t>
                      </a:r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А4, функция</a:t>
                      </a:r>
                      <a:r>
                        <a:rPr lang="ru-RU" baseline="0" dirty="0" smtClean="0"/>
                        <a:t> возвращает значение А4-А3; если нет, функция </a:t>
                      </a:r>
                      <a:r>
                        <a:rPr lang="ru-RU" baseline="0" smtClean="0"/>
                        <a:t>возвращает значение А3-А4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Логическое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И(А3</a:t>
                      </a:r>
                      <a:r>
                        <a:rPr lang="en-US" dirty="0" smtClean="0"/>
                        <a:t>&lt;A4;</a:t>
                      </a:r>
                      <a:endParaRPr lang="ru-RU" dirty="0" smtClean="0"/>
                    </a:p>
                    <a:p>
                      <a:r>
                        <a:rPr lang="en-US" dirty="0" smtClean="0"/>
                        <a:t>B3&lt;B4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Возвращает значение ИСТИНА, если оба условия выполняются; иначе возвращает ЛОЖЬ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Логическое ИЛИ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ИЛИ(А3</a:t>
                      </a:r>
                      <a:r>
                        <a:rPr lang="en-US" dirty="0" smtClean="0"/>
                        <a:t>&lt;A4;</a:t>
                      </a:r>
                      <a:endParaRPr lang="ru-RU" dirty="0" smtClean="0"/>
                    </a:p>
                    <a:p>
                      <a:r>
                        <a:rPr lang="en-US" dirty="0" smtClean="0"/>
                        <a:t>B3&lt;B4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Возвращает значение ИСТИНА, если хотя бы одно условие выполняется; иначе возвращает ЛОЖЬ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Логическое 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НЕ(А1)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Изменяет значение ЛОЖЬ на ИСТИНА, а ИСТИНА на ЛОЖЬ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7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5635" y="368999"/>
            <a:ext cx="83327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Основные правила формальной логики: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5635" y="997744"/>
            <a:ext cx="28145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Знаки </a:t>
            </a:r>
            <a:r>
              <a:rPr lang="ru-RU" sz="2000" dirty="0"/>
              <a:t>отношений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= </a:t>
            </a:r>
            <a:r>
              <a:rPr lang="ru-RU" sz="2000" dirty="0"/>
              <a:t>(равно</a:t>
            </a:r>
            <a:r>
              <a:rPr lang="ru-RU" sz="2000" dirty="0" smtClean="0"/>
              <a:t>),</a:t>
            </a:r>
          </a:p>
          <a:p>
            <a:pPr algn="just"/>
            <a:r>
              <a:rPr lang="ru-RU" sz="2000" dirty="0" smtClean="0"/>
              <a:t>&lt;&gt; (</a:t>
            </a:r>
            <a:r>
              <a:rPr lang="ru-RU" sz="2000" dirty="0"/>
              <a:t>не равно</a:t>
            </a:r>
            <a:r>
              <a:rPr lang="ru-RU" sz="2000" dirty="0" smtClean="0"/>
              <a:t>),</a:t>
            </a:r>
          </a:p>
          <a:p>
            <a:pPr algn="just"/>
            <a:r>
              <a:rPr lang="ru-RU" sz="2000" dirty="0" smtClean="0"/>
              <a:t>&gt; (</a:t>
            </a:r>
            <a:r>
              <a:rPr lang="ru-RU" sz="2000" dirty="0"/>
              <a:t>больше</a:t>
            </a:r>
            <a:r>
              <a:rPr lang="ru-RU" sz="2000" dirty="0" smtClean="0"/>
              <a:t>),</a:t>
            </a:r>
          </a:p>
          <a:p>
            <a:pPr algn="just"/>
            <a:r>
              <a:rPr lang="ru-RU" sz="2000" dirty="0" smtClean="0"/>
              <a:t>&lt; </a:t>
            </a:r>
            <a:r>
              <a:rPr lang="ru-RU" sz="2000" dirty="0"/>
              <a:t>(меньше</a:t>
            </a:r>
            <a:r>
              <a:rPr lang="ru-RU" sz="2000" dirty="0" smtClean="0"/>
              <a:t>),</a:t>
            </a:r>
          </a:p>
          <a:p>
            <a:pPr algn="just"/>
            <a:r>
              <a:rPr lang="ru-RU" sz="2000" dirty="0" smtClean="0"/>
              <a:t>&gt;= </a:t>
            </a:r>
            <a:r>
              <a:rPr lang="ru-RU" sz="2000" dirty="0"/>
              <a:t>(больше или равно</a:t>
            </a:r>
            <a:r>
              <a:rPr lang="ru-RU" sz="2000" dirty="0" smtClean="0"/>
              <a:t>),</a:t>
            </a:r>
          </a:p>
          <a:p>
            <a:pPr algn="just"/>
            <a:r>
              <a:rPr lang="ru-RU" sz="2000" dirty="0" smtClean="0"/>
              <a:t>&lt;= </a:t>
            </a:r>
            <a:r>
              <a:rPr lang="ru-RU" sz="2000" dirty="0"/>
              <a:t>(меньше или равно).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4589380" y="1185629"/>
            <a:ext cx="3356090" cy="1848499"/>
            <a:chOff x="4363555" y="1542722"/>
            <a:chExt cx="3356090" cy="1848499"/>
          </a:xfrm>
        </p:grpSpPr>
        <p:sp>
          <p:nvSpPr>
            <p:cNvPr id="7" name="TextBox 6"/>
            <p:cNvSpPr txBox="1"/>
            <p:nvPr/>
          </p:nvSpPr>
          <p:spPr>
            <a:xfrm>
              <a:off x="5418992" y="1542722"/>
              <a:ext cx="1145043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2000" dirty="0" smtClean="0"/>
                <a:t>Условие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0" y="2111371"/>
              <a:ext cx="1016256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2000" dirty="0" smtClean="0"/>
                <a:t>Истина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64035" y="2131505"/>
              <a:ext cx="795127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2000" dirty="0" smtClean="0"/>
                <a:t>Ложь</a:t>
              </a:r>
            </a:p>
          </p:txBody>
        </p:sp>
        <p:cxnSp>
          <p:nvCxnSpPr>
            <p:cNvPr id="11" name="Прямая со стрелкой 10"/>
            <p:cNvCxnSpPr>
              <a:endCxn id="9" idx="0"/>
            </p:cNvCxnSpPr>
            <p:nvPr/>
          </p:nvCxnSpPr>
          <p:spPr>
            <a:xfrm flipH="1">
              <a:off x="5080128" y="1942832"/>
              <a:ext cx="338864" cy="168539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>
              <a:endCxn id="10" idx="0"/>
            </p:cNvCxnSpPr>
            <p:nvPr/>
          </p:nvCxnSpPr>
          <p:spPr>
            <a:xfrm>
              <a:off x="6564035" y="1942832"/>
              <a:ext cx="397564" cy="188673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363555" y="2683335"/>
              <a:ext cx="1433146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Логическая единица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245024" y="2677226"/>
              <a:ext cx="1474621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Логический ноль</a:t>
              </a:r>
            </a:p>
          </p:txBody>
        </p:sp>
        <p:cxnSp>
          <p:nvCxnSpPr>
            <p:cNvPr id="19" name="Прямая соединительная линия 18"/>
            <p:cNvCxnSpPr>
              <a:stCxn id="9" idx="2"/>
            </p:cNvCxnSpPr>
            <p:nvPr/>
          </p:nvCxnSpPr>
          <p:spPr>
            <a:xfrm>
              <a:off x="5080128" y="2511481"/>
              <a:ext cx="0" cy="1657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6961598" y="2527442"/>
              <a:ext cx="0" cy="1657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405635" y="3427965"/>
            <a:ext cx="7568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Формат записи функции ЕСЛИ:</a:t>
            </a:r>
          </a:p>
          <a:p>
            <a:pPr algn="just"/>
            <a:r>
              <a:rPr lang="ru-RU" sz="2000" b="1" dirty="0"/>
              <a:t>ЕСЛИ(</a:t>
            </a:r>
            <a:r>
              <a:rPr lang="ru-RU" sz="2000" b="1" dirty="0" err="1"/>
              <a:t>условие;выражение_если_истина;выражение_если_ложно</a:t>
            </a:r>
            <a:r>
              <a:rPr lang="ru-RU" sz="2000" b="1" dirty="0"/>
              <a:t>)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5635" y="4260819"/>
            <a:ext cx="7568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Формат записи функции И:</a:t>
            </a:r>
          </a:p>
          <a:p>
            <a:pPr algn="just"/>
            <a:r>
              <a:rPr lang="ru-RU" sz="2000" b="1" dirty="0" smtClean="0"/>
              <a:t>И(условие1;условие2;…) </a:t>
            </a:r>
            <a:endParaRPr lang="ru-RU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05635" y="5096497"/>
            <a:ext cx="7568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Формат записи функции ИЛИ:</a:t>
            </a:r>
          </a:p>
          <a:p>
            <a:pPr algn="just"/>
            <a:r>
              <a:rPr lang="ru-RU" sz="2000" b="1" dirty="0" smtClean="0"/>
              <a:t>ИЛИ(условие1;условие2;…) </a:t>
            </a:r>
            <a:endParaRPr lang="ru-RU" sz="2000" b="1" dirty="0"/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527437"/>
              </p:ext>
            </p:extLst>
          </p:nvPr>
        </p:nvGraphicFramePr>
        <p:xfrm>
          <a:off x="3978431" y="4306150"/>
          <a:ext cx="4691610" cy="2062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252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11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33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19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Условие1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Условие2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Условие1 И Условие2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Условие1 ИЛИ Условие2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Ложь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Ложь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Истина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назад 26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3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62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0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60000" y="368999"/>
            <a:ext cx="8424000" cy="6120000"/>
          </a:xfrm>
          <a:prstGeom prst="rect">
            <a:avLst/>
          </a:prstGeom>
          <a:solidFill>
            <a:srgbClr val="FEF4E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48015" y="368999"/>
            <a:ext cx="764799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Использование логических </a:t>
            </a:r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функций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376" y="1015330"/>
            <a:ext cx="83976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Предположим, что электронная </a:t>
            </a:r>
            <a:r>
              <a:rPr lang="ru-RU" i="1" dirty="0"/>
              <a:t>таблица используется для хранения и обработки среднего балла по школьному ат­тестату зрелости и оценок по результатам вступитель­ных экзаменов в </a:t>
            </a:r>
            <a:r>
              <a:rPr lang="ru-RU" i="1" dirty="0" smtClean="0"/>
              <a:t>вуз. В ячейке </a:t>
            </a:r>
            <a:r>
              <a:rPr lang="ru-RU" i="1" dirty="0"/>
              <a:t>А1 указан средний балл по аттестату, а в диапазоне А2:А5 хранятся экзаменационные оценки по четырем предметам, получен­ные на вступительных экзаменах. В ячейке А6 вычисляется сумма вступительных баллов </a:t>
            </a:r>
            <a:r>
              <a:rPr lang="ru-RU" i="1" dirty="0" smtClean="0"/>
              <a:t>ученика.</a:t>
            </a:r>
            <a:endParaRPr lang="ru-RU" dirty="0" smtClean="0"/>
          </a:p>
          <a:p>
            <a:pPr algn="just"/>
            <a:r>
              <a:rPr lang="ru-RU" i="1" dirty="0" smtClean="0"/>
              <a:t>Требуется сравнить полученный суммарный балл с про­ходным баллом, который хранится в ячейке В1. В ячейке А7 должен быть выведен результат сравнения:</a:t>
            </a:r>
            <a:endParaRPr lang="ru-RU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i="1" dirty="0" smtClean="0"/>
              <a:t>если </a:t>
            </a:r>
            <a:r>
              <a:rPr lang="ru-RU" i="1" dirty="0"/>
              <a:t>условие (суммарный балл &gt;= проходному баллу И средний балл по аттестату &gt;4), то выводится текст из ячейки С1: «Поздравляем, вы успешно сдали экзамены и приняты»;</a:t>
            </a:r>
            <a:endParaRPr lang="ru-RU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i="1" dirty="0" smtClean="0"/>
              <a:t>если </a:t>
            </a:r>
            <a:r>
              <a:rPr lang="ru-RU" i="1" dirty="0"/>
              <a:t>условие не выполнено, то выводится текст из ячей­ки С2: «Сожалеем, но вы не прошли по конкурсу».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t="2548" r="1395" b="3099"/>
          <a:stretch/>
        </p:blipFill>
        <p:spPr>
          <a:xfrm>
            <a:off x="465261" y="4708649"/>
            <a:ext cx="5592640" cy="166174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179933" y="5965720"/>
            <a:ext cx="3480489" cy="400110"/>
          </a:xfrm>
          <a:prstGeom prst="rect">
            <a:avLst/>
          </a:prstGeom>
          <a:solidFill>
            <a:srgbClr val="FEF4EA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=ЕСЛИ(И(А6</a:t>
            </a:r>
            <a:r>
              <a:rPr lang="en-US" sz="2000" dirty="0" smtClean="0"/>
              <a:t>&gt;=B1;A1&gt;4);C1;C2)</a:t>
            </a:r>
            <a:endParaRPr lang="ru-RU" sz="2000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784000" y="-5905"/>
            <a:ext cx="360000" cy="360000"/>
          </a:xfrm>
          <a:prstGeom prst="actionButtonForwardNex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зад 9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360000" cy="360000"/>
          </a:xfrm>
          <a:prstGeom prst="actionButtonBackPrevio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омой 10">
            <a:hlinkClick r:id="rId4" action="ppaction://hlinksldjump" highlightClick="1"/>
          </p:cNvPr>
          <p:cNvSpPr/>
          <p:nvPr/>
        </p:nvSpPr>
        <p:spPr>
          <a:xfrm>
            <a:off x="4392000" y="-5905"/>
            <a:ext cx="360000" cy="360000"/>
          </a:xfrm>
          <a:prstGeom prst="actionButtonHo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95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1363</TotalTime>
  <Words>1116</Words>
  <Application>Microsoft Office PowerPoint</Application>
  <PresentationFormat>Экран (4:3)</PresentationFormat>
  <Paragraphs>209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Люда</dc:creator>
  <cp:lastModifiedBy>Люда</cp:lastModifiedBy>
  <cp:revision>70</cp:revision>
  <dcterms:created xsi:type="dcterms:W3CDTF">2019-03-24T07:59:12Z</dcterms:created>
  <dcterms:modified xsi:type="dcterms:W3CDTF">2019-04-29T15:16:07Z</dcterms:modified>
</cp:coreProperties>
</file>