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314" r:id="rId3"/>
    <p:sldId id="257" r:id="rId4"/>
    <p:sldId id="292" r:id="rId5"/>
    <p:sldId id="284" r:id="rId6"/>
    <p:sldId id="285" r:id="rId7"/>
    <p:sldId id="280" r:id="rId8"/>
    <p:sldId id="293" r:id="rId9"/>
    <p:sldId id="288" r:id="rId10"/>
    <p:sldId id="289" r:id="rId11"/>
    <p:sldId id="290" r:id="rId12"/>
    <p:sldId id="291" r:id="rId13"/>
    <p:sldId id="294" r:id="rId14"/>
    <p:sldId id="296" r:id="rId15"/>
    <p:sldId id="295" r:id="rId16"/>
    <p:sldId id="297" r:id="rId17"/>
    <p:sldId id="298" r:id="rId18"/>
    <p:sldId id="299" r:id="rId19"/>
    <p:sldId id="300" r:id="rId20"/>
    <p:sldId id="301" r:id="rId21"/>
    <p:sldId id="302" r:id="rId22"/>
    <p:sldId id="312" r:id="rId23"/>
    <p:sldId id="308" r:id="rId24"/>
    <p:sldId id="306" r:id="rId25"/>
    <p:sldId id="305" r:id="rId26"/>
    <p:sldId id="307" r:id="rId27"/>
    <p:sldId id="313" r:id="rId28"/>
    <p:sldId id="281" r:id="rId29"/>
    <p:sldId id="304" r:id="rId30"/>
    <p:sldId id="309" r:id="rId31"/>
    <p:sldId id="311" r:id="rId32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FFFF"/>
    <a:srgbClr val="EAEA26"/>
    <a:srgbClr val="9BA608"/>
    <a:srgbClr val="4D4D4D"/>
    <a:srgbClr val="B92D14"/>
    <a:srgbClr val="35759D"/>
    <a:srgbClr val="35B1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36" autoAdjust="0"/>
    <p:restoredTop sz="95596" autoAdjust="0"/>
  </p:normalViewPr>
  <p:slideViewPr>
    <p:cSldViewPr>
      <p:cViewPr>
        <p:scale>
          <a:sx n="70" d="100"/>
          <a:sy n="70" d="100"/>
        </p:scale>
        <p:origin x="-6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348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noProof="0" smtClean="0"/>
              <a:t>Click to edit Master text styles</a:t>
            </a:r>
          </a:p>
          <a:p>
            <a:pPr lvl="1"/>
            <a:r>
              <a:rPr lang="en-US" altLang="ru-RU" noProof="0" smtClean="0"/>
              <a:t>Second level</a:t>
            </a:r>
          </a:p>
          <a:p>
            <a:pPr lvl="2"/>
            <a:r>
              <a:rPr lang="en-US" altLang="ru-RU" noProof="0" smtClean="0"/>
              <a:t>Third level</a:t>
            </a:r>
          </a:p>
          <a:p>
            <a:pPr lvl="3"/>
            <a:r>
              <a:rPr lang="en-US" altLang="ru-RU" noProof="0" smtClean="0"/>
              <a:t>Fourth level</a:t>
            </a:r>
          </a:p>
          <a:p>
            <a:pPr lvl="4"/>
            <a:r>
              <a:rPr lang="en-US" altLang="ru-RU" noProof="0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88C189-83BF-465B-9F4E-57AD76F4526E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1490627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2FD547E5-3C30-430C-89B9-573304C9C6F2}" type="slidenum">
              <a:rPr lang="en-US" altLang="ru-RU" smtClean="0"/>
              <a:pPr algn="r" eaLnBrk="1" hangingPunct="1">
                <a:spcBef>
                  <a:spcPct val="0"/>
                </a:spcBef>
              </a:pPr>
              <a:t>1</a:t>
            </a:fld>
            <a:endParaRPr lang="en-US" altLang="ru-RU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E3A4EE2C-C45B-4590-8B33-EACAB93A88C0}" type="slidenum">
              <a:rPr lang="en-US" altLang="ru-RU" smtClean="0"/>
              <a:pPr algn="r" eaLnBrk="1" hangingPunct="1">
                <a:spcBef>
                  <a:spcPct val="0"/>
                </a:spcBef>
              </a:pPr>
              <a:t>3</a:t>
            </a:fld>
            <a:endParaRPr lang="en-US" altLang="ru-RU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E592852E-FF1C-4AF5-B87D-EB5461519DFF}" type="slidenum">
              <a:rPr lang="ru-RU" altLang="ru-RU" smtClean="0">
                <a:solidFill>
                  <a:srgbClr val="000000"/>
                </a:solidFill>
                <a:cs typeface="Arial" charset="0"/>
              </a:rPr>
              <a:pPr algn="r" eaLnBrk="1" hangingPunct="1">
                <a:spcBef>
                  <a:spcPct val="0"/>
                </a:spcBef>
              </a:pPr>
              <a:t>10</a:t>
            </a:fld>
            <a:endParaRPr lang="ru-RU" altLang="ru-RU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>
              <a:spcBef>
                <a:spcPct val="0"/>
              </a:spcBef>
            </a:pPr>
            <a:r>
              <a:rPr lang="ru-RU" altLang="ru-RU" smtClean="0"/>
              <a:t>Рисунок Ослиной И.В.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2AE6680-0DD5-4A06-9A91-121F8CD81F5E}" type="slidenum">
              <a:rPr lang="ru-RU" altLang="ru-RU" smtClean="0">
                <a:solidFill>
                  <a:srgbClr val="000000"/>
                </a:solidFill>
                <a:cs typeface="Arial" charset="0"/>
              </a:rPr>
              <a:pPr algn="r" eaLnBrk="1" hangingPunct="1">
                <a:spcBef>
                  <a:spcPct val="0"/>
                </a:spcBef>
              </a:pPr>
              <a:t>11</a:t>
            </a:fld>
            <a:endParaRPr lang="ru-RU" altLang="ru-RU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>
              <a:spcBef>
                <a:spcPct val="0"/>
              </a:spcBef>
            </a:pPr>
            <a:r>
              <a:rPr lang="ru-RU" altLang="ru-RU" smtClean="0"/>
              <a:t>Рисунок Ослиной И.В.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0"/>
              </a:spcBef>
            </a:pPr>
            <a:fld id="{9DE243D1-D45F-45CA-BC56-988FE4233D3A}" type="slidenum">
              <a:rPr lang="ru-RU" altLang="ru-RU" smtClean="0"/>
              <a:pPr algn="r">
                <a:spcBef>
                  <a:spcPct val="0"/>
                </a:spcBef>
              </a:pPr>
              <a:t>25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E547364-1FF3-4D54-9A17-277A0110E74D}" type="slidenum">
              <a:rPr lang="en-US" altLang="ru-RU" smtClean="0"/>
              <a:pPr algn="r" eaLnBrk="1" hangingPunct="1">
                <a:spcBef>
                  <a:spcPct val="0"/>
                </a:spcBef>
              </a:pPr>
              <a:t>31</a:t>
            </a:fld>
            <a:endParaRPr lang="en-US" altLang="ru-RU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5334000"/>
            <a:ext cx="7772400" cy="70485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ru-RU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5867400"/>
            <a:ext cx="7772400" cy="53340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marL="0" indent="0" algn="r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ru-RU" noProof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960141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203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00800" y="1417638"/>
            <a:ext cx="1828800" cy="5211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1417638"/>
            <a:ext cx="5334000" cy="5211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2684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3900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>
          <a:xfrm>
            <a:off x="7431088" y="6172200"/>
            <a:ext cx="120015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83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>
          <a:xfrm>
            <a:off x="7775575" y="5578475"/>
            <a:ext cx="855663" cy="669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5AF4CF-1870-4478-A689-1CA3ECD2DC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0796017"/>
      </p:ext>
    </p:extLst>
  </p:cSld>
  <p:clrMapOvr>
    <a:masterClrMapping/>
  </p:clrMapOvr>
  <p:transition spd="med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1209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5348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144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8355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042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5610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1013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6753801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063295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417638"/>
            <a:ext cx="7315200" cy="71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438400"/>
            <a:ext cx="73152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11" Type="http://schemas.openxmlformats.org/officeDocument/2006/relationships/image" Target="../media/image19.png"/><Relationship Id="rId5" Type="http://schemas.openxmlformats.org/officeDocument/2006/relationships/image" Target="../media/image13.jpeg"/><Relationship Id="rId10" Type="http://schemas.openxmlformats.org/officeDocument/2006/relationships/image" Target="../media/image18.png"/><Relationship Id="rId4" Type="http://schemas.openxmlformats.org/officeDocument/2006/relationships/image" Target="../media/image12.jpeg"/><Relationship Id="rId9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oleObject" Target="../embeddings/oleObject3.bin"/><Relationship Id="rId18" Type="http://schemas.openxmlformats.org/officeDocument/2006/relationships/image" Target="../media/image25.wmf"/><Relationship Id="rId3" Type="http://schemas.openxmlformats.org/officeDocument/2006/relationships/notesSlide" Target="../notesSlides/notesSlide4.xml"/><Relationship Id="rId21" Type="http://schemas.openxmlformats.org/officeDocument/2006/relationships/image" Target="../media/image19.png"/><Relationship Id="rId7" Type="http://schemas.openxmlformats.org/officeDocument/2006/relationships/image" Target="../media/image14.jpeg"/><Relationship Id="rId12" Type="http://schemas.openxmlformats.org/officeDocument/2006/relationships/image" Target="../media/image22.wmf"/><Relationship Id="rId1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4.wmf"/><Relationship Id="rId20" Type="http://schemas.openxmlformats.org/officeDocument/2006/relationships/image" Target="../media/image17.png"/><Relationship Id="rId1" Type="http://schemas.openxmlformats.org/officeDocument/2006/relationships/vmlDrawing" Target="../drawings/vmlDrawing1.vml"/><Relationship Id="rId6" Type="http://schemas.openxmlformats.org/officeDocument/2006/relationships/image" Target="../media/image13.jpeg"/><Relationship Id="rId11" Type="http://schemas.openxmlformats.org/officeDocument/2006/relationships/oleObject" Target="../embeddings/oleObject2.bin"/><Relationship Id="rId5" Type="http://schemas.openxmlformats.org/officeDocument/2006/relationships/image" Target="../media/image12.jpeg"/><Relationship Id="rId15" Type="http://schemas.openxmlformats.org/officeDocument/2006/relationships/oleObject" Target="../embeddings/oleObject4.bin"/><Relationship Id="rId23" Type="http://schemas.openxmlformats.org/officeDocument/2006/relationships/image" Target="../media/image26.png"/><Relationship Id="rId10" Type="http://schemas.openxmlformats.org/officeDocument/2006/relationships/image" Target="../media/image21.wmf"/><Relationship Id="rId19" Type="http://schemas.openxmlformats.org/officeDocument/2006/relationships/image" Target="../media/image16.png"/><Relationship Id="rId4" Type="http://schemas.openxmlformats.org/officeDocument/2006/relationships/image" Target="../media/image11.jpeg"/><Relationship Id="rId9" Type="http://schemas.openxmlformats.org/officeDocument/2006/relationships/oleObject" Target="../embeddings/oleObject1.bin"/><Relationship Id="rId14" Type="http://schemas.openxmlformats.org/officeDocument/2006/relationships/image" Target="../media/image23.wmf"/><Relationship Id="rId22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8.png"/><Relationship Id="rId4" Type="http://schemas.openxmlformats.org/officeDocument/2006/relationships/oleObject" Target="../embeddings/Microsoft_Excel_97-2003_Worksheet1.xls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0.png"/><Relationship Id="rId4" Type="http://schemas.openxmlformats.org/officeDocument/2006/relationships/oleObject" Target="../embeddings/Microsoft_Excel_97-2003_Worksheet2.xls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31.png"/><Relationship Id="rId4" Type="http://schemas.openxmlformats.org/officeDocument/2006/relationships/oleObject" Target="../embeddings/Microsoft_Excel_97-2003_Worksheet3.xls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oleObject" Target="../embeddings/Microsoft_Excel_97-2003_Worksheet4.xls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34.png"/><Relationship Id="rId4" Type="http://schemas.openxmlformats.org/officeDocument/2006/relationships/oleObject" Target="../embeddings/Microsoft_Excel_97-2003_Worksheet5.xls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ingapps.org/view6745474" TargetMode="Externa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ingapps.org/view6774350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5"/>
          <p:cNvSpPr>
            <a:spLocks noGrp="1" noChangeArrowheads="1"/>
          </p:cNvSpPr>
          <p:nvPr>
            <p:ph type="ctrTitle"/>
          </p:nvPr>
        </p:nvSpPr>
        <p:spPr>
          <a:xfrm>
            <a:off x="471488" y="228600"/>
            <a:ext cx="6553200" cy="76200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/>
          <a:lstStyle/>
          <a:p>
            <a:pPr algn="l" eaLnBrk="1" hangingPunct="1"/>
            <a:r>
              <a:rPr lang="ru-RU" altLang="ru-RU" sz="6000" smtClean="0"/>
              <a:t>Доли и дроби</a:t>
            </a:r>
          </a:p>
        </p:txBody>
      </p:sp>
      <p:sp>
        <p:nvSpPr>
          <p:cNvPr id="3075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143000" y="5105400"/>
            <a:ext cx="7772400" cy="533400"/>
          </a:xfrm>
        </p:spPr>
        <p:txBody>
          <a:bodyPr/>
          <a:lstStyle/>
          <a:p>
            <a:r>
              <a:rPr lang="ru-RU" altLang="ru-RU" sz="2000" smtClean="0"/>
              <a:t>Урок математики в 5 классе</a:t>
            </a:r>
          </a:p>
          <a:p>
            <a:r>
              <a:rPr lang="ru-RU" altLang="ru-RU" sz="2000" smtClean="0"/>
              <a:t>МБОУ СОШ №1 имени И.П. Чайковского</a:t>
            </a:r>
          </a:p>
          <a:p>
            <a:r>
              <a:rPr lang="ru-RU" altLang="ru-RU" sz="2000" smtClean="0"/>
              <a:t>города Воткинска Удмуртской Республики</a:t>
            </a:r>
          </a:p>
          <a:p>
            <a:r>
              <a:rPr lang="ru-RU" altLang="ru-RU" sz="2000" smtClean="0"/>
              <a:t>Учитель: Колесникова Татьяна Павловна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5" name="Picture 3" descr="Апельсин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1628775"/>
            <a:ext cx="2106613" cy="266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6" name="Picture 4" descr="Апельсин5copy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8275" y="2020888"/>
            <a:ext cx="2160588" cy="241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7" name="Picture 5" descr="Апельсин1 copy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4675" y="1628775"/>
            <a:ext cx="2051050" cy="259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8" name="Picture 6" descr="Апельсин2 copy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0700" y="2032000"/>
            <a:ext cx="2159000" cy="240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9" name="Picture 7" descr="Апельсин3 copy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0325" y="2133600"/>
            <a:ext cx="1844675" cy="251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663" y="504825"/>
            <a:ext cx="2005012" cy="275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687763"/>
            <a:ext cx="1995488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9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725488"/>
            <a:ext cx="3171825" cy="180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8" name="Picture 11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125" y="4632325"/>
            <a:ext cx="2016125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9" name="Picture 2" descr="C:\Users\User\Desktop\Доли и дроби\beaver_PNG1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125" y="2735263"/>
            <a:ext cx="234315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34783E-7 L -0.00069 0.272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6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-0.00231 L 0.22049 -0.00231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-0.00555 L 0.17725 -0.1524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" y="-74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77778E-6 -2.41443E-6 L -0.18907 -2.41443E-6 " pathEditMode="relative" ptsTypes="AA">
                                      <p:cBhvr>
                                        <p:cTn id="17" dur="2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5.67068E-6 L -0.12604 -0.14686 " pathEditMode="relative" ptsTypes="AA">
                                      <p:cBhvr>
                                        <p:cTn id="19" dur="2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 descr="Апельсин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8638" y="242888"/>
            <a:ext cx="2106612" cy="266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4" descr="Апельсин5copy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4300" y="2709863"/>
            <a:ext cx="2160588" cy="241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5" descr="Апельсин1 copy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025" y="214313"/>
            <a:ext cx="2051050" cy="259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6" descr="Апельсин2 copy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1963" y="2457450"/>
            <a:ext cx="2160587" cy="240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7" descr="Апельсин3 copy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8638" y="3916363"/>
            <a:ext cx="1846262" cy="251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319" name="Object 7"/>
          <p:cNvGraphicFramePr>
            <a:graphicFrameLocks noChangeAspect="1"/>
          </p:cNvGraphicFramePr>
          <p:nvPr/>
        </p:nvGraphicFramePr>
        <p:xfrm>
          <a:off x="6361113" y="3101975"/>
          <a:ext cx="377825" cy="1420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0" name="Формула" r:id="rId9" imgW="139639" imgH="393529" progId="Equation.3">
                  <p:embed/>
                </p:oleObj>
              </mc:Choice>
              <mc:Fallback>
                <p:oleObj name="Формула" r:id="rId9" imgW="139639" imgH="393529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61113" y="3101975"/>
                        <a:ext cx="377825" cy="1420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0" name="Object 8"/>
          <p:cNvGraphicFramePr>
            <a:graphicFrameLocks noChangeAspect="1"/>
          </p:cNvGraphicFramePr>
          <p:nvPr/>
        </p:nvGraphicFramePr>
        <p:xfrm>
          <a:off x="5262563" y="952500"/>
          <a:ext cx="377825" cy="1420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1" name="Формула" r:id="rId11" imgW="139639" imgH="393529" progId="Equation.3">
                  <p:embed/>
                </p:oleObj>
              </mc:Choice>
              <mc:Fallback>
                <p:oleObj name="Формула" r:id="rId11" imgW="139639" imgH="393529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2563" y="952500"/>
                        <a:ext cx="377825" cy="1420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1" name="Object 9"/>
          <p:cNvGraphicFramePr>
            <a:graphicFrameLocks noChangeAspect="1"/>
          </p:cNvGraphicFramePr>
          <p:nvPr/>
        </p:nvGraphicFramePr>
        <p:xfrm>
          <a:off x="4954588" y="4579938"/>
          <a:ext cx="377825" cy="1420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2" name="Формула" r:id="rId13" imgW="139639" imgH="393529" progId="Equation.3">
                  <p:embed/>
                </p:oleObj>
              </mc:Choice>
              <mc:Fallback>
                <p:oleObj name="Формула" r:id="rId13" imgW="139639" imgH="393529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4588" y="4579938"/>
                        <a:ext cx="377825" cy="1420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2" name="Object 10"/>
          <p:cNvGraphicFramePr>
            <a:graphicFrameLocks noChangeAspect="1"/>
          </p:cNvGraphicFramePr>
          <p:nvPr/>
        </p:nvGraphicFramePr>
        <p:xfrm>
          <a:off x="2430463" y="2767013"/>
          <a:ext cx="376237" cy="1420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3" name="Формула" r:id="rId15" imgW="139639" imgH="393529" progId="Equation.3">
                  <p:embed/>
                </p:oleObj>
              </mc:Choice>
              <mc:Fallback>
                <p:oleObj name="Формула" r:id="rId15" imgW="139639" imgH="393529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0463" y="2767013"/>
                        <a:ext cx="376237" cy="1420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3" name="Object 11"/>
          <p:cNvGraphicFramePr>
            <a:graphicFrameLocks noChangeAspect="1"/>
          </p:cNvGraphicFramePr>
          <p:nvPr/>
        </p:nvGraphicFramePr>
        <p:xfrm>
          <a:off x="3592513" y="874713"/>
          <a:ext cx="379412" cy="141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4" name="Формула" r:id="rId17" imgW="139639" imgH="393529" progId="Equation.3">
                  <p:embed/>
                </p:oleObj>
              </mc:Choice>
              <mc:Fallback>
                <p:oleObj name="Формула" r:id="rId17" imgW="139639" imgH="393529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92513" y="874713"/>
                        <a:ext cx="379412" cy="1419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324" name="Picture 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525" y="0"/>
            <a:ext cx="1898650" cy="260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4143378" y="2357430"/>
            <a:ext cx="910835" cy="156966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ln w="10541" cmpd="sng">
                  <a:solidFill>
                    <a:srgbClr val="052F61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prstClr val="white"/>
                </a:solidFill>
                <a:latin typeface="+mn-lt"/>
              </a:rPr>
              <a:t>1</a:t>
            </a:r>
          </a:p>
        </p:txBody>
      </p:sp>
      <p:pic>
        <p:nvPicPr>
          <p:cNvPr id="1332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2851150"/>
            <a:ext cx="1995488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7" name="Picture 11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6338" y="4610100"/>
            <a:ext cx="2124075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8" name="Picture 9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2175" y="801688"/>
            <a:ext cx="3171825" cy="180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9" name="Picture 2" descr="C:\Users\User\Desktop\Доли и дроби\beaver_PNG14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8938" y="3846513"/>
            <a:ext cx="2259012" cy="301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889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icrosoft Sans Serif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icrosoft Sans Serif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icrosoft Sans Serif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icrosoft Sans Serif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pic>
        <p:nvPicPr>
          <p:cNvPr id="14339" name="Рисунок 24" descr="ce-iti-place-mai-tare2-1_clipped_rev_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933450"/>
            <a:ext cx="5327650" cy="519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838200" y="1905000"/>
            <a:ext cx="607859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5400" b="1" u="sng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800000"/>
                </a:solidFill>
              </a:rPr>
              <a:t>8</a:t>
            </a:r>
          </a:p>
          <a:p>
            <a:pPr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800000"/>
                </a:solidFill>
              </a:rPr>
              <a:t>8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020273" y="4101075"/>
            <a:ext cx="607859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5400" b="1" u="sng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800000"/>
                </a:solidFill>
              </a:rPr>
              <a:t>1</a:t>
            </a:r>
          </a:p>
          <a:p>
            <a:pPr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800000"/>
                </a:solidFill>
              </a:rPr>
              <a:t>8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990600"/>
            <a:ext cx="8258175" cy="838200"/>
          </a:xfrm>
        </p:spPr>
        <p:txBody>
          <a:bodyPr>
            <a:normAutofit fontScale="92500"/>
          </a:bodyPr>
          <a:lstStyle/>
          <a:p>
            <a:pPr algn="ctr">
              <a:buFontTx/>
              <a:buNone/>
              <a:defRPr/>
            </a:pPr>
            <a:r>
              <a:rPr lang="ru-RU" sz="4400" u="sng" dirty="0" smtClean="0"/>
              <a:t>Равные</a:t>
            </a:r>
            <a:r>
              <a:rPr lang="ru-RU" sz="4400" dirty="0" smtClean="0"/>
              <a:t> </a:t>
            </a:r>
            <a:r>
              <a:rPr lang="ru-RU" sz="4400" u="sng" dirty="0" smtClean="0"/>
              <a:t>части</a:t>
            </a:r>
            <a:r>
              <a:rPr lang="ru-RU" sz="4400" dirty="0" smtClean="0"/>
              <a:t> называют </a:t>
            </a:r>
            <a:r>
              <a:rPr lang="ru-RU" sz="4400" u="sng" dirty="0" smtClean="0">
                <a:solidFill>
                  <a:srgbClr val="FFFF00"/>
                </a:solidFill>
              </a:rPr>
              <a:t>долями</a:t>
            </a:r>
            <a:endParaRPr lang="ru-RU" sz="4400" u="sng" dirty="0">
              <a:solidFill>
                <a:srgbClr val="FFFF00"/>
              </a:solidFill>
            </a:endParaRPr>
          </a:p>
        </p:txBody>
      </p:sp>
      <p:graphicFrame>
        <p:nvGraphicFramePr>
          <p:cNvPr id="15363" name="Диаграмма 3"/>
          <p:cNvGraphicFramePr>
            <a:graphicFrameLocks/>
          </p:cNvGraphicFramePr>
          <p:nvPr/>
        </p:nvGraphicFramePr>
        <p:xfrm>
          <a:off x="558800" y="1778000"/>
          <a:ext cx="5835650" cy="482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6" r:id="rId4" imgW="5834378" imgH="4822354" progId="Excel.Chart.8">
                  <p:embed/>
                </p:oleObj>
              </mc:Choice>
              <mc:Fallback>
                <p:oleObj r:id="rId4" imgW="5834378" imgH="4822354" progId="Excel.Chart.8">
                  <p:embed/>
                  <p:pic>
                    <p:nvPicPr>
                      <p:cNvPr id="0" name="Диаграмма 3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800" y="1778000"/>
                        <a:ext cx="5835650" cy="482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806450"/>
            <a:ext cx="6870700" cy="1219200"/>
          </a:xfrm>
        </p:spPr>
        <p:txBody>
          <a:bodyPr/>
          <a:lstStyle/>
          <a:p>
            <a:pPr algn="ctr"/>
            <a:r>
              <a:rPr lang="ru-RU" altLang="ru-RU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Половина. 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8113" y="1784350"/>
            <a:ext cx="8929687" cy="4414838"/>
          </a:xfrm>
        </p:spPr>
        <p:txBody>
          <a:bodyPr/>
          <a:lstStyle/>
          <a:p>
            <a:pPr>
              <a:lnSpc>
                <a:spcPts val="4000"/>
              </a:lnSpc>
              <a:buFontTx/>
              <a:buNone/>
            </a:pPr>
            <a:r>
              <a:rPr lang="ru-RU" altLang="ru-RU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	</a:t>
            </a: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Самая известная доля – это, конечно, половина. Слова с приставкой «пол» можно услышать часто: полчаса, полкилометра, полведра, полстакана… </a:t>
            </a:r>
          </a:p>
          <a:p>
            <a:pPr>
              <a:lnSpc>
                <a:spcPts val="4000"/>
              </a:lnSpc>
              <a:buFontTx/>
              <a:buNone/>
            </a:pP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	Разделили единицу на 2 части – получишь половину. </a:t>
            </a:r>
          </a:p>
          <a:p>
            <a:pPr>
              <a:lnSpc>
                <a:spcPts val="4000"/>
              </a:lnSpc>
              <a:buFontTx/>
              <a:buNone/>
            </a:pP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     Долю     называют </a:t>
            </a:r>
            <a:r>
              <a:rPr lang="ru-RU" altLang="ru-RU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половиной.</a:t>
            </a:r>
          </a:p>
          <a:p>
            <a:pPr>
              <a:lnSpc>
                <a:spcPts val="4000"/>
              </a:lnSpc>
              <a:buFontTx/>
              <a:buNone/>
            </a:pPr>
            <a:r>
              <a:rPr lang="ru-RU" alt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FontTx/>
              <a:buNone/>
            </a:pPr>
            <a:endParaRPr lang="ru-RU" altLang="ru-RU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8" name="Rectangle 2"/>
          <p:cNvSpPr>
            <a:spLocks noChangeArrowheads="1"/>
          </p:cNvSpPr>
          <p:nvPr/>
        </p:nvSpPr>
        <p:spPr bwMode="auto">
          <a:xfrm>
            <a:off x="-23813" y="-1588"/>
            <a:ext cx="185738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icrosoft Sans Serif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icrosoft Sans Serif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icrosoft Sans Serif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icrosoft Sans Serif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Arial" charset="0"/>
            </a:endParaRPr>
          </a:p>
        </p:txBody>
      </p:sp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752600" y="4958031"/>
            <a:ext cx="333375" cy="914400"/>
          </a:xfrm>
          <a:prstGeom prst="rect">
            <a:avLst/>
          </a:prstGeom>
          <a:noFill/>
        </p:spPr>
      </p:pic>
      <p:sp>
        <p:nvSpPr>
          <p:cNvPr id="16390" name="Rectangle 3"/>
          <p:cNvSpPr>
            <a:spLocks noChangeArrowheads="1"/>
          </p:cNvSpPr>
          <p:nvPr/>
        </p:nvSpPr>
        <p:spPr bwMode="auto">
          <a:xfrm>
            <a:off x="0" y="141605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icrosoft Sans Serif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icrosoft Sans Serif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icrosoft Sans Serif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icrosoft Sans Serif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Диаграмма 4"/>
          <p:cNvGraphicFramePr>
            <a:graphicFrameLocks/>
          </p:cNvGraphicFramePr>
          <p:nvPr/>
        </p:nvGraphicFramePr>
        <p:xfrm>
          <a:off x="1020763" y="2378075"/>
          <a:ext cx="5583237" cy="410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6" r:id="rId4" imgW="5584420" imgH="4102964" progId="Excel.Chart.8">
                  <p:embed/>
                </p:oleObj>
              </mc:Choice>
              <mc:Fallback>
                <p:oleObj r:id="rId4" imgW="5584420" imgH="4102964" progId="Excel.Chart.8">
                  <p:embed/>
                  <p:pic>
                    <p:nvPicPr>
                      <p:cNvPr id="0" name="Диаграмма 4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0763" y="2378075"/>
                        <a:ext cx="5583237" cy="410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533400" y="1219200"/>
            <a:ext cx="4749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icrosoft Sans Serif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icrosoft Sans Serif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icrosoft Sans Serif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icrosoft Sans Serif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5400" b="1">
                <a:solidFill>
                  <a:schemeClr val="bg1"/>
                </a:solidFill>
                <a:latin typeface="Arial" charset="0"/>
              </a:rPr>
              <a:t>½ (половина)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351088" y="3429000"/>
            <a:ext cx="6985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icrosoft Sans Serif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icrosoft Sans Serif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icrosoft Sans Serif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icrosoft Sans Serif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800" b="1">
                <a:solidFill>
                  <a:schemeClr val="bg2"/>
                </a:solidFill>
                <a:latin typeface="Arial" charset="0"/>
              </a:rPr>
              <a:t>½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4800" b="1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191000" y="3441700"/>
            <a:ext cx="69691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icrosoft Sans Serif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icrosoft Sans Serif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icrosoft Sans Serif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icrosoft Sans Serif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800" b="1">
                <a:solidFill>
                  <a:schemeClr val="bg2"/>
                </a:solidFill>
                <a:latin typeface="Arial" charset="0"/>
              </a:rPr>
              <a:t>½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4800" b="1">
              <a:solidFill>
                <a:schemeClr val="bg2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Диаграмма 3"/>
          <p:cNvGraphicFramePr>
            <a:graphicFrameLocks/>
          </p:cNvGraphicFramePr>
          <p:nvPr/>
        </p:nvGraphicFramePr>
        <p:xfrm>
          <a:off x="3605213" y="2159000"/>
          <a:ext cx="5588000" cy="3910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2" r:id="rId4" imgW="5590517" imgH="3913971" progId="Excel.Chart.8">
                  <p:embed/>
                </p:oleObj>
              </mc:Choice>
              <mc:Fallback>
                <p:oleObj r:id="rId4" imgW="5590517" imgH="3913971" progId="Excel.Chart.8">
                  <p:embed/>
                  <p:pic>
                    <p:nvPicPr>
                      <p:cNvPr id="0" name="Диаграмма 3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5213" y="2159000"/>
                        <a:ext cx="5588000" cy="3910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5962650" y="4267200"/>
            <a:ext cx="10429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icrosoft Sans Serif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icrosoft Sans Serif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icrosoft Sans Serif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icrosoft Sans Serif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800" b="1">
                <a:solidFill>
                  <a:schemeClr val="bg1"/>
                </a:solidFill>
                <a:latin typeface="Arial" charset="0"/>
              </a:rPr>
              <a:t>1</a:t>
            </a:r>
            <a:r>
              <a:rPr lang="en-US" altLang="ru-RU" sz="4800" b="1">
                <a:solidFill>
                  <a:schemeClr val="bg1"/>
                </a:solidFill>
                <a:latin typeface="Arial" charset="0"/>
              </a:rPr>
              <a:t>/</a:t>
            </a:r>
            <a:r>
              <a:rPr lang="ru-RU" altLang="ru-RU" sz="4800" b="1">
                <a:solidFill>
                  <a:schemeClr val="bg1"/>
                </a:solidFill>
                <a:latin typeface="Arial" charset="0"/>
              </a:rPr>
              <a:t>3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7005638" y="2971800"/>
            <a:ext cx="1041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icrosoft Sans Serif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icrosoft Sans Serif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icrosoft Sans Serif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icrosoft Sans Serif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800" b="1">
                <a:solidFill>
                  <a:schemeClr val="bg2"/>
                </a:solidFill>
                <a:latin typeface="Arial" charset="0"/>
              </a:rPr>
              <a:t>1</a:t>
            </a:r>
            <a:r>
              <a:rPr lang="en-US" altLang="ru-RU" sz="4800" b="1">
                <a:solidFill>
                  <a:schemeClr val="bg2"/>
                </a:solidFill>
                <a:latin typeface="Arial" charset="0"/>
              </a:rPr>
              <a:t>/</a:t>
            </a:r>
            <a:r>
              <a:rPr lang="ru-RU" altLang="ru-RU" sz="4800" b="1">
                <a:solidFill>
                  <a:schemeClr val="bg2"/>
                </a:solidFill>
                <a:latin typeface="Arial" charset="0"/>
              </a:rPr>
              <a:t>3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792663" y="3125788"/>
            <a:ext cx="11430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icrosoft Sans Serif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icrosoft Sans Serif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icrosoft Sans Serif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icrosoft Sans Serif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800" b="1">
                <a:solidFill>
                  <a:schemeClr val="bg2"/>
                </a:solidFill>
                <a:latin typeface="Arial" charset="0"/>
              </a:rPr>
              <a:t>1</a:t>
            </a:r>
            <a:r>
              <a:rPr lang="en-US" altLang="ru-RU" sz="4800" b="1">
                <a:solidFill>
                  <a:schemeClr val="bg2"/>
                </a:solidFill>
                <a:latin typeface="Arial" charset="0"/>
              </a:rPr>
              <a:t>/</a:t>
            </a:r>
            <a:r>
              <a:rPr lang="ru-RU" altLang="ru-RU" sz="4800" b="1">
                <a:solidFill>
                  <a:schemeClr val="bg2"/>
                </a:solidFill>
                <a:latin typeface="Arial" charset="0"/>
              </a:rPr>
              <a:t>3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4876800" y="1141413"/>
            <a:ext cx="351313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icrosoft Sans Serif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icrosoft Sans Serif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icrosoft Sans Serif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icrosoft Sans Serif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5400" b="1">
                <a:latin typeface="Arial" charset="0"/>
              </a:rPr>
              <a:t>1</a:t>
            </a:r>
            <a:r>
              <a:rPr lang="en-US" altLang="ru-RU" sz="5400" b="1">
                <a:latin typeface="Arial" charset="0"/>
              </a:rPr>
              <a:t>/3</a:t>
            </a:r>
            <a:r>
              <a:rPr lang="ru-RU" altLang="ru-RU" sz="5400" b="1">
                <a:latin typeface="Arial" charset="0"/>
              </a:rPr>
              <a:t>(треть)</a:t>
            </a:r>
          </a:p>
        </p:txBody>
      </p:sp>
      <p:sp>
        <p:nvSpPr>
          <p:cNvPr id="18439" name="Прямоугольник 1"/>
          <p:cNvSpPr>
            <a:spLocks noChangeArrowheads="1"/>
          </p:cNvSpPr>
          <p:nvPr/>
        </p:nvSpPr>
        <p:spPr bwMode="auto">
          <a:xfrm>
            <a:off x="155575" y="1603375"/>
            <a:ext cx="3889375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icrosoft Sans Serif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icrosoft Sans Serif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icrosoft Sans Serif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icrosoft Sans Serif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lnSpc>
                <a:spcPts val="4000"/>
              </a:lnSpc>
              <a:spcBef>
                <a:spcPct val="0"/>
              </a:spcBef>
              <a:buFont typeface="Wingdings 3" pitchFamily="18" charset="2"/>
              <a:buNone/>
            </a:pPr>
            <a:r>
              <a:rPr lang="ru-RU" altLang="ru-RU" sz="3600" b="1">
                <a:latin typeface="Times New Roman" pitchFamily="18" charset="0"/>
                <a:cs typeface="Times New Roman" pitchFamily="18" charset="0"/>
              </a:rPr>
              <a:t>Название доли зависит от того, на сколько равных частей разделили единицу. Разделили на 3 части – треть.</a:t>
            </a:r>
            <a:r>
              <a:rPr lang="ru-RU" altLang="ru-RU" sz="36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3600" b="1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ts val="4000"/>
              </a:lnSpc>
              <a:spcBef>
                <a:spcPct val="0"/>
              </a:spcBef>
              <a:buFont typeface="Wingdings 3" pitchFamily="18" charset="2"/>
              <a:buNone/>
            </a:pPr>
            <a:r>
              <a:rPr lang="ru-RU" altLang="ru-RU" sz="3600" b="1">
                <a:latin typeface="Times New Roman" pitchFamily="18" charset="0"/>
                <a:cs typeface="Times New Roman" pitchFamily="18" charset="0"/>
              </a:rPr>
              <a:t>	</a:t>
            </a:r>
            <a:endParaRPr lang="ru-RU" altLang="ru-RU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Диаграмма 1"/>
          <p:cNvGraphicFramePr>
            <a:graphicFrameLocks/>
          </p:cNvGraphicFramePr>
          <p:nvPr/>
        </p:nvGraphicFramePr>
        <p:xfrm>
          <a:off x="3994150" y="1230313"/>
          <a:ext cx="5200650" cy="5291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7" r:id="rId4" imgW="5200339" imgH="5291787" progId="Excel.Chart.8">
                  <p:embed/>
                </p:oleObj>
              </mc:Choice>
              <mc:Fallback>
                <p:oleObj r:id="rId4" imgW="5200339" imgH="5291787" progId="Excel.Chart.8">
                  <p:embed/>
                  <p:pic>
                    <p:nvPicPr>
                      <p:cNvPr id="0" name="Диаграмма 1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4150" y="1230313"/>
                        <a:ext cx="5200650" cy="5291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6932613" y="2509838"/>
            <a:ext cx="69691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icrosoft Sans Serif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icrosoft Sans Serif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icrosoft Sans Serif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icrosoft Sans Serif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800" b="1">
                <a:solidFill>
                  <a:schemeClr val="bg2"/>
                </a:solidFill>
                <a:latin typeface="Arial" charset="0"/>
              </a:rPr>
              <a:t>¼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6992938" y="3552825"/>
            <a:ext cx="7604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icrosoft Sans Serif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icrosoft Sans Serif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icrosoft Sans Serif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icrosoft Sans Serif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5400" b="1">
                <a:solidFill>
                  <a:schemeClr val="bg2"/>
                </a:solidFill>
                <a:latin typeface="Arial" charset="0"/>
              </a:rPr>
              <a:t>¼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5732463" y="2463800"/>
            <a:ext cx="639762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icrosoft Sans Serif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icrosoft Sans Serif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icrosoft Sans Serif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icrosoft Sans Serif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5400" b="1">
                <a:latin typeface="Arial" charset="0"/>
              </a:rPr>
              <a:t>¼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5402263" y="3644900"/>
            <a:ext cx="6985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icrosoft Sans Serif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icrosoft Sans Serif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icrosoft Sans Serif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icrosoft Sans Serif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800" b="1">
                <a:solidFill>
                  <a:schemeClr val="bg1"/>
                </a:solidFill>
                <a:latin typeface="Arial" charset="0"/>
              </a:rPr>
              <a:t>¼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3971925" y="914400"/>
            <a:ext cx="47085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icrosoft Sans Serif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icrosoft Sans Serif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icrosoft Sans Serif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icrosoft Sans Serif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5400" b="1">
                <a:latin typeface="Arial" charset="0"/>
              </a:rPr>
              <a:t>¼ (четверть) </a:t>
            </a:r>
          </a:p>
        </p:txBody>
      </p:sp>
      <p:sp>
        <p:nvSpPr>
          <p:cNvPr id="8" name="Прямоугольник 7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9063" y="1690073"/>
            <a:ext cx="3965398" cy="3772828"/>
          </a:xfrm>
          <a:prstGeom prst="rect">
            <a:avLst/>
          </a:prstGeom>
          <a:blipFill rotWithShape="1">
            <a:blip r:embed="rId6"/>
            <a:stretch>
              <a:fillRect l="-1077" t="-3231" r="-5077" b="-5170"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624013"/>
            <a:ext cx="8648700" cy="846137"/>
          </a:xfrm>
        </p:spPr>
        <p:txBody>
          <a:bodyPr/>
          <a:lstStyle/>
          <a:p>
            <a:r>
              <a:rPr lang="ru-RU" altLang="ru-RU" sz="3600" smtClean="0"/>
              <a:t>Вопрос 1. </a:t>
            </a:r>
            <a:r>
              <a:rPr lang="ru-RU" altLang="ru-RU" sz="3600" smtClean="0">
                <a:latin typeface="Times New Roman" pitchFamily="18" charset="0"/>
                <a:cs typeface="Times New Roman" pitchFamily="18" charset="0"/>
              </a:rPr>
              <a:t>Какая</a:t>
            </a:r>
            <a:r>
              <a:rPr lang="ru-RU" altLang="ru-RU" sz="3600" smtClean="0"/>
              <a:t> часть круга красная?</a:t>
            </a:r>
            <a:br>
              <a:rPr lang="ru-RU" altLang="ru-RU" sz="3600" smtClean="0"/>
            </a:br>
            <a:r>
              <a:rPr lang="ru-RU" altLang="ru-RU" sz="3600" smtClean="0"/>
              <a:t>Вопрос 2. </a:t>
            </a:r>
            <a:r>
              <a:rPr lang="ru-RU" altLang="ru-RU" sz="3600" smtClean="0">
                <a:latin typeface="Times New Roman" pitchFamily="18" charset="0"/>
                <a:cs typeface="Times New Roman" pitchFamily="18" charset="0"/>
              </a:rPr>
              <a:t>Какая</a:t>
            </a:r>
            <a:r>
              <a:rPr lang="ru-RU" altLang="ru-RU" sz="3600" smtClean="0"/>
              <a:t> часть круга синяя? </a:t>
            </a:r>
            <a:br>
              <a:rPr lang="ru-RU" altLang="ru-RU" sz="3600" smtClean="0"/>
            </a:br>
            <a:r>
              <a:rPr lang="ru-RU" altLang="ru-RU" sz="3600" smtClean="0"/>
              <a:t> </a:t>
            </a:r>
          </a:p>
        </p:txBody>
      </p:sp>
      <p:graphicFrame>
        <p:nvGraphicFramePr>
          <p:cNvPr id="20483" name="Содержимое 3"/>
          <p:cNvGraphicFramePr>
            <a:graphicFrameLocks noGrp="1"/>
          </p:cNvGraphicFramePr>
          <p:nvPr>
            <p:ph idx="1"/>
          </p:nvPr>
        </p:nvGraphicFramePr>
        <p:xfrm>
          <a:off x="449263" y="2692400"/>
          <a:ext cx="6230937" cy="3741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8" r:id="rId4" imgW="6230652" imgH="3737172" progId="Excel.Chart.8">
                  <p:embed/>
                </p:oleObj>
              </mc:Choice>
              <mc:Fallback>
                <p:oleObj r:id="rId4" imgW="6230652" imgH="3737172" progId="Excel.Chart.8">
                  <p:embed/>
                  <p:pic>
                    <p:nvPicPr>
                      <p:cNvPr id="0" name="Содержимое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263" y="2692400"/>
                        <a:ext cx="6230937" cy="3741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6400800" y="3124200"/>
            <a:ext cx="8255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icrosoft Sans Serif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icrosoft Sans Serif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icrosoft Sans Serif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icrosoft Sans Serif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>
                <a:latin typeface="Arial" charset="0"/>
              </a:rPr>
              <a:t>4</a:t>
            </a:r>
            <a:r>
              <a:rPr lang="en-US" altLang="ru-RU" sz="3600">
                <a:latin typeface="Arial" charset="0"/>
              </a:rPr>
              <a:t>/</a:t>
            </a:r>
            <a:r>
              <a:rPr lang="ru-RU" altLang="ru-RU" sz="3600">
                <a:latin typeface="Arial" charset="0"/>
              </a:rPr>
              <a:t>8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7010400" y="4800600"/>
            <a:ext cx="8255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icrosoft Sans Serif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icrosoft Sans Serif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icrosoft Sans Serif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icrosoft Sans Serif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>
                <a:latin typeface="Arial" charset="0"/>
              </a:rPr>
              <a:t>1</a:t>
            </a:r>
            <a:r>
              <a:rPr lang="en-US" altLang="ru-RU" sz="3600">
                <a:latin typeface="Arial" charset="0"/>
              </a:rPr>
              <a:t>/2</a:t>
            </a:r>
            <a:endParaRPr lang="ru-RU" altLang="ru-RU" sz="36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-23813" y="-1588"/>
            <a:ext cx="185738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icrosoft Sans Serif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icrosoft Sans Serif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icrosoft Sans Serif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icrosoft Sans Serif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Arial" charset="0"/>
            </a:endParaRPr>
          </a:p>
        </p:txBody>
      </p:sp>
      <p:sp>
        <p:nvSpPr>
          <p:cNvPr id="21507" name="Rectangle 4"/>
          <p:cNvSpPr>
            <a:spLocks noChangeArrowheads="1"/>
          </p:cNvSpPr>
          <p:nvPr/>
        </p:nvSpPr>
        <p:spPr bwMode="auto">
          <a:xfrm>
            <a:off x="-23813" y="-230188"/>
            <a:ext cx="185738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icrosoft Sans Serif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icrosoft Sans Serif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icrosoft Sans Serif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icrosoft Sans Serif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Arial" charset="0"/>
            </a:endParaRPr>
          </a:p>
        </p:txBody>
      </p:sp>
      <p:sp>
        <p:nvSpPr>
          <p:cNvPr id="21508" name="Rectangle 6"/>
          <p:cNvSpPr>
            <a:spLocks noChangeArrowheads="1"/>
          </p:cNvSpPr>
          <p:nvPr/>
        </p:nvSpPr>
        <p:spPr bwMode="auto">
          <a:xfrm>
            <a:off x="-23813" y="-230188"/>
            <a:ext cx="185738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icrosoft Sans Serif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icrosoft Sans Serif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icrosoft Sans Serif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icrosoft Sans Serif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Arial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28597" y="1214422"/>
            <a:ext cx="571504" cy="2138378"/>
          </a:xfrm>
          <a:prstGeom prst="rect">
            <a:avLst/>
          </a:prstGeom>
          <a:noFill/>
        </p:spPr>
      </p:pic>
      <p:sp>
        <p:nvSpPr>
          <p:cNvPr id="21510" name="Rectangle 8"/>
          <p:cNvSpPr>
            <a:spLocks noChangeArrowheads="1"/>
          </p:cNvSpPr>
          <p:nvPr/>
        </p:nvSpPr>
        <p:spPr bwMode="auto">
          <a:xfrm>
            <a:off x="-23813" y="-230188"/>
            <a:ext cx="185738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icrosoft Sans Serif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icrosoft Sans Serif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icrosoft Sans Serif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icrosoft Sans Serif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Arial" charset="0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28597" y="4343400"/>
            <a:ext cx="571504" cy="2098129"/>
          </a:xfrm>
          <a:prstGeom prst="rect">
            <a:avLst/>
          </a:prstGeom>
          <a:noFill/>
        </p:spPr>
      </p:pic>
      <p:sp>
        <p:nvSpPr>
          <p:cNvPr id="11" name="Правая фигурная скобка 10"/>
          <p:cNvSpPr/>
          <p:nvPr/>
        </p:nvSpPr>
        <p:spPr>
          <a:xfrm>
            <a:off x="1357291" y="1214422"/>
            <a:ext cx="1143008" cy="5143536"/>
          </a:xfrm>
          <a:prstGeom prst="rightBrace">
            <a:avLst/>
          </a:prstGeom>
          <a:ln w="34925" cap="rnd" cmpd="sng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752600" y="967704"/>
            <a:ext cx="7943880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Записи вида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714613" y="3000372"/>
            <a:ext cx="5715040" cy="175432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5400" b="1" dirty="0">
                <a:ln w="11430"/>
                <a:solidFill>
                  <a:srgbClr val="FFFF00"/>
                </a:solidFill>
              </a:rPr>
              <a:t>обыкновенными дробями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438524" y="1892302"/>
            <a:ext cx="4572032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</a:rPr>
              <a:t>называют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" y="1371600"/>
            <a:ext cx="8839200" cy="4191000"/>
          </a:xfrm>
        </p:spPr>
        <p:txBody>
          <a:bodyPr/>
          <a:lstStyle/>
          <a:p>
            <a:pPr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 заключается не только в знании, но и в умении прилагать знание на деле.</a:t>
            </a:r>
          </a:p>
          <a:p>
            <a:pPr marL="0" indent="0" algn="r">
              <a:buFontTx/>
              <a:buNone/>
              <a:defRPr/>
            </a:pPr>
            <a:r>
              <a:rPr lang="ru-RU" sz="28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Аристотель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в чистом виде - это не знание. Настоящий источник знания - это опыт.</a:t>
            </a:r>
          </a:p>
          <a:p>
            <a:pPr marL="0" indent="0" algn="r">
              <a:buFontTx/>
              <a:buNone/>
              <a:defRPr/>
            </a:pPr>
            <a:r>
              <a:rPr lang="ru-RU" sz="28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Альберт </a:t>
            </a:r>
            <a:r>
              <a:rPr lang="ru-RU" sz="28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Эйнштейн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Недостаточно только получить знания; надо найти им приложение. Недостаточно только желать; надо делать.</a:t>
            </a:r>
          </a:p>
          <a:p>
            <a:pPr marL="0" indent="0" algn="r">
              <a:buFontTx/>
              <a:buNone/>
              <a:defRPr/>
            </a:pPr>
            <a:r>
              <a:rPr lang="ru-RU" sz="28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Иоганн </a:t>
            </a:r>
            <a:r>
              <a:rPr lang="ru-RU" sz="28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Гёте</a:t>
            </a:r>
            <a:br>
              <a:rPr lang="ru-RU" sz="28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-23813" y="-230188"/>
            <a:ext cx="185738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icrosoft Sans Serif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icrosoft Sans Serif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icrosoft Sans Serif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icrosoft Sans Serif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Arial" charset="0"/>
            </a:endParaRPr>
          </a:p>
        </p:txBody>
      </p:sp>
      <p:sp>
        <p:nvSpPr>
          <p:cNvPr id="22531" name="Rectangle 4"/>
          <p:cNvSpPr>
            <a:spLocks noChangeArrowheads="1"/>
          </p:cNvSpPr>
          <p:nvPr/>
        </p:nvSpPr>
        <p:spPr bwMode="auto">
          <a:xfrm>
            <a:off x="-23813" y="-230188"/>
            <a:ext cx="185738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icrosoft Sans Serif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icrosoft Sans Serif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icrosoft Sans Serif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icrosoft Sans Serif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Arial" charset="0"/>
            </a:endParaRPr>
          </a:p>
        </p:txBody>
      </p:sp>
      <p:sp>
        <p:nvSpPr>
          <p:cNvPr id="22532" name="Rectangle 6"/>
          <p:cNvSpPr>
            <a:spLocks noChangeArrowheads="1"/>
          </p:cNvSpPr>
          <p:nvPr/>
        </p:nvSpPr>
        <p:spPr bwMode="auto">
          <a:xfrm>
            <a:off x="-23813" y="-230188"/>
            <a:ext cx="185738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icrosoft Sans Serif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icrosoft Sans Serif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icrosoft Sans Serif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icrosoft Sans Serif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Arial" charset="0"/>
            </a:endParaRPr>
          </a:p>
        </p:txBody>
      </p:sp>
      <p:sp>
        <p:nvSpPr>
          <p:cNvPr id="22533" name="Rectangle 8"/>
          <p:cNvSpPr>
            <a:spLocks noChangeArrowheads="1"/>
          </p:cNvSpPr>
          <p:nvPr/>
        </p:nvSpPr>
        <p:spPr bwMode="auto">
          <a:xfrm>
            <a:off x="-23813" y="-1588"/>
            <a:ext cx="185738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icrosoft Sans Serif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icrosoft Sans Serif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icrosoft Sans Serif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icrosoft Sans Serif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Arial" charset="0"/>
            </a:endParaRPr>
          </a:p>
        </p:txBody>
      </p:sp>
      <p:sp>
        <p:nvSpPr>
          <p:cNvPr id="22534" name="Rectangle 9"/>
          <p:cNvSpPr>
            <a:spLocks noChangeArrowheads="1"/>
          </p:cNvSpPr>
          <p:nvPr/>
        </p:nvSpPr>
        <p:spPr bwMode="auto">
          <a:xfrm>
            <a:off x="0" y="1571625"/>
            <a:ext cx="3937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icrosoft Sans Serif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icrosoft Sans Serif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icrosoft Sans Serif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icrosoft Sans Serif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720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lang="ru-RU" altLang="ru-RU" sz="1800">
              <a:latin typeface="Arial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1428736"/>
            <a:ext cx="71438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9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ru-RU" sz="9600" dirty="0">
              <a:solidFill>
                <a:srgbClr val="FFFF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09600" y="3234453"/>
            <a:ext cx="73473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8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EAEA26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9</a:t>
            </a:r>
            <a:endParaRPr lang="ru-RU" sz="8800" dirty="0">
              <a:solidFill>
                <a:srgbClr val="EAEA26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761029" y="1695710"/>
            <a:ext cx="5691198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8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числитель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71736" y="3357564"/>
            <a:ext cx="6572264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7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знаменатель</a:t>
            </a:r>
            <a:endParaRPr lang="ru-RU" sz="7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2571750" y="2928938"/>
            <a:ext cx="58578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icrosoft Sans Serif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icrosoft Sans Serif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icrosoft Sans Serif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icrosoft Sans Serif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u="sng">
                <a:latin typeface="Arial" charset="0"/>
              </a:rPr>
              <a:t>_________________________________</a:t>
            </a:r>
            <a:endParaRPr lang="ru-RU" altLang="ru-RU" sz="2400">
              <a:latin typeface="Arial" charset="0"/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185738" y="2357438"/>
            <a:ext cx="17526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icrosoft Sans Serif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icrosoft Sans Serif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icrosoft Sans Serif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icrosoft Sans Serif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5400" u="sng">
                <a:latin typeface="Arial" charset="0"/>
              </a:rPr>
              <a:t>___</a:t>
            </a:r>
            <a:endParaRPr lang="ru-RU" altLang="ru-RU" sz="54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363" y="1057275"/>
            <a:ext cx="8643937" cy="4525963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sz="3600" smtClean="0"/>
              <a:t>	</a:t>
            </a:r>
            <a:endParaRPr lang="ru-RU" altLang="ru-RU" sz="360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r>
              <a:rPr lang="ru-RU" altLang="ru-RU" sz="3600" smtClean="0">
                <a:latin typeface="Times New Roman" pitchFamily="18" charset="0"/>
                <a:cs typeface="Times New Roman" pitchFamily="18" charset="0"/>
              </a:rPr>
              <a:t>	Числитель дроби                         Сколько?</a:t>
            </a:r>
          </a:p>
          <a:p>
            <a:pPr>
              <a:buFontTx/>
              <a:buNone/>
            </a:pPr>
            <a:endParaRPr lang="ru-RU" altLang="ru-RU" sz="36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r>
              <a:rPr lang="ru-RU" altLang="ru-RU" sz="360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altLang="ru-RU" sz="36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Дробная черта</a:t>
            </a:r>
          </a:p>
          <a:p>
            <a:pPr>
              <a:buFontTx/>
              <a:buNone/>
            </a:pPr>
            <a:endParaRPr lang="ru-RU" altLang="ru-RU" sz="360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r>
              <a:rPr lang="ru-RU" altLang="ru-RU" sz="36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Знаменатель дроби                         Каких?</a:t>
            </a:r>
          </a:p>
          <a:p>
            <a:pPr>
              <a:buFontTx/>
              <a:buNone/>
            </a:pPr>
            <a:endParaRPr lang="ru-RU" altLang="ru-RU" sz="360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5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3263" y="2616200"/>
            <a:ext cx="590550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29" name="Line 13"/>
          <p:cNvSpPr>
            <a:spLocks noChangeShapeType="1"/>
          </p:cNvSpPr>
          <p:nvPr/>
        </p:nvSpPr>
        <p:spPr bwMode="auto">
          <a:xfrm>
            <a:off x="3938588" y="2057400"/>
            <a:ext cx="1555750" cy="6858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0430" name="Line 14"/>
          <p:cNvSpPr>
            <a:spLocks noChangeShapeType="1"/>
          </p:cNvSpPr>
          <p:nvPr/>
        </p:nvSpPr>
        <p:spPr bwMode="auto">
          <a:xfrm>
            <a:off x="4140200" y="3354388"/>
            <a:ext cx="1066800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0431" name="Line 15"/>
          <p:cNvSpPr>
            <a:spLocks noChangeShapeType="1"/>
          </p:cNvSpPr>
          <p:nvPr/>
        </p:nvSpPr>
        <p:spPr bwMode="auto">
          <a:xfrm flipV="1">
            <a:off x="4495800" y="4102100"/>
            <a:ext cx="1143000" cy="4699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cxnSp>
        <p:nvCxnSpPr>
          <p:cNvPr id="12" name="Прямая со стрелкой 11"/>
          <p:cNvCxnSpPr/>
          <p:nvPr/>
        </p:nvCxnSpPr>
        <p:spPr>
          <a:xfrm flipH="1">
            <a:off x="6770688" y="2363788"/>
            <a:ext cx="1079500" cy="50482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 flipV="1">
            <a:off x="6770688" y="3860800"/>
            <a:ext cx="325437" cy="4826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3561" name="Прямоугольник 3"/>
          <p:cNvSpPr>
            <a:spLocks noChangeArrowheads="1"/>
          </p:cNvSpPr>
          <p:nvPr/>
        </p:nvSpPr>
        <p:spPr bwMode="auto">
          <a:xfrm>
            <a:off x="347663" y="5334000"/>
            <a:ext cx="86518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icrosoft Sans Serif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icrosoft Sans Serif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icrosoft Sans Serif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icrosoft Sans Serif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400" b="1" i="1">
                <a:solidFill>
                  <a:srgbClr val="FFFFFF"/>
                </a:solidFill>
                <a:latin typeface="Arial" charset="0"/>
              </a:rPr>
              <a:t>знаменатель показывает, на сколько долей делят, 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400" b="1" i="1">
                <a:solidFill>
                  <a:srgbClr val="FFFFFF"/>
                </a:solidFill>
                <a:latin typeface="Arial" charset="0"/>
              </a:rPr>
              <a:t>а числитель – сколько таких долей взято</a:t>
            </a:r>
            <a:r>
              <a:rPr lang="ru-RU" altLang="ru-RU" sz="2400" b="1">
                <a:solidFill>
                  <a:srgbClr val="FFFFFF"/>
                </a:solidFill>
                <a:latin typeface="Arial" charset="0"/>
              </a:rPr>
              <a:t> </a:t>
            </a:r>
            <a:endParaRPr lang="ru-RU" altLang="ru-RU" sz="2400" b="1" i="1" baseline="30000">
              <a:solidFill>
                <a:srgbClr val="FFFFFF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04799" y="1524000"/>
            <a:ext cx="8534401" cy="3719288"/>
          </a:xfrm>
          <a:prstGeom prst="rect">
            <a:avLst/>
          </a:prstGeom>
          <a:blipFill rotWithShape="1">
            <a:blip r:embed="rId2"/>
            <a:stretch>
              <a:fillRect l="-1429" t="-1639" r="-1429"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Прямоугольник 3"/>
          <p:cNvSpPr>
            <a:spLocks noChangeArrowheads="1"/>
          </p:cNvSpPr>
          <p:nvPr/>
        </p:nvSpPr>
        <p:spPr bwMode="auto">
          <a:xfrm>
            <a:off x="228600" y="1066800"/>
            <a:ext cx="8610600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icrosoft Sans Serif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icrosoft Sans Serif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icrosoft Sans Serif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icrosoft Sans Serif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000">
                <a:latin typeface="Times New Roman" pitchFamily="18" charset="0"/>
                <a:cs typeface="Times New Roman" pitchFamily="18" charset="0"/>
              </a:rPr>
              <a:t>Открываем ноутбуки заходим в общую папку, находим урок «Доли и дроби», по ссылкам выходим на задания и выполняем их.</a:t>
            </a:r>
            <a:br>
              <a:rPr lang="ru-RU" altLang="ru-RU" sz="400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4000">
                <a:latin typeface="Times New Roman" pitchFamily="18" charset="0"/>
                <a:cs typeface="Times New Roman" pitchFamily="18" charset="0"/>
              </a:rPr>
              <a:t>Задание №1</a:t>
            </a:r>
            <a:br>
              <a:rPr lang="ru-RU" altLang="ru-RU" sz="400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4000" u="sng">
                <a:latin typeface="Times New Roman" pitchFamily="18" charset="0"/>
                <a:cs typeface="Times New Roman" pitchFamily="18" charset="0"/>
              </a:rPr>
              <a:t>Обыкновенные доли и дроби</a:t>
            </a:r>
            <a:r>
              <a:rPr lang="ru-RU" altLang="ru-RU" sz="400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400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4000">
                <a:latin typeface="Times New Roman" pitchFamily="18" charset="0"/>
                <a:cs typeface="Times New Roman" pitchFamily="18" charset="0"/>
                <a:hlinkClick r:id="rId2"/>
              </a:rPr>
              <a:t>https://learningapps.org/view6745474</a:t>
            </a:r>
            <a:endParaRPr lang="ru-RU" altLang="ru-RU" sz="400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000">
                <a:latin typeface="Times New Roman" pitchFamily="18" charset="0"/>
                <a:cs typeface="Times New Roman" pitchFamily="18" charset="0"/>
              </a:rPr>
              <a:t>Оценить работу даем соседу по парте. </a:t>
            </a:r>
            <a:endParaRPr lang="ru-RU" altLang="ru-RU" sz="4000">
              <a:latin typeface="Arial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533400" y="1143000"/>
            <a:ext cx="5513388" cy="54864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Tx/>
              <a:buNone/>
              <a:defRPr/>
            </a:pPr>
            <a:r>
              <a:rPr lang="ru-RU" altLang="ru-RU" kern="0" dirty="0" smtClean="0">
                <a:solidFill>
                  <a:schemeClr val="hlink"/>
                </a:solidFill>
              </a:rPr>
              <a:t>Одолела нас дремота, </a:t>
            </a:r>
          </a:p>
          <a:p>
            <a:pPr>
              <a:buFontTx/>
              <a:buNone/>
              <a:defRPr/>
            </a:pPr>
            <a:r>
              <a:rPr lang="ru-RU" altLang="ru-RU" kern="0" dirty="0" smtClean="0">
                <a:solidFill>
                  <a:schemeClr val="hlink"/>
                </a:solidFill>
              </a:rPr>
              <a:t>Шевельнуться неохота</a:t>
            </a:r>
          </a:p>
          <a:p>
            <a:pPr>
              <a:buFontTx/>
              <a:buNone/>
              <a:defRPr/>
            </a:pPr>
            <a:r>
              <a:rPr lang="ru-RU" altLang="ru-RU" kern="0" dirty="0" smtClean="0">
                <a:solidFill>
                  <a:schemeClr val="hlink"/>
                </a:solidFill>
              </a:rPr>
              <a:t>Ну-ка делайте со мною </a:t>
            </a:r>
          </a:p>
          <a:p>
            <a:pPr>
              <a:buFontTx/>
              <a:buNone/>
              <a:defRPr/>
            </a:pPr>
            <a:r>
              <a:rPr lang="ru-RU" altLang="ru-RU" kern="0" dirty="0" smtClean="0">
                <a:solidFill>
                  <a:schemeClr val="hlink"/>
                </a:solidFill>
              </a:rPr>
              <a:t>Упражнение такое:</a:t>
            </a:r>
          </a:p>
          <a:p>
            <a:pPr>
              <a:buFontTx/>
              <a:buNone/>
              <a:defRPr/>
            </a:pPr>
            <a:r>
              <a:rPr lang="ru-RU" altLang="ru-RU" kern="0" dirty="0" smtClean="0">
                <a:solidFill>
                  <a:schemeClr val="hlink"/>
                </a:solidFill>
              </a:rPr>
              <a:t>Раз – поднялись, потянулись,</a:t>
            </a:r>
          </a:p>
          <a:p>
            <a:pPr>
              <a:buFontTx/>
              <a:buNone/>
              <a:defRPr/>
            </a:pPr>
            <a:r>
              <a:rPr lang="ru-RU" altLang="ru-RU" kern="0" dirty="0" smtClean="0">
                <a:solidFill>
                  <a:schemeClr val="hlink"/>
                </a:solidFill>
              </a:rPr>
              <a:t>Два – нагнулись, разогнулись,</a:t>
            </a:r>
          </a:p>
          <a:p>
            <a:pPr>
              <a:buFontTx/>
              <a:buNone/>
              <a:defRPr/>
            </a:pPr>
            <a:r>
              <a:rPr lang="ru-RU" altLang="ru-RU" kern="0" dirty="0" smtClean="0">
                <a:solidFill>
                  <a:schemeClr val="hlink"/>
                </a:solidFill>
              </a:rPr>
              <a:t>Три – в ладоши три хлопка</a:t>
            </a:r>
          </a:p>
          <a:p>
            <a:pPr>
              <a:buFontTx/>
              <a:buNone/>
              <a:defRPr/>
            </a:pPr>
            <a:r>
              <a:rPr lang="ru-RU" altLang="ru-RU" kern="0" dirty="0" smtClean="0">
                <a:solidFill>
                  <a:schemeClr val="hlink"/>
                </a:solidFill>
              </a:rPr>
              <a:t>Головою три  кивка,</a:t>
            </a:r>
          </a:p>
          <a:p>
            <a:pPr>
              <a:buFontTx/>
              <a:buNone/>
              <a:defRPr/>
            </a:pPr>
            <a:r>
              <a:rPr lang="ru-RU" altLang="ru-RU" kern="0" dirty="0" smtClean="0">
                <a:solidFill>
                  <a:schemeClr val="hlink"/>
                </a:solidFill>
              </a:rPr>
              <a:t>Руки шире, потом вниз,</a:t>
            </a:r>
          </a:p>
          <a:p>
            <a:pPr>
              <a:buFontTx/>
              <a:buNone/>
              <a:defRPr/>
            </a:pPr>
            <a:r>
              <a:rPr lang="ru-RU" altLang="ru-RU" kern="0" dirty="0" smtClean="0">
                <a:solidFill>
                  <a:schemeClr val="hlink"/>
                </a:solidFill>
              </a:rPr>
              <a:t>Повторяем без каприз.</a:t>
            </a:r>
          </a:p>
          <a:p>
            <a:pPr>
              <a:buFontTx/>
              <a:buNone/>
              <a:defRPr/>
            </a:pPr>
            <a:r>
              <a:rPr lang="ru-RU" altLang="ru-RU" kern="0" dirty="0" smtClean="0">
                <a:solidFill>
                  <a:schemeClr val="hlink"/>
                </a:solidFill>
              </a:rPr>
              <a:t>Присел, подпрыгнул - не ленись,</a:t>
            </a:r>
          </a:p>
          <a:p>
            <a:pPr>
              <a:buFontTx/>
              <a:buNone/>
              <a:defRPr/>
            </a:pPr>
            <a:r>
              <a:rPr lang="ru-RU" altLang="ru-RU" kern="0" dirty="0" smtClean="0">
                <a:solidFill>
                  <a:schemeClr val="hlink"/>
                </a:solidFill>
              </a:rPr>
              <a:t>А теперь опять садись.</a:t>
            </a:r>
          </a:p>
          <a:p>
            <a:pPr>
              <a:buFontTx/>
              <a:buNone/>
              <a:defRPr/>
            </a:pPr>
            <a:r>
              <a:rPr lang="ru-RU" altLang="ru-RU" kern="0" dirty="0" smtClean="0">
                <a:solidFill>
                  <a:schemeClr val="hlink"/>
                </a:solidFill>
              </a:rPr>
              <a:t>Сладко</a:t>
            </a:r>
            <a:r>
              <a:rPr lang="ru-RU" altLang="ru-RU" kern="0" dirty="0">
                <a:solidFill>
                  <a:schemeClr val="hlink"/>
                </a:solidFill>
              </a:rPr>
              <a:t>, сладко потянулись</a:t>
            </a:r>
          </a:p>
          <a:p>
            <a:pPr>
              <a:buFontTx/>
              <a:buNone/>
              <a:defRPr/>
            </a:pPr>
            <a:r>
              <a:rPr lang="ru-RU" altLang="ru-RU" kern="0" dirty="0">
                <a:solidFill>
                  <a:schemeClr val="hlink"/>
                </a:solidFill>
              </a:rPr>
              <a:t>И друг другу улыбнулись,</a:t>
            </a:r>
          </a:p>
          <a:p>
            <a:pPr>
              <a:buFontTx/>
              <a:buNone/>
              <a:defRPr/>
            </a:pPr>
            <a:r>
              <a:rPr lang="ru-RU" altLang="ru-RU" kern="0" dirty="0">
                <a:solidFill>
                  <a:schemeClr val="hlink"/>
                </a:solidFill>
              </a:rPr>
              <a:t>Рот закрыли на замок,</a:t>
            </a:r>
          </a:p>
          <a:p>
            <a:pPr>
              <a:buFontTx/>
              <a:buNone/>
              <a:defRPr/>
            </a:pPr>
            <a:r>
              <a:rPr lang="ru-RU" altLang="ru-RU" kern="0" dirty="0">
                <a:solidFill>
                  <a:schemeClr val="hlink"/>
                </a:solidFill>
              </a:rPr>
              <a:t>Продолжается урок.</a:t>
            </a:r>
          </a:p>
          <a:p>
            <a:pPr>
              <a:buFontTx/>
              <a:buNone/>
              <a:defRPr/>
            </a:pPr>
            <a:endParaRPr lang="ru-RU" altLang="ru-RU" kern="0" dirty="0" smtClean="0">
              <a:solidFill>
                <a:schemeClr val="hlink"/>
              </a:solidFill>
            </a:endParaRPr>
          </a:p>
          <a:p>
            <a:pPr>
              <a:buFontTx/>
              <a:buNone/>
              <a:defRPr/>
            </a:pPr>
            <a:endParaRPr lang="ru-RU" altLang="ru-RU" kern="0" dirty="0" smtClean="0">
              <a:solidFill>
                <a:schemeClr val="hlink"/>
              </a:solidFill>
            </a:endParaRPr>
          </a:p>
          <a:p>
            <a:pPr>
              <a:buFontTx/>
              <a:buNone/>
              <a:defRPr/>
            </a:pPr>
            <a:endParaRPr lang="ru-RU" altLang="ru-RU" kern="0" dirty="0" smtClean="0">
              <a:solidFill>
                <a:schemeClr val="hlink"/>
              </a:solidFill>
            </a:endParaRPr>
          </a:p>
          <a:p>
            <a:pPr>
              <a:buFontTx/>
              <a:buNone/>
              <a:defRPr/>
            </a:pPr>
            <a:endParaRPr lang="ru-RU" altLang="ru-RU" kern="0" dirty="0">
              <a:solidFill>
                <a:schemeClr val="hlink"/>
              </a:solidFill>
            </a:endParaRPr>
          </a:p>
        </p:txBody>
      </p:sp>
      <p:pic>
        <p:nvPicPr>
          <p:cNvPr id="26627" name="Picture 2" descr="C:\Users\User\Desktop\Сетевой проект\Математика и спорт\kid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903288"/>
            <a:ext cx="49212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2" descr="C:\Users\User\Desktop\Сетевой проект\Математика и спорт\kid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7863" y="4495800"/>
            <a:ext cx="4471987" cy="160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93829" y="3156789"/>
            <a:ext cx="4666021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</a:rPr>
              <a:t>Физкультминутка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4078288" y="933450"/>
            <a:ext cx="4375150" cy="1028700"/>
          </a:xfrm>
        </p:spPr>
        <p:txBody>
          <a:bodyPr/>
          <a:lstStyle/>
          <a:p>
            <a:pPr algn="ctr" eaLnBrk="1" hangingPunct="1"/>
            <a:r>
              <a:rPr lang="ru-RU" altLang="ru-RU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Дроби на Руси</a:t>
            </a:r>
          </a:p>
        </p:txBody>
      </p:sp>
      <p:sp>
        <p:nvSpPr>
          <p:cNvPr id="27651" name="Содержимое 2"/>
          <p:cNvSpPr>
            <a:spLocks noGrp="1"/>
          </p:cNvSpPr>
          <p:nvPr>
            <p:ph sz="half" idx="1"/>
          </p:nvPr>
        </p:nvSpPr>
        <p:spPr>
          <a:xfrm>
            <a:off x="200025" y="4270375"/>
            <a:ext cx="4040188" cy="1976438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sz="3200" b="1" i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 Руси дроби называли </a:t>
            </a:r>
            <a:r>
              <a:rPr lang="ru-RU" altLang="ru-RU" sz="32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долями</a:t>
            </a:r>
            <a:r>
              <a:rPr lang="ru-RU" altLang="ru-RU" sz="3200" b="1" i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sz="3200" b="1" i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позднее - </a:t>
            </a:r>
            <a:r>
              <a:rPr lang="ru-RU" altLang="ru-RU" sz="32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ломаными числами. </a:t>
            </a:r>
          </a:p>
        </p:txBody>
      </p:sp>
      <p:sp>
        <p:nvSpPr>
          <p:cNvPr id="23556" name="Содержимое 3"/>
          <p:cNvSpPr>
            <a:spLocks noGrp="1" noRot="1" noChangeAspect="1" noMove="1" noResize="1" noEditPoints="1" noAdjustHandles="1" noChangeArrowheads="1" noChangeShapeType="1" noTextEdit="1"/>
          </p:cNvSpPr>
          <p:nvPr>
            <p:ph sz="half" idx="2"/>
          </p:nvPr>
        </p:nvSpPr>
        <p:spPr>
          <a:xfrm>
            <a:off x="4566444" y="1962151"/>
            <a:ext cx="4402137" cy="6117167"/>
          </a:xfrm>
          <a:blipFill rotWithShape="1">
            <a:blip r:embed="rId3"/>
            <a:stretch>
              <a:fillRect l="-3047"/>
            </a:stretch>
          </a:blipFill>
          <a:extLst/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5541963" y="5465763"/>
            <a:ext cx="433387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54" name="Text Box 21"/>
          <p:cNvSpPr txBox="1">
            <a:spLocks noChangeArrowheads="1"/>
          </p:cNvSpPr>
          <p:nvPr/>
        </p:nvSpPr>
        <p:spPr bwMode="auto">
          <a:xfrm>
            <a:off x="1779588" y="6021388"/>
            <a:ext cx="992187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icrosoft Sans Serif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icrosoft Sans Serif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icrosoft Sans Serif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icrosoft Sans Serif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ru-RU" altLang="ru-RU" sz="1800" u="sng">
              <a:latin typeface="Arial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pic>
        <p:nvPicPr>
          <p:cNvPr id="27655" name="Picture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19200"/>
            <a:ext cx="4105275" cy="27860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4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304799" y="3337755"/>
            <a:ext cx="8088751" cy="1318694"/>
          </a:xfrm>
          <a:prstGeom prst="rect">
            <a:avLst/>
          </a:prstGeom>
          <a:blipFill rotWithShape="1">
            <a:blip r:embed="rId2"/>
            <a:stretch>
              <a:fillRect l="-904" t="-4630" r="-2185" b="-92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22531" name="Text Box 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172069" y="4656449"/>
            <a:ext cx="8354210" cy="1321324"/>
          </a:xfrm>
          <a:prstGeom prst="rect">
            <a:avLst/>
          </a:prstGeom>
          <a:blipFill rotWithShape="1">
            <a:blip r:embed="rId3"/>
            <a:stretch>
              <a:fillRect l="-1021" t="-4608" r="-948" b="-922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22532" name="Text Box 6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153584" y="2028908"/>
            <a:ext cx="8413392" cy="1323632"/>
          </a:xfrm>
          <a:prstGeom prst="rect">
            <a:avLst/>
          </a:prstGeom>
          <a:blipFill rotWithShape="1">
            <a:blip r:embed="rId4"/>
            <a:stretch>
              <a:fillRect l="-1014" t="-4608" r="-1014" b="-922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28677" name="TextBox 1"/>
          <p:cNvSpPr txBox="1">
            <a:spLocks noChangeArrowheads="1"/>
          </p:cNvSpPr>
          <p:nvPr/>
        </p:nvSpPr>
        <p:spPr bwMode="auto">
          <a:xfrm>
            <a:off x="255588" y="1219200"/>
            <a:ext cx="86074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icrosoft Sans Serif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icrosoft Sans Serif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icrosoft Sans Serif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icrosoft Sans Serif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ПРАВИЛЬНЫЕ   И   НЕПРАВИЛЬНЫЕ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ÐÐ°ÑÑÐ¸Ð½ÐºÐ¸ Ð¿Ð¾ Ð·Ð°Ð¿ÑÐ¾ÑÑ Ð¿ÑÐ°Ð²Ð¸Ð»ÑÐ½ÑÐµ Ð¸ Ð½ÐµÐ¿ÑÐ°Ð²Ð¸Ð»ÑÐ½ÑÐµ Ð´ÑÐ¾Ð±Ð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78" b="56146"/>
          <a:stretch>
            <a:fillRect/>
          </a:stretch>
        </p:blipFill>
        <p:spPr bwMode="auto">
          <a:xfrm>
            <a:off x="138113" y="3886200"/>
            <a:ext cx="8853487" cy="161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981200"/>
            <a:ext cx="3124200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0" name="TextBox 1"/>
          <p:cNvSpPr txBox="1">
            <a:spLocks noChangeArrowheads="1"/>
          </p:cNvSpPr>
          <p:nvPr/>
        </p:nvSpPr>
        <p:spPr bwMode="auto">
          <a:xfrm>
            <a:off x="385763" y="1760538"/>
            <a:ext cx="40386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Выберите и назовите правильные затем </a:t>
            </a:r>
          </a:p>
          <a:p>
            <a:pPr eaLnBrk="1" hangingPunct="1"/>
            <a:r>
              <a:rPr lang="ru-RU" altLang="ru-RU" sz="28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неправильные дроби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>
          <a:xfrm>
            <a:off x="381000" y="2789238"/>
            <a:ext cx="8458200" cy="715962"/>
          </a:xfrm>
        </p:spPr>
        <p:txBody>
          <a:bodyPr/>
          <a:lstStyle/>
          <a:p>
            <a:pPr algn="ctr"/>
            <a:r>
              <a:rPr lang="ru-RU" altLang="ru-RU" sz="3200" smtClean="0">
                <a:latin typeface="Times New Roman" pitchFamily="18" charset="0"/>
                <a:cs typeface="Times New Roman" pitchFamily="18" charset="0"/>
              </a:rPr>
              <a:t>В ноутбуках заходим в общую папку , находим урок «Доли и дроби», по ссылкам выходим на задания и выполняем их.</a:t>
            </a:r>
            <a:br>
              <a:rPr lang="ru-RU" altLang="ru-RU" sz="32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200" smtClean="0">
                <a:latin typeface="Times New Roman" pitchFamily="18" charset="0"/>
                <a:cs typeface="Times New Roman" pitchFamily="18" charset="0"/>
              </a:rPr>
              <a:t>Задание 2:</a:t>
            </a:r>
            <a:br>
              <a:rPr lang="ru-RU" altLang="ru-RU" sz="32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200" u="sng" smtClean="0">
                <a:latin typeface="Times New Roman" pitchFamily="18" charset="0"/>
                <a:cs typeface="Times New Roman" pitchFamily="18" charset="0"/>
              </a:rPr>
              <a:t>Правильные и неправильные дроби </a:t>
            </a:r>
            <a:r>
              <a:rPr lang="ru-RU" altLang="ru-RU" sz="32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32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200" smtClean="0">
                <a:latin typeface="Times New Roman" pitchFamily="18" charset="0"/>
                <a:cs typeface="Times New Roman" pitchFamily="18" charset="0"/>
                <a:hlinkClick r:id="rId2"/>
              </a:rPr>
              <a:t>https://learningapps.org/view6774350</a:t>
            </a:r>
            <a:r>
              <a:rPr lang="ru-RU" altLang="ru-RU" sz="320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altLang="ru-RU" sz="32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200" smtClean="0">
                <a:latin typeface="Times New Roman" pitchFamily="18" charset="0"/>
                <a:cs typeface="Times New Roman" pitchFamily="18" charset="0"/>
              </a:rPr>
              <a:t>Скриншоты с ответами отправляем в общую папку. Не забывайте подписывать.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1175" y="744538"/>
            <a:ext cx="8229600" cy="1143000"/>
          </a:xfrm>
        </p:spPr>
        <p:txBody>
          <a:bodyPr/>
          <a:lstStyle/>
          <a:p>
            <a:pPr algn="ctr"/>
            <a:r>
              <a:rPr lang="ru-RU" altLang="ru-RU" b="1" smtClean="0">
                <a:solidFill>
                  <a:srgbClr val="FFFF00"/>
                </a:solidFill>
                <a:latin typeface="Georgia" pitchFamily="18" charset="0"/>
              </a:rPr>
              <a:t>Домашнее задание</a:t>
            </a:r>
            <a:endParaRPr lang="ru-RU" altLang="ru-RU" smtClean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92075" y="1595438"/>
            <a:ext cx="8763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icrosoft Sans Serif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icrosoft Sans Serif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icrosoft Sans Serif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icrosoft Sans Serif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altLang="ru-RU" b="1" i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Глава 8. П. 8.1 и 8.2., № 604, 606, 608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2075" y="2133600"/>
            <a:ext cx="8648700" cy="4967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just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Вкусное задание: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342900" indent="-342900" algn="just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Купи мандарин или апельсин. Раздели его на дольки, посчитай, сколько  всего долек? Угости своих родных и не   забудь записать, какую  часть фрукта получил каждый, и какая часть досталась тебе.</a:t>
            </a:r>
          </a:p>
          <a:p>
            <a:pPr marL="342900" indent="-342900" algn="just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Купи большую шоколадку. </a:t>
            </a:r>
          </a:p>
          <a:p>
            <a:pPr marL="342900" indent="-342900" algn="just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Раздели её на дольки, посчитай, </a:t>
            </a:r>
          </a:p>
          <a:p>
            <a:pPr marL="342900" indent="-342900" algn="just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сколько  всего долек? </a:t>
            </a:r>
          </a:p>
          <a:p>
            <a:pPr marL="342900" indent="-342900" algn="just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Угости своих родных и не забудь   записать, какую  часть шоколадки получил каждый, и какая часть досталась тебе.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accent3">
                  <a:lumMod val="40000"/>
                  <a:lumOff val="6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7" name="Picture 2" descr="C:\Documents and Settings\Admin\Мои документы\Мои рисунки\41831-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875" y="3810000"/>
            <a:ext cx="2768600" cy="166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1828800"/>
            <a:ext cx="8534400" cy="715963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ru-RU" altLang="ru-RU" sz="4000" smtClean="0">
                <a:solidFill>
                  <a:schemeClr val="bg1"/>
                </a:solidFill>
              </a:rPr>
              <a:t>Решите задачу: </a:t>
            </a:r>
            <a:br>
              <a:rPr lang="ru-RU" altLang="ru-RU" sz="4000" smtClean="0">
                <a:solidFill>
                  <a:schemeClr val="bg1"/>
                </a:solidFill>
              </a:rPr>
            </a:br>
            <a:r>
              <a:rPr lang="ru-RU" altLang="ru-RU" sz="4000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Мама принесла 10 яблок и решила поделить их между 5 детьми. Сколько яблок получит каждый?</a:t>
            </a:r>
            <a:endParaRPr lang="ru-RU" altLang="ru-RU" sz="400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4" descr="C:\Users\User\Desktop\Урок с УУД 5 класс Доли и дроби\Доли и дроби\tmb_51775_767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581400"/>
            <a:ext cx="4943475" cy="278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4876800" y="152400"/>
            <a:ext cx="4253552" cy="1143000"/>
          </a:xfrm>
        </p:spPr>
        <p:txBody>
          <a:bodyPr/>
          <a:lstStyle/>
          <a:p>
            <a:pPr algn="ctr"/>
            <a:r>
              <a:rPr lang="ru-RU" alt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5921830"/>
              </p:ext>
            </p:extLst>
          </p:nvPr>
        </p:nvGraphicFramePr>
        <p:xfrm>
          <a:off x="228600" y="1994090"/>
          <a:ext cx="8610600" cy="4711510"/>
        </p:xfrm>
        <a:graphic>
          <a:graphicData uri="http://schemas.openxmlformats.org/drawingml/2006/table">
            <a:tbl>
              <a:tblPr/>
              <a:tblGrid>
                <a:gridCol w="3827463"/>
                <a:gridCol w="1201737"/>
                <a:gridCol w="1447800"/>
                <a:gridCol w="1295400"/>
                <a:gridCol w="838200"/>
              </a:tblGrid>
              <a:tr h="1295400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AE7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 понял отлично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AE7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Понял, но остались некоторые вопросы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AE7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Возникло много вопросов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AE7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понял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AE7"/>
                    </a:solidFill>
                  </a:tcPr>
                </a:tc>
              </a:tr>
              <a:tr h="285750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Что такое доля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D3CC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D3CC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D3CC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D3CC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D3CC"/>
                    </a:solidFill>
                  </a:tcPr>
                </a:tc>
              </a:tr>
              <a:tr h="285750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Что такое обыкновенная дробь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AE7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D3CC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AE7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D3CC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AE7"/>
                    </a:solidFill>
                  </a:tcPr>
                </a:tc>
              </a:tr>
              <a:tr h="571500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Где записывается числитель дроби, и где - знаменатель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D3CC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D3CC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D3CC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D3CC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D3CC"/>
                    </a:solidFill>
                  </a:tcPr>
                </a:tc>
              </a:tr>
              <a:tr h="571500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Что показывают числитель и знаменатель дроби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AE7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D3CC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AE7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D3CC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AE7"/>
                    </a:solidFill>
                  </a:tcPr>
                </a:tc>
              </a:tr>
              <a:tr h="571500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Какие дроби называют правильными, какие неправильными.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AE7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AE7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AE7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AE7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Microsoft Sans Serif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AE7"/>
                    </a:solidFill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Самооценка </a:t>
                      </a:r>
                      <a:r>
                        <a:rPr lang="ru-RU" sz="2000" b="1" i="1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за работу на уроке</a:t>
                      </a:r>
                      <a:endParaRPr lang="ru-RU" sz="2000" b="1" i="1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(Обведите в </a:t>
                      </a:r>
                      <a:r>
                        <a:rPr lang="ru-RU" sz="2000" b="1" i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кружок)</a:t>
                      </a:r>
                      <a:endParaRPr lang="ru-RU" sz="2000" b="1" i="1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A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«5»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A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«4»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A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«3»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A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«2»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64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AE7"/>
                    </a:solidFill>
                  </a:tcPr>
                </a:tc>
              </a:tr>
            </a:tbl>
          </a:graphicData>
        </a:graphic>
      </p:graphicFrame>
      <p:sp>
        <p:nvSpPr>
          <p:cNvPr id="32815" name="Rectangle 1"/>
          <p:cNvSpPr>
            <a:spLocks noChangeArrowheads="1"/>
          </p:cNvSpPr>
          <p:nvPr/>
        </p:nvSpPr>
        <p:spPr bwMode="auto">
          <a:xfrm>
            <a:off x="304800" y="1161960"/>
            <a:ext cx="8146576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BBC4ED"/>
                    </a:gs>
                    <a:gs pos="100000">
                      <a:schemeClr val="bg2">
                        <a:alpha val="14998"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icrosoft Sans Serif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icrosoft Sans Serif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icrosoft Sans Serif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icrosoft Sans Serif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Отметьте любым значком ту клетку в таблице, которая соответствует тому, как вы усвоили материал урока.</a:t>
            </a:r>
          </a:p>
          <a:p>
            <a:pPr>
              <a:spcBef>
                <a:spcPct val="0"/>
              </a:spcBef>
              <a:buFontTx/>
              <a:buNone/>
            </a:pPr>
            <a:endParaRPr lang="ru-RU" alt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edg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400" y="533400"/>
            <a:ext cx="8001000" cy="30469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9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Спасибо </a:t>
            </a:r>
          </a:p>
          <a:p>
            <a:pPr>
              <a:defRPr/>
            </a:pPr>
            <a:r>
              <a:rPr lang="ru-RU" sz="9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за урок!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Урок с УУД 5 класс Доли и дроби\Доли и дроби\arbuz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352800"/>
            <a:ext cx="3352800" cy="314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Прямоугольник 1"/>
          <p:cNvSpPr>
            <a:spLocks noChangeArrowheads="1"/>
          </p:cNvSpPr>
          <p:nvPr/>
        </p:nvSpPr>
        <p:spPr bwMode="auto">
          <a:xfrm>
            <a:off x="0" y="1219200"/>
            <a:ext cx="8991600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Microsoft Sans Serif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Microsoft Sans Serif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Microsoft Sans Serif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Microsoft Sans Serif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000">
                <a:solidFill>
                  <a:schemeClr val="bg1"/>
                </a:solidFill>
                <a:latin typeface="Arial" charset="0"/>
              </a:rPr>
              <a:t>Решите задачу: </a:t>
            </a:r>
            <a:br>
              <a:rPr lang="ru-RU" altLang="ru-RU" sz="4000">
                <a:solidFill>
                  <a:schemeClr val="bg1"/>
                </a:solidFill>
                <a:latin typeface="Arial" charset="0"/>
              </a:rPr>
            </a:br>
            <a:r>
              <a:rPr lang="ru-RU" altLang="ru-RU" sz="40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Мама принесла арбуз и решила поделить их между 5 детьми. Сколько  получит каждый?</a:t>
            </a:r>
            <a:endParaRPr lang="ru-RU" altLang="ru-RU" sz="4000">
              <a:latin typeface="Arial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228600" y="914400"/>
            <a:ext cx="6554788" cy="1524000"/>
          </a:xfrm>
        </p:spPr>
        <p:txBody>
          <a:bodyPr/>
          <a:lstStyle/>
          <a:p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Разгадайте ребусы:</a:t>
            </a: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04" r="33803"/>
          <a:stretch>
            <a:fillRect/>
          </a:stretch>
        </p:blipFill>
        <p:spPr>
          <a:xfrm>
            <a:off x="304800" y="2133600"/>
            <a:ext cx="3048000" cy="3092450"/>
          </a:xfrm>
        </p:spPr>
      </p:pic>
      <p:pic>
        <p:nvPicPr>
          <p:cNvPr id="7172" name="Рисунок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12" t="40215" r="20457" b="26691"/>
          <a:stretch>
            <a:fillRect/>
          </a:stretch>
        </p:blipFill>
        <p:spPr bwMode="auto">
          <a:xfrm>
            <a:off x="3962400" y="2290763"/>
            <a:ext cx="5029200" cy="273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Ирина\Desktop\Image231.gif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0" t="3038" r="10638" b="6223"/>
          <a:stretch>
            <a:fillRect/>
          </a:stretch>
        </p:blipFill>
        <p:spPr>
          <a:xfrm>
            <a:off x="3733800" y="1219200"/>
            <a:ext cx="4953000" cy="2663825"/>
          </a:xfrm>
        </p:spPr>
      </p:pic>
      <p:pic>
        <p:nvPicPr>
          <p:cNvPr id="8195" name="Рисунок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11" t="40926" r="19574" b="27402"/>
          <a:stretch>
            <a:fillRect/>
          </a:stretch>
        </p:blipFill>
        <p:spPr bwMode="auto">
          <a:xfrm>
            <a:off x="533400" y="3957638"/>
            <a:ext cx="4267200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914400" y="2438400"/>
            <a:ext cx="7315200" cy="715963"/>
          </a:xfrm>
        </p:spPr>
        <p:txBody>
          <a:bodyPr/>
          <a:lstStyle/>
          <a:p>
            <a:pPr algn="ctr" eaLnBrk="1" hangingPunct="1"/>
            <a:r>
              <a:rPr lang="ru-RU" altLang="ru-RU" smtClean="0"/>
              <a:t>Тема сегодняшнего урока</a:t>
            </a:r>
            <a:br>
              <a:rPr lang="ru-RU" altLang="ru-RU" smtClean="0"/>
            </a:br>
            <a:r>
              <a:rPr lang="ru-RU" altLang="ru-RU" sz="7200" smtClean="0"/>
              <a:t>Доли и дроби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609600" y="2667000"/>
            <a:ext cx="7315200" cy="715963"/>
          </a:xfrm>
        </p:spPr>
        <p:txBody>
          <a:bodyPr/>
          <a:lstStyle/>
          <a:p>
            <a:pPr algn="ctr"/>
            <a:r>
              <a:rPr lang="ru-RU" altLang="ru-RU" smtClean="0"/>
              <a:t>Арбуз – целое,</a:t>
            </a:r>
            <a:br>
              <a:rPr lang="ru-RU" altLang="ru-RU" smtClean="0"/>
            </a:br>
            <a:r>
              <a:rPr lang="ru-RU" altLang="ru-RU" smtClean="0"/>
              <a:t>его принимают за 1.</a:t>
            </a:r>
            <a:br>
              <a:rPr lang="ru-RU" altLang="ru-RU" smtClean="0"/>
            </a:br>
            <a:r>
              <a:rPr lang="ru-RU" altLang="ru-RU" smtClean="0"/>
              <a:t>Чтобы разделить его между детьми, его нужно разрезать на части- доли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playback (24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52950" y="3414713"/>
            <a:ext cx="38100" cy="28575"/>
          </a:xfrm>
          <a:prstGeom prst="rect">
            <a:avLst/>
          </a:prstGeom>
        </p:spPr>
      </p:pic>
      <p:pic>
        <p:nvPicPr>
          <p:cNvPr id="4" name="videoplayback (24)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4800" y="95250"/>
            <a:ext cx="8305800" cy="62293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powerpoint-template-24">
  <a:themeElements>
    <a:clrScheme name="">
      <a:dk1>
        <a:srgbClr val="FFFFFF"/>
      </a:dk1>
      <a:lt1>
        <a:srgbClr val="FFFFFF"/>
      </a:lt1>
      <a:dk2>
        <a:srgbClr val="FFFFFF"/>
      </a:dk2>
      <a:lt2>
        <a:srgbClr val="0120BD"/>
      </a:lt2>
      <a:accent1>
        <a:srgbClr val="C300E6"/>
      </a:accent1>
      <a:accent2>
        <a:srgbClr val="F96F1C"/>
      </a:accent2>
      <a:accent3>
        <a:srgbClr val="FFFFFF"/>
      </a:accent3>
      <a:accent4>
        <a:srgbClr val="DADADA"/>
      </a:accent4>
      <a:accent5>
        <a:srgbClr val="DEAAF0"/>
      </a:accent5>
      <a:accent6>
        <a:srgbClr val="E26418"/>
      </a:accent6>
      <a:hlink>
        <a:srgbClr val="FFBF07"/>
      </a:hlink>
      <a:folHlink>
        <a:srgbClr val="FFFFFF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FBB240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FE564C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BB2A32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E84A25"/>
        </a:lt2>
        <a:accent1>
          <a:srgbClr val="ED6A24"/>
        </a:accent1>
        <a:accent2>
          <a:srgbClr val="F99E1C"/>
        </a:accent2>
        <a:accent3>
          <a:srgbClr val="FFFFFF"/>
        </a:accent3>
        <a:accent4>
          <a:srgbClr val="404040"/>
        </a:accent4>
        <a:accent5>
          <a:srgbClr val="F4B9AC"/>
        </a:accent5>
        <a:accent6>
          <a:srgbClr val="E28F18"/>
        </a:accent6>
        <a:hlink>
          <a:srgbClr val="F1B54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B92D14"/>
        </a:lt2>
        <a:accent1>
          <a:srgbClr val="D34E13"/>
        </a:accent1>
        <a:accent2>
          <a:srgbClr val="DC9009"/>
        </a:accent2>
        <a:accent3>
          <a:srgbClr val="FFFFFF"/>
        </a:accent3>
        <a:accent4>
          <a:srgbClr val="404040"/>
        </a:accent4>
        <a:accent5>
          <a:srgbClr val="E6B2AA"/>
        </a:accent5>
        <a:accent6>
          <a:srgbClr val="C78207"/>
        </a:accent6>
        <a:hlink>
          <a:srgbClr val="EEC63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AE6310"/>
        </a:lt2>
        <a:accent1>
          <a:srgbClr val="E79613"/>
        </a:accent1>
        <a:accent2>
          <a:srgbClr val="E1720D"/>
        </a:accent2>
        <a:accent3>
          <a:srgbClr val="FFFFFF"/>
        </a:accent3>
        <a:accent4>
          <a:srgbClr val="404040"/>
        </a:accent4>
        <a:accent5>
          <a:srgbClr val="F1C9AA"/>
        </a:accent5>
        <a:accent6>
          <a:srgbClr val="CC670B"/>
        </a:accent6>
        <a:hlink>
          <a:srgbClr val="C6470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AF5612"/>
        </a:lt2>
        <a:accent1>
          <a:srgbClr val="CB882F"/>
        </a:accent1>
        <a:accent2>
          <a:srgbClr val="E7C432"/>
        </a:accent2>
        <a:accent3>
          <a:srgbClr val="FFFFFF"/>
        </a:accent3>
        <a:accent4>
          <a:srgbClr val="404040"/>
        </a:accent4>
        <a:accent5>
          <a:srgbClr val="E2C3AD"/>
        </a:accent5>
        <a:accent6>
          <a:srgbClr val="D1B12C"/>
        </a:accent6>
        <a:hlink>
          <a:srgbClr val="EECA3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9A5E40"/>
        </a:lt2>
        <a:accent1>
          <a:srgbClr val="AE7750"/>
        </a:accent1>
        <a:accent2>
          <a:srgbClr val="C08D60"/>
        </a:accent2>
        <a:accent3>
          <a:srgbClr val="FFFFFF"/>
        </a:accent3>
        <a:accent4>
          <a:srgbClr val="404040"/>
        </a:accent4>
        <a:accent5>
          <a:srgbClr val="D3BDB3"/>
        </a:accent5>
        <a:accent6>
          <a:srgbClr val="AE7F56"/>
        </a:accent6>
        <a:hlink>
          <a:srgbClr val="CCA47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D1BB77"/>
        </a:lt2>
        <a:accent1>
          <a:srgbClr val="DBBA87"/>
        </a:accent1>
        <a:accent2>
          <a:srgbClr val="E0B265"/>
        </a:accent2>
        <a:accent3>
          <a:srgbClr val="FFFFFF"/>
        </a:accent3>
        <a:accent4>
          <a:srgbClr val="404040"/>
        </a:accent4>
        <a:accent5>
          <a:srgbClr val="EAD9C3"/>
        </a:accent5>
        <a:accent6>
          <a:srgbClr val="CBA15B"/>
        </a:accent6>
        <a:hlink>
          <a:srgbClr val="E9C27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3D3D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FFFFFF"/>
        </a:dk1>
        <a:lt1>
          <a:srgbClr val="FFFFFF"/>
        </a:lt1>
        <a:dk2>
          <a:srgbClr val="FFFFFF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DADADA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FFFFFF"/>
        </a:dk1>
        <a:lt1>
          <a:srgbClr val="FFFFFF"/>
        </a:lt1>
        <a:dk2>
          <a:srgbClr val="FFFFFF"/>
        </a:dk2>
        <a:lt2>
          <a:srgbClr val="55A6FE"/>
        </a:lt2>
        <a:accent1>
          <a:srgbClr val="71BBFF"/>
        </a:accent1>
        <a:accent2>
          <a:srgbClr val="74CCFF"/>
        </a:accent2>
        <a:accent3>
          <a:srgbClr val="FFFFFF"/>
        </a:accent3>
        <a:accent4>
          <a:srgbClr val="DADADA"/>
        </a:accent4>
        <a:accent5>
          <a:srgbClr val="BBDAFF"/>
        </a:accent5>
        <a:accent6>
          <a:srgbClr val="68B9E7"/>
        </a:accent6>
        <a:hlink>
          <a:srgbClr val="94D8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6">
        <a:dk1>
          <a:srgbClr val="FFFFFF"/>
        </a:dk1>
        <a:lt1>
          <a:srgbClr val="FFFFFF"/>
        </a:lt1>
        <a:dk2>
          <a:srgbClr val="FFFFFF"/>
        </a:dk2>
        <a:lt2>
          <a:srgbClr val="4BA1FF"/>
        </a:lt2>
        <a:accent1>
          <a:srgbClr val="5DB2FF"/>
        </a:accent1>
        <a:accent2>
          <a:srgbClr val="65C8FF"/>
        </a:accent2>
        <a:accent3>
          <a:srgbClr val="FFFFFF"/>
        </a:accent3>
        <a:accent4>
          <a:srgbClr val="DADADA"/>
        </a:accent4>
        <a:accent5>
          <a:srgbClr val="B6D5FF"/>
        </a:accent5>
        <a:accent6>
          <a:srgbClr val="5BB5E7"/>
        </a:accent6>
        <a:hlink>
          <a:srgbClr val="87E1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1100</TotalTime>
  <Words>506</Words>
  <Application>Microsoft Office PowerPoint</Application>
  <PresentationFormat>Экран (4:3)</PresentationFormat>
  <Paragraphs>148</Paragraphs>
  <Slides>31</Slides>
  <Notes>6</Notes>
  <HiddenSlides>0</HiddenSlides>
  <MMClips>2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31</vt:i4>
      </vt:variant>
    </vt:vector>
  </HeadingPairs>
  <TitlesOfParts>
    <vt:vector size="34" baseType="lpstr">
      <vt:lpstr>powerpoint-template-24</vt:lpstr>
      <vt:lpstr>Формула</vt:lpstr>
      <vt:lpstr>Диаграмма Microsoft Excel</vt:lpstr>
      <vt:lpstr>Доли и дроби</vt:lpstr>
      <vt:lpstr>Презентация PowerPoint</vt:lpstr>
      <vt:lpstr>Решите задачу:  Мама принесла 10 яблок и решила поделить их между 5 детьми. Сколько яблок получит каждый?</vt:lpstr>
      <vt:lpstr>Презентация PowerPoint</vt:lpstr>
      <vt:lpstr>Разгадайте ребусы:</vt:lpstr>
      <vt:lpstr>Презентация PowerPoint</vt:lpstr>
      <vt:lpstr>Тема сегодняшнего урока Доли и дроби</vt:lpstr>
      <vt:lpstr>Арбуз – целое, его принимают за 1. Чтобы разделить его между детьми, его нужно разрезать на части- доли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Половина. </vt:lpstr>
      <vt:lpstr>Презентация PowerPoint</vt:lpstr>
      <vt:lpstr>Презентация PowerPoint</vt:lpstr>
      <vt:lpstr>Презентация PowerPoint</vt:lpstr>
      <vt:lpstr>Вопрос 1. Какая часть круга красная? Вопрос 2. Какая часть круга синяя?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Дроби на Руси</vt:lpstr>
      <vt:lpstr>Презентация PowerPoint</vt:lpstr>
      <vt:lpstr>Презентация PowerPoint</vt:lpstr>
      <vt:lpstr>В ноутбуках заходим в общую папку , находим урок «Доли и дроби», по ссылкам выходим на задания и выполняем их. Задание 2: Правильные и неправильные дроби  https://learningapps.org/view6774350  Скриншоты с ответами отправляем в общую папку. Не забывайте подписывать.</vt:lpstr>
      <vt:lpstr>Домашнее задание</vt:lpstr>
      <vt:lpstr>РЕФЛЕКСИЯ</vt:lpstr>
      <vt:lpstr>Презентация PowerPoint</vt:lpstr>
    </vt:vector>
  </TitlesOfParts>
  <Company>Templates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SmileTemplates.com</dc:creator>
  <cp:lastModifiedBy>teacher</cp:lastModifiedBy>
  <cp:revision>162</cp:revision>
  <dcterms:created xsi:type="dcterms:W3CDTF">2007-04-02T02:11:51Z</dcterms:created>
  <dcterms:modified xsi:type="dcterms:W3CDTF">2019-03-13T07:09:15Z</dcterms:modified>
</cp:coreProperties>
</file>