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sldIdLst>
    <p:sldId id="256" r:id="rId2"/>
    <p:sldId id="257" r:id="rId3"/>
    <p:sldId id="272" r:id="rId4"/>
    <p:sldId id="270" r:id="rId5"/>
    <p:sldId id="271" r:id="rId6"/>
    <p:sldId id="258" r:id="rId7"/>
    <p:sldId id="260" r:id="rId8"/>
    <p:sldId id="273" r:id="rId9"/>
    <p:sldId id="262" r:id="rId10"/>
    <p:sldId id="263" r:id="rId11"/>
    <p:sldId id="261" r:id="rId12"/>
    <p:sldId id="264" r:id="rId13"/>
    <p:sldId id="265" r:id="rId14"/>
    <p:sldId id="268" r:id="rId15"/>
    <p:sldId id="274" r:id="rId16"/>
    <p:sldId id="269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2F18E-258C-4B1E-BF05-1B5830ABC98B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22F8C-101D-429B-B174-0AF24EF3D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22F8C-101D-429B-B174-0AF24EF3D9B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E22F8C-101D-429B-B174-0AF24EF3D9B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«</a:t>
            </a:r>
            <a:r>
              <a:rPr lang="ru-RU" sz="2800" dirty="0" err="1" smtClean="0"/>
              <a:t>Лчеивосы</a:t>
            </a:r>
            <a:r>
              <a:rPr lang="ru-RU" sz="2800" dirty="0" smtClean="0"/>
              <a:t> </a:t>
            </a:r>
            <a:r>
              <a:rPr lang="ru-RU" sz="2800" dirty="0" err="1" smtClean="0"/>
              <a:t>етнеаврсвна</a:t>
            </a:r>
            <a:r>
              <a:rPr lang="ru-RU" sz="3100" dirty="0" smtClean="0"/>
              <a:t>» </a:t>
            </a:r>
            <a:br>
              <a:rPr lang="ru-RU" sz="3100" dirty="0" smtClean="0"/>
            </a:br>
            <a:r>
              <a:rPr lang="ru-RU" sz="1800" dirty="0" smtClean="0"/>
              <a:t>8 КЛАСС</a:t>
            </a:r>
            <a:r>
              <a:rPr lang="ru-RU" dirty="0" smtClean="0"/>
              <a:t> </a:t>
            </a:r>
            <a:r>
              <a:rPr lang="ru-RU" b="1" dirty="0" smtClean="0"/>
              <a:t>                                                                                                                                        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Константинова Людмила Александровна</a:t>
            </a:r>
            <a:endParaRPr lang="en-US" b="1" dirty="0" smtClean="0"/>
          </a:p>
          <a:p>
            <a:r>
              <a:rPr lang="ru-RU" b="1" dirty="0" smtClean="0"/>
              <a:t>МКОУ ШР «СОШ №8» </a:t>
            </a:r>
            <a:endParaRPr lang="en-US" b="1" dirty="0" smtClean="0"/>
          </a:p>
          <a:p>
            <a:r>
              <a:rPr lang="ru-RU" dirty="0" smtClean="0"/>
              <a:t>учитель математики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27563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1412776"/>
            <a:ext cx="4042792" cy="397328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Сравните числа а и в, если</a:t>
            </a:r>
          </a:p>
          <a:p>
            <a:pPr marL="566928" indent="-457200"/>
            <a:r>
              <a:rPr lang="ru-RU" dirty="0" smtClean="0"/>
              <a:t>а-в=0,09, то </a:t>
            </a:r>
            <a:r>
              <a:rPr lang="ru-RU" dirty="0" smtClean="0">
                <a:solidFill>
                  <a:srgbClr val="FF0000"/>
                </a:solidFill>
              </a:rPr>
              <a:t>а &gt; в</a:t>
            </a:r>
          </a:p>
          <a:p>
            <a:pPr marL="566928" indent="-457200"/>
            <a:r>
              <a:rPr lang="ru-RU" dirty="0" smtClean="0"/>
              <a:t>а-в=0, то  </a:t>
            </a:r>
            <a:r>
              <a:rPr lang="ru-RU" dirty="0" smtClean="0">
                <a:solidFill>
                  <a:srgbClr val="FF0000"/>
                </a:solidFill>
              </a:rPr>
              <a:t>а&lt;в</a:t>
            </a:r>
          </a:p>
          <a:p>
            <a:pPr marL="566928" indent="-457200"/>
            <a:r>
              <a:rPr lang="ru-RU" dirty="0" smtClean="0"/>
              <a:t>а-в=-4,5, то </a:t>
            </a:r>
            <a:r>
              <a:rPr lang="ru-RU" dirty="0" err="1" smtClean="0">
                <a:solidFill>
                  <a:srgbClr val="FF0000"/>
                </a:solidFill>
              </a:rPr>
              <a:t>а=в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2. Известно, что а     . Каким числом может выражаться их разность? (отметьте правильный ответ)</a:t>
            </a:r>
          </a:p>
          <a:p>
            <a:r>
              <a:rPr lang="ru-RU" dirty="0" smtClean="0"/>
              <a:t>а) 5;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б) -3,72;</a:t>
            </a:r>
          </a:p>
          <a:p>
            <a:r>
              <a:rPr lang="ru-RU" dirty="0" smtClean="0"/>
              <a:t>в) 0</a:t>
            </a:r>
          </a:p>
          <a:p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8344" y="1484784"/>
            <a:ext cx="490963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/>
          </a:bodyPr>
          <a:lstStyle/>
          <a:p>
            <a:pPr lvl="0"/>
            <a:endParaRPr lang="ru-RU" dirty="0" smtClean="0"/>
          </a:p>
          <a:p>
            <a:pPr lvl="0"/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1)  	 </a:t>
            </a:r>
          </a:p>
          <a:p>
            <a:r>
              <a:rPr lang="ru-RU" dirty="0" smtClean="0"/>
              <a:t>2)  </a:t>
            </a:r>
          </a:p>
          <a:p>
            <a:r>
              <a:rPr lang="ru-RU" dirty="0" smtClean="0"/>
              <a:t>3)  </a:t>
            </a:r>
          </a:p>
          <a:p>
            <a:r>
              <a:rPr lang="ru-RU" dirty="0" smtClean="0"/>
              <a:t>4)  </a:t>
            </a:r>
          </a:p>
          <a:p>
            <a:pPr>
              <a:buNone/>
            </a:pPr>
            <a:r>
              <a:rPr lang="ru-RU" dirty="0" smtClean="0"/>
              <a:t>Ответ: 3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На координатной прямой отмечено число а. Какое из утверждений относительно этого числа является верным?</a:t>
            </a:r>
            <a:r>
              <a:rPr lang="ru-RU" sz="2200" i="1" dirty="0" smtClean="0"/>
              <a:t> В ответе укажите номер правильного варианта.</a:t>
            </a:r>
            <a:endParaRPr lang="ru-RU" dirty="0"/>
          </a:p>
        </p:txBody>
      </p:sp>
      <p:pic>
        <p:nvPicPr>
          <p:cNvPr id="4" name="Рисунок 3" descr="https://oge.sdamgia.ru/get_file?id=2340&amp;png=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348880"/>
            <a:ext cx="662473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oge.sdamgia.ru/formula/bd/bd5b0b8255c553d762d205ffb1ba75d8p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59632" y="3212976"/>
            <a:ext cx="1584176" cy="305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s://oge.sdamgia.ru/formula/a2/a2ad0db419c2d1e55dfd411e463895fap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3645024"/>
            <a:ext cx="1296144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s://oge.sdamgia.ru/formula/0f/0f646ff5730bf7ca0c94c81caeea28a8p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4077072"/>
            <a:ext cx="1368152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s://oge.sdamgia.ru/formula/a2/a2bdb1754e14fd4e80992ae09b9dee82p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4509120"/>
            <a:ext cx="1368152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1) </a:t>
            </a:r>
            <a:r>
              <a:rPr lang="ru-RU" dirty="0" err="1" smtClean="0"/>
              <a:t>а-в</a:t>
            </a:r>
            <a:endParaRPr lang="ru-RU" dirty="0" smtClean="0"/>
          </a:p>
          <a:p>
            <a:r>
              <a:rPr lang="ru-RU" dirty="0" smtClean="0"/>
              <a:t>2) </a:t>
            </a:r>
            <a:r>
              <a:rPr lang="ru-RU" dirty="0" err="1" smtClean="0"/>
              <a:t>а-с</a:t>
            </a:r>
            <a:endParaRPr lang="ru-RU" dirty="0" smtClean="0"/>
          </a:p>
          <a:p>
            <a:r>
              <a:rPr lang="ru-RU" dirty="0" smtClean="0"/>
              <a:t>3) </a:t>
            </a:r>
            <a:r>
              <a:rPr lang="ru-RU" dirty="0" err="1" smtClean="0"/>
              <a:t>с-в</a:t>
            </a:r>
            <a:endParaRPr lang="ru-RU" dirty="0" smtClean="0"/>
          </a:p>
          <a:p>
            <a:r>
              <a:rPr lang="ru-RU" dirty="0" smtClean="0"/>
              <a:t>4) ни какая из них</a:t>
            </a:r>
          </a:p>
          <a:p>
            <a:pPr>
              <a:buNone/>
            </a:pPr>
            <a:r>
              <a:rPr lang="ru-RU" dirty="0" smtClean="0"/>
              <a:t>Ответ: 3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dirty="0" smtClean="0">
                <a:effectLst/>
              </a:rPr>
              <a:t>На координатной прямой отмечены числа </a:t>
            </a:r>
            <a:r>
              <a:rPr lang="ru-RU" sz="2000" i="1" dirty="0" err="1" smtClean="0">
                <a:effectLst/>
              </a:rPr>
              <a:t>a</a:t>
            </a:r>
            <a:r>
              <a:rPr lang="ru-RU" sz="2000" i="1" dirty="0" smtClean="0">
                <a:effectLst/>
              </a:rPr>
              <a:t>, </a:t>
            </a:r>
            <a:r>
              <a:rPr lang="ru-RU" sz="2000" i="1" dirty="0" err="1" smtClean="0">
                <a:effectLst/>
              </a:rPr>
              <a:t>b</a:t>
            </a:r>
            <a:r>
              <a:rPr lang="ru-RU" sz="2000" i="1" dirty="0" smtClean="0">
                <a:effectLst/>
              </a:rPr>
              <a:t>,</a:t>
            </a:r>
            <a:r>
              <a:rPr lang="ru-RU" sz="2000" dirty="0" smtClean="0">
                <a:effectLst/>
              </a:rPr>
              <a:t> и </a:t>
            </a:r>
            <a:r>
              <a:rPr lang="ru-RU" sz="2000" i="1" dirty="0" err="1" smtClean="0">
                <a:effectLst/>
              </a:rPr>
              <a:t>c</a:t>
            </a:r>
            <a:r>
              <a:rPr lang="ru-RU" sz="2000" dirty="0" smtClean="0">
                <a:effectLst/>
              </a:rPr>
              <a:t>.</a:t>
            </a:r>
            <a:br>
              <a:rPr lang="ru-RU" sz="2000" dirty="0" smtClean="0">
                <a:effectLst/>
              </a:rPr>
            </a:br>
            <a:r>
              <a:rPr lang="ru-RU" sz="2000" dirty="0" smtClean="0">
                <a:effectLst/>
              </a:rPr>
              <a:t>Какая из разностей  положительная? </a:t>
            </a:r>
            <a:endParaRPr lang="ru-RU" sz="2000" dirty="0">
              <a:effectLst/>
            </a:endParaRPr>
          </a:p>
        </p:txBody>
      </p:sp>
      <p:pic>
        <p:nvPicPr>
          <p:cNvPr id="4" name="Рисунок 3" descr="https://oge.sdamgia.ru/docs/DE0E276E497AB3784C3FC4CC20248DC0/questions/GIA.MATH.REP.2012.04.02/xs3qstsrc46787E982B7AA23E49D6157FEC7A799E_1_139513788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700808"/>
            <a:ext cx="5472608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Числовое неравенство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126462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1. Если а &gt;в, то а - в &gt; 0. </a:t>
            </a: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2. Если а &lt; в, то а - в &lt; 0. </a:t>
            </a: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3. Если а = в, то а - в  = 0. 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1264626"/>
          </a:xfrm>
        </p:spPr>
        <p:txBody>
          <a:bodyPr/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1. Если а - в &gt;0, то а &gt;  в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2. Если а - в &lt; 0, то а &lt; в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3. Если а - в =0, то а = в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85891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43608" y="2967334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/>
              <a:t>АЛГОРИТМ</a:t>
            </a:r>
          </a:p>
          <a:p>
            <a:pPr lvl="0"/>
            <a:r>
              <a:rPr lang="ru-RU" sz="2400" dirty="0" smtClean="0"/>
              <a:t>Чтобы сравнить любые числа, выражения, надо:</a:t>
            </a:r>
          </a:p>
          <a:p>
            <a:pPr lvl="0"/>
            <a:r>
              <a:rPr lang="ru-RU" sz="2400" dirty="0" smtClean="0"/>
              <a:t>1) Найти разность чисел, выражений</a:t>
            </a:r>
          </a:p>
          <a:p>
            <a:r>
              <a:rPr lang="ru-RU" sz="2400" dirty="0" smtClean="0"/>
              <a:t>2) Сравнить разность с 0</a:t>
            </a:r>
          </a:p>
          <a:p>
            <a:pPr lvl="0"/>
            <a:r>
              <a:rPr lang="ru-RU" sz="2400" dirty="0" smtClean="0"/>
              <a:t>3) Сделать вывод.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422632"/>
          <a:ext cx="8476298" cy="4535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304098"/>
                <a:gridCol w="2057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вариант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вариант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вариант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вариант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2-1</a:t>
                      </a:r>
                    </a:p>
                  </a:txBody>
                  <a:tcPr marL="68580" marR="68580" marT="0" marB="0"/>
                </a:tc>
              </a:tr>
              <a:tr h="1786880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3(а+1)+а&lt;4(2+а)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3а+3+а-8-4а=-5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-5&lt;0</a:t>
                      </a:r>
                    </a:p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верно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    &gt;(7х-1)(7х+1)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    - (49   -1)=1</a:t>
                      </a:r>
                    </a:p>
                    <a:p>
                      <a:r>
                        <a:rPr lang="ru-RU" sz="1400" dirty="0" smtClean="0"/>
                        <a:t>1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&gt;0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верно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8у(3у-10)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&lt;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   -64 &lt;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/>
                          <a:ea typeface="SimSun"/>
                        </a:rPr>
                        <a:t>сумма отрицательных</a:t>
                      </a:r>
                      <a:r>
                        <a:rPr lang="ru-RU" sz="1800" baseline="0" dirty="0" smtClean="0">
                          <a:latin typeface="Times New Roman"/>
                          <a:ea typeface="SimSu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SimSun"/>
                        </a:rPr>
                        <a:t> чисел, есть число отрицательное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kumimoji="0" lang="ru-RU" sz="18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3х(х+16)</a:t>
                      </a:r>
                    </a:p>
                    <a:p>
                      <a:pPr marL="342900" indent="-342900">
                        <a:buAutoNum type="arabicPlain" startAt="6"/>
                      </a:pPr>
                      <a:r>
                        <a:rPr kumimoji="0"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 &gt;</a:t>
                      </a:r>
                      <a:r>
                        <a:rPr kumimoji="0" lang="ru-R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n-US" sz="1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None/>
                      </a:pP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3971460"/>
            <a:ext cx="214883" cy="315162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4221088"/>
            <a:ext cx="214883" cy="315162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4221088"/>
            <a:ext cx="214883" cy="315162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4077072"/>
            <a:ext cx="619125" cy="2095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85370" y="4221089"/>
            <a:ext cx="252028" cy="360040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005064"/>
            <a:ext cx="1036645" cy="281558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4221088"/>
            <a:ext cx="248563" cy="355090"/>
          </a:xfrm>
          <a:prstGeom prst="rect">
            <a:avLst/>
          </a:prstGeom>
          <a:noFill/>
        </p:spPr>
      </p:pic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6839744" y="4581128"/>
          <a:ext cx="2052736" cy="1152128"/>
        </p:xfrm>
        <a:graphic>
          <a:graphicData uri="http://schemas.openxmlformats.org/drawingml/2006/table">
            <a:tbl>
              <a:tblPr/>
              <a:tblGrid>
                <a:gridCol w="2052736"/>
              </a:tblGrid>
              <a:tr h="1152128">
                <a:tc>
                  <a:txBody>
                    <a:bodyPr/>
                    <a:lstStyle/>
                    <a:p>
                      <a:pPr indent="161290"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SimSun"/>
                        </a:rPr>
                        <a:t>сумма </a:t>
                      </a:r>
                      <a:r>
                        <a:rPr lang="ru-RU" sz="1600" dirty="0">
                          <a:latin typeface="Times New Roman"/>
                          <a:ea typeface="SimSun"/>
                        </a:rPr>
                        <a:t>положительных чисел, есть число положительное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14300" cy="323850"/>
          </a:xfrm>
          <a:prstGeom prst="rect">
            <a:avLst/>
          </a:prstGeom>
          <a:noFill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5250" cy="323850"/>
          </a:xfrm>
          <a:prstGeom prst="rect">
            <a:avLst/>
          </a:prstGeom>
          <a:noFill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47650" cy="323850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5250" cy="323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Когда первое число </a:t>
            </a:r>
            <a:r>
              <a:rPr lang="ru-RU" sz="4000" dirty="0" smtClean="0">
                <a:solidFill>
                  <a:srgbClr val="FF0000"/>
                </a:solidFill>
              </a:rPr>
              <a:t>меньше </a:t>
            </a:r>
            <a:r>
              <a:rPr lang="ru-RU" sz="4000" dirty="0" smtClean="0"/>
              <a:t>второго?</a:t>
            </a:r>
          </a:p>
          <a:p>
            <a:r>
              <a:rPr lang="ru-RU" sz="4000" dirty="0" smtClean="0"/>
              <a:t>Когда первое число </a:t>
            </a:r>
            <a:r>
              <a:rPr lang="ru-RU" sz="4000" dirty="0" smtClean="0">
                <a:solidFill>
                  <a:srgbClr val="FF0000"/>
                </a:solidFill>
              </a:rPr>
              <a:t>больше</a:t>
            </a:r>
            <a:r>
              <a:rPr lang="ru-RU" sz="4000" dirty="0" smtClean="0"/>
              <a:t> второго?</a:t>
            </a:r>
          </a:p>
          <a:p>
            <a:r>
              <a:rPr lang="ru-RU" sz="4000" dirty="0" smtClean="0"/>
              <a:t>Когда первое число </a:t>
            </a:r>
            <a:r>
              <a:rPr lang="ru-RU" sz="4000" dirty="0" smtClean="0">
                <a:solidFill>
                  <a:srgbClr val="FF0000"/>
                </a:solidFill>
              </a:rPr>
              <a:t>равно</a:t>
            </a:r>
            <a:r>
              <a:rPr lang="ru-RU" sz="4000" dirty="0" smtClean="0"/>
              <a:t> второму?</a:t>
            </a:r>
          </a:p>
          <a:p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На «4» - № 724, 725, 728(</a:t>
            </a:r>
            <a:r>
              <a:rPr lang="ru-RU" b="1" i="1" dirty="0" err="1" smtClean="0"/>
              <a:t>а,б</a:t>
            </a:r>
            <a:r>
              <a:rPr lang="ru-RU" b="1" i="1" dirty="0" smtClean="0"/>
              <a:t>)</a:t>
            </a:r>
            <a:endParaRPr lang="ru-RU" dirty="0" smtClean="0"/>
          </a:p>
          <a:p>
            <a:r>
              <a:rPr lang="ru-RU" b="1" i="1" dirty="0" smtClean="0"/>
              <a:t>На «5» - № 728 (</a:t>
            </a:r>
            <a:r>
              <a:rPr lang="ru-RU" b="1" i="1" dirty="0" err="1" smtClean="0"/>
              <a:t>в,г</a:t>
            </a:r>
            <a:r>
              <a:rPr lang="ru-RU" b="1" i="1" dirty="0" smtClean="0"/>
              <a:t>), 729(</a:t>
            </a:r>
            <a:r>
              <a:rPr lang="ru-RU" b="1" i="1" dirty="0" err="1" smtClean="0"/>
              <a:t>а,в</a:t>
            </a:r>
            <a:r>
              <a:rPr lang="ru-RU" b="1" i="1" dirty="0" smtClean="0"/>
              <a:t>), 730(г),</a:t>
            </a:r>
            <a:endParaRPr lang="ru-RU" dirty="0" smtClean="0"/>
          </a:p>
          <a:p>
            <a:r>
              <a:rPr lang="ru-RU" b="1" i="1" dirty="0" smtClean="0"/>
              <a:t>Творческое задание: найти  пословицы, в которых есть сравнение. </a:t>
            </a:r>
          </a:p>
          <a:p>
            <a:r>
              <a:rPr lang="ru-RU" b="1" i="1" dirty="0" smtClean="0"/>
              <a:t>Например. Маленькое дело лучше большого безделья.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Домашнее задание. 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Трудным ли для тебя был материал урока?..................</a:t>
            </a:r>
          </a:p>
          <a:p>
            <a:pPr lvl="0"/>
            <a:r>
              <a:rPr lang="ru-RU" smtClean="0"/>
              <a:t>Пригодится </a:t>
            </a:r>
            <a:r>
              <a:rPr lang="ru-RU" dirty="0" smtClean="0"/>
              <a:t>ли тебе новый материал в дальнейшем?...... </a:t>
            </a:r>
            <a:r>
              <a:rPr lang="ru-RU" u="sng" dirty="0" smtClean="0"/>
              <a:t>Г</a:t>
            </a:r>
            <a:r>
              <a:rPr lang="ru-RU" dirty="0" smtClean="0"/>
              <a:t>де?........</a:t>
            </a:r>
          </a:p>
          <a:p>
            <a:pPr lvl="0"/>
            <a:r>
              <a:rPr lang="ru-RU" dirty="0" smtClean="0"/>
              <a:t>Работал ли ты на уроке в полную силу?</a:t>
            </a:r>
          </a:p>
          <a:p>
            <a:r>
              <a:rPr lang="ru-RU" dirty="0" smtClean="0"/>
              <a:t>Как эмоционально ты чувствовал себя на уроке?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Ответь на вопросы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«Лучше,  чем услышать – это увидеть, а лучше,  чем увидеть – только  сделать самому»</a:t>
            </a:r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Девиз урока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/>
              <a:t>3-5 </a:t>
            </a:r>
          </a:p>
          <a:p>
            <a:pPr algn="ctr">
              <a:buNone/>
            </a:pPr>
            <a:r>
              <a:rPr lang="ru-RU" sz="6000" dirty="0" smtClean="0"/>
              <a:t> -4-4 </a:t>
            </a:r>
          </a:p>
          <a:p>
            <a:pPr algn="ctr">
              <a:buNone/>
            </a:pPr>
            <a:r>
              <a:rPr lang="ru-RU" sz="6000" dirty="0" smtClean="0"/>
              <a:t> 3-(-3)   </a:t>
            </a:r>
          </a:p>
          <a:p>
            <a:pPr algn="ctr">
              <a:buNone/>
            </a:pPr>
            <a:r>
              <a:rPr lang="ru-RU" sz="6000" dirty="0" smtClean="0"/>
              <a:t> -6+6</a:t>
            </a:r>
            <a:endParaRPr lang="ru-RU" sz="6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Вычислите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История развития неравенств и их систем тесно связана с историей развития уравнений и систем уравнений. Знаки неравенств «&gt;», «&lt;« впервые лишь в XVII в., но понятие неравенства, как и понятие равенства, возникло в глубокой древности. В развитие математической мысли без сравнения величин, без понятий «больше» и «меньше» нельзя было дойти до понятия равенства, тождества, уравнения.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Самые первые геометрические неравенства </a:t>
            </a:r>
            <a:r>
              <a:rPr lang="ru-RU" dirty="0" smtClean="0"/>
              <a:t>«перпендикуляр меньше наклонной, проведенной из одной и той же точки к данной прямой»,</a:t>
            </a:r>
          </a:p>
          <a:p>
            <a:r>
              <a:rPr lang="ru-RU" dirty="0" smtClean="0"/>
              <a:t> «сторона треугольника меньше суммы двух других сторон»,</a:t>
            </a:r>
          </a:p>
          <a:p>
            <a:r>
              <a:rPr lang="ru-RU" dirty="0" smtClean="0"/>
              <a:t> «против большего угла треугольника лежит большая сторона»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Немного истории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myslide.ru/documents_4/ca45c623b7ca5818c816da0f7b4dfbfa/img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8725081" cy="6543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7"/>
          <a:ext cx="8291265" cy="4459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5"/>
                <a:gridCol w="2763755"/>
                <a:gridCol w="2763755"/>
              </a:tblGrid>
              <a:tr h="10081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Сравните числа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а    в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Найдите разность чисел </a:t>
                      </a:r>
                      <a:r>
                        <a:rPr kumimoji="0" lang="ru-RU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а-в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Сравните разность с 0 </a:t>
                      </a:r>
                      <a:endParaRPr lang="ru-RU" sz="2400" dirty="0"/>
                    </a:p>
                  </a:txBody>
                  <a:tcPr/>
                </a:tc>
              </a:tr>
              <a:tr h="386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6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6-9= -3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-3    0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-13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-13-12=</a:t>
                      </a:r>
                      <a:r>
                        <a:rPr lang="ru-RU" sz="2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-25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-25    0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4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-18 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-16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-18-(-16)= -2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-2       0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14,3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16,5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14,3-16,5= -2,2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-2,2      0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606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Вывод 1. Если а     в, то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а - в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0.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820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Обратное утверждение: если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а - в    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0, то а       в.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4322626"/>
            <a:ext cx="216024" cy="396044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2348880"/>
            <a:ext cx="114300" cy="209550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2852936"/>
            <a:ext cx="114300" cy="209550"/>
          </a:xfrm>
          <a:prstGeom prst="rect">
            <a:avLst/>
          </a:prstGeom>
          <a:noFill/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3284984"/>
            <a:ext cx="114300" cy="209550"/>
          </a:xfrm>
          <a:prstGeom prst="rect">
            <a:avLst/>
          </a:prstGeom>
          <a:noFill/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2852936"/>
            <a:ext cx="114300" cy="209550"/>
          </a:xfrm>
          <a:prstGeom prst="rect">
            <a:avLst/>
          </a:prstGeom>
          <a:noFill/>
        </p:spPr>
      </p:pic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216" y="3284984"/>
            <a:ext cx="114300" cy="209550"/>
          </a:xfrm>
          <a:prstGeom prst="rect">
            <a:avLst/>
          </a:prstGeom>
          <a:noFill/>
        </p:spPr>
      </p:pic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348880"/>
            <a:ext cx="114300" cy="209550"/>
          </a:xfrm>
          <a:prstGeom prst="rect">
            <a:avLst/>
          </a:prstGeom>
          <a:noFill/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3789040"/>
            <a:ext cx="114300" cy="209550"/>
          </a:xfrm>
          <a:prstGeom prst="rect">
            <a:avLst/>
          </a:prstGeom>
          <a:noFill/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3789040"/>
            <a:ext cx="114300" cy="209550"/>
          </a:xfrm>
          <a:prstGeom prst="rect">
            <a:avLst/>
          </a:prstGeom>
          <a:noFill/>
        </p:spPr>
      </p:pic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4725144"/>
            <a:ext cx="216024" cy="396044"/>
          </a:xfrm>
          <a:prstGeom prst="rect">
            <a:avLst/>
          </a:prstGeom>
          <a:noFill/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4754674"/>
            <a:ext cx="216024" cy="396044"/>
          </a:xfrm>
          <a:prstGeom prst="rect">
            <a:avLst/>
          </a:prstGeom>
          <a:noFill/>
        </p:spPr>
      </p:pic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1325" y="4354135"/>
            <a:ext cx="216024" cy="3960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Числовое неравенство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quarter" idx="2"/>
          </p:nvPr>
        </p:nvSpPr>
        <p:spPr>
          <a:xfrm>
            <a:off x="457200" y="1444295"/>
            <a:ext cx="4040188" cy="126462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1. Если а &gt;в, то а - в &gt; 0. </a:t>
            </a: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2. Если а &lt;   в, то а - в &lt; 0. </a:t>
            </a: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3. Если а = в, то а - в  = 0. 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645025" y="1444295"/>
            <a:ext cx="4041775" cy="1264626"/>
          </a:xfrm>
        </p:spPr>
        <p:txBody>
          <a:bodyPr/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1. Если а - в &gt;0, то а  &gt;   в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2. Если а - в &lt; 0, то а &lt; в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3. Если а - в =0, то а = в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85891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/>
                <a:ea typeface="Times New Roman"/>
                <a:cs typeface="Times New Roman"/>
              </a:rPr>
              <a:t>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43608" y="2967334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/>
              <a:t>АЛГОРИТМ</a:t>
            </a:r>
          </a:p>
          <a:p>
            <a:pPr lvl="0"/>
            <a:r>
              <a:rPr lang="ru-RU" sz="2400" dirty="0" smtClean="0"/>
              <a:t>Чтобы сравнить любые числа, выражения, надо:</a:t>
            </a:r>
          </a:p>
          <a:p>
            <a:pPr lvl="0"/>
            <a:r>
              <a:rPr lang="ru-RU" sz="2400" dirty="0" smtClean="0"/>
              <a:t>1) Найти разность чисел, выражений</a:t>
            </a:r>
          </a:p>
          <a:p>
            <a:r>
              <a:rPr lang="ru-RU" sz="2400" dirty="0" smtClean="0"/>
              <a:t>2) Сравнить разность с 0</a:t>
            </a:r>
          </a:p>
          <a:p>
            <a:pPr lvl="0"/>
            <a:r>
              <a:rPr lang="ru-RU" sz="2400" dirty="0" smtClean="0"/>
              <a:t>3) Сделать вывод.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400" i="1" dirty="0" smtClean="0"/>
              <a:t>(2х – 3)(2х + 3)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i="1" dirty="0" smtClean="0"/>
              <a:t>у</a:t>
            </a:r>
            <a:r>
              <a:rPr lang="ru-RU" sz="4400" i="1" baseline="30000" dirty="0" smtClean="0"/>
              <a:t>2</a:t>
            </a:r>
            <a:r>
              <a:rPr lang="ru-RU" sz="4400" i="1" dirty="0" smtClean="0"/>
              <a:t> – 25 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i="1" dirty="0" smtClean="0"/>
              <a:t>(а – 4)</a:t>
            </a:r>
            <a:r>
              <a:rPr lang="ru-RU" sz="4400" i="1" baseline="30000" dirty="0" smtClean="0"/>
              <a:t>2</a:t>
            </a:r>
            <a:r>
              <a:rPr lang="ru-RU" sz="4400" i="1" dirty="0" smtClean="0"/>
              <a:t> </a:t>
            </a:r>
          </a:p>
          <a:p>
            <a:pPr algn="ctr">
              <a:buNone/>
            </a:pPr>
            <a:endParaRPr lang="ru-RU" sz="4400" dirty="0" smtClean="0"/>
          </a:p>
          <a:p>
            <a:pPr algn="ctr">
              <a:buNone/>
            </a:pPr>
            <a:r>
              <a:rPr lang="ru-RU" sz="4400" i="1" dirty="0" smtClean="0"/>
              <a:t>(3а + 5)</a:t>
            </a:r>
            <a:r>
              <a:rPr lang="ru-RU" sz="4400" i="1" baseline="30000" dirty="0" smtClean="0"/>
              <a:t>2</a:t>
            </a:r>
            <a:r>
              <a:rPr lang="ru-RU" sz="4400" i="1" dirty="0" smtClean="0"/>
              <a:t> 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Динамическая пауза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Сравните числа а и в, если</a:t>
            </a:r>
          </a:p>
          <a:p>
            <a:pPr marL="566928" indent="-457200"/>
            <a:r>
              <a:rPr lang="ru-RU" dirty="0" smtClean="0"/>
              <a:t>а-в=0,09, то…  </a:t>
            </a:r>
          </a:p>
          <a:p>
            <a:pPr marL="566928" indent="-457200"/>
            <a:r>
              <a:rPr lang="ru-RU" dirty="0" smtClean="0"/>
              <a:t>а-в=0, то…</a:t>
            </a:r>
          </a:p>
          <a:p>
            <a:pPr marL="566928" indent="-457200"/>
            <a:r>
              <a:rPr lang="ru-RU" dirty="0" smtClean="0"/>
              <a:t>а-в=-4,5, то… 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2. Известно, что а     . Каким числом может выражаться их разность? (отметьте правильный ответ)</a:t>
            </a:r>
          </a:p>
          <a:p>
            <a:r>
              <a:rPr lang="ru-RU" dirty="0" smtClean="0"/>
              <a:t>а) 5;</a:t>
            </a:r>
          </a:p>
          <a:p>
            <a:r>
              <a:rPr lang="ru-RU" dirty="0" smtClean="0"/>
              <a:t>б) -3,72;</a:t>
            </a:r>
          </a:p>
          <a:p>
            <a:r>
              <a:rPr lang="ru-RU" dirty="0" smtClean="0"/>
              <a:t>в) 0</a:t>
            </a:r>
          </a:p>
          <a:p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8344" y="1484784"/>
            <a:ext cx="490963" cy="4320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</TotalTime>
  <Words>773</Words>
  <Application>Microsoft Office PowerPoint</Application>
  <PresentationFormat>Экран (4:3)</PresentationFormat>
  <Paragraphs>148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      «Лчеивосы етнеаврсвна»  8 КЛАСС                                                                                                                                                </vt:lpstr>
      <vt:lpstr>Девиз урока </vt:lpstr>
      <vt:lpstr>Вычислите </vt:lpstr>
      <vt:lpstr>Немного истории</vt:lpstr>
      <vt:lpstr>Слайд 5</vt:lpstr>
      <vt:lpstr>Слайд 6</vt:lpstr>
      <vt:lpstr>Числовое неравенство</vt:lpstr>
      <vt:lpstr>Динамическая пауза </vt:lpstr>
      <vt:lpstr>Слайд 9</vt:lpstr>
      <vt:lpstr>Слайд 10</vt:lpstr>
      <vt:lpstr>На координатной прямой отмечено число а. Какое из утверждений относительно этого числа является верным? В ответе укажите номер правильного варианта.</vt:lpstr>
      <vt:lpstr>На координатной прямой отмечены числа a, b, и c. Какая из разностей  положительная? </vt:lpstr>
      <vt:lpstr>Числовое неравенство</vt:lpstr>
      <vt:lpstr>Слайд 14</vt:lpstr>
      <vt:lpstr>Слайд 15</vt:lpstr>
      <vt:lpstr>Домашнее задание.   </vt:lpstr>
      <vt:lpstr>Ответь на вопросы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   «Лчеивосы етнеаврсвна»  8 КЛАСС                                                                                                                                                </dc:title>
  <dc:creator>LKR</dc:creator>
  <cp:lastModifiedBy>LKR</cp:lastModifiedBy>
  <cp:revision>18</cp:revision>
  <dcterms:created xsi:type="dcterms:W3CDTF">2019-02-11T11:33:24Z</dcterms:created>
  <dcterms:modified xsi:type="dcterms:W3CDTF">2019-02-12T11:55:17Z</dcterms:modified>
</cp:coreProperties>
</file>