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5" r:id="rId3"/>
    <p:sldId id="257" r:id="rId4"/>
    <p:sldId id="256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67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ru/search?q=&#1055;&#1089;&#1080;&#1093;&#1086;&#1090;&#1088;&#1080;&#1103;+&#1074;&#1086;&#1079;&#1074;&#1099;&#1096;&#1077;&#1085;&#1085;&#1072;&#1103;&amp;newwindow=1&amp;client=opera&amp;biw=1366&amp;bih=658&amp;tbm=isch&amp;tbo=u&amp;source=univ&amp;sa=X&amp;ved=0ahUKEwjIh_2JnL3RAhWId5oKHS4wACgQsAQIGQ#imgrc=thnI2f5WjBsNjM:" TargetMode="External"/><Relationship Id="rId13" Type="http://schemas.openxmlformats.org/officeDocument/2006/relationships/image" Target="../media/image9.png"/><Relationship Id="rId18" Type="http://schemas.openxmlformats.org/officeDocument/2006/relationships/hyperlink" Target="http://friendsoffarthingdowns.co.uk/images-wildlife/Cuckoo.jpg" TargetMode="External"/><Relationship Id="rId26" Type="http://schemas.openxmlformats.org/officeDocument/2006/relationships/hyperlink" Target="https://www.youtube.com/watch?v=TDSIJjrw1rU" TargetMode="External"/><Relationship Id="rId3" Type="http://schemas.openxmlformats.org/officeDocument/2006/relationships/image" Target="../media/image4.png"/><Relationship Id="rId21" Type="http://schemas.openxmlformats.org/officeDocument/2006/relationships/image" Target="../media/image13.png"/><Relationship Id="rId34" Type="http://schemas.openxmlformats.org/officeDocument/2006/relationships/hyperlink" Target="https://ru.wikipedia.org/wiki/%D0%91%D0%B0%D1%80%D0%B3%D1%83%D0%B7%D0%B8%D0%BD%D1%81%D0%BA%D0%B8%D0%B9_%D0%B7%D0%B0%D0%BF%D0%BE%D0%B2%D0%B5%D0%B4%D0%BD%D0%B8%D0%BA" TargetMode="External"/><Relationship Id="rId7" Type="http://schemas.openxmlformats.org/officeDocument/2006/relationships/image" Target="../media/image6.png"/><Relationship Id="rId12" Type="http://schemas.openxmlformats.org/officeDocument/2006/relationships/hyperlink" Target="http://rbcu.ru/news/press/34299/" TargetMode="External"/><Relationship Id="rId17" Type="http://schemas.openxmlformats.org/officeDocument/2006/relationships/image" Target="../media/image11.png"/><Relationship Id="rId25" Type="http://schemas.openxmlformats.org/officeDocument/2006/relationships/image" Target="../media/image15.png"/><Relationship Id="rId33" Type="http://schemas.openxmlformats.org/officeDocument/2006/relationships/image" Target="../media/image19.png"/><Relationship Id="rId2" Type="http://schemas.openxmlformats.org/officeDocument/2006/relationships/hyperlink" Target="http://www.bearworld.ru/biruang-ili-solnechnyj-medved/" TargetMode="External"/><Relationship Id="rId16" Type="http://schemas.openxmlformats.org/officeDocument/2006/relationships/hyperlink" Target="http://www.igraza.ru/images/stories/gl2.png" TargetMode="External"/><Relationship Id="rId20" Type="http://schemas.openxmlformats.org/officeDocument/2006/relationships/hyperlink" Target="http://biouroki.ru/content/page/606/50.jpg" TargetMode="External"/><Relationship Id="rId29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rhivurokov.ru/multiurok/f/8/a/f8a108c5b647316d060b5d288fb3986fc8184a43/razvitiie-intielliektual-nykh-psikhichieskikh-protsiessov-uchashchikhsia-chieriez-uroki-khimii_1.jpeg" TargetMode="External"/><Relationship Id="rId11" Type="http://schemas.openxmlformats.org/officeDocument/2006/relationships/image" Target="../media/image8.png"/><Relationship Id="rId24" Type="http://schemas.openxmlformats.org/officeDocument/2006/relationships/hyperlink" Target="https://homkin.ru/morskie-svinki/osobennosti-morskih-svinok/pochemu-tak-nazyvaetsya.html" TargetMode="External"/><Relationship Id="rId32" Type="http://schemas.openxmlformats.org/officeDocument/2006/relationships/hyperlink" Target="https://ru.wikipedia.org/wiki/%D0%A7%D0%B5%D1%80%D0%BD%D0%B8%D1%87%D0%BA%D0%B8%D0%BD_%D1%81%D0%B0%D0%B4" TargetMode="External"/><Relationship Id="rId37" Type="http://schemas.openxmlformats.org/officeDocument/2006/relationships/image" Target="../media/image21.png"/><Relationship Id="rId5" Type="http://schemas.openxmlformats.org/officeDocument/2006/relationships/image" Target="../media/image5.png"/><Relationship Id="rId15" Type="http://schemas.openxmlformats.org/officeDocument/2006/relationships/image" Target="../media/image10.png"/><Relationship Id="rId23" Type="http://schemas.openxmlformats.org/officeDocument/2006/relationships/image" Target="../media/image14.png"/><Relationship Id="rId28" Type="http://schemas.openxmlformats.org/officeDocument/2006/relationships/hyperlink" Target="https://ru.wikipedia.org/wiki/&#1057;&#1077;&#1085;&#1075;&#1077;&#1088;,_&#1060;&#1088;&#1077;&#1076;&#1077;&#1088;&#1080;&#1082;" TargetMode="External"/><Relationship Id="rId36" Type="http://schemas.openxmlformats.org/officeDocument/2006/relationships/hyperlink" Target="https://www.youtube.com/watch?v=FUWWUsItUnU" TargetMode="External"/><Relationship Id="rId10" Type="http://schemas.openxmlformats.org/officeDocument/2006/relationships/hyperlink" Target="http://ecology.md/page/chistejshaja-reka-v-mire-nahoditsja-v-rossii" TargetMode="External"/><Relationship Id="rId19" Type="http://schemas.openxmlformats.org/officeDocument/2006/relationships/image" Target="../media/image12.png"/><Relationship Id="rId31" Type="http://schemas.openxmlformats.org/officeDocument/2006/relationships/image" Target="../media/image18.png"/><Relationship Id="rId4" Type="http://schemas.openxmlformats.org/officeDocument/2006/relationships/hyperlink" Target="http://&#1080;&#1085;&#1090;&#1077;&#1088;&#1077;&#1089;&#1085;&#1099;&#1077;-&#1092;&#1072;&#1082;&#1090;&#1099;.com/interesnye-fakty-o-dinozavrah/" TargetMode="External"/><Relationship Id="rId9" Type="http://schemas.openxmlformats.org/officeDocument/2006/relationships/image" Target="../media/image7.png"/><Relationship Id="rId14" Type="http://schemas.openxmlformats.org/officeDocument/2006/relationships/hyperlink" Target="http://wikimapia.org/4789160/ru/%D0%9F%D0%B0%D0%BC%D1%8F%D1%82%D0%BD%D0%B8%D0%BA-%D0%BA%D0%BE%D0%B7%D0%B5-%D0%BA%D0%BE%D1%80%D0%BC%D0%B8%D0%BB%D0%B8%D1%86%D0%B5" TargetMode="External"/><Relationship Id="rId22" Type="http://schemas.openxmlformats.org/officeDocument/2006/relationships/hyperlink" Target="http://www.datacube.tv/2014/10/poznavatelno-o-tele-cheloveka.html" TargetMode="External"/><Relationship Id="rId27" Type="http://schemas.openxmlformats.org/officeDocument/2006/relationships/image" Target="../media/image16.png"/><Relationship Id="rId30" Type="http://schemas.openxmlformats.org/officeDocument/2006/relationships/hyperlink" Target="http://4.bp.blogspot.com/-Pb40TQf8-LU/UjMNimH04XI/AAAAAAAAAtI/0oGqnHDEBrc/s1600/webjazba.com-15372742013.jpg" TargetMode="External"/><Relationship Id="rId35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6632"/>
            <a:ext cx="7772400" cy="1470025"/>
          </a:xfrm>
        </p:spPr>
        <p:txBody>
          <a:bodyPr>
            <a:normAutofit/>
          </a:bodyPr>
          <a:lstStyle/>
          <a:p>
            <a:r>
              <a:rPr lang="ru-RU" sz="4800" dirty="0" err="1">
                <a:solidFill>
                  <a:srgbClr val="FF0000"/>
                </a:solidFill>
                <a:latin typeface="Monotype Corsiva" pitchFamily="66" charset="0"/>
              </a:rPr>
              <a:t>К</a:t>
            </a:r>
            <a:r>
              <a:rPr lang="ru-RU" sz="4800" dirty="0" err="1" smtClean="0">
                <a:solidFill>
                  <a:srgbClr val="FF0000"/>
                </a:solidFill>
                <a:latin typeface="Monotype Corsiva" pitchFamily="66" charset="0"/>
              </a:rPr>
              <a:t>вест</a:t>
            </a:r>
            <a:r>
              <a:rPr lang="ru-RU" sz="48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4800" dirty="0">
                <a:solidFill>
                  <a:srgbClr val="FF0000"/>
                </a:solidFill>
                <a:latin typeface="Monotype Corsiva" pitchFamily="66" charset="0"/>
              </a:rPr>
              <a:t>по естествознанию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3968" y="5130718"/>
            <a:ext cx="4680520" cy="1394626"/>
          </a:xfrm>
        </p:spPr>
        <p:txBody>
          <a:bodyPr>
            <a:normAutofit lnSpcReduction="10000"/>
          </a:bodyPr>
          <a:lstStyle/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Соловьёва Наталия Николаевна, педагог дополнительного образования МБОУ ДО «ДЭЦ» городского округа город Урюпинск Волгоградской области,</a:t>
            </a:r>
          </a:p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Шмыкова Ольга Ивановна,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 дополнительного образования МБОУ ДО «ДЭЦ» городского округа город Урюпинск Волгоградской области,</a:t>
            </a:r>
          </a:p>
          <a:p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124744"/>
            <a:ext cx="4552332" cy="2996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760" y="3199153"/>
            <a:ext cx="4139952" cy="3600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424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12576" y="0"/>
            <a:ext cx="10297144" cy="6525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4401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7586438"/>
              </p:ext>
            </p:extLst>
          </p:nvPr>
        </p:nvGraphicFramePr>
        <p:xfrm>
          <a:off x="323528" y="144152"/>
          <a:ext cx="8507288" cy="6093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26822"/>
                <a:gridCol w="2126822"/>
                <a:gridCol w="2126822"/>
                <a:gridCol w="2126822"/>
              </a:tblGrid>
              <a:tr h="1218632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   </a:t>
                      </a:r>
                    </a:p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</a:tr>
              <a:tr h="1218632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</a:tr>
              <a:tr h="1218632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</a:tr>
              <a:tr h="1218632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16</a:t>
                      </a:r>
                      <a:endParaRPr lang="ru-RU" dirty="0"/>
                    </a:p>
                  </a:txBody>
                  <a:tcPr/>
                </a:tc>
              </a:tr>
              <a:tr h="1218632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18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2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00"/>
          <a:stretch/>
        </p:blipFill>
        <p:spPr bwMode="auto">
          <a:xfrm>
            <a:off x="773908" y="142824"/>
            <a:ext cx="1277812" cy="1301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Рисунок 10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8052" y="142824"/>
            <a:ext cx="1313907" cy="1229989"/>
          </a:xfrm>
          <a:prstGeom prst="rect">
            <a:avLst/>
          </a:prstGeom>
          <a:noFill/>
        </p:spPr>
      </p:pic>
      <p:pic>
        <p:nvPicPr>
          <p:cNvPr id="12" name="Рисунок 11">
            <a:hlinkClick r:id="rId6"/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147" y="249397"/>
            <a:ext cx="1004037" cy="1016839"/>
          </a:xfrm>
          <a:prstGeom prst="rect">
            <a:avLst/>
          </a:prstGeom>
          <a:noFill/>
        </p:spPr>
      </p:pic>
      <p:pic>
        <p:nvPicPr>
          <p:cNvPr id="13" name="Рисунок 12">
            <a:hlinkClick r:id="rId8"/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788" y="185165"/>
            <a:ext cx="1153634" cy="1145305"/>
          </a:xfrm>
          <a:prstGeom prst="rect">
            <a:avLst/>
          </a:prstGeom>
          <a:noFill/>
        </p:spPr>
      </p:pic>
      <p:pic>
        <p:nvPicPr>
          <p:cNvPr id="14" name="Рисунок 13">
            <a:hlinkClick r:id="rId10"/>
          </p:cNvPr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463" y="1453670"/>
            <a:ext cx="1222257" cy="1168629"/>
          </a:xfrm>
          <a:prstGeom prst="rect">
            <a:avLst/>
          </a:prstGeom>
        </p:spPr>
      </p:pic>
      <p:pic>
        <p:nvPicPr>
          <p:cNvPr id="15" name="Рисунок 14">
            <a:hlinkClick r:id="rId12"/>
          </p:cNvPr>
          <p:cNvPicPr/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603" y="1435036"/>
            <a:ext cx="1096070" cy="1088968"/>
          </a:xfrm>
          <a:prstGeom prst="rect">
            <a:avLst/>
          </a:prstGeom>
          <a:noFill/>
        </p:spPr>
      </p:pic>
      <p:pic>
        <p:nvPicPr>
          <p:cNvPr id="16" name="Рисунок 15">
            <a:hlinkClick r:id="rId14"/>
          </p:cNvPr>
          <p:cNvPicPr/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3525" y="1435035"/>
            <a:ext cx="1125280" cy="1088969"/>
          </a:xfrm>
          <a:prstGeom prst="rect">
            <a:avLst/>
          </a:prstGeom>
          <a:noFill/>
        </p:spPr>
      </p:pic>
      <p:pic>
        <p:nvPicPr>
          <p:cNvPr id="17" name="Рисунок 16">
            <a:hlinkClick r:id="rId16"/>
          </p:cNvPr>
          <p:cNvPicPr/>
          <p:nvPr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87" t="5274"/>
          <a:stretch/>
        </p:blipFill>
        <p:spPr bwMode="auto">
          <a:xfrm>
            <a:off x="7164288" y="1372813"/>
            <a:ext cx="1341078" cy="1249485"/>
          </a:xfrm>
          <a:prstGeom prst="rect">
            <a:avLst/>
          </a:prstGeom>
          <a:noFill/>
        </p:spPr>
      </p:pic>
      <p:pic>
        <p:nvPicPr>
          <p:cNvPr id="18" name="Рисунок 17">
            <a:hlinkClick r:id="rId18"/>
          </p:cNvPr>
          <p:cNvPicPr/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459" y="2715903"/>
            <a:ext cx="1112487" cy="1009651"/>
          </a:xfrm>
          <a:prstGeom prst="rect">
            <a:avLst/>
          </a:prstGeom>
          <a:noFill/>
        </p:spPr>
      </p:pic>
      <p:pic>
        <p:nvPicPr>
          <p:cNvPr id="20" name="Рисунок 19">
            <a:hlinkClick r:id="rId20"/>
          </p:cNvPr>
          <p:cNvPicPr/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1" t="5046" r="3056"/>
          <a:stretch/>
        </p:blipFill>
        <p:spPr bwMode="auto">
          <a:xfrm>
            <a:off x="5086079" y="2669188"/>
            <a:ext cx="1314664" cy="11220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1" name="Рисунок 20">
            <a:hlinkClick r:id="rId22"/>
          </p:cNvPr>
          <p:cNvPicPr/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524004"/>
            <a:ext cx="1299380" cy="1220301"/>
          </a:xfrm>
          <a:prstGeom prst="rect">
            <a:avLst/>
          </a:prstGeom>
          <a:noFill/>
        </p:spPr>
      </p:pic>
      <p:pic>
        <p:nvPicPr>
          <p:cNvPr id="22" name="Рисунок 21">
            <a:hlinkClick r:id="rId24"/>
          </p:cNvPr>
          <p:cNvPicPr/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60" y="3865158"/>
            <a:ext cx="1112487" cy="1080120"/>
          </a:xfrm>
          <a:prstGeom prst="rect">
            <a:avLst/>
          </a:prstGeom>
        </p:spPr>
      </p:pic>
      <p:pic>
        <p:nvPicPr>
          <p:cNvPr id="24" name="Рисунок 23">
            <a:hlinkClick r:id="rId26"/>
          </p:cNvPr>
          <p:cNvPicPr/>
          <p:nvPr/>
        </p:nvPicPr>
        <p:blipFill rotWithShape="1"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" t="5117"/>
          <a:stretch/>
        </p:blipFill>
        <p:spPr bwMode="auto">
          <a:xfrm>
            <a:off x="5034763" y="3744305"/>
            <a:ext cx="1314664" cy="1228612"/>
          </a:xfrm>
          <a:prstGeom prst="rect">
            <a:avLst/>
          </a:prstGeom>
          <a:noFill/>
        </p:spPr>
      </p:pic>
      <p:pic>
        <p:nvPicPr>
          <p:cNvPr id="25" name="Рисунок 24">
            <a:hlinkClick r:id="rId28"/>
          </p:cNvPr>
          <p:cNvPicPr/>
          <p:nvPr/>
        </p:nvPicPr>
        <p:blipFill rotWithShape="1"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75" t="5117" r="1712"/>
          <a:stretch/>
        </p:blipFill>
        <p:spPr bwMode="auto">
          <a:xfrm>
            <a:off x="7268481" y="3802352"/>
            <a:ext cx="1194522" cy="1194593"/>
          </a:xfrm>
          <a:prstGeom prst="rect">
            <a:avLst/>
          </a:prstGeom>
          <a:noFill/>
        </p:spPr>
      </p:pic>
      <p:pic>
        <p:nvPicPr>
          <p:cNvPr id="26" name="Рисунок 25">
            <a:hlinkClick r:id="rId30"/>
          </p:cNvPr>
          <p:cNvPicPr/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214" y="5101604"/>
            <a:ext cx="1055212" cy="1029502"/>
          </a:xfrm>
          <a:prstGeom prst="rect">
            <a:avLst/>
          </a:prstGeom>
        </p:spPr>
      </p:pic>
      <p:pic>
        <p:nvPicPr>
          <p:cNvPr id="27" name="Рисунок 26">
            <a:hlinkClick r:id="rId32"/>
          </p:cNvPr>
          <p:cNvPicPr/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1191" y="5085184"/>
            <a:ext cx="1145398" cy="1045922"/>
          </a:xfrm>
          <a:prstGeom prst="rect">
            <a:avLst/>
          </a:prstGeom>
          <a:noFill/>
        </p:spPr>
      </p:pic>
      <p:pic>
        <p:nvPicPr>
          <p:cNvPr id="3075" name="Picture 3" descr="D:\000 УЧЕБНЫЙ ГОД 2018-2019\МЕРОПРИЯТИЯ\Городской квест по естествознанию\Новая папка\10.png">
            <a:hlinkClick r:id="rId34"/>
          </p:cNvPr>
          <p:cNvPicPr>
            <a:picLocks noChangeAspect="1" noChangeArrowheads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1190" y="2641051"/>
            <a:ext cx="1189359" cy="1150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D:\000 УЧЕБНЫЙ ГОД 2018-2019\МЕРОПРИЯТИЯ\Городской квест по естествознанию\Новая папка\14.png">
            <a:hlinkClick r:id="rId36"/>
          </p:cNvPr>
          <p:cNvPicPr>
            <a:picLocks noChangeAspect="1" noChangeArrowheads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6622" y="3819172"/>
            <a:ext cx="1270620" cy="1141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226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284401"/>
              </p:ext>
            </p:extLst>
          </p:nvPr>
        </p:nvGraphicFramePr>
        <p:xfrm>
          <a:off x="12" y="-1"/>
          <a:ext cx="9143987" cy="6858000"/>
        </p:xfrm>
        <a:graphic>
          <a:graphicData uri="http://schemas.openxmlformats.org/drawingml/2006/table">
            <a:tbl>
              <a:tblPr firstRow="1" firstCol="1" bandRow="1"/>
              <a:tblGrid>
                <a:gridCol w="540264"/>
                <a:gridCol w="574032"/>
                <a:gridCol w="563225"/>
                <a:gridCol w="575382"/>
                <a:gridCol w="574032"/>
                <a:gridCol w="574032"/>
                <a:gridCol w="574032"/>
                <a:gridCol w="575382"/>
                <a:gridCol w="574032"/>
                <a:gridCol w="574032"/>
                <a:gridCol w="574032"/>
                <a:gridCol w="575382"/>
                <a:gridCol w="574032"/>
                <a:gridCol w="574032"/>
                <a:gridCol w="574032"/>
                <a:gridCol w="574032"/>
              </a:tblGrid>
              <a:tr h="762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00FF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 dirty="0">
                          <a:solidFill>
                            <a:srgbClr val="4F81B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4F81B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FF00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Ж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FF00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FF00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FF00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FF00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FF00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FF00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solidFill>
                            <a:srgbClr val="9BBB59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solidFill>
                            <a:srgbClr val="9BBB59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solidFill>
                            <a:srgbClr val="9BBB59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00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00FF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У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4F81B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4F81B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4F81B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4F81B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4F81B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4F81B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FF00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Ь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0000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Ж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0000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solidFill>
                            <a:srgbClr val="9BBB59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00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00FF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00FF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4F81B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4F81B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4F81B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4F81B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4F81B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FF00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FF00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0000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rgbClr val="9BBB59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0000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 dirty="0">
                          <a:solidFill>
                            <a:srgbClr val="984806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00FF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4F81B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4F81B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FF00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FF00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4F81B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4F81B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4F81B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FF00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00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solidFill>
                            <a:srgbClr val="9BBB59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0000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984806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00FF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4F81B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FF00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FF00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00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Й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4F81B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Й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00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00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solidFill>
                            <a:srgbClr val="9BBB59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Ж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0000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00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984806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00FF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Ж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00FF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00FF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FF00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FF00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0000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00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00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00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solidFill>
                            <a:srgbClr val="9BBB59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00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00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984806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00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00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У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00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00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00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00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00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Ч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solidFill>
                            <a:srgbClr val="9BBB59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solidFill>
                            <a:srgbClr val="9BBB59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00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0000FF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984806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984806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984806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64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64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У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64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64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З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0064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Ё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sng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Х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64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64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  <a:highlight>
                            <a:srgbClr val="0064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highlight>
                            <a:srgbClr val="0064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787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204</Words>
  <Application>Microsoft Office PowerPoint</Application>
  <PresentationFormat>Экран (4:3)</PresentationFormat>
  <Paragraphs>221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Квест по естествознанию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15</cp:revision>
  <dcterms:created xsi:type="dcterms:W3CDTF">2019-03-01T06:38:25Z</dcterms:created>
  <dcterms:modified xsi:type="dcterms:W3CDTF">2019-03-06T10:21:13Z</dcterms:modified>
</cp:coreProperties>
</file>