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7" r:id="rId5"/>
    <p:sldId id="262" r:id="rId6"/>
    <p:sldId id="268" r:id="rId7"/>
    <p:sldId id="274" r:id="rId8"/>
    <p:sldId id="276" r:id="rId9"/>
    <p:sldId id="278" r:id="rId10"/>
    <p:sldId id="279" r:id="rId11"/>
    <p:sldId id="280" r:id="rId12"/>
    <p:sldId id="281" r:id="rId13"/>
    <p:sldId id="282" r:id="rId14"/>
    <p:sldId id="269" r:id="rId15"/>
    <p:sldId id="263" r:id="rId16"/>
    <p:sldId id="271" r:id="rId17"/>
    <p:sldId id="272" r:id="rId18"/>
    <p:sldId id="273" r:id="rId19"/>
    <p:sldId id="264" r:id="rId20"/>
    <p:sldId id="265" r:id="rId2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504"/>
    <a:srgbClr val="00007A"/>
    <a:srgbClr val="FBFAC8"/>
    <a:srgbClr val="304A1E"/>
    <a:srgbClr val="F3FBFF"/>
    <a:srgbClr val="98110E"/>
    <a:srgbClr val="425931"/>
    <a:srgbClr val="EEFFDD"/>
    <a:srgbClr val="0000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9952" autoAdjust="0"/>
  </p:normalViewPr>
  <p:slideViewPr>
    <p:cSldViewPr snapToGrid="0">
      <p:cViewPr varScale="1">
        <p:scale>
          <a:sx n="80" d="100"/>
          <a:sy n="80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8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7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8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7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4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36E8-776A-44BC-8C09-98FF02AC6C60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34F2-5B0C-44D6-841B-676F1F76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27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4.xml"/><Relationship Id="rId5" Type="http://schemas.openxmlformats.org/officeDocument/2006/relationships/hyperlink" Target="https://cloud.mail.ru/public/3XGP/LMsqEyDC1" TargetMode="External"/><Relationship Id="rId10" Type="http://schemas.openxmlformats.org/officeDocument/2006/relationships/slide" Target="slide3.xml"/><Relationship Id="rId4" Type="http://schemas.openxmlformats.org/officeDocument/2006/relationships/slide" Target="slide16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0.xml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12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" y="-207645"/>
            <a:ext cx="12204000" cy="779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>
            <a:spLocks/>
          </p:cNvSpPr>
          <p:nvPr/>
        </p:nvSpPr>
        <p:spPr>
          <a:xfrm>
            <a:off x="25550" y="-230358"/>
            <a:ext cx="12238894" cy="7799214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251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</a:t>
            </a: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адачи </a:t>
            </a: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 проценты </a:t>
            </a: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(ГИА)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6761241" y="404969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2649" y="1676400"/>
            <a:ext cx="31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Цели </a:t>
            </a:r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урока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6094" y="2403681"/>
            <a:ext cx="277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456094" y="3205886"/>
            <a:ext cx="301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Работа по теме</a:t>
            </a:r>
            <a:endParaRPr lang="ru-RU" sz="32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8059" y="5812306"/>
            <a:ext cx="5190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Веприкова Р.Х., учитель математики</a:t>
            </a:r>
          </a:p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Зайцева В.В., учитель информатики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106" y="5823698"/>
            <a:ext cx="286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Авторы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2649" y="3955938"/>
            <a:ext cx="426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Домашнее задание</a:t>
            </a:r>
            <a:endParaRPr lang="ru-RU" sz="32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6761241" y="1773000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6749486" y="2485040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6761241" y="3270521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0" y="719143"/>
            <a:ext cx="12250646" cy="106900"/>
            <a:chOff x="41610" y="674822"/>
            <a:chExt cx="12250646" cy="1069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2162" y="674822"/>
              <a:ext cx="12250094" cy="37103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41610" y="697921"/>
              <a:ext cx="12250646" cy="83801"/>
              <a:chOff x="-4110" y="826128"/>
              <a:chExt cx="12250646" cy="83801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-3558" y="826128"/>
                <a:ext cx="12250094" cy="34787"/>
              </a:xfrm>
              <a:prstGeom prst="line">
                <a:avLst/>
              </a:prstGeom>
              <a:ln w="25400">
                <a:solidFill>
                  <a:srgbClr val="304A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-4110" y="855295"/>
                <a:ext cx="12250646" cy="33617"/>
              </a:xfrm>
              <a:prstGeom prst="line">
                <a:avLst/>
              </a:prstGeom>
              <a:ln w="25400">
                <a:solidFill>
                  <a:srgbClr val="FBFA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-1059" y="878208"/>
                <a:ext cx="12247595" cy="31721"/>
              </a:xfrm>
              <a:prstGeom prst="line">
                <a:avLst/>
              </a:prstGeom>
              <a:ln w="25400">
                <a:solidFill>
                  <a:srgbClr val="0000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/>
          <p:cNvGrpSpPr/>
          <p:nvPr/>
        </p:nvGrpSpPr>
        <p:grpSpPr>
          <a:xfrm>
            <a:off x="-3048" y="5653897"/>
            <a:ext cx="12250646" cy="106900"/>
            <a:chOff x="41610" y="674822"/>
            <a:chExt cx="12250646" cy="1069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42162" y="674822"/>
              <a:ext cx="12250094" cy="37103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Группа 45"/>
            <p:cNvGrpSpPr/>
            <p:nvPr/>
          </p:nvGrpSpPr>
          <p:grpSpPr>
            <a:xfrm>
              <a:off x="41610" y="697921"/>
              <a:ext cx="12250646" cy="83801"/>
              <a:chOff x="-4110" y="826128"/>
              <a:chExt cx="12250646" cy="83801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-3558" y="826128"/>
                <a:ext cx="12250094" cy="34787"/>
              </a:xfrm>
              <a:prstGeom prst="line">
                <a:avLst/>
              </a:prstGeom>
              <a:ln w="25400">
                <a:solidFill>
                  <a:srgbClr val="304A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-4110" y="855295"/>
                <a:ext cx="12250646" cy="33617"/>
              </a:xfrm>
              <a:prstGeom prst="line">
                <a:avLst/>
              </a:prstGeom>
              <a:ln w="25400">
                <a:solidFill>
                  <a:srgbClr val="FBFA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-1059" y="878208"/>
                <a:ext cx="12247595" cy="31721"/>
              </a:xfrm>
              <a:prstGeom prst="line">
                <a:avLst/>
              </a:prstGeom>
              <a:ln w="25400">
                <a:solidFill>
                  <a:srgbClr val="0000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86" y="1204112"/>
            <a:ext cx="5802581" cy="3868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181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42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 animBg="1"/>
      <p:bldP spid="9" grpId="0"/>
      <p:bldP spid="19" grpId="0"/>
      <p:bldP spid="20" grpId="0"/>
      <p:bldP spid="25" grpId="0"/>
      <p:bldP spid="26" grpId="0"/>
      <p:bldP spid="28" grpId="0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800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a,b:real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a&gt;b then write(a);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i="0" u="none" dirty="0"/>
              <a:t>Неполное ветвление – в зависимости от результатов проверки условия выполняется или не выполняется  последовательность действий.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8573873" y="60110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hlinkClick r:id="rId3" action="ppaction://hlinksldjump"/>
          </p:cNvPr>
          <p:cNvSpPr/>
          <p:nvPr/>
        </p:nvSpPr>
        <p:spPr>
          <a:xfrm>
            <a:off x="9750659" y="6011090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81961" y="2762900"/>
            <a:ext cx="1502863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37839" y="2782939"/>
            <a:ext cx="1403294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80222" y="4620488"/>
            <a:ext cx="3892990" cy="449453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79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40" grpId="0" animBg="1"/>
      <p:bldP spid="4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i,s:integer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s:=0;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to 100 do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s:=s+i;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write(s);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i="0" u="none" dirty="0"/>
              <a:t>Повторение (цикл) – одна и та же последовательность действий (тело цикла) выполняется несколько (или много) раз.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8573873" y="60110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hlinkClick r:id="rId3" action="ppaction://hlinksldjump"/>
          </p:cNvPr>
          <p:cNvSpPr/>
          <p:nvPr/>
        </p:nvSpPr>
        <p:spPr>
          <a:xfrm>
            <a:off x="9750659" y="6011090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6004" y="3558476"/>
            <a:ext cx="1731076" cy="715005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1027" y="3181555"/>
            <a:ext cx="1970351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69945" y="4322577"/>
            <a:ext cx="3378840" cy="730110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54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800"/>
                            </p:stCondLst>
                            <p:childTnLst>
                              <p:par>
                                <p:cTn id="11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40" grpId="0" animBg="1"/>
      <p:bldP spid="4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a:integer;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read(a);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a&gt;0 do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a:=a-10;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write(s);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i="0" u="none" dirty="0"/>
              <a:t>Повторение (цикл) – одна и та же последовательность действий (тело цикла) выполняется несколько (или много) раз.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8573873" y="60110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hlinkClick r:id="rId3" action="ppaction://hlinksldjump"/>
          </p:cNvPr>
          <p:cNvSpPr/>
          <p:nvPr/>
        </p:nvSpPr>
        <p:spPr>
          <a:xfrm>
            <a:off x="9750659" y="6011090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6004" y="3558476"/>
            <a:ext cx="1731076" cy="715005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0886" y="3565936"/>
            <a:ext cx="2292096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69945" y="4322577"/>
            <a:ext cx="3378840" cy="730110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9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300"/>
                            </p:stCondLst>
                            <p:childTnLst>
                              <p:par>
                                <p:cTn id="10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40" grpId="0" animBg="1"/>
      <p:bldP spid="4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(окончание)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a:integer;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read(a);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repeat a:=a-10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until a&lt;=0; 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write(s);</a:t>
            </a:r>
          </a:p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i="0" u="none" dirty="0"/>
              <a:t>Повторение (цикл) – одна и та же последовательность действий (тело цикла) выполняется несколько (или много) раз.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9164423" y="61012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6004" y="3558476"/>
            <a:ext cx="1731076" cy="715005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27627" y="3967299"/>
            <a:ext cx="2292096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69945" y="4322577"/>
            <a:ext cx="3378840" cy="730110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Скругленный прямоугольник 28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41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8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0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4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ru-RU" sz="24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№2</a:t>
            </a:r>
            <a:r>
              <a:rPr lang="ru-RU" sz="24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процентное содержание олова в сплаве, полученном из двух кусков массой 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известно, что первый содержит С</a:t>
            </a:r>
            <a:r>
              <a:rPr lang="ru-RU" sz="24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а второй – С</a:t>
            </a:r>
            <a:r>
              <a:rPr lang="ru-RU" sz="24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олова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program vv;</a:t>
            </a:r>
          </a:p>
          <a:p>
            <a:r>
              <a:rPr lang="en-US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</a:t>
            </a:r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m1, c1, m2, c2, c: real;</a:t>
            </a:r>
          </a:p>
          <a:p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r>
              <a:rPr lang="ru-RU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</a:t>
            </a:r>
            <a:r>
              <a:rPr lang="ru-RU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('введите процентное содержание олова в первом и втором кусках:');</a:t>
            </a:r>
          </a:p>
          <a:p>
            <a:r>
              <a:rPr lang="en-US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(c1, c2);</a:t>
            </a:r>
          </a:p>
          <a:p>
            <a:r>
              <a:rPr lang="ru-RU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</a:t>
            </a:r>
            <a:r>
              <a:rPr lang="ru-RU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('введите массу первого и второго кусков:');</a:t>
            </a:r>
          </a:p>
          <a:p>
            <a:r>
              <a:rPr lang="en-US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(m1, m2);</a:t>
            </a:r>
          </a:p>
          <a:p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c:=(m1*c1+m2*c2)/(m1+m2);</a:t>
            </a:r>
          </a:p>
          <a:p>
            <a:r>
              <a:rPr lang="ru-RU" sz="2400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</a:t>
            </a:r>
            <a:r>
              <a:rPr lang="ru-RU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 полученном куске содержится  ', c, ' % олова' );</a:t>
            </a:r>
          </a:p>
          <a:p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400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9842" y="1988426"/>
            <a:ext cx="2002068" cy="57965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10674457" y="4893038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23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9" y="-234889"/>
            <a:ext cx="12270504" cy="72490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3488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b="1" i="1" u="sng" dirty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№3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начале января 2018 года планируется взять кредит в банке на 4 года на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млн.рублей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где </a:t>
            </a:r>
            <a:r>
              <a:rPr lang="en-US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целое число. Условия его возврата таковы: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июль долг возрастает на 10% по сравнению с началом текущего года;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августа по декабрь каждого года необходимо выплатить часть долга;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каждого года долг должен составлять часть кредита в соответствии со следующей таблицей: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4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400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u-RU" sz="24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24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2400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800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наименьшее значение 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котором сумма выплат банку за все четыре года составит не менее 10 миллионов  рублей.</a:t>
            </a:r>
          </a:p>
          <a:p>
            <a:pPr lvl="1"/>
            <a:endParaRPr lang="ru-RU" sz="2400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9074372" y="5042584"/>
            <a:ext cx="1993408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uFill>
                  <a:solidFill>
                    <a:schemeClr val="accent4">
                      <a:lumMod val="20000"/>
                      <a:lumOff val="8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9252158" y="3592240"/>
            <a:ext cx="1637836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uFill>
                  <a:solidFill>
                    <a:schemeClr val="accent4">
                      <a:lumMod val="20000"/>
                      <a:lumOff val="8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6428"/>
              </p:ext>
            </p:extLst>
          </p:nvPr>
        </p:nvGraphicFramePr>
        <p:xfrm>
          <a:off x="1584960" y="3807039"/>
          <a:ext cx="7132320" cy="14152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74240"/>
                <a:gridCol w="1005840"/>
                <a:gridCol w="1005840"/>
                <a:gridCol w="955040"/>
                <a:gridCol w="1016000"/>
                <a:gridCol w="975360"/>
              </a:tblGrid>
              <a:tr h="592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Начало года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mpd="sng">
                      <a:solidFill>
                        <a:srgbClr val="818180"/>
                      </a:solidFill>
                      <a:prstDash val="soli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818180"/>
                      </a:solidFill>
                      <a:prstDash val="soli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818180"/>
                      </a:solidFill>
                      <a:prstDash val="soli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67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 </a:t>
                      </a:r>
                      <a:r>
                        <a:rPr lang="ru-RU" sz="2400" i="1" kern="1200" dirty="0" err="1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8181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8S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en-US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i="1" kern="12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i="1" kern="12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 anchor="ctr">
                    <a:lnL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9252158" y="4316399"/>
            <a:ext cx="1637836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50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ВИДЕО</a:t>
            </a:r>
            <a:endParaRPr lang="ru-RU" sz="2800" dirty="0">
              <a:solidFill>
                <a:srgbClr val="99050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rId6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rId7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Скругленный прямоугольник 18">
            <a:hlinkClick r:id="rId9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92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 animBg="1"/>
      <p:bldP spid="21" grpId="0" animBg="1"/>
      <p:bldP spid="2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solidFill>
                <a:schemeClr val="tx1">
                  <a:lumMod val="95000"/>
                  <a:alpha val="99000"/>
                </a:schemeClr>
              </a:solid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10000"/>
                  </a:lnSpc>
                  <a:spcAft>
                    <a:spcPts val="1000"/>
                  </a:spcAft>
                </a:pPr>
                <a:r>
                  <a:rPr lang="ru-RU" sz="2400" i="1" u="sng" dirty="0" smtClean="0">
                    <a:solidFill>
                      <a:srgbClr val="990000"/>
                    </a:solidFill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Задача №3</a:t>
                </a:r>
                <a:r>
                  <a:rPr lang="ru-RU" sz="2400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solidFill>
                    <a:srgbClr val="99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 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 долг на январь 2019 года должен составлять 0,8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1 платеж будет равен:    1,1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-0,8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Долг на январь 2020 года должен составлять 0,5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 2 платеж будет равен: 1,1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0,8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0,5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=0,88S-0,5S=0,38S.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Долг на январь 2021 года должен составлять 0,3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3 платеж будет равен: 1,1∙0,5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-0,3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=0,55S-0,3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=0,25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 как долг на 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январь 2022 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года должен составлять 0, то 4 платеж будет равен:    1,1∙0,3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-0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=0,33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 общая сумма выплат банку составит: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(0,3+0,38+0,25+0,33)∙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=1,26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условию задачи эта сумма должна составлять не менее 10 миллионов рублей, то есть 1,26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10; 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10:1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40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59</m:t>
                        </m:r>
                      </m:num>
                      <m:den>
                        <m:r>
                          <a:rPr lang="ru-RU" sz="2400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Так 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как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–целое число), то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наименьшее=8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Ответ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8.</a:t>
                </a: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кругленный прямоугольник 19"/>
          <p:cNvSpPr/>
          <p:nvPr/>
        </p:nvSpPr>
        <p:spPr>
          <a:xfrm>
            <a:off x="5314555" y="990753"/>
            <a:ext cx="1637836" cy="57965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25" name="Стрелка влево 24">
            <a:hlinkClick r:id="rId3" action="ppaction://hlinksldjump"/>
          </p:cNvPr>
          <p:cNvSpPr/>
          <p:nvPr/>
        </p:nvSpPr>
        <p:spPr>
          <a:xfrm>
            <a:off x="10374141" y="4650766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18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ru-RU" sz="24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№3</a:t>
            </a:r>
            <a:r>
              <a:rPr lang="ru-RU" sz="24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program 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zadacha3;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const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n=25;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s, let: integer;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p,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d: real;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k: array [1..n] of real;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</a:t>
            </a:r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введите количество процентов:');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(d);</a:t>
            </a:r>
          </a:p>
          <a:p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ru-RU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('введите количество лет, на которое берется кредит:');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(let);</a:t>
            </a:r>
          </a:p>
          <a:p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ru-RU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('введите количество миллионов рублей:');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ru-RU" sz="2400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93741" y="990753"/>
            <a:ext cx="3776534" cy="57965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(начало)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9506669" y="5300663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0683455" y="5300663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97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5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ru-RU" sz="24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№3</a:t>
            </a:r>
            <a:r>
              <a:rPr lang="ru-RU" sz="24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i:=1 to let+1 do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begin</a:t>
            </a:r>
          </a:p>
          <a:p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ru-RU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</a:t>
            </a:r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('Введите ', </a:t>
            </a:r>
            <a:r>
              <a:rPr lang="ru-RU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i,'й</a:t>
            </a:r>
            <a:r>
              <a:rPr lang="ru-RU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коэффициент: ');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(k[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end;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p:=0;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for i:=1 to let do</a:t>
            </a:r>
          </a:p>
          <a:p>
            <a:r>
              <a:rPr lang="nn-NO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p:=p+(1+0.01*d)*k[i]-k[i+1];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if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/ p=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trunc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/ p) then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s:=trunc(mln / p)</a:t>
            </a:r>
          </a:p>
          <a:p>
            <a:r>
              <a:rPr lang="pl-PL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else s:= trunc(mln / p) +1;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</a:p>
          <a:p>
            <a:r>
              <a:rPr lang="en-US" sz="2400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400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93740" y="990753"/>
            <a:ext cx="3787551" cy="57965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Программа(окончание)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лево 24">
            <a:hlinkClick r:id="rId2" action="ppaction://hlinksldjump"/>
          </p:cNvPr>
          <p:cNvSpPr/>
          <p:nvPr/>
        </p:nvSpPr>
        <p:spPr>
          <a:xfrm>
            <a:off x="9506669" y="5300663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61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8" y="-264569"/>
            <a:ext cx="12270504" cy="7822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64569"/>
            <a:ext cx="12274062" cy="7807569"/>
          </a:xfrm>
          <a:prstGeom prst="rect">
            <a:avLst/>
          </a:prstGeom>
          <a:solidFill>
            <a:srgbClr val="F3FB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93077" y="69488"/>
            <a:ext cx="358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</a:t>
            </a:r>
            <a:r>
              <a:rPr lang="ru-RU" sz="2400" b="1" dirty="0" smtClean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sz="2400" b="1" dirty="0">
              <a:solidFill>
                <a:srgbClr val="0000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3077" y="845706"/>
            <a:ext cx="11497420" cy="5701009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ru-RU" sz="2800" i="1" dirty="0" smtClean="0">
                <a:solidFill>
                  <a:srgbClr val="000068"/>
                </a:solidFill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и составьте для нее программу.</a:t>
            </a:r>
          </a:p>
          <a:p>
            <a:pPr>
              <a:lnSpc>
                <a:spcPct val="110000"/>
              </a:lnSpc>
            </a:pPr>
            <a:r>
              <a:rPr lang="ru-RU" sz="2800" b="1" i="1" u="sng" dirty="0" smtClean="0">
                <a:solidFill>
                  <a:srgbClr val="000068"/>
                </a:solidFill>
                <a:uFill>
                  <a:solidFill>
                    <a:schemeClr val="accent5">
                      <a:lumMod val="40000"/>
                      <a:lumOff val="60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rgbClr val="000068"/>
                </a:solidFill>
                <a:uFill>
                  <a:solidFill>
                    <a:srgbClr val="F3FB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планируется взять кредит в банке на сумму 5 </a:t>
            </a:r>
            <a:r>
              <a:rPr lang="ru-RU" sz="2800" dirty="0" err="1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800" dirty="0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некоторый срок (целое число лет). Условия возврата таковы: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январь долг возрастает на 10% по сравнению с концом предыдущего года;</a:t>
            </a:r>
          </a:p>
          <a:p>
            <a:pPr marL="914400" lvl="1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каждого года должен быть на одну и ту же сумму меньше долга на июнь предыдущего года.</a:t>
            </a:r>
          </a:p>
          <a:p>
            <a:pPr>
              <a:lnSpc>
                <a:spcPct val="110000"/>
              </a:lnSpc>
            </a:pPr>
            <a:r>
              <a:rPr lang="ru-RU" sz="2800" dirty="0">
                <a:solidFill>
                  <a:srgbClr val="0000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лет был взят кредит, если известно, что сумма выплат банку сверх взятого кредита после его полного погашения составила 3 млн. рублей? 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5050"/>
            <a:ext cx="12270504" cy="71530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6011" y="-304969"/>
            <a:ext cx="12274062" cy="7807569"/>
          </a:xfrm>
          <a:prstGeom prst="rect">
            <a:avLst/>
          </a:prstGeom>
          <a:solidFill>
            <a:srgbClr val="FFF3FF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1742" y="802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</a:t>
            </a:r>
            <a:endParaRPr lang="ru-RU" sz="2400" b="1" dirty="0">
              <a:solidFill>
                <a:srgbClr val="A225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3077" y="849546"/>
            <a:ext cx="11497420" cy="5807353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целостного восприятия мира у учащихся;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научного стиля мышления;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связать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с практикой;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систематизировать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учащихся, развитие самостоятельности мышления, усиление мотивации обучения, проявление творческих способностей;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аккуратность и точность при подготовке программы, </a:t>
            </a: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повышать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мотивацию учащихся за счет интеграции с другими предметами;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800" dirty="0">
                <a:solidFill>
                  <a:srgbClr val="A225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познавательного интереса, воспитание информационной культуры.</a:t>
            </a:r>
          </a:p>
        </p:txBody>
      </p:sp>
      <p:sp>
        <p:nvSpPr>
          <p:cNvPr id="30" name="Стрелка вправо 29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3" name="Скругленный прямоугольник 32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Скругленный прямоугольник 33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>
            <a:hlinkClick r:id="rId8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4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9252" y="5906175"/>
            <a:ext cx="12277620" cy="120313"/>
            <a:chOff x="-3558" y="556141"/>
            <a:chExt cx="12277620" cy="12031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21314" y="60264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044" y="269155"/>
            <a:ext cx="6965594" cy="527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181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42" y="262787"/>
            <a:ext cx="7008000" cy="5346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181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044" y="269155"/>
            <a:ext cx="7008000" cy="5309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181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443" y="269155"/>
            <a:ext cx="7008000" cy="5324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1818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2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6" y="-236809"/>
            <a:ext cx="12233106" cy="781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20618"/>
            <a:ext cx="12274062" cy="7807569"/>
          </a:xfrm>
          <a:prstGeom prst="rect">
            <a:avLst/>
          </a:prstGeom>
          <a:solidFill>
            <a:srgbClr val="EEFFD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93077" y="69488"/>
            <a:ext cx="222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СЧЕТ</a:t>
            </a:r>
            <a:endParaRPr lang="ru-RU" sz="24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3077" y="849546"/>
            <a:ext cx="11497420" cy="5807353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576000">
              <a:lnSpc>
                <a:spcPct val="130000"/>
              </a:lnSpc>
            </a:pPr>
            <a:r>
              <a:rPr lang="ru-RU" sz="2800" b="1" i="1" u="sng" dirty="0" smtClean="0">
                <a:solidFill>
                  <a:srgbClr val="425931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800" dirty="0" smtClean="0">
                <a:solidFill>
                  <a:srgbClr val="425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Найти:  а)  2%  от 600;   б) 15%  от 45;   в) 6%  от 120.</a:t>
            </a:r>
          </a:p>
          <a:p>
            <a:pPr indent="-576000">
              <a:lnSpc>
                <a:spcPct val="130000"/>
              </a:lnSpc>
            </a:pPr>
            <a:r>
              <a:rPr lang="ru-RU" sz="2800" b="1" i="1" u="sng" dirty="0">
                <a:solidFill>
                  <a:srgbClr val="425931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800" dirty="0" smtClean="0">
                <a:solidFill>
                  <a:srgbClr val="425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предлагает своим клиентам  следующие условия вклада: деньги кладутся на счет на 31 день, по истечении которых клиент получает доход, равный 7,5% от вложенной суммы. Какую сумму нужно положить на счет, чтобы доход составил 1500 рублей? </a:t>
            </a:r>
          </a:p>
          <a:p>
            <a:pPr indent="-576000">
              <a:lnSpc>
                <a:spcPct val="130000"/>
              </a:lnSpc>
            </a:pPr>
            <a:r>
              <a:rPr lang="ru-RU" sz="2800" b="1" i="1" u="sng" dirty="0">
                <a:solidFill>
                  <a:srgbClr val="425931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2800" dirty="0">
                <a:solidFill>
                  <a:srgbClr val="425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Рабочий, получив прибавку к своей зарплате 10%, стал получать 32100 рублей. Какую зарплату получал рабочий до прибавки?</a:t>
            </a:r>
          </a:p>
          <a:p>
            <a:pPr indent="-576000">
              <a:lnSpc>
                <a:spcPct val="130000"/>
              </a:lnSpc>
            </a:pPr>
            <a:r>
              <a:rPr lang="ru-RU" sz="2800" b="1" i="1" u="sng" dirty="0">
                <a:solidFill>
                  <a:srgbClr val="425931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sz="2800" i="1" dirty="0" smtClean="0">
                <a:solidFill>
                  <a:srgbClr val="425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Сберегательная </a:t>
            </a:r>
            <a:r>
              <a:rPr lang="ru-RU" sz="2800" dirty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касса выплачивает </a:t>
            </a:r>
            <a:r>
              <a:rPr lang="ru-RU" sz="2800" dirty="0" smtClean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вкладчику 2</a:t>
            </a:r>
            <a:r>
              <a:rPr lang="ru-RU" sz="2800" dirty="0">
                <a:solidFill>
                  <a:srgbClr val="425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годового дохода. Сколько выплатит сберкасса процентных денег вкладчику за 9 месяцев, если вклад составляет 1600 рублей?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52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6" y="-207871"/>
            <a:ext cx="12276000" cy="71467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9456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ru-RU" sz="2800" b="1" i="1" u="sng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№1</a:t>
            </a: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Даны два куска с различным содержанием олова. Первый, массой 300 г, содержит 20% олова. Второй, массой 200 г, содержит 40% олова. Сколько процентов олова будет содержать сплав, полученный из этих кусков? </a:t>
            </a:r>
            <a:endParaRPr lang="ru-RU" sz="2800" dirty="0" smtClean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№2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/>
              <a:t>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процентное содержание олова в сплаве, полученном из двух кусков массой 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известно, что первый содержит С</a:t>
            </a:r>
            <a:r>
              <a:rPr lang="ru-RU" sz="28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а второй – С</a:t>
            </a:r>
            <a:r>
              <a:rPr lang="ru-RU" sz="2800" baseline="-250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олова.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hlinkClick r:id="rId3" action="ppaction://hlinksldjump"/>
          </p:cNvPr>
          <p:cNvSpPr/>
          <p:nvPr/>
        </p:nvSpPr>
        <p:spPr>
          <a:xfrm>
            <a:off x="7324317" y="2950337"/>
            <a:ext cx="1637836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8167349" y="5474244"/>
            <a:ext cx="2059339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22" name="Скругленный прямоугольник 21">
            <a:hlinkClick r:id="rId5" action="ppaction://hlinksldjump"/>
          </p:cNvPr>
          <p:cNvSpPr/>
          <p:nvPr/>
        </p:nvSpPr>
        <p:spPr>
          <a:xfrm>
            <a:off x="2189791" y="5474244"/>
            <a:ext cx="1637836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4952937" y="5474243"/>
            <a:ext cx="2089102" cy="426133"/>
          </a:xfrm>
          <a:prstGeom prst="roundRect">
            <a:avLst/>
          </a:prstGeom>
          <a:solidFill>
            <a:srgbClr val="F9F9C7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rId8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9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Скругленный прямоугольник 18">
            <a:hlinkClick r:id="rId10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9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 animBg="1"/>
      <p:bldP spid="20" grpId="0" animBg="1"/>
      <p:bldP spid="21" grpId="0" animBg="1"/>
      <p:bldP spid="2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solidFill>
                <a:schemeClr val="tx1">
                  <a:lumMod val="95000"/>
                  <a:alpha val="99000"/>
                </a:schemeClr>
              </a:solid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  <a:spcAft>
                    <a:spcPts val="1000"/>
                  </a:spcAft>
                </a:pPr>
                <a:r>
                  <a:rPr lang="ru-RU" sz="2400" i="1" u="sng" dirty="0">
                    <a:solidFill>
                      <a:srgbClr val="990000"/>
                    </a:solidFill>
                    <a:uFill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Задача №1</a:t>
                </a:r>
                <a:r>
                  <a:rPr lang="ru-RU" sz="2400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Даны два куска с различным содержанием олова. Первый, массой 300 г, содержит 20% олова. Второй, массой 200 г, содержит 40% олова. Сколько процентов олова будет содержать сплав, полученный из этих кусков?</a:t>
                </a:r>
              </a:p>
              <a:p>
                <a:pPr>
                  <a:lnSpc>
                    <a:spcPct val="120000"/>
                  </a:lnSpc>
                  <a:spcAft>
                    <a:spcPts val="1000"/>
                  </a:spcAft>
                </a:pPr>
                <a:endParaRPr lang="ru-RU" sz="2400" i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Переведем 20% и 40% в дроби:    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20%=0,2 ; 40%=0,4, </a:t>
                </a: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 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первом куске до сплавления было 300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0,2=60(г) олова.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 втором куске: 200</a:t>
                </a: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∙0,4=80(г)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олова.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двух кусках было 60+80=140(г) олова.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200+300=500 (г) масса куска после сплавления.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140</m:t>
                        </m:r>
                      </m:num>
                      <m:den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∙100%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28% олова содержит сплав, полученный из этих </a:t>
                </a: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кусков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кругленный прямоугольник 19"/>
          <p:cNvSpPr/>
          <p:nvPr/>
        </p:nvSpPr>
        <p:spPr>
          <a:xfrm>
            <a:off x="5126096" y="2478506"/>
            <a:ext cx="1637836" cy="53901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27" name="Стрелка влево 26">
            <a:hlinkClick r:id="rId4" action="ppaction://hlinksldjump"/>
          </p:cNvPr>
          <p:cNvSpPr/>
          <p:nvPr/>
        </p:nvSpPr>
        <p:spPr>
          <a:xfrm>
            <a:off x="10494457" y="519806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39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solidFill>
                <a:schemeClr val="tx1">
                  <a:lumMod val="95000"/>
                  <a:alpha val="99000"/>
                </a:schemeClr>
              </a:solid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10000"/>
                  </a:lnSpc>
                  <a:spcAft>
                    <a:spcPts val="1000"/>
                  </a:spcAft>
                </a:pPr>
                <a:r>
                  <a:rPr lang="ru-RU" sz="2400" i="1" u="sng" dirty="0" smtClean="0">
                    <a:solidFill>
                      <a:srgbClr val="990000"/>
                    </a:solidFill>
                    <a:uFill>
                      <a:solidFill>
                        <a:srgbClr val="C00000"/>
                      </a:solidFill>
                    </a:u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Задача №2</a:t>
                </a:r>
                <a:r>
                  <a:rPr lang="ru-RU" sz="2400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процентное содержание олова в сплаве, полученном из двух кусков массой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baseline="-250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если известно, что первый содержит С</a:t>
                </a:r>
                <a:r>
                  <a:rPr lang="ru-RU" sz="2400" baseline="-250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%, а второй – С</a:t>
                </a:r>
                <a:r>
                  <a:rPr lang="ru-RU" sz="2400" baseline="-250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 олова</a:t>
                </a:r>
                <a:r>
                  <a:rPr lang="ru-RU" sz="2400" dirty="0" smtClean="0">
                    <a:solidFill>
                      <a:srgbClr val="99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800" dirty="0" smtClean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Обозначим 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процентное содержание олова в первом куске через С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во втором куске через С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в сплаве через С. Масса первого куска 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(г), масса второго куска 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(г). Найти  процентное  содержание олова в сплаве, то есть С(%).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800" i="1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∙</m:t>
                    </m:r>
                    <m:f>
                      <m:fPr>
                        <m:ctrlPr>
                          <a:rPr lang="ru-RU" sz="2800" i="1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100  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800" i="1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С;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2800" i="1">
                                    <a:solidFill>
                                      <a:srgbClr val="99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99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ru-RU" sz="2800" i="0">
                                    <a:solidFill>
                                      <a:srgbClr val="99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ru-RU" sz="2800" i="0">
                            <a:solidFill>
                              <a:srgbClr val="99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ru-RU" sz="2800" i="0">
                                <a:solidFill>
                                  <a:srgbClr val="99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С</a:t>
                </a:r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sz="2800" i="0">
                        <a:solidFill>
                          <a:srgbClr val="99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&lt;С&lt;С</m:t>
                    </m:r>
                  </m:oMath>
                </a14:m>
                <a:r>
                  <a:rPr lang="ru-RU" sz="2800" baseline="-250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>
                    <a:solidFill>
                      <a:srgbClr val="99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2" y="850426"/>
                <a:ext cx="11497420" cy="5773676"/>
              </a:xfrm>
              <a:prstGeom prst="roundRect">
                <a:avLst>
                  <a:gd name="adj" fmla="val 10249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81818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кругленный прямоугольник 19"/>
          <p:cNvSpPr/>
          <p:nvPr/>
        </p:nvSpPr>
        <p:spPr>
          <a:xfrm>
            <a:off x="5126096" y="1979108"/>
            <a:ext cx="1637836" cy="579654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25" name="Стрелка влево 24">
            <a:hlinkClick r:id="rId4" action="ppaction://hlinksldjump"/>
          </p:cNvPr>
          <p:cNvSpPr/>
          <p:nvPr/>
        </p:nvSpPr>
        <p:spPr>
          <a:xfrm>
            <a:off x="10494457" y="58178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Скругленный прямоугольник 14">
            <a:hlinkClick r:id="rId8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Скругленный прямоугольник 15">
            <a:hlinkClick r:id="rId9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8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0" grpId="0" animBg="1"/>
      <p:bldP spid="25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822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программы на языке Паскаль 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8593" y="2278399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program vv;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</a:t>
            </a:r>
            <a:r>
              <a:rPr lang="en-US" sz="2400" b="1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v,t,s</a:t>
            </a: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</a:t>
            </a:r>
            <a:r>
              <a:rPr lang="en-US" sz="2400" b="1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real;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endParaRPr lang="ru-RU" sz="2400" b="1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v,t</a:t>
            </a: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</a:t>
            </a: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:=v*t;</a:t>
            </a:r>
            <a:endParaRPr lang="en-US" sz="2400" b="1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err="1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</a:t>
            </a:r>
            <a:r>
              <a:rPr lang="ru-RU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</a:t>
            </a:r>
            <a:r>
              <a:rPr lang="ru-RU" sz="2400" b="1" dirty="0" smtClean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ru-RU" sz="2400" b="1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99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400" b="1" dirty="0">
              <a:solidFill>
                <a:srgbClr val="99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008" y="2288024"/>
            <a:ext cx="5236178" cy="507125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Заголовок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426" y="2790056"/>
            <a:ext cx="5806423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i="1" dirty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описаний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0195" y="3262255"/>
            <a:ext cx="5236179" cy="2607535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Тело программы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916" y="2667452"/>
            <a:ext cx="4466122" cy="2524091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i="0" u="none" dirty="0"/>
              <a:t>Дано</a:t>
            </a:r>
            <a:r>
              <a:rPr lang="ru-RU" i="0" u="none" dirty="0" smtClean="0"/>
              <a:t>:                   Решение:     </a:t>
            </a:r>
          </a:p>
          <a:p>
            <a:pPr algn="l"/>
            <a:r>
              <a:rPr lang="ru-RU" i="0" u="none" dirty="0" smtClean="0"/>
              <a:t> </a:t>
            </a:r>
            <a:r>
              <a:rPr lang="en-US" i="0" u="none" dirty="0" smtClean="0"/>
              <a:t>V = 5</a:t>
            </a:r>
            <a:r>
              <a:rPr lang="ru-RU" i="0" u="none" dirty="0" smtClean="0"/>
              <a:t>км</a:t>
            </a:r>
            <a:r>
              <a:rPr lang="en-US" i="0" u="none" dirty="0" smtClean="0"/>
              <a:t>/</a:t>
            </a:r>
            <a:r>
              <a:rPr lang="ru-RU" i="0" u="none" dirty="0" smtClean="0"/>
              <a:t>ч       </a:t>
            </a:r>
            <a:r>
              <a:rPr lang="en-US" i="0" u="none" dirty="0" smtClean="0"/>
              <a:t> S=</a:t>
            </a:r>
            <a:r>
              <a:rPr lang="en-US" i="0" u="none" dirty="0" err="1" smtClean="0"/>
              <a:t>V</a:t>
            </a:r>
            <a:r>
              <a:rPr lang="en-US" i="0" u="none" dirty="0" err="1" smtClean="0">
                <a:sym typeface="Symbol" panose="05050102010706020507" pitchFamily="18" charset="2"/>
              </a:rPr>
              <a:t></a:t>
            </a:r>
            <a:r>
              <a:rPr lang="en-US" i="0" u="none" dirty="0" err="1" smtClean="0"/>
              <a:t>t</a:t>
            </a:r>
            <a:r>
              <a:rPr lang="ru-RU" i="0" u="none" dirty="0" smtClean="0"/>
              <a:t>     </a:t>
            </a:r>
          </a:p>
          <a:p>
            <a:pPr algn="l"/>
            <a:r>
              <a:rPr lang="en-US" i="0" u="none" dirty="0" smtClean="0"/>
              <a:t> </a:t>
            </a:r>
            <a:r>
              <a:rPr lang="ru-RU" i="0" u="none" dirty="0" smtClean="0"/>
              <a:t> </a:t>
            </a:r>
            <a:r>
              <a:rPr lang="en-US" i="0" u="none" dirty="0" smtClean="0"/>
              <a:t>t  = 2 </a:t>
            </a:r>
            <a:r>
              <a:rPr lang="ru-RU" i="0" u="none" dirty="0" smtClean="0"/>
              <a:t>ч.</a:t>
            </a:r>
            <a:r>
              <a:rPr lang="en-US" i="0" u="none" dirty="0" smtClean="0"/>
              <a:t>           S=5</a:t>
            </a:r>
            <a:r>
              <a:rPr lang="en-US" i="0" u="none" dirty="0">
                <a:sym typeface="Symbol" panose="05050102010706020507" pitchFamily="18" charset="2"/>
              </a:rPr>
              <a:t> </a:t>
            </a:r>
            <a:r>
              <a:rPr lang="en-US" i="0" u="none" dirty="0" smtClean="0">
                <a:sym typeface="Symbol" panose="05050102010706020507" pitchFamily="18" charset="2"/>
              </a:rPr>
              <a:t>2=10 (</a:t>
            </a:r>
            <a:r>
              <a:rPr lang="ru-RU" i="0" u="none" dirty="0" smtClean="0">
                <a:sym typeface="Symbol" panose="05050102010706020507" pitchFamily="18" charset="2"/>
              </a:rPr>
              <a:t>км</a:t>
            </a:r>
            <a:r>
              <a:rPr lang="en-US" i="0" u="none" dirty="0" smtClean="0">
                <a:sym typeface="Symbol" panose="05050102010706020507" pitchFamily="18" charset="2"/>
              </a:rPr>
              <a:t>)</a:t>
            </a:r>
            <a:r>
              <a:rPr lang="en-US" i="0" u="none" dirty="0" smtClean="0"/>
              <a:t> </a:t>
            </a:r>
            <a:endParaRPr lang="ru-RU" i="0" u="none" dirty="0" smtClean="0"/>
          </a:p>
          <a:p>
            <a:pPr algn="l"/>
            <a:r>
              <a:rPr lang="ru-RU" sz="800" i="0" u="none" dirty="0" smtClean="0"/>
              <a:t>__________________________</a:t>
            </a:r>
          </a:p>
          <a:p>
            <a:pPr algn="l"/>
            <a:r>
              <a:rPr lang="ru-RU" i="0" u="none" dirty="0" smtClean="0"/>
              <a:t>Найти:            </a:t>
            </a:r>
            <a:r>
              <a:rPr lang="en-US" i="0" u="none" dirty="0" smtClean="0"/>
              <a:t> </a:t>
            </a:r>
            <a:r>
              <a:rPr lang="ru-RU" i="0" u="none" dirty="0" smtClean="0"/>
              <a:t>Ответ: </a:t>
            </a:r>
            <a:r>
              <a:rPr lang="en-US" i="0" u="none" dirty="0" smtClean="0"/>
              <a:t>S=10 </a:t>
            </a:r>
            <a:r>
              <a:rPr lang="ru-RU" i="0" u="none" dirty="0" smtClean="0"/>
              <a:t>км.     </a:t>
            </a:r>
            <a:endParaRPr lang="en-US" i="0" u="none" dirty="0" smtClean="0"/>
          </a:p>
          <a:p>
            <a:pPr algn="l"/>
            <a:r>
              <a:rPr lang="ru-RU" i="0" u="none" dirty="0" smtClean="0"/>
              <a:t> </a:t>
            </a:r>
            <a:r>
              <a:rPr lang="en-US" i="0" u="none" dirty="0" smtClean="0"/>
              <a:t>S</a:t>
            </a:r>
            <a:r>
              <a:rPr lang="ru-RU" i="0" u="none" dirty="0" smtClean="0"/>
              <a:t> </a:t>
            </a:r>
            <a:r>
              <a:rPr lang="en-US" i="0" u="none" dirty="0" smtClean="0"/>
              <a:t> </a:t>
            </a:r>
            <a:r>
              <a:rPr lang="ru-RU" i="0" u="none" dirty="0" smtClean="0"/>
              <a:t>- ?</a:t>
            </a:r>
            <a:endParaRPr lang="ru-RU" i="0" u="none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5858" y="3147604"/>
            <a:ext cx="285824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5858" y="3565936"/>
            <a:ext cx="285824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25858" y="4512787"/>
            <a:ext cx="285824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14855" y="2873073"/>
            <a:ext cx="1012842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70732" y="2729212"/>
            <a:ext cx="1455756" cy="1252742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3397" y="3910247"/>
            <a:ext cx="626806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08621" y="3147603"/>
            <a:ext cx="812896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3143" y="4420218"/>
            <a:ext cx="1329256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56525" y="4108894"/>
            <a:ext cx="2125899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08250" y="4941442"/>
            <a:ext cx="1719448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лево 31">
            <a:hlinkClick r:id="rId2" action="ppaction://hlinksldjump"/>
          </p:cNvPr>
          <p:cNvSpPr/>
          <p:nvPr/>
        </p:nvSpPr>
        <p:spPr>
          <a:xfrm>
            <a:off x="9506669" y="571431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>
            <a:hlinkClick r:id="rId3" action="ppaction://hlinksldjump"/>
          </p:cNvPr>
          <p:cNvSpPr/>
          <p:nvPr/>
        </p:nvSpPr>
        <p:spPr>
          <a:xfrm>
            <a:off x="10683455" y="5714319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Скругленный прямоугольник 34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" name="Скругленный прямоугольник 35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81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250"/>
                            </p:stCondLst>
                            <p:childTnLst>
                              <p:par>
                                <p:cTn id="1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2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750"/>
                            </p:stCondLst>
                            <p:childTnLst>
                              <p:par>
                                <p:cTn id="161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250"/>
                            </p:stCondLst>
                            <p:childTnLst>
                              <p:par>
                                <p:cTn id="1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750"/>
                            </p:stCondLst>
                            <p:childTnLst>
                              <p:par>
                                <p:cTn id="1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2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3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1250"/>
                            </p:stCondLst>
                            <p:childTnLst>
                              <p:par>
                                <p:cTn id="193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2750"/>
                            </p:stCondLst>
                            <p:childTnLst>
                              <p:par>
                                <p:cTn id="1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250"/>
                            </p:stCondLst>
                            <p:childTnLst>
                              <p:par>
                                <p:cTn id="20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37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42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5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8750"/>
                            </p:stCondLst>
                            <p:childTnLst>
                              <p:par>
                                <p:cTn id="2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9250"/>
                            </p:stCondLst>
                            <p:childTnLst>
                              <p:par>
                                <p:cTn id="2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1250"/>
                            </p:stCondLst>
                            <p:childTnLst>
                              <p:par>
                                <p:cTn id="2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2250"/>
                            </p:stCondLst>
                            <p:childTnLst>
                              <p:par>
                                <p:cTn id="2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325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4" grpId="0" animBg="1"/>
      <p:bldP spid="4" grpId="1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2" grpId="0" animBg="1"/>
      <p:bldP spid="33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программы на языке Паскаль 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program 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s,v,t:real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v,t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s:=v*t;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write(s);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i="0" u="none" dirty="0"/>
              <a:t>Следование – действия выполняются последовательно, одно за другим, в порядке записи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64849" y="2347275"/>
            <a:ext cx="1734532" cy="372690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8573873" y="60110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hlinkClick r:id="rId3" action="ppaction://hlinksldjump"/>
          </p:cNvPr>
          <p:cNvSpPr/>
          <p:nvPr/>
        </p:nvSpPr>
        <p:spPr>
          <a:xfrm>
            <a:off x="9750659" y="6011090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Скругленный прямоугольник 24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Скругленный прямоугольник 25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19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0" grpId="0" animBg="1"/>
      <p:bldP spid="15" grpId="0" animBg="1"/>
      <p:bldP spid="4" grpId="0" animBg="1"/>
      <p:bldP spid="30" grpId="0" animBg="1"/>
      <p:bldP spid="34" grpId="0" animBg="1"/>
      <p:bldP spid="36" grpId="0" animBg="1"/>
      <p:bldP spid="31" grpId="0" animBg="1"/>
      <p:bldP spid="37" grpId="0" animBg="1"/>
      <p:bldP spid="37" grpId="1" animBg="1"/>
      <p:bldP spid="40" grpId="0" animBg="1"/>
      <p:bldP spid="41" grpId="0" animBg="1"/>
      <p:bldP spid="42" grpId="0" animBg="1"/>
      <p:bldP spid="4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55" y="-295049"/>
            <a:ext cx="12274062" cy="7153049"/>
          </a:xfrm>
          <a:prstGeom prst="rect">
            <a:avLst/>
          </a:prstGeom>
          <a:solidFill>
            <a:srgbClr val="FFFFCC">
              <a:alpha val="9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3558" y="556141"/>
            <a:ext cx="12277620" cy="120313"/>
            <a:chOff x="-3558" y="556141"/>
            <a:chExt cx="12277620" cy="12031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-3558" y="556141"/>
              <a:ext cx="12274062" cy="35169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3558" y="598904"/>
              <a:ext cx="12274062" cy="35169"/>
            </a:xfrm>
            <a:prstGeom prst="line">
              <a:avLst/>
            </a:prstGeom>
            <a:ln w="254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41285"/>
              <a:ext cx="12274062" cy="35169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62822" y="46856"/>
            <a:ext cx="69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ТЕМЕ УРОКА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763" y="850426"/>
            <a:ext cx="11497420" cy="5773676"/>
          </a:xfrm>
          <a:prstGeom prst="roundRect">
            <a:avLst>
              <a:gd name="adj" fmla="val 10249"/>
            </a:avLst>
          </a:prstGeom>
          <a:solidFill>
            <a:schemeClr val="tx1">
              <a:lumMod val="95000"/>
              <a:alpha val="99000"/>
            </a:schemeClr>
          </a:solidFill>
          <a:ln w="28575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алгоритмические конструкции</a:t>
            </a:r>
          </a:p>
          <a:p>
            <a:pPr algn="r">
              <a:lnSpc>
                <a:spcPct val="110000"/>
              </a:lnSpc>
            </a:pPr>
            <a:r>
              <a:rPr lang="ru-RU" sz="2800" i="1" u="sng" dirty="0" smtClean="0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r>
              <a:rPr lang="ru-RU" sz="28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5353" y="2148096"/>
            <a:ext cx="5544000" cy="2207478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         полное     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Ветвление            неполное</a:t>
            </a:r>
          </a:p>
          <a:p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с параметром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       с предусловием </a:t>
            </a:r>
          </a:p>
          <a:p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(циклы</a:t>
            </a:r>
            <a:r>
              <a:rPr lang="ru-RU" sz="2600" dirty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  <a:r>
              <a:rPr lang="ru-RU" sz="2600" dirty="0" smtClean="0">
                <a:solidFill>
                  <a:srgbClr val="990000">
                    <a:alpha val="5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 постусловием</a:t>
            </a:r>
            <a:endParaRPr lang="ru-RU" sz="2600" dirty="0">
              <a:solidFill>
                <a:srgbClr val="990000">
                  <a:alpha val="59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0257" y="1250511"/>
            <a:ext cx="2166336" cy="507125"/>
          </a:xfrm>
          <a:prstGeom prst="roundRect">
            <a:avLst/>
          </a:prstGeom>
          <a:solidFill>
            <a:srgbClr val="F9F9C7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</a:t>
            </a:r>
            <a:endParaRPr lang="ru-RU" sz="2800" dirty="0">
              <a:solidFill>
                <a:srgbClr val="990000"/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6598" y="2163795"/>
            <a:ext cx="4697176" cy="47670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chemeClr val="tx1">
                <a:lumMod val="50000"/>
                <a:alpha val="13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Паскаль. Пример реализации</a:t>
            </a:r>
            <a:r>
              <a:rPr lang="ru-RU" sz="2800" i="1" dirty="0" smtClean="0">
                <a:solidFill>
                  <a:srgbClr val="990000">
                    <a:alpha val="59000"/>
                  </a:srgbClr>
                </a:solidFill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592" y="2852522"/>
            <a:ext cx="4664182" cy="2969777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program vv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a,b:real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i="0" u="non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a&gt;b then write(a)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write(b);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0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i="0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6" y="4620488"/>
            <a:ext cx="5593165" cy="1696802"/>
          </a:xfrm>
          <a:prstGeom prst="rect">
            <a:avLst/>
          </a:prstGeom>
          <a:solidFill>
            <a:schemeClr val="tx1">
              <a:lumMod val="95000"/>
              <a:alpha val="99000"/>
            </a:schemeClr>
          </a:solidFill>
          <a:ln w="12700">
            <a:solidFill>
              <a:srgbClr val="8181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r">
              <a:lnSpc>
                <a:spcPct val="110000"/>
              </a:lnSpc>
              <a:defRPr sz="2400" i="1" u="sng">
                <a:solidFill>
                  <a:srgbClr val="99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i="0" u="none" dirty="0"/>
              <a:t>Полное ветвление – в зависимости от результатов проверки условия выполняется одна из двух последовательностей действий.</a:t>
            </a:r>
          </a:p>
        </p:txBody>
      </p:sp>
      <p:sp>
        <p:nvSpPr>
          <p:cNvPr id="34" name="Стрелка влево 33">
            <a:hlinkClick r:id="rId2" action="ppaction://hlinksldjump"/>
          </p:cNvPr>
          <p:cNvSpPr/>
          <p:nvPr/>
        </p:nvSpPr>
        <p:spPr>
          <a:xfrm rot="8863520">
            <a:off x="3374552" y="3548943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 rot="12566724">
            <a:off x="3384320" y="3820906"/>
            <a:ext cx="485115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rId2" action="ppaction://hlinksldjump"/>
          </p:cNvPr>
          <p:cNvSpPr/>
          <p:nvPr/>
        </p:nvSpPr>
        <p:spPr>
          <a:xfrm rot="10800000">
            <a:off x="3400998" y="3692679"/>
            <a:ext cx="336112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>
            <a:hlinkClick r:id="rId2" action="ppaction://hlinksldjump"/>
          </p:cNvPr>
          <p:cNvSpPr/>
          <p:nvPr/>
        </p:nvSpPr>
        <p:spPr>
          <a:xfrm>
            <a:off x="8573873" y="6011090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>
            <a:hlinkClick r:id="rId3" action="ppaction://hlinksldjump"/>
          </p:cNvPr>
          <p:cNvSpPr/>
          <p:nvPr/>
        </p:nvSpPr>
        <p:spPr>
          <a:xfrm>
            <a:off x="9750659" y="6011090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2" action="ppaction://hlinksldjump"/>
          </p:cNvPr>
          <p:cNvSpPr/>
          <p:nvPr/>
        </p:nvSpPr>
        <p:spPr>
          <a:xfrm rot="9573333">
            <a:off x="3112455" y="2692923"/>
            <a:ext cx="936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>
            <a:hlinkClick r:id="rId2" action="ppaction://hlinksldjump"/>
          </p:cNvPr>
          <p:cNvSpPr/>
          <p:nvPr/>
        </p:nvSpPr>
        <p:spPr>
          <a:xfrm rot="10800000">
            <a:off x="3111332" y="2867810"/>
            <a:ext cx="900000" cy="108000"/>
          </a:xfrm>
          <a:prstGeom prst="leftArrow">
            <a:avLst/>
          </a:prstGeom>
          <a:solidFill>
            <a:schemeClr val="tx1">
              <a:lumMod val="65000"/>
              <a:alpha val="87000"/>
            </a:schemeClr>
          </a:solidFill>
          <a:ln>
            <a:solidFill>
              <a:schemeClr val="bg1">
                <a:lumMod val="75000"/>
                <a:lumOff val="25000"/>
                <a:alpha val="46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81961" y="2762900"/>
            <a:ext cx="1502863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37840" y="2373942"/>
            <a:ext cx="1104528" cy="317819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97508" y="4473389"/>
            <a:ext cx="3676528" cy="777621"/>
          </a:xfrm>
          <a:prstGeom prst="roundRect">
            <a:avLst/>
          </a:prstGeom>
          <a:solidFill>
            <a:srgbClr val="F9F9C7">
              <a:alpha val="14000"/>
            </a:srgbClr>
          </a:solidFill>
          <a:ln w="12700" cmpd="sng">
            <a:solidFill>
              <a:srgbClr val="99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dirty="0">
              <a:solidFill>
                <a:srgbClr val="990000">
                  <a:alpha val="59000"/>
                </a:srgbClr>
              </a:solidFill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11461391" y="184244"/>
            <a:ext cx="360000" cy="216000"/>
          </a:xfrm>
          <a:prstGeom prst="rightArrow">
            <a:avLst>
              <a:gd name="adj1" fmla="val 50000"/>
              <a:gd name="adj2" fmla="val 53006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rId5" action="ppaction://hlinksldjump"/>
          </p:cNvPr>
          <p:cNvSpPr/>
          <p:nvPr/>
        </p:nvSpPr>
        <p:spPr>
          <a:xfrm>
            <a:off x="9065827" y="179029"/>
            <a:ext cx="360000" cy="216000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hlinkClick r:id="rId6" action="ppaction://hlinksldjump"/>
          </p:cNvPr>
          <p:cNvSpPr/>
          <p:nvPr/>
        </p:nvSpPr>
        <p:spPr>
          <a:xfrm>
            <a:off x="10995254" y="72133"/>
            <a:ext cx="324000" cy="432000"/>
          </a:xfrm>
          <a:prstGeom prst="roundRect">
            <a:avLst/>
          </a:prstGeom>
          <a:solidFill>
            <a:srgbClr val="F3FBFF"/>
          </a:solidFill>
          <a:ln w="22225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9562243" y="82017"/>
            <a:ext cx="324000" cy="432000"/>
          </a:xfrm>
          <a:prstGeom prst="roundRect">
            <a:avLst/>
          </a:prstGeom>
          <a:solidFill>
            <a:srgbClr val="FFF3FF"/>
          </a:solidFill>
          <a:ln w="22225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10046364" y="76477"/>
            <a:ext cx="324000" cy="432000"/>
          </a:xfrm>
          <a:prstGeom prst="roundRect">
            <a:avLst/>
          </a:prstGeom>
          <a:solidFill>
            <a:srgbClr val="EEFFDD"/>
          </a:solidFill>
          <a:ln w="22225">
            <a:solidFill>
              <a:srgbClr val="304A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0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30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2" action="ppaction://hlinksldjump"/>
          </p:cNvPr>
          <p:cNvSpPr/>
          <p:nvPr/>
        </p:nvSpPr>
        <p:spPr>
          <a:xfrm>
            <a:off x="10512501" y="73112"/>
            <a:ext cx="324000" cy="432000"/>
          </a:xfrm>
          <a:prstGeom prst="roundRect">
            <a:avLst/>
          </a:prstGeom>
          <a:solidFill>
            <a:srgbClr val="FBFAC8"/>
          </a:solidFill>
          <a:ln w="22225">
            <a:solidFill>
              <a:srgbClr val="843C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8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28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40" grpId="0" animBg="1"/>
      <p:bldP spid="4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12920</TotalTime>
  <Words>1781</Words>
  <Application>Microsoft Office PowerPoint</Application>
  <PresentationFormat>Широкоэкранный</PresentationFormat>
  <Paragraphs>349</Paragraphs>
  <Slides>20</Slides>
  <Notes>0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vv</dc:creator>
  <cp:lastModifiedBy>vv</cp:lastModifiedBy>
  <cp:revision>191</cp:revision>
  <dcterms:created xsi:type="dcterms:W3CDTF">2019-01-06T21:04:37Z</dcterms:created>
  <dcterms:modified xsi:type="dcterms:W3CDTF">2019-03-30T19:02:54Z</dcterms:modified>
</cp:coreProperties>
</file>