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60" r:id="rId3"/>
    <p:sldId id="262" r:id="rId4"/>
    <p:sldId id="263" r:id="rId5"/>
    <p:sldId id="266" r:id="rId6"/>
    <p:sldId id="264" r:id="rId7"/>
    <p:sldId id="267" r:id="rId8"/>
    <p:sldId id="265" r:id="rId9"/>
    <p:sldId id="271" r:id="rId10"/>
    <p:sldId id="291" r:id="rId11"/>
    <p:sldId id="270" r:id="rId12"/>
    <p:sldId id="268" r:id="rId13"/>
    <p:sldId id="273" r:id="rId14"/>
    <p:sldId id="269" r:id="rId15"/>
    <p:sldId id="272" r:id="rId16"/>
    <p:sldId id="290" r:id="rId17"/>
    <p:sldId id="293" r:id="rId18"/>
    <p:sldId id="289" r:id="rId19"/>
    <p:sldId id="288" r:id="rId20"/>
    <p:sldId id="275" r:id="rId21"/>
    <p:sldId id="278" r:id="rId22"/>
    <p:sldId id="277" r:id="rId23"/>
    <p:sldId id="279" r:id="rId24"/>
    <p:sldId id="282" r:id="rId25"/>
    <p:sldId id="280" r:id="rId26"/>
    <p:sldId id="276" r:id="rId27"/>
    <p:sldId id="287" r:id="rId28"/>
    <p:sldId id="294" r:id="rId29"/>
    <p:sldId id="286" r:id="rId30"/>
    <p:sldId id="284" r:id="rId31"/>
    <p:sldId id="283" r:id="rId32"/>
    <p:sldId id="281" r:id="rId33"/>
    <p:sldId id="258" r:id="rId34"/>
    <p:sldId id="274" r:id="rId3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5" d="100"/>
          <a:sy n="75" d="100"/>
        </p:scale>
        <p:origin x="-1236" y="-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122F4-586B-4E16-94ED-E5AAB5818574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D2A3D-E104-42F8-92D8-E9063AB98B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78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2A3D-E104-42F8-92D8-E9063AB98B5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6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53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6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6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8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87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72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8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95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DD433-3ED8-43B1-A69E-AB57E21EAF70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5426A-3FA8-43B1-88C2-4216A16A8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1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70" y="627728"/>
            <a:ext cx="5182718" cy="388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4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660"/>
            <a:ext cx="8280919" cy="4806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29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23479"/>
            <a:ext cx="6120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Каковы же причины объединения молодых людей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неформальные группы?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99213" y="915566"/>
            <a:ext cx="7460056" cy="397031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Нежелание быть как все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Одиночество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Непонимание в семье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Неуспеваемость в школе и отчуждение школьного коллектива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Желание утвердиться, привлечь к себе внимание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Дань моде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Возрастные увлечения, потребность в необычных эмоциональных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     впечатлениях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Вызов обществу, возможность проявить протест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Идейные убеждения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Отсутствие интереса к чему либо и цели в жизни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Копирование образцов западной культуры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Способ развлечься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4101" name="Picture 5" descr="http://www.playcast.ru/uploads/2017/05/11/2255809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83" y="1394015"/>
            <a:ext cx="3946517" cy="38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 descr="C:\Users\Наталья\Desktop\картинки\Майорова Н.М. Рабочие программы по географии\эмо\1274786953_emo_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918"/>
            <a:ext cx="4176463" cy="36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5" y="119918"/>
            <a:ext cx="227138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7735"/>
            <a:ext cx="3316305" cy="245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725396"/>
            <a:ext cx="2223203" cy="31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9918"/>
            <a:ext cx="143927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7" descr="http://2.bp.blogspot.com/-xZ9bprKNE_8/TxpZfvT-tOI/AAAAAAAABLo/_enKQN2b9tk/s1600/100_18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9" descr="https://im0-tub-ru.yandex.net/i?id=6dc505e64afa22f805f9ab5cbef61f9d-l&amp;n=13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108062"/>
            <a:ext cx="2187476" cy="283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2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6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8"/>
          <p:cNvSpPr>
            <a:spLocks noChangeAspect="1" noChangeArrowheads="1"/>
          </p:cNvSpPr>
          <p:nvPr/>
        </p:nvSpPr>
        <p:spPr bwMode="auto">
          <a:xfrm>
            <a:off x="825500" y="625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0"/>
          <p:cNvSpPr>
            <a:spLocks noChangeAspect="1" noChangeArrowheads="1"/>
          </p:cNvSpPr>
          <p:nvPr/>
        </p:nvSpPr>
        <p:spPr bwMode="auto">
          <a:xfrm>
            <a:off x="977900" y="777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2"/>
          <p:cNvSpPr>
            <a:spLocks noChangeAspect="1" noChangeArrowheads="1"/>
          </p:cNvSpPr>
          <p:nvPr/>
        </p:nvSpPr>
        <p:spPr bwMode="auto">
          <a:xfrm>
            <a:off x="1130300" y="930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4"/>
          <p:cNvSpPr>
            <a:spLocks noChangeAspect="1" noChangeArrowheads="1"/>
          </p:cNvSpPr>
          <p:nvPr/>
        </p:nvSpPr>
        <p:spPr bwMode="auto">
          <a:xfrm>
            <a:off x="1282700" y="1082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6"/>
          <p:cNvSpPr>
            <a:spLocks noChangeAspect="1" noChangeArrowheads="1"/>
          </p:cNvSpPr>
          <p:nvPr/>
        </p:nvSpPr>
        <p:spPr bwMode="auto">
          <a:xfrm>
            <a:off x="1435100" y="1235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7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5d2e899c3d4a080a884412d04685dd2b-l&amp;n=13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5d2e899c3d4a080a884412d04685dd2b-l&amp;n=13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5d2e899c3d4a080a884412d04685dd2b-l&amp;n=13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 descr="C:\Users\Наталья\Desktop\картинки\Майорова Н.М. Рабочие программы по географии\эмо\iIFUY34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5" y="287978"/>
            <a:ext cx="3171930" cy="465083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168275"/>
            <a:ext cx="5467009" cy="477053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                    ЭМО</a:t>
            </a:r>
            <a:r>
              <a:rPr lang="ru-RU" dirty="0" smtClean="0"/>
              <a:t> </a:t>
            </a:r>
            <a:r>
              <a:rPr lang="ru-RU" b="1" dirty="0" smtClean="0"/>
              <a:t>– (англ. сокращение от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   «эмоциональный») – термин, обозначающий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    особый вид </a:t>
            </a:r>
            <a:r>
              <a:rPr lang="ru-RU" b="1" dirty="0" err="1" smtClean="0"/>
              <a:t>хардкор</a:t>
            </a:r>
            <a:r>
              <a:rPr lang="ru-RU" b="1" dirty="0" smtClean="0"/>
              <a:t>-музыки. В ЭМО-музыке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    присутствует очень красивый, мелодичный вокал</a:t>
            </a:r>
          </a:p>
          <a:p>
            <a:pPr algn="ctr"/>
            <a:r>
              <a:rPr lang="ru-RU" b="1" dirty="0" smtClean="0"/>
              <a:t>     и обязательно надрывный скрипящий. Этот вид </a:t>
            </a:r>
          </a:p>
          <a:p>
            <a:pPr algn="ctr"/>
            <a:r>
              <a:rPr lang="ru-RU" b="1" dirty="0" smtClean="0"/>
              <a:t>     вокала называется «</a:t>
            </a:r>
            <a:r>
              <a:rPr lang="ru-RU" b="1" dirty="0" err="1" smtClean="0"/>
              <a:t>Скрим</a:t>
            </a:r>
            <a:r>
              <a:rPr lang="ru-RU" b="1" dirty="0" smtClean="0"/>
              <a:t>-вокал» от англ. слова </a:t>
            </a:r>
          </a:p>
          <a:p>
            <a:pPr algn="ctr"/>
            <a:r>
              <a:rPr lang="ru-RU" b="1" dirty="0" smtClean="0"/>
              <a:t>    «Крик». Идеология ЭМО сосредоточена вокруг</a:t>
            </a:r>
          </a:p>
          <a:p>
            <a:pPr algn="ctr"/>
            <a:r>
              <a:rPr lang="ru-RU" b="1" dirty="0" smtClean="0"/>
              <a:t>     внутренних ощущений и эмоций человека. </a:t>
            </a:r>
          </a:p>
          <a:p>
            <a:pPr algn="ctr"/>
            <a:r>
              <a:rPr lang="ru-RU" b="1" dirty="0" smtClean="0"/>
              <a:t>     Основные </a:t>
            </a:r>
            <a:r>
              <a:rPr lang="ru-RU" b="1" dirty="0"/>
              <a:t>п</a:t>
            </a:r>
            <a:r>
              <a:rPr lang="ru-RU" b="1" dirty="0" smtClean="0"/>
              <a:t>онятия </a:t>
            </a:r>
            <a:r>
              <a:rPr lang="ru-RU" b="1" dirty="0" err="1" smtClean="0"/>
              <a:t>эмо</a:t>
            </a:r>
            <a:r>
              <a:rPr lang="ru-RU" b="1" dirty="0" smtClean="0"/>
              <a:t>: грусть, тоска и любовь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    выражаются в музыкальном исполнении.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    В более широком смысле быть </a:t>
            </a:r>
            <a:r>
              <a:rPr lang="ru-RU" b="1" dirty="0" err="1" smtClean="0"/>
              <a:t>эмо</a:t>
            </a:r>
            <a:r>
              <a:rPr lang="ru-RU" b="1" dirty="0" smtClean="0"/>
              <a:t> означает </a:t>
            </a:r>
          </a:p>
          <a:p>
            <a:pPr algn="ctr"/>
            <a:r>
              <a:rPr lang="ru-RU" b="1" dirty="0" smtClean="0"/>
              <a:t>      находиться в печали и писать стихи.</a:t>
            </a:r>
          </a:p>
          <a:p>
            <a:pPr algn="ctr"/>
            <a:r>
              <a:rPr lang="ru-RU" b="1" dirty="0" smtClean="0"/>
              <a:t>     Субкультура ЭМО возникла в середине </a:t>
            </a:r>
          </a:p>
          <a:p>
            <a:pPr algn="ctr"/>
            <a:r>
              <a:rPr lang="ru-RU" b="1" dirty="0" smtClean="0"/>
              <a:t>     80-х годов 20 века в Британии.</a:t>
            </a:r>
          </a:p>
          <a:p>
            <a:endParaRPr lang="ru-RU" sz="16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6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.diary.ru/userdir/2/4/6/4/246491/225305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3518"/>
            <a:ext cx="3810000" cy="4104456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25" y="675150"/>
            <a:ext cx="46449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ЭМО-</a:t>
            </a:r>
            <a:r>
              <a:rPr lang="ru-RU" b="1" dirty="0" err="1" smtClean="0"/>
              <a:t>кид</a:t>
            </a:r>
            <a:r>
              <a:rPr lang="ru-RU" b="1" dirty="0" smtClean="0"/>
              <a:t> – ранимый депрессивный подросток</a:t>
            </a:r>
          </a:p>
          <a:p>
            <a:r>
              <a:rPr lang="ru-RU" b="1" dirty="0"/>
              <a:t>с</a:t>
            </a:r>
            <a:r>
              <a:rPr lang="ru-RU" b="1" dirty="0" smtClean="0"/>
              <a:t>о скошенной на бок чёлкой, бледным лицом,</a:t>
            </a:r>
          </a:p>
          <a:p>
            <a:r>
              <a:rPr lang="ru-RU" b="1" dirty="0"/>
              <a:t>г</a:t>
            </a:r>
            <a:r>
              <a:rPr lang="ru-RU" b="1" dirty="0" smtClean="0"/>
              <a:t>рустными выразительными глазами, </a:t>
            </a:r>
          </a:p>
          <a:p>
            <a:r>
              <a:rPr lang="ru-RU" b="1" dirty="0" smtClean="0"/>
              <a:t>в чёрно-розовой одежде. Духовными </a:t>
            </a:r>
          </a:p>
          <a:p>
            <a:r>
              <a:rPr lang="ru-RU" b="1" dirty="0"/>
              <a:t>и</a:t>
            </a:r>
            <a:r>
              <a:rPr lang="ru-RU" b="1" dirty="0" smtClean="0"/>
              <a:t>деалами являются правдивость, </a:t>
            </a:r>
          </a:p>
          <a:p>
            <a:r>
              <a:rPr lang="ru-RU" b="1" dirty="0" smtClean="0"/>
              <a:t>честность и верность. Лишены агрессивности.</a:t>
            </a:r>
          </a:p>
          <a:p>
            <a:r>
              <a:rPr lang="ru-RU" b="1" dirty="0" smtClean="0"/>
              <a:t>И парни и девушки очень женственны и  их </a:t>
            </a:r>
          </a:p>
          <a:p>
            <a:r>
              <a:rPr lang="ru-RU" b="1" dirty="0" smtClean="0"/>
              <a:t>порой отличить очень сложно. </a:t>
            </a:r>
          </a:p>
          <a:p>
            <a:r>
              <a:rPr lang="ru-RU" b="1" dirty="0" smtClean="0"/>
              <a:t>Бисексуальность – распространённое</a:t>
            </a:r>
          </a:p>
          <a:p>
            <a:r>
              <a:rPr lang="ru-RU" b="1" dirty="0" smtClean="0"/>
              <a:t> явление среди этого «братства».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17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510"/>
            <a:ext cx="575845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Наталья\Desktop\картинки\Майорова Н.М. Рабочие программы по географии\эмо\moda-emo-2012-1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56" y="411510"/>
            <a:ext cx="315287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cdn.lenta.ru/images/2017/08/18/17/20170818173600408/pic_c988067fefc1718df1045dca9a70172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icdn.lenta.ru/images/2017/08/18/17/20170818173600408/pic_c988067fefc1718df1045dca9a701726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im0-tub-ru.yandex.net/i?id=846ba0208154472dab7dfff6043ca8d6-srl&amp;n=13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im0-tub-ru.yandex.net/i?id=846ba0208154472dab7dfff6043ca8d6-srl&amp;n=13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4" y="89842"/>
            <a:ext cx="1686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СКИНХЕДЫ</a:t>
            </a:r>
            <a:endParaRPr lang="ru-RU" sz="2400" b="1" dirty="0"/>
          </a:p>
        </p:txBody>
      </p:sp>
      <p:pic>
        <p:nvPicPr>
          <p:cNvPr id="5134" name="Picture 14" descr="https://s.poembook.ru/theme/3c/81/1e/4f41f5e0d1ce4da7908ceafe6a7dd2795f2fbf4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275"/>
            <a:ext cx="4083876" cy="1963353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2" y="2215824"/>
            <a:ext cx="8516540" cy="2760120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 descr="https://cs4.pikabu.ru/post_img/2016/07/13/2/og_og_14683730752571838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43558"/>
            <a:ext cx="394441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18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478"/>
            <a:ext cx="7272808" cy="489654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3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472"/>
            <a:ext cx="727280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8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478"/>
            <a:ext cx="7632848" cy="494116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5979"/>
            <a:ext cx="8219256" cy="6375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Молодёжные  субкультуры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43558"/>
            <a:ext cx="576064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15616" y="4398804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</a:rPr>
              <a:t>                      За </a:t>
            </a:r>
            <a:r>
              <a:rPr lang="ru-RU" sz="3200" dirty="0">
                <a:solidFill>
                  <a:prstClr val="black"/>
                </a:solidFill>
              </a:rPr>
              <a:t>или против?</a:t>
            </a:r>
          </a:p>
        </p:txBody>
      </p:sp>
    </p:spTree>
    <p:extLst>
      <p:ext uri="{BB962C8B-B14F-4D97-AF65-F5344CB8AC3E}">
        <p14:creationId xmlns:p14="http://schemas.microsoft.com/office/powerpoint/2010/main" val="16229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487"/>
            <a:ext cx="2880320" cy="480653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5976664" cy="480653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3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526" y="195486"/>
            <a:ext cx="2952924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КТО ТАКИЕ ГОТЫ?</a:t>
            </a: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2404"/>
            <a:ext cx="4248472" cy="42484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6258" y="466543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Мэрилин Мэнсон – американский рок певец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784027"/>
            <a:ext cx="4668266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(от англ. </a:t>
            </a:r>
            <a:r>
              <a:rPr lang="en-US" sz="1600" b="1" dirty="0"/>
              <a:t>g</a:t>
            </a:r>
            <a:r>
              <a:rPr lang="en-US" sz="1600" b="1" dirty="0" smtClean="0"/>
              <a:t>oths – </a:t>
            </a:r>
            <a:r>
              <a:rPr lang="ru-RU" sz="1600" b="1" dirty="0" smtClean="0"/>
              <a:t>готы, варвары</a:t>
            </a:r>
            <a:r>
              <a:rPr lang="en-US" sz="1600" b="1" dirty="0" smtClean="0"/>
              <a:t> </a:t>
            </a:r>
            <a:r>
              <a:rPr lang="ru-RU" sz="1600" b="1" dirty="0" smtClean="0"/>
              <a:t>): молодёжное</a:t>
            </a:r>
          </a:p>
          <a:p>
            <a:r>
              <a:rPr lang="ru-RU" sz="1600" b="1" dirty="0"/>
              <a:t>д</a:t>
            </a:r>
            <a:r>
              <a:rPr lang="ru-RU" sz="1600" b="1" dirty="0" smtClean="0"/>
              <a:t>вижение, несущее мрачный депрессивный</a:t>
            </a:r>
          </a:p>
          <a:p>
            <a:r>
              <a:rPr lang="ru-RU" sz="1600" b="1" dirty="0" smtClean="0"/>
              <a:t> оттенок выражения к жизни своих поклонников. </a:t>
            </a:r>
          </a:p>
          <a:p>
            <a:r>
              <a:rPr lang="ru-RU" sz="1600" b="1" dirty="0" smtClean="0"/>
              <a:t>Готическая субкультура берёт своё начало в </a:t>
            </a:r>
          </a:p>
          <a:p>
            <a:r>
              <a:rPr lang="ru-RU" sz="1600" b="1" dirty="0" smtClean="0"/>
              <a:t>70-х годах </a:t>
            </a:r>
            <a:r>
              <a:rPr lang="en-US" sz="1600" b="1" dirty="0" smtClean="0"/>
              <a:t>XX </a:t>
            </a:r>
            <a:r>
              <a:rPr lang="ru-RU" sz="1600" b="1" dirty="0" smtClean="0"/>
              <a:t>века, когда одним из популярных </a:t>
            </a:r>
          </a:p>
          <a:p>
            <a:r>
              <a:rPr lang="ru-RU" sz="1600" b="1" dirty="0" smtClean="0"/>
              <a:t>движений музыки был панк-рок. </a:t>
            </a:r>
          </a:p>
          <a:p>
            <a:r>
              <a:rPr lang="ru-RU" sz="1600" b="1" dirty="0" smtClean="0"/>
              <a:t>Основоположником третьего поколения готики </a:t>
            </a:r>
          </a:p>
          <a:p>
            <a:r>
              <a:rPr lang="ru-RU" sz="1600" b="1" dirty="0" smtClean="0"/>
              <a:t>является всем известный Мэрилин Мэнсон. Он </a:t>
            </a:r>
          </a:p>
          <a:p>
            <a:r>
              <a:rPr lang="ru-RU" sz="1600" b="1" dirty="0" smtClean="0"/>
              <a:t>сформировал готический стереотип в одежде: </a:t>
            </a:r>
          </a:p>
          <a:p>
            <a:r>
              <a:rPr lang="ru-RU" sz="1600" b="1" dirty="0" smtClean="0"/>
              <a:t>стиль одеваться во всё чёрное и украшать себя </a:t>
            </a:r>
          </a:p>
          <a:p>
            <a:r>
              <a:rPr lang="ru-RU" sz="1600" b="1" dirty="0" smtClean="0"/>
              <a:t>большим количеством серебряных украшений. </a:t>
            </a:r>
          </a:p>
          <a:p>
            <a:r>
              <a:rPr lang="ru-RU" sz="1600" b="1" dirty="0" smtClean="0"/>
              <a:t>Считается, что готы склонны к издевательствам </a:t>
            </a:r>
          </a:p>
          <a:p>
            <a:r>
              <a:rPr lang="ru-RU" sz="1600" b="1" dirty="0" smtClean="0"/>
              <a:t>над животными, связанным с культом </a:t>
            </a:r>
          </a:p>
          <a:p>
            <a:r>
              <a:rPr lang="ru-RU" sz="1600" b="1" dirty="0" smtClean="0"/>
              <a:t>жертвоприношений. Охотно заимствуют </a:t>
            </a:r>
          </a:p>
          <a:p>
            <a:r>
              <a:rPr lang="ru-RU" sz="1600" b="1" dirty="0" smtClean="0"/>
              <a:t>вампирскую, кладбищенскую, киберпанковскую </a:t>
            </a:r>
          </a:p>
          <a:p>
            <a:r>
              <a:rPr lang="ru-RU" sz="1600" b="1" dirty="0" smtClean="0"/>
              <a:t>эстетику. Приветствуют всё, что относится к </a:t>
            </a:r>
          </a:p>
          <a:p>
            <a:r>
              <a:rPr lang="ru-RU" sz="1600" b="1" dirty="0" smtClean="0"/>
              <a:t>тёмной стороне бытия, связанной со смертью.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548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776"/>
            <a:ext cx="5256584" cy="370827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4776"/>
            <a:ext cx="3048402" cy="370827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99102"/>
            <a:ext cx="2376264" cy="2172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32307"/>
            <a:ext cx="2166812" cy="203693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51843"/>
            <a:ext cx="2732395" cy="221739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8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7848872" cy="482453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8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1312"/>
            <a:ext cx="7177347" cy="46805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7494"/>
            <a:ext cx="6984776" cy="46805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8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3573699" cy="271063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68" y="267494"/>
            <a:ext cx="4818901" cy="271063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4328"/>
            <a:ext cx="7128792" cy="373652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15566"/>
            <a:ext cx="5769565" cy="396744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3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989" y="411510"/>
            <a:ext cx="489654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4533" y="699542"/>
            <a:ext cx="384162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Клетчатые кепки, спортивная  </a:t>
            </a:r>
          </a:p>
          <a:p>
            <a:r>
              <a:rPr lang="ru-RU" b="1" dirty="0"/>
              <a:t>о</a:t>
            </a:r>
            <a:r>
              <a:rPr lang="ru-RU" b="1" dirty="0" smtClean="0"/>
              <a:t>дежда известных марок,</a:t>
            </a:r>
          </a:p>
          <a:p>
            <a:r>
              <a:rPr lang="ru-RU" b="1" dirty="0"/>
              <a:t>а</a:t>
            </a:r>
            <a:r>
              <a:rPr lang="ru-RU" b="1" dirty="0" smtClean="0"/>
              <a:t>грессивное поведение на улице.</a:t>
            </a:r>
          </a:p>
          <a:p>
            <a:endParaRPr lang="ru-RU" b="1" dirty="0"/>
          </a:p>
          <a:p>
            <a:r>
              <a:rPr lang="ru-RU" b="1" dirty="0" smtClean="0"/>
              <a:t>Майки с именем звёзд мирового </a:t>
            </a:r>
          </a:p>
          <a:p>
            <a:r>
              <a:rPr lang="ru-RU" b="1" dirty="0"/>
              <a:t>ф</a:t>
            </a:r>
            <a:r>
              <a:rPr lang="ru-RU" b="1" dirty="0" smtClean="0"/>
              <a:t>утбола.</a:t>
            </a:r>
          </a:p>
          <a:p>
            <a:endParaRPr lang="ru-RU" b="1" dirty="0"/>
          </a:p>
          <a:p>
            <a:r>
              <a:rPr lang="ru-RU" b="1" dirty="0" smtClean="0"/>
              <a:t>Их объединяет любовь к       </a:t>
            </a:r>
          </a:p>
          <a:p>
            <a:r>
              <a:rPr lang="ru-RU" b="1" dirty="0" smtClean="0"/>
              <a:t>различным футбольным командам,</a:t>
            </a:r>
          </a:p>
          <a:p>
            <a:r>
              <a:rPr lang="ru-RU" b="1" dirty="0" smtClean="0"/>
              <a:t> часто  дерутся между собой </a:t>
            </a:r>
          </a:p>
          <a:p>
            <a:r>
              <a:rPr lang="ru-RU" b="1" dirty="0" smtClean="0"/>
              <a:t>«защищая честь клуба».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118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15" y="1217262"/>
            <a:ext cx="5422473" cy="372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9" y="2555315"/>
            <a:ext cx="33337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79" y="64019"/>
            <a:ext cx="5462309" cy="22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2" y="32888"/>
            <a:ext cx="334569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0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9103"/>
            <a:ext cx="486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ФУТБОЛЬНЫЕ ФАНАТЫ («Хулиганы», «</a:t>
            </a:r>
            <a:r>
              <a:rPr lang="ru-RU" b="1" dirty="0" err="1" smtClean="0"/>
              <a:t>Хулсы</a:t>
            </a:r>
            <a:r>
              <a:rPr lang="ru-RU" b="1" dirty="0" smtClean="0"/>
              <a:t>»)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913177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Среди подобных группировок есть и такая </a:t>
            </a:r>
          </a:p>
          <a:p>
            <a:r>
              <a:rPr lang="ru-RU" b="1" dirty="0" smtClean="0"/>
              <a:t>Как «</a:t>
            </a:r>
            <a:r>
              <a:rPr lang="ru-RU" b="1" dirty="0" err="1" smtClean="0"/>
              <a:t>Колдырь</a:t>
            </a:r>
            <a:r>
              <a:rPr lang="ru-RU" b="1" dirty="0" smtClean="0"/>
              <a:t> бой-фронт» </a:t>
            </a:r>
          </a:p>
          <a:p>
            <a:r>
              <a:rPr lang="ru-RU" b="1" dirty="0" smtClean="0"/>
              <a:t>(«</a:t>
            </a:r>
            <a:r>
              <a:rPr lang="ru-RU" b="1" dirty="0" err="1" smtClean="0"/>
              <a:t>колдырь</a:t>
            </a:r>
            <a:r>
              <a:rPr lang="ru-RU" b="1" dirty="0" smtClean="0"/>
              <a:t>» на сленге – «пьяница»),</a:t>
            </a:r>
          </a:p>
          <a:p>
            <a:r>
              <a:rPr lang="ru-RU" b="1" dirty="0"/>
              <a:t>э</a:t>
            </a:r>
            <a:r>
              <a:rPr lang="ru-RU" b="1" dirty="0" smtClean="0"/>
              <a:t>то болельщики-алкоголики. </a:t>
            </a:r>
          </a:p>
          <a:p>
            <a:r>
              <a:rPr lang="ru-RU" b="1" dirty="0" smtClean="0"/>
              <a:t>Возрастная категория их составляет</a:t>
            </a:r>
          </a:p>
          <a:p>
            <a:r>
              <a:rPr lang="ru-RU" b="1" dirty="0" smtClean="0"/>
              <a:t> 17-18 лет, но есть и постарше.</a:t>
            </a:r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5637"/>
            <a:ext cx="4169382" cy="21236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1873"/>
            <a:ext cx="4105463" cy="214130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438435"/>
            <a:ext cx="4559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Футбольных фанатов считают субкультурой </a:t>
            </a:r>
          </a:p>
          <a:p>
            <a:r>
              <a:rPr lang="ru-RU" b="1" dirty="0" smtClean="0"/>
              <a:t>близкой к криминальной. Усугубляется это </a:t>
            </a:r>
          </a:p>
          <a:p>
            <a:r>
              <a:rPr lang="ru-RU" b="1" dirty="0" smtClean="0"/>
              <a:t>тем, что болельщики – одна из самых </a:t>
            </a:r>
          </a:p>
          <a:p>
            <a:r>
              <a:rPr lang="ru-RU" b="1" dirty="0" smtClean="0"/>
              <a:t>активных подростковых групп в России.</a:t>
            </a:r>
          </a:p>
          <a:p>
            <a:r>
              <a:rPr lang="ru-RU" b="1" dirty="0"/>
              <a:t>Группа спартаковских </a:t>
            </a:r>
            <a:r>
              <a:rPr lang="ru-RU" b="1" dirty="0" smtClean="0"/>
              <a:t>болельщиков </a:t>
            </a:r>
          </a:p>
          <a:p>
            <a:r>
              <a:rPr lang="ru-RU" b="1" dirty="0" smtClean="0"/>
              <a:t>«</a:t>
            </a:r>
            <a:r>
              <a:rPr lang="ru-RU" b="1" dirty="0"/>
              <a:t>Гладиаторы» </a:t>
            </a:r>
            <a:r>
              <a:rPr lang="ru-RU" b="1" dirty="0" smtClean="0"/>
              <a:t>избегает драк</a:t>
            </a:r>
            <a:r>
              <a:rPr lang="ru-RU" b="1" dirty="0"/>
              <a:t>, но защищает «младших» </a:t>
            </a:r>
            <a:r>
              <a:rPr lang="ru-RU" b="1" dirty="0" smtClean="0"/>
              <a:t>новичков</a:t>
            </a:r>
            <a:r>
              <a:rPr lang="ru-RU" b="1" dirty="0"/>
              <a:t>). </a:t>
            </a:r>
            <a:r>
              <a:rPr lang="ru-RU" b="1" dirty="0" smtClean="0"/>
              <a:t>Они </a:t>
            </a:r>
          </a:p>
          <a:p>
            <a:r>
              <a:rPr lang="ru-RU" b="1" dirty="0"/>
              <a:t>п</a:t>
            </a:r>
            <a:r>
              <a:rPr lang="ru-RU" b="1" dirty="0" smtClean="0"/>
              <a:t>ропагандируют «чистый </a:t>
            </a:r>
            <a:r>
              <a:rPr lang="ru-RU" b="1" dirty="0"/>
              <a:t>образ  жизни».</a:t>
            </a:r>
          </a:p>
        </p:txBody>
      </p:sp>
    </p:spTree>
    <p:extLst>
      <p:ext uri="{BB962C8B-B14F-4D97-AF65-F5344CB8AC3E}">
        <p14:creationId xmlns:p14="http://schemas.microsoft.com/office/powerpoint/2010/main" val="20118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1240" y="123478"/>
            <a:ext cx="379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  История термина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4997" y="699542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1950 г. американский социолог Дэвид </a:t>
            </a:r>
            <a:r>
              <a:rPr lang="ru-RU" sz="1600" b="1" dirty="0" err="1" smtClean="0"/>
              <a:t>Райэмен</a:t>
            </a:r>
            <a:r>
              <a:rPr lang="ru-RU" sz="1600" b="1" dirty="0" smtClean="0"/>
              <a:t> в своих исследованиях вывел понятие субкультуры, как  группы людей преднамеренно избирающих стиль и ценности, предпочитаемые меньшинством. Дик </a:t>
            </a:r>
            <a:r>
              <a:rPr lang="ru-RU" sz="1600" b="1" dirty="0" err="1" smtClean="0"/>
              <a:t>Хэрбидж</a:t>
            </a:r>
            <a:r>
              <a:rPr lang="ru-RU" sz="1600" b="1" dirty="0" smtClean="0"/>
              <a:t> в своей книге «Субкультура: значение стиля» писал – субкультуры привлекают людей со схожими вкусами, которых не удовлетворяют общепринятые стандарты и ценности.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35142" y="2499742"/>
            <a:ext cx="38552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 СССР для обозначения членов </a:t>
            </a:r>
          </a:p>
          <a:p>
            <a:r>
              <a:rPr lang="ru-RU" sz="1600" b="1" dirty="0"/>
              <a:t>м</a:t>
            </a:r>
            <a:r>
              <a:rPr lang="ru-RU" sz="1600" b="1" dirty="0" smtClean="0"/>
              <a:t>олодёжных  субкультур использовался </a:t>
            </a:r>
          </a:p>
          <a:p>
            <a:r>
              <a:rPr lang="ru-RU" sz="1600" b="1" dirty="0" smtClean="0"/>
              <a:t>Термин «Неформальные объединения </a:t>
            </a:r>
          </a:p>
          <a:p>
            <a:r>
              <a:rPr lang="ru-RU" sz="1600" b="1" dirty="0" smtClean="0"/>
              <a:t>молодёжи», отсюда жаргонное слово </a:t>
            </a:r>
          </a:p>
          <a:p>
            <a:r>
              <a:rPr lang="ru-RU" sz="1600" b="1" dirty="0" smtClean="0"/>
              <a:t>«неформалы».</a:t>
            </a:r>
            <a:endParaRPr lang="ru-RU" sz="1600" b="1" dirty="0"/>
          </a:p>
        </p:txBody>
      </p:sp>
      <p:pic>
        <p:nvPicPr>
          <p:cNvPr id="3074" name="Picture 2" descr="Обычно считается, что хиппи верят в следующие положения:&#10;&#10;человек должен быть свободным;&#10;достичь свободы можно лишь изменив внутренний строй души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2981"/>
            <a:ext cx="4785231" cy="289749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8" y="168275"/>
            <a:ext cx="8729860" cy="468185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8568952" cy="47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2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8"/>
            <a:ext cx="7620000" cy="5076825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8170" y="211008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2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3" y="158262"/>
            <a:ext cx="7985695" cy="4645736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586588"/>
            <a:ext cx="817257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Твой  выбор</a:t>
            </a:r>
          </a:p>
          <a:p>
            <a:pPr algn="ctr"/>
            <a:endParaRPr lang="ru-RU" dirty="0"/>
          </a:p>
          <a:p>
            <a:r>
              <a:rPr lang="ru-RU" b="1" i="1" dirty="0">
                <a:solidFill>
                  <a:schemeClr val="bg1"/>
                </a:solidFill>
              </a:rPr>
              <a:t>                    </a:t>
            </a:r>
            <a:r>
              <a:rPr lang="ru-RU" b="1" i="1" dirty="0" smtClean="0">
                <a:solidFill>
                  <a:schemeClr val="bg1"/>
                </a:solidFill>
              </a:rPr>
              <a:t>      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любовь,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ненависть,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радость и смех,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злобу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уныние.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созидание,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разрушение.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стойкость,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слабость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хвалу,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хулу.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врачевание,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раны.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дарить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отнимать.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действие,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болтовню.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широту,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ограниченность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рост,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гниение.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молитву,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проклятие.</a:t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Выбери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жизнь,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смерть.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9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6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6100" y="1203598"/>
            <a:ext cx="3127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Это культура определённого молодого поколения, </a:t>
            </a:r>
          </a:p>
          <a:p>
            <a:r>
              <a:rPr lang="ru-RU" sz="2000" dirty="0" smtClean="0"/>
              <a:t>обладающего общностью: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Стиля жизни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Поведения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Групповых норм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Ценностей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тереотипов</a:t>
            </a:r>
            <a:endParaRPr lang="ru-RU" sz="2000" dirty="0"/>
          </a:p>
        </p:txBody>
      </p:sp>
      <p:pic>
        <p:nvPicPr>
          <p:cNvPr id="4098" name="Picture 2" descr="https://static6.depositphotos.com/1004713/556/i/950/depositphotos_5562257-stock-photo-teenager-with-magnifier-and-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5566"/>
            <a:ext cx="5782399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76709"/>
            <a:ext cx="542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Молодёжная субкультура?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419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30176"/>
            <a:ext cx="5538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Отличительные черты субкультур: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131590"/>
            <a:ext cx="324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/>
              <a:t>Стиль одежды;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П</a:t>
            </a:r>
            <a:r>
              <a:rPr lang="ru-RU" sz="2400" b="1" dirty="0" smtClean="0"/>
              <a:t>оклонение различным жанрам музыки;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/>
              <a:t>Манера поведения;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О</a:t>
            </a:r>
            <a:r>
              <a:rPr lang="ru-RU" sz="2400" b="1" dirty="0" smtClean="0"/>
              <a:t>пределённый сленг;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О</a:t>
            </a:r>
            <a:r>
              <a:rPr lang="ru-RU" sz="2400" b="1" dirty="0" smtClean="0"/>
              <a:t>бщественные убеждения</a:t>
            </a:r>
            <a:endParaRPr lang="ru-RU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15566"/>
            <a:ext cx="5472608" cy="39033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7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1" y="288409"/>
            <a:ext cx="77768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История возникновения молодёжных субкультур в России</a:t>
            </a:r>
            <a:endParaRPr lang="ru-RU" sz="2000" b="1" dirty="0"/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818203"/>
            <a:ext cx="5732635" cy="418415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10280"/>
            <a:ext cx="3456384" cy="203773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1059582"/>
            <a:ext cx="3827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</a:t>
            </a:r>
            <a:r>
              <a:rPr lang="ru-RU" sz="2000" b="1" dirty="0" smtClean="0"/>
              <a:t>1950-е годы </a:t>
            </a:r>
            <a:r>
              <a:rPr lang="ru-RU" sz="2000" dirty="0" smtClean="0"/>
              <a:t>- </a:t>
            </a:r>
            <a:r>
              <a:rPr lang="ru-RU" sz="2000" b="1" dirty="0" smtClean="0"/>
              <a:t>Первая волна </a:t>
            </a:r>
          </a:p>
          <a:p>
            <a:r>
              <a:rPr lang="ru-RU" sz="2000" b="1" dirty="0" smtClean="0"/>
              <a:t>         «неформалов»</a:t>
            </a:r>
          </a:p>
          <a:p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             </a:t>
            </a:r>
            <a:r>
              <a:rPr lang="ru-RU" sz="2000" b="1" dirty="0" smtClean="0"/>
              <a:t>«СТИЛЯГИ»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419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-fotki.yandex.ru/get/4125/4037968.3e/0_63489_25be0af5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53957"/>
            <a:ext cx="4283819" cy="249106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53957"/>
            <a:ext cx="3405758" cy="249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s://4tololo.ru/files/images/201611051218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7695"/>
            <a:ext cx="3240360" cy="297733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4tololo.ru/files/images/201611051218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" y="635422"/>
            <a:ext cx="3606773" cy="2220101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34849" y="652257"/>
            <a:ext cx="51479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Молодёжное движение приобретает важную составляющую – рок-музыку.    </a:t>
            </a:r>
          </a:p>
          <a:p>
            <a:r>
              <a:rPr lang="ru-RU" sz="1600" b="1" dirty="0" smtClean="0"/>
              <a:t>Возникает советская  </a:t>
            </a:r>
            <a:r>
              <a:rPr lang="ru-RU" sz="1600" b="1" dirty="0" err="1" smtClean="0"/>
              <a:t>хипповская</a:t>
            </a:r>
            <a:r>
              <a:rPr lang="ru-RU" sz="1600" b="1" dirty="0" smtClean="0"/>
              <a:t>  субкультура под                          </a:t>
            </a:r>
          </a:p>
          <a:p>
            <a:r>
              <a:rPr lang="ru-RU" sz="1600" b="1" dirty="0" smtClean="0"/>
              <a:t>названием «Система».  Обновляясь каждые два-три года она вбирала в себя и панков, и металлистов и даже                                      </a:t>
            </a:r>
            <a:r>
              <a:rPr lang="ru-RU" b="1" dirty="0" smtClean="0"/>
              <a:t>                         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0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sz="2000" b="1" dirty="0" smtClean="0"/>
              <a:t>Вторая волна «неформалов» 1970-е годы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16216" y="2016969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криминогенных </a:t>
            </a:r>
            <a:r>
              <a:rPr lang="ru-RU" sz="1600" b="1" dirty="0" err="1" smtClean="0"/>
              <a:t>люберов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6428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ru.fishki.net/picsw/042013/19/post/neformal/neformal-0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5198"/>
            <a:ext cx="4268123" cy="271482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im0-tub-ru.yandex.net/i?id=8f539284a4ea2de22507c8e8b24b2a59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3478"/>
            <a:ext cx="2159774" cy="307767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4tololo.ru/files/styles/large/public/images/20161105121903_0.jpg?itok=xpFHrPt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81231"/>
            <a:ext cx="3452691" cy="210127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123478"/>
            <a:ext cx="4459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   «</a:t>
            </a:r>
            <a:r>
              <a:rPr lang="ru-RU" b="1" dirty="0" smtClean="0"/>
              <a:t>Третья волна» молодёжных движений  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915589" y="987574"/>
            <a:ext cx="3188826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1986 году существование неформальных групп было признано официально. </a:t>
            </a:r>
          </a:p>
          <a:p>
            <a:r>
              <a:rPr lang="ru-RU" sz="1600" b="1" dirty="0" smtClean="0"/>
              <a:t>Российские «неформалы» стремились копировать характер течений западной</a:t>
            </a:r>
          </a:p>
          <a:p>
            <a:r>
              <a:rPr lang="ru-RU" sz="1600" b="1" dirty="0"/>
              <a:t>м</a:t>
            </a:r>
            <a:r>
              <a:rPr lang="ru-RU" sz="1600" b="1" dirty="0" smtClean="0"/>
              <a:t>олодёжной культуры.</a:t>
            </a:r>
          </a:p>
          <a:p>
            <a:endParaRPr lang="ru-RU" dirty="0"/>
          </a:p>
        </p:txBody>
      </p:sp>
      <p:pic>
        <p:nvPicPr>
          <p:cNvPr id="8196" name="Picture 4" descr="https://dezinfo.net/images3/image/12.2011/rocker80/1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34" y="807480"/>
            <a:ext cx="3138115" cy="2453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AutoShape 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5486"/>
            <a:ext cx="7488832" cy="4779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17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7026</TotalTime>
  <Words>750</Words>
  <Application>Microsoft Office PowerPoint</Application>
  <PresentationFormat>Экран (16:9)</PresentationFormat>
  <Paragraphs>160</Paragraphs>
  <Slides>34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Молодёжные  субкультуры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167</cp:revision>
  <dcterms:created xsi:type="dcterms:W3CDTF">2018-11-25T21:33:08Z</dcterms:created>
  <dcterms:modified xsi:type="dcterms:W3CDTF">2018-12-08T14:11:13Z</dcterms:modified>
</cp:coreProperties>
</file>