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35"/>
  </p:notesMasterIdLst>
  <p:sldIdLst>
    <p:sldId id="256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4" r:id="rId14"/>
    <p:sldId id="265" r:id="rId15"/>
    <p:sldId id="266" r:id="rId16"/>
    <p:sldId id="268" r:id="rId17"/>
    <p:sldId id="269" r:id="rId18"/>
    <p:sldId id="270" r:id="rId19"/>
    <p:sldId id="273" r:id="rId20"/>
    <p:sldId id="271" r:id="rId21"/>
    <p:sldId id="272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6" r:id="rId33"/>
    <p:sldId id="285" r:id="rId3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CEFA80-4EDA-45E9-80AD-1CDEE5E3CF63}" type="doc">
      <dgm:prSet loTypeId="urn:microsoft.com/office/officeart/2005/8/layout/hProcess3" loCatId="process" qsTypeId="urn:microsoft.com/office/officeart/2005/8/quickstyle/simple1" qsCatId="simple" csTypeId="urn:microsoft.com/office/officeart/2005/8/colors/accent2_1" csCatId="accent2" phldr="1"/>
      <dgm:spPr/>
    </dgm:pt>
    <dgm:pt modelId="{553B04A7-CA20-42E3-9409-46C6D372C297}">
      <dgm:prSet phldrT="[Текст]" custT="1"/>
      <dgm:spPr/>
      <dgm:t>
        <a:bodyPr/>
        <a:lstStyle/>
        <a:p>
          <a:pPr>
            <a:lnSpc>
              <a:spcPct val="50000"/>
            </a:lnSpc>
            <a:spcAft>
              <a:spcPts val="0"/>
            </a:spcAft>
          </a:pPr>
          <a:r>
            <a:rPr lang="en-US" sz="1800" dirty="0" smtClean="0"/>
            <a:t>“</a:t>
          </a:r>
          <a:r>
            <a:rPr lang="ru-RU" sz="1800" dirty="0" smtClean="0"/>
            <a:t>открытие</a:t>
          </a:r>
          <a:r>
            <a:rPr lang="en-US" sz="1800" dirty="0" smtClean="0"/>
            <a:t>”</a:t>
          </a:r>
          <a:r>
            <a:rPr lang="ru-RU" sz="1800" dirty="0" smtClean="0"/>
            <a:t> </a:t>
          </a:r>
        </a:p>
        <a:p>
          <a:pPr>
            <a:lnSpc>
              <a:spcPct val="90000"/>
            </a:lnSpc>
            <a:spcAft>
              <a:spcPct val="35000"/>
            </a:spcAft>
          </a:pPr>
          <a:r>
            <a:rPr lang="ru-RU" sz="1800" dirty="0" smtClean="0"/>
            <a:t>новых знаний</a:t>
          </a:r>
          <a:endParaRPr lang="ru-RU" sz="1800" dirty="0"/>
        </a:p>
      </dgm:t>
    </dgm:pt>
    <dgm:pt modelId="{F97B7E03-5921-4929-B690-0EBA45A6225D}" type="parTrans" cxnId="{2010717E-BC5E-4CD6-9427-5379ACA8CB11}">
      <dgm:prSet/>
      <dgm:spPr/>
      <dgm:t>
        <a:bodyPr/>
        <a:lstStyle/>
        <a:p>
          <a:endParaRPr lang="ru-RU"/>
        </a:p>
      </dgm:t>
    </dgm:pt>
    <dgm:pt modelId="{E351239E-1677-435C-8143-503D4DB8ABEE}" type="sibTrans" cxnId="{2010717E-BC5E-4CD6-9427-5379ACA8CB11}">
      <dgm:prSet/>
      <dgm:spPr/>
      <dgm:t>
        <a:bodyPr/>
        <a:lstStyle/>
        <a:p>
          <a:endParaRPr lang="ru-RU"/>
        </a:p>
      </dgm:t>
    </dgm:pt>
    <dgm:pt modelId="{F79F0579-65B8-450B-85F4-6A4FE8556448}" type="pres">
      <dgm:prSet presAssocID="{54CEFA80-4EDA-45E9-80AD-1CDEE5E3CF63}" presName="Name0" presStyleCnt="0">
        <dgm:presLayoutVars>
          <dgm:dir/>
          <dgm:animLvl val="lvl"/>
          <dgm:resizeHandles val="exact"/>
        </dgm:presLayoutVars>
      </dgm:prSet>
      <dgm:spPr/>
    </dgm:pt>
    <dgm:pt modelId="{B0BE8165-2874-4A20-89E8-4D36F299BD13}" type="pres">
      <dgm:prSet presAssocID="{54CEFA80-4EDA-45E9-80AD-1CDEE5E3CF63}" presName="dummy" presStyleCnt="0"/>
      <dgm:spPr/>
    </dgm:pt>
    <dgm:pt modelId="{2D5721A5-D9A2-42F4-B8DD-A4E6F71046EF}" type="pres">
      <dgm:prSet presAssocID="{54CEFA80-4EDA-45E9-80AD-1CDEE5E3CF63}" presName="linH" presStyleCnt="0"/>
      <dgm:spPr/>
    </dgm:pt>
    <dgm:pt modelId="{ED8DADC2-ABD9-4520-8619-FAF8E03960DB}" type="pres">
      <dgm:prSet presAssocID="{54CEFA80-4EDA-45E9-80AD-1CDEE5E3CF63}" presName="padding1" presStyleCnt="0"/>
      <dgm:spPr/>
    </dgm:pt>
    <dgm:pt modelId="{C2CC7C41-2501-48EB-AFED-70EB4D9EF27C}" type="pres">
      <dgm:prSet presAssocID="{553B04A7-CA20-42E3-9409-46C6D372C297}" presName="linV" presStyleCnt="0"/>
      <dgm:spPr/>
    </dgm:pt>
    <dgm:pt modelId="{55BD8A73-6212-4A02-BEE5-1F1548B39FE9}" type="pres">
      <dgm:prSet presAssocID="{553B04A7-CA20-42E3-9409-46C6D372C297}" presName="spVertical1" presStyleCnt="0"/>
      <dgm:spPr/>
    </dgm:pt>
    <dgm:pt modelId="{1529E614-4956-43B7-A85C-6BFD61B1AF79}" type="pres">
      <dgm:prSet presAssocID="{553B04A7-CA20-42E3-9409-46C6D372C297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69285B-DFCE-4594-BA2B-6C22D3D944B2}" type="pres">
      <dgm:prSet presAssocID="{553B04A7-CA20-42E3-9409-46C6D372C297}" presName="spVertical2" presStyleCnt="0"/>
      <dgm:spPr/>
    </dgm:pt>
    <dgm:pt modelId="{60803554-9CB0-41E3-8DF3-61F581D3F849}" type="pres">
      <dgm:prSet presAssocID="{553B04A7-CA20-42E3-9409-46C6D372C297}" presName="spVertical3" presStyleCnt="0"/>
      <dgm:spPr/>
    </dgm:pt>
    <dgm:pt modelId="{97387E00-553A-488A-A787-C621CAF08166}" type="pres">
      <dgm:prSet presAssocID="{54CEFA80-4EDA-45E9-80AD-1CDEE5E3CF63}" presName="padding2" presStyleCnt="0"/>
      <dgm:spPr/>
    </dgm:pt>
    <dgm:pt modelId="{6A0399EF-A667-49D1-AEB6-A3F249529D6D}" type="pres">
      <dgm:prSet presAssocID="{54CEFA80-4EDA-45E9-80AD-1CDEE5E3CF63}" presName="negArrow" presStyleCnt="0"/>
      <dgm:spPr/>
    </dgm:pt>
    <dgm:pt modelId="{93F93277-2968-448F-A58A-8DE90F2B966C}" type="pres">
      <dgm:prSet presAssocID="{54CEFA80-4EDA-45E9-80AD-1CDEE5E3CF63}" presName="backgroundArrow" presStyleLbl="node1" presStyleIdx="0" presStyleCnt="1" custScaleX="56593" custLinFactNeighborX="49" custLinFactNeighborY="-551"/>
      <dgm:spPr/>
    </dgm:pt>
  </dgm:ptLst>
  <dgm:cxnLst>
    <dgm:cxn modelId="{B8258E5D-542C-4728-BE94-80CAFC76C84E}" type="presOf" srcId="{54CEFA80-4EDA-45E9-80AD-1CDEE5E3CF63}" destId="{F79F0579-65B8-450B-85F4-6A4FE8556448}" srcOrd="0" destOrd="0" presId="urn:microsoft.com/office/officeart/2005/8/layout/hProcess3"/>
    <dgm:cxn modelId="{528CF462-2F9A-4A10-A041-D046A0BADCBF}" type="presOf" srcId="{553B04A7-CA20-42E3-9409-46C6D372C297}" destId="{1529E614-4956-43B7-A85C-6BFD61B1AF79}" srcOrd="0" destOrd="0" presId="urn:microsoft.com/office/officeart/2005/8/layout/hProcess3"/>
    <dgm:cxn modelId="{2010717E-BC5E-4CD6-9427-5379ACA8CB11}" srcId="{54CEFA80-4EDA-45E9-80AD-1CDEE5E3CF63}" destId="{553B04A7-CA20-42E3-9409-46C6D372C297}" srcOrd="0" destOrd="0" parTransId="{F97B7E03-5921-4929-B690-0EBA45A6225D}" sibTransId="{E351239E-1677-435C-8143-503D4DB8ABEE}"/>
    <dgm:cxn modelId="{F3657B2F-41A0-4007-8C35-0A6863ADDEC5}" type="presParOf" srcId="{F79F0579-65B8-450B-85F4-6A4FE8556448}" destId="{B0BE8165-2874-4A20-89E8-4D36F299BD13}" srcOrd="0" destOrd="0" presId="urn:microsoft.com/office/officeart/2005/8/layout/hProcess3"/>
    <dgm:cxn modelId="{922A107E-49F6-4243-9EEE-01FCF476E665}" type="presParOf" srcId="{F79F0579-65B8-450B-85F4-6A4FE8556448}" destId="{2D5721A5-D9A2-42F4-B8DD-A4E6F71046EF}" srcOrd="1" destOrd="0" presId="urn:microsoft.com/office/officeart/2005/8/layout/hProcess3"/>
    <dgm:cxn modelId="{F50AEE6F-8DB7-45BC-A49E-5EA6E489EC95}" type="presParOf" srcId="{2D5721A5-D9A2-42F4-B8DD-A4E6F71046EF}" destId="{ED8DADC2-ABD9-4520-8619-FAF8E03960DB}" srcOrd="0" destOrd="0" presId="urn:microsoft.com/office/officeart/2005/8/layout/hProcess3"/>
    <dgm:cxn modelId="{18280A3E-7E6A-4648-A589-DC23E8AE50F7}" type="presParOf" srcId="{2D5721A5-D9A2-42F4-B8DD-A4E6F71046EF}" destId="{C2CC7C41-2501-48EB-AFED-70EB4D9EF27C}" srcOrd="1" destOrd="0" presId="urn:microsoft.com/office/officeart/2005/8/layout/hProcess3"/>
    <dgm:cxn modelId="{F4A1C585-83EE-4D51-856A-1BEA2C7BCFD3}" type="presParOf" srcId="{C2CC7C41-2501-48EB-AFED-70EB4D9EF27C}" destId="{55BD8A73-6212-4A02-BEE5-1F1548B39FE9}" srcOrd="0" destOrd="0" presId="urn:microsoft.com/office/officeart/2005/8/layout/hProcess3"/>
    <dgm:cxn modelId="{FF0A5C61-7B67-4530-BE23-C276C6BB4491}" type="presParOf" srcId="{C2CC7C41-2501-48EB-AFED-70EB4D9EF27C}" destId="{1529E614-4956-43B7-A85C-6BFD61B1AF79}" srcOrd="1" destOrd="0" presId="urn:microsoft.com/office/officeart/2005/8/layout/hProcess3"/>
    <dgm:cxn modelId="{D42D6022-D6B7-42F6-B112-C3BFEB268586}" type="presParOf" srcId="{C2CC7C41-2501-48EB-AFED-70EB4D9EF27C}" destId="{5669285B-DFCE-4594-BA2B-6C22D3D944B2}" srcOrd="2" destOrd="0" presId="urn:microsoft.com/office/officeart/2005/8/layout/hProcess3"/>
    <dgm:cxn modelId="{58659BE4-E664-47DD-BECC-0710B6753B6E}" type="presParOf" srcId="{C2CC7C41-2501-48EB-AFED-70EB4D9EF27C}" destId="{60803554-9CB0-41E3-8DF3-61F581D3F849}" srcOrd="3" destOrd="0" presId="urn:microsoft.com/office/officeart/2005/8/layout/hProcess3"/>
    <dgm:cxn modelId="{D9426B5A-A610-4449-BFE3-253AECD1C38A}" type="presParOf" srcId="{2D5721A5-D9A2-42F4-B8DD-A4E6F71046EF}" destId="{97387E00-553A-488A-A787-C621CAF08166}" srcOrd="2" destOrd="0" presId="urn:microsoft.com/office/officeart/2005/8/layout/hProcess3"/>
    <dgm:cxn modelId="{6833AB5F-130F-4F6C-8449-6DE8CBBBB1ED}" type="presParOf" srcId="{2D5721A5-D9A2-42F4-B8DD-A4E6F71046EF}" destId="{6A0399EF-A667-49D1-AEB6-A3F249529D6D}" srcOrd="3" destOrd="0" presId="urn:microsoft.com/office/officeart/2005/8/layout/hProcess3"/>
    <dgm:cxn modelId="{22D3F93A-1805-4F6F-A009-03AB0767539E}" type="presParOf" srcId="{2D5721A5-D9A2-42F4-B8DD-A4E6F71046EF}" destId="{93F93277-2968-448F-A58A-8DE90F2B966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F93277-2968-448F-A58A-8DE90F2B966C}">
      <dsp:nvSpPr>
        <dsp:cNvPr id="0" name=""/>
        <dsp:cNvSpPr/>
      </dsp:nvSpPr>
      <dsp:spPr>
        <a:xfrm>
          <a:off x="3035" y="89451"/>
          <a:ext cx="3105459" cy="967336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9E614-4956-43B7-A85C-6BFD61B1AF79}">
      <dsp:nvSpPr>
        <dsp:cNvPr id="0" name=""/>
        <dsp:cNvSpPr/>
      </dsp:nvSpPr>
      <dsp:spPr>
        <a:xfrm>
          <a:off x="252391" y="336615"/>
          <a:ext cx="2565643" cy="483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82880" rIns="0" bIns="182880" numCol="1" spcCol="1270" anchor="ctr" anchorCtr="0">
          <a:noAutofit/>
        </a:bodyPr>
        <a:lstStyle/>
        <a:p>
          <a:pPr lvl="0" algn="ctr" defTabSz="8001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en-US" sz="1800" kern="1200" dirty="0" smtClean="0"/>
            <a:t>“</a:t>
          </a:r>
          <a:r>
            <a:rPr lang="ru-RU" sz="1800" kern="1200" dirty="0" smtClean="0"/>
            <a:t>открытие</a:t>
          </a:r>
          <a:r>
            <a:rPr lang="en-US" sz="1800" kern="1200" dirty="0" smtClean="0"/>
            <a:t>”</a:t>
          </a:r>
          <a:r>
            <a:rPr lang="ru-RU" sz="1800" kern="1200" dirty="0" smtClean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новых знаний</a:t>
          </a:r>
          <a:endParaRPr lang="ru-RU" sz="1800" kern="1200" dirty="0"/>
        </a:p>
      </dsp:txBody>
      <dsp:txXfrm>
        <a:off x="252391" y="336615"/>
        <a:ext cx="2565643" cy="483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34F9E-0A1B-4FA6-A07F-CBEF77A5CA80}" type="datetimeFigureOut">
              <a:rPr lang="ru-RU" smtClean="0"/>
              <a:t>24.02.2019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4588D2-B5B2-4802-B926-EFE717AAF3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654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6C8548-A2A1-4E0E-B58D-AE5D323C1302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Н.Ф. Гаврилова «Поурочные разработки по геометрии: 8 класс».        Повторение.</a:t>
            </a:r>
          </a:p>
          <a:p>
            <a:endParaRPr lang="ru-RU" altLang="ru-RU"/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4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FC113E-0FAB-412B-A9E8-2E7AC934D935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Саврасова С.М., Ястребинецкий Г.А. «Упражнения по планиметрии на готовых чертежах»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4553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4588D2-B5B2-4802-B926-EFE717AAF30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013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328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804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28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549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10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901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83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7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351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512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9336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778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62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986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64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CEDE0-741B-4FC6-85DC-564A938EDA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996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ADD02-CA05-45E3-BF96-64CECDFEBD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343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62F59-05E8-4C0C-BCAA-156887F668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3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F9991-59B6-4688-8193-DE89703124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86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EC4F14-062F-4323-8BBB-AF9D6949AB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657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6125D-B9FC-4371-B626-3A30F390FB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746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1714C7-5295-4573-A638-998F67AD46E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849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840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E3B732-75B6-40EC-8FC6-EDB2844BC2F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7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A501B-89A5-4576-9525-6FF2B3CEFB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893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73ECA-D4EF-45EF-86B6-F1841107222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5159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88B5A-829C-45E1-A2DA-DD1872F9FAC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7615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3.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B9D05-C07A-43FD-B9E5-8CCC3F64E8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7433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3.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E7D61-5A52-4EE7-8333-3892F04D77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74976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3.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6B009C-BC28-4A2D-B411-DAC04628293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05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3.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7BAF8-DC20-47D5-89FF-00EDAC8932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351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3.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83231-263C-4BEB-B8B7-C39AB25B65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840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3.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D4268-BF40-40DE-8C80-69EB1D0441C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3118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5174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3.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DBE96-7EAF-4051-ACD7-C9F830991C6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2332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3.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B7C70-8931-401D-8D99-32CE97ABF56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633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3.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FD1C2E-817C-413B-BB48-4810445F88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645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3.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CFEC8-854B-4EA1-A9E2-D47690BD66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502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Слайд 3.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2BCC3-B85F-4737-A106-CB11A25D9CD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021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D8FA2-B4B1-4306-A92A-A2CB424D04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13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6F726-E56F-403D-A91C-A9D55CD126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593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6CA094-8027-4ACE-8F15-754E2C9548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4534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D5347-6882-4C3D-A596-F19C238F89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22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5C5760-8471-45CB-AFC5-07C351A6DA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504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5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C66D7-4894-4CBE-B1A7-3B532E7860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8283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5633E-FFA2-41FA-A5AF-A033A836E24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469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4FF13-B02D-4C27-8041-8B4EB0269D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059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99CE1-7AAB-4FE9-8FE5-1B4D2F34915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478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74788-5C6A-4D0D-8B8D-02B1AD819D1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7875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2CEE78-8AE6-436D-BF40-DF46A82690B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9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69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5430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743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257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35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910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9"/>
            <a:ext cx="9143999" cy="68546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/>
              <a:t>24.02.2019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539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E11960-9367-48E3-8349-CBC2746A85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11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ru-RU" altLang="ru-RU"/>
              <a:t>Слайд 3.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38853BB-3DAB-4A52-9891-49057B47FC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028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A612117-1E68-470F-B5FC-532098FF15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957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jpg"/><Relationship Id="rId4" Type="http://schemas.openxmlformats.org/officeDocument/2006/relationships/image" Target="../media/image38.jpe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17.xml"/><Relationship Id="rId5" Type="http://schemas.openxmlformats.org/officeDocument/2006/relationships/image" Target="../media/image50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6" Type="http://schemas.openxmlformats.org/officeDocument/2006/relationships/slide" Target="slide14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.jpeg"/><Relationship Id="rId7" Type="http://schemas.openxmlformats.org/officeDocument/2006/relationships/diagramData" Target="../diagrams/data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.jpeg"/><Relationship Id="rId11" Type="http://schemas.microsoft.com/office/2007/relationships/diagramDrawing" Target="../diagrams/drawing1.xml"/><Relationship Id="rId5" Type="http://schemas.openxmlformats.org/officeDocument/2006/relationships/image" Target="../media/image6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5.jpeg"/><Relationship Id="rId9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1.png"/><Relationship Id="rId7" Type="http://schemas.openxmlformats.org/officeDocument/2006/relationships/image" Target="../media/image64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3.png"/><Relationship Id="rId5" Type="http://schemas.openxmlformats.org/officeDocument/2006/relationships/hyperlink" Target="&#1087;&#1088;&#1080;&#1083;&#1086;&#1078;&#1077;&#1085;&#1080;&#1077;2.ppt" TargetMode="External"/><Relationship Id="rId4" Type="http://schemas.openxmlformats.org/officeDocument/2006/relationships/image" Target="../media/image6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gif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548680"/>
            <a:ext cx="6332240" cy="381642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Э</a:t>
            </a:r>
            <a:r>
              <a:rPr lang="ru-RU" sz="6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ффективные</a:t>
            </a:r>
            <a:br>
              <a:rPr lang="ru-RU" sz="6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м</a:t>
            </a:r>
            <a:r>
              <a:rPr lang="ru-RU" sz="6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етоды</a:t>
            </a:r>
            <a:br>
              <a:rPr lang="ru-RU" sz="6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6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о</a:t>
            </a:r>
            <a:r>
              <a:rPr lang="ru-RU" sz="6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бучения</a:t>
            </a:r>
            <a:endParaRPr lang="uk-UA" sz="6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44942" y="5661248"/>
            <a:ext cx="6400800" cy="1196752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</a:rPr>
              <a:t>Кацевич Надежда Игоревна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у</a:t>
            </a:r>
            <a:r>
              <a:rPr lang="ru-RU" dirty="0" smtClean="0">
                <a:solidFill>
                  <a:schemeClr val="tx1"/>
                </a:solidFill>
              </a:rPr>
              <a:t>читель математики высшей категории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</a:rPr>
              <a:t>МБОУ СШ№4</a:t>
            </a:r>
          </a:p>
        </p:txBody>
      </p:sp>
    </p:spTree>
    <p:extLst>
      <p:ext uri="{BB962C8B-B14F-4D97-AF65-F5344CB8AC3E}">
        <p14:creationId xmlns:p14="http://schemas.microsoft.com/office/powerpoint/2010/main" val="334236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379" y="476672"/>
            <a:ext cx="70446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МОТИВАЦИЯ УЧЕБНОЙ ДЕЯТЕЛЬНОСТИ УЧАЩИХСЯ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1124744"/>
            <a:ext cx="2664296" cy="806307"/>
            <a:chOff x="5296532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96532" y="1547195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/>
                <a:t>ИГРА </a:t>
              </a:r>
            </a:p>
            <a:p>
              <a:pPr lvl="0" algn="ctr"/>
              <a:r>
                <a:rPr lang="en-US" dirty="0"/>
                <a:t>“</a:t>
              </a:r>
              <a:r>
                <a:rPr lang="ru-RU" dirty="0"/>
                <a:t>ЗНАЕТЕ ЛИ ВЫ ЧТО…</a:t>
              </a:r>
              <a:r>
                <a:rPr lang="en-US" dirty="0"/>
                <a:t>?”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03" y="1124743"/>
            <a:ext cx="805841" cy="771972"/>
          </a:xfrm>
          <a:prstGeom prst="rect">
            <a:avLst/>
          </a:prstGeom>
        </p:spPr>
      </p:pic>
      <p:pic>
        <p:nvPicPr>
          <p:cNvPr id="3074" name="Picture 2" descr="https://arhivurokov.ru/kopilka/uploads/user_file_54c09f82b14cf/user_file_54c09f82b14cf_1_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82816" y="1538554"/>
            <a:ext cx="3510944" cy="441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or_man.modeliruemtelo.ru/wp-content/uploads/2016/08/0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9" y="2708921"/>
            <a:ext cx="493794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5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379" y="476672"/>
            <a:ext cx="70446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МОТИВАЦИЯ УЧЕБНОЙ ДЕЯТЕЛЬНОСТИ УЧАЩИХСЯ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1124744"/>
            <a:ext cx="2664296" cy="806307"/>
            <a:chOff x="5296532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96532" y="1547195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МАТЕМАТИЧЕСКИЙ РЕБУС</a:t>
              </a:r>
              <a:endParaRPr lang="ru-RU" dirty="0"/>
            </a:p>
          </p:txBody>
        </p:sp>
      </p:grpSp>
      <p:pic>
        <p:nvPicPr>
          <p:cNvPr id="15" name="Рисунок 14" descr="http://umochki.ru/images/rebusy/matematicheskie-rebusi/pifagor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955898"/>
            <a:ext cx="4586987" cy="172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znaew.ru/images/200/134/04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525" y="1191217"/>
            <a:ext cx="4034410" cy="14796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://images.myshared.ru/6/723951/slide_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84" y="1988320"/>
            <a:ext cx="3882552" cy="2737429"/>
          </a:xfrm>
          <a:prstGeom prst="rect">
            <a:avLst/>
          </a:prstGeom>
          <a:noFill/>
          <a:ln w="12700">
            <a:solidFill>
              <a:srgbClr val="00B0F0"/>
            </a:solidFill>
          </a:ln>
        </p:spPr>
      </p:pic>
      <p:pic>
        <p:nvPicPr>
          <p:cNvPr id="18" name="Рисунок 17" descr="https://ds02.infourok.ru/uploads/ex/07fb/0004d672-5f0f0239/img11.jpg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3" t="2001" r="11915" b="33303"/>
          <a:stretch/>
        </p:blipFill>
        <p:spPr bwMode="auto">
          <a:xfrm>
            <a:off x="4932040" y="2924944"/>
            <a:ext cx="3918183" cy="17833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220072" y="4725749"/>
            <a:ext cx="342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Подсказка. МУРАВЕЙ     ВЕНИК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01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6469" y="2780928"/>
            <a:ext cx="1635211" cy="396044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4 БАЛЛА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718589" y="3501008"/>
            <a:ext cx="1635211" cy="32403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3 БАЛЛА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964661" y="4797152"/>
            <a:ext cx="1635211" cy="194421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1 БАЛЛ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</p:txBody>
      </p:sp>
      <p:sp>
        <p:nvSpPr>
          <p:cNvPr id="21" name="Прямоугольник 20"/>
          <p:cNvSpPr/>
          <p:nvPr/>
        </p:nvSpPr>
        <p:spPr>
          <a:xfrm>
            <a:off x="3329450" y="4293096"/>
            <a:ext cx="1635211" cy="24482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2 БАЛЛА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147056" y="513374"/>
            <a:ext cx="49969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ПРОВЕРКА ДОМАШНЕГО ЗАДАНИЯ,</a:t>
            </a:r>
          </a:p>
          <a:p>
            <a:pPr algn="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ВОСПРОИЗВЕДЕНИЕ И КОРРЕКЦИЯ</a:t>
            </a:r>
          </a:p>
          <a:p>
            <a:pPr algn="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ЗНАНИЙ, НАВЫКОВ И УМЕНИЙ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1124744"/>
            <a:ext cx="2664296" cy="806307"/>
            <a:chOff x="5296532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96532" y="1547195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dirty="0" smtClean="0"/>
                <a:t>“</a:t>
              </a:r>
              <a:r>
                <a:rPr lang="ru-RU" dirty="0" smtClean="0"/>
                <a:t>тонкие</a:t>
              </a:r>
              <a:r>
                <a:rPr lang="en-US" dirty="0" smtClean="0"/>
                <a:t>”</a:t>
              </a:r>
              <a:r>
                <a:rPr lang="ru-RU" dirty="0" smtClean="0"/>
                <a:t> и </a:t>
              </a:r>
              <a:r>
                <a:rPr lang="en-US" dirty="0" smtClean="0"/>
                <a:t>“</a:t>
              </a:r>
              <a:r>
                <a:rPr lang="ru-RU" dirty="0" smtClean="0"/>
                <a:t>толстые</a:t>
              </a:r>
              <a:r>
                <a:rPr lang="en-US" dirty="0" smtClean="0"/>
                <a:t>”</a:t>
              </a:r>
              <a:r>
                <a:rPr lang="ru-RU" dirty="0" smtClean="0"/>
                <a:t> вопросы</a:t>
              </a:r>
              <a:endParaRPr lang="ru-RU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56469" y="5661248"/>
            <a:ext cx="6543403" cy="1080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КАРМАН ЗАДАНИЙ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36096" y="31582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/>
              <a:t>Какое из чисел </a:t>
            </a:r>
            <a:endParaRPr lang="ru-RU" dirty="0" smtClean="0"/>
          </a:p>
          <a:p>
            <a:pPr algn="ctr"/>
            <a:r>
              <a:rPr lang="ru-RU" dirty="0" smtClean="0"/>
              <a:t>больше</a:t>
            </a:r>
            <a:r>
              <a:rPr lang="en-US" dirty="0"/>
              <a:t>:</a:t>
            </a:r>
            <a:r>
              <a:rPr lang="ru-RU" dirty="0"/>
              <a:t> </a:t>
            </a:r>
          </a:p>
          <a:p>
            <a:pPr algn="ctr"/>
            <a:r>
              <a:rPr lang="ru-RU" dirty="0"/>
              <a:t>31</a:t>
            </a:r>
            <a:r>
              <a:rPr lang="ru-RU" baseline="30000" dirty="0"/>
              <a:t>11 </a:t>
            </a:r>
            <a:r>
              <a:rPr lang="ru-RU" dirty="0"/>
              <a:t>или 17</a:t>
            </a:r>
            <a:r>
              <a:rPr lang="ru-RU" baseline="30000" dirty="0"/>
              <a:t>14</a:t>
            </a:r>
            <a:r>
              <a:rPr lang="ru-RU" dirty="0"/>
              <a:t>?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935562" y="3158270"/>
            <a:ext cx="18849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У двух зрячих один брат слепой, но у слепого нет зрячих братьев. Как это может быть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7024935" y="3463840"/>
            <a:ext cx="18849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Как надо написать слово НАТАША, чтобы оно обрело ось симметрии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020272" y="3356992"/>
            <a:ext cx="18849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Какие из следующих букв имеют ось симметрии</a:t>
            </a:r>
            <a:r>
              <a:rPr lang="en-US" dirty="0" smtClean="0"/>
              <a:t>:</a:t>
            </a:r>
            <a:endParaRPr lang="ru-RU" dirty="0" smtClean="0"/>
          </a:p>
          <a:p>
            <a:pPr algn="ctr"/>
            <a:r>
              <a:rPr lang="ru-RU" dirty="0" smtClean="0"/>
              <a:t>А Б Г Е О </a:t>
            </a:r>
            <a:r>
              <a:rPr lang="en-US" dirty="0" smtClean="0"/>
              <a:t>F?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862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-0.05277 L -0.00521 -0.05254 C -0.00399 -0.05301 0.00851 -0.0537 0.01233 -0.05671 C 0.01354 -0.05787 0.01389 -0.06018 0.01528 -0.06065 C 0.0191 -0.06227 0.02309 -0.0618 0.02708 -0.06273 C 0.02951 -0.06319 0.03194 -0.06365 0.03437 -0.06458 C 0.05243 -0.07176 0.03351 -0.06504 0.04618 -0.07245 C 0.04896 -0.07407 0.05243 -0.07407 0.05503 -0.07639 C 0.05642 -0.07777 0.05781 -0.07916 0.05937 -0.08032 C 0.06128 -0.08171 0.06337 -0.08264 0.06528 -0.08426 C 0.06736 -0.08588 0.0691 -0.08842 0.07118 -0.09004 C 0.07344 -0.0919 0.07604 -0.09282 0.07847 -0.09398 C 0.08177 -0.0956 0.08559 -0.09699 0.08889 -0.09791 C 0.09184 -0.09884 0.09479 -0.0993 0.09774 -0.1 C 0.10851 -0.10949 0.09549 -0.09907 0.11979 -0.10787 C 0.12135 -0.10833 0.1224 -0.11134 0.12413 -0.11157 C 0.13576 -0.11458 0.15937 -0.11759 0.15937 -0.11736 C 0.16875 -0.12176 0.16302 -0.11967 0.18003 -0.12152 L 0.20069 -0.12338 C 0.23368 -0.1412 0.19774 -0.12315 0.28889 -0.1294 C 0.29149 -0.1294 0.29358 -0.1331 0.29618 -0.13333 C 0.36198 -0.13518 0.4276 -0.13449 0.49323 -0.13518 C 0.49913 -0.13588 0.50521 -0.13541 0.51094 -0.13727 C 0.51233 -0.1375 0.5125 -0.14051 0.51389 -0.14097 C 0.51823 -0.14259 0.52274 -0.14236 0.52708 -0.14305 C 0.53056 -0.14352 0.53403 -0.14444 0.5375 -0.1449 C 0.55243 -0.15162 0.54149 -0.14768 0.5625 -0.15092 C 0.5658 -0.15139 0.56927 -0.15254 0.57274 -0.15277 C 0.59531 -0.15393 0.61788 -0.15416 0.64045 -0.15486 C 0.6651 -0.16574 0.64653 -0.15833 0.70955 -0.15486 C 0.71458 -0.1544 0.71927 -0.14953 0.72413 -0.14884 L 0.73889 -0.14699 C 0.74479 -0.14444 0.74184 -0.1449 0.74774 -0.1449 L 0.74931 -0.14305 " pathEditMode="relative" rAng="0" ptsTypes="AAAAAAAAA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26" y="-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86 0.00069 0.00972 0.00208 0.01458 0.00208 C 0.01823 0.00208 0.02934 -0.00047 0.03368 -0.00185 C 0.03524 -0.00255 0.03663 -0.00324 0.0382 -0.00394 C 0.04063 -0.0051 0.04288 -0.00695 0.04549 -0.00787 C 0.05052 -0.00949 0.07222 -0.01158 0.07483 -0.01181 C 0.07691 -0.01297 0.07882 -0.01459 0.08073 -0.01574 C 0.08507 -0.01783 0.09323 -0.01898 0.09705 -0.01968 C 0.09948 -0.02153 0.10156 -0.02454 0.10434 -0.02547 C 0.11007 -0.02778 0.12205 -0.0294 0.12205 -0.0294 C 0.12396 -0.03079 0.1257 -0.03241 0.12778 -0.03334 C 0.12986 -0.03426 0.14254 -0.03704 0.1441 -0.03727 C 0.1507 -0.04074 0.15764 -0.04468 0.16458 -0.04699 C 0.16649 -0.04769 0.16858 -0.04792 0.17049 -0.04908 C 0.17795 -0.05324 0.18472 -0.05973 0.19254 -0.06273 C 0.19601 -0.06412 0.19948 -0.06528 0.20278 -0.06667 C 0.20538 -0.06783 0.20764 -0.06968 0.21024 -0.0706 C 0.21302 -0.07176 0.21615 -0.07176 0.2191 -0.07269 C 0.225 -0.07431 0.22274 -0.07523 0.22934 -0.07848 C 0.23281 -0.08033 0.24097 -0.08172 0.2441 -0.08241 C 0.25313 -0.09051 0.24375 -0.08287 0.25278 -0.0882 C 0.2559 -0.09005 0.25868 -0.09236 0.26163 -0.09422 C 0.26406 -0.0956 0.26667 -0.09653 0.2691 -0.09815 C 0.27153 -0.09977 0.27379 -0.10232 0.27639 -0.10394 C 0.28143 -0.10695 0.29393 -0.11111 0.29844 -0.11181 C 0.30573 -0.11297 0.3132 -0.1132 0.32049 -0.11389 C 0.33264 -0.11922 0.31354 -0.11111 0.33958 -0.11783 C 0.34514 -0.11898 0.35052 -0.12315 0.35573 -0.12547 C 0.3592 -0.12709 0.3625 -0.12848 0.36615 -0.1294 C 0.3757 -0.13218 0.39219 -0.13287 0.39983 -0.13334 C 0.40278 -0.13403 0.40573 -0.13449 0.40868 -0.13542 C 0.41215 -0.13635 0.41858 -0.13912 0.42188 -0.13935 C 0.44011 -0.14051 0.45816 -0.14051 0.47639 -0.14121 C 0.48594 -0.14977 0.47795 -0.14422 0.49844 -0.14723 C 0.50035 -0.14746 0.51215 -0.15023 0.51458 -0.15116 C 0.51754 -0.15209 0.52031 -0.15394 0.52344 -0.1551 C 0.52535 -0.15556 0.52743 -0.15625 0.52934 -0.15695 C 0.53229 -0.1581 0.53507 -0.16065 0.5382 -0.16088 L 0.55573 -0.16273 C 0.56511 -0.16227 0.57448 -0.16273 0.58368 -0.16088 C 0.58507 -0.16065 0.58663 -0.15695 0.58663 -0.15695 L 0.58663 -0.15903 L 0.5882 -0.15301 " pathEditMode="relative" ptsTypes="AAAAAAAAAAAAAAAAAAAAAAAAAAAAAAAAAAAAAAAAAAAA">
                                      <p:cBhvr>
                                        <p:cTn id="2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2847 -0.01435 0.00017 0.00046 0.01753 -0.00996 C 0.01996 -0.01134 0.02257 -0.01227 0.02482 -0.01389 C 0.02795 -0.01597 0.03246 -0.02153 0.03524 -0.02361 C 0.03697 -0.02523 0.03906 -0.02639 0.04114 -0.02755 C 0.05503 -0.03565 0.05173 -0.03403 0.06163 -0.0375 C 0.06406 -0.03935 0.06649 -0.04167 0.06909 -0.04329 C 0.07187 -0.04491 0.075 -0.04537 0.07777 -0.04722 C 0.07986 -0.04861 0.08159 -0.05 0.08368 -0.05116 C 0.08559 -0.05209 0.08767 -0.05232 0.08958 -0.05301 C 0.09409 -0.05486 0.09843 -0.05718 0.10277 -0.05903 C 0.10625 -0.06019 0.10972 -0.06134 0.11319 -0.06297 C 0.12413 -0.06829 0.11371 -0.06644 0.12777 -0.07084 C 0.13229 -0.07199 0.13663 -0.07292 0.14097 -0.07477 C 0.14704 -0.07685 0.15277 -0.08033 0.15868 -0.08241 C 0.16562 -0.08519 0.17239 -0.08797 0.17934 -0.09028 C 0.18125 -0.09097 0.18316 -0.09167 0.18524 -0.09236 C 0.19566 -0.0963 0.18194 -0.09236 0.19687 -0.0963 C 0.19895 -0.09746 0.20069 -0.09908 0.20277 -0.10023 C 0.21805 -0.10787 0.19618 -0.09283 0.21892 -0.1081 C 0.23437 -0.11829 0.22343 -0.11435 0.23663 -0.11783 C 0.23958 -0.11968 0.24218 -0.12269 0.24548 -0.12361 C 0.28211 -0.13449 0.24913 -0.12014 0.27187 -0.12755 C 0.28958 -0.13357 0.27152 -0.12986 0.29097 -0.13542 C 0.29444 -0.13634 0.29791 -0.13681 0.30138 -0.1375 C 0.30625 -0.14005 0.31093 -0.14306 0.31597 -0.14537 C 0.31753 -0.14584 0.31909 -0.1463 0.32048 -0.14722 C 0.32204 -0.14838 0.32326 -0.15047 0.32482 -0.15116 C 0.32725 -0.15232 0.32986 -0.15232 0.33211 -0.15324 C 0.35052 -0.15972 0.33159 -0.15486 0.34982 -0.15903 C 0.35729 -0.16898 0.34965 -0.16065 0.37048 -0.16482 C 0.37395 -0.16574 0.37725 -0.16806 0.38072 -0.16875 C 0.38645 -0.17014 0.39253 -0.17014 0.39826 -0.17084 C 0.39982 -0.17153 0.40156 -0.17153 0.40277 -0.17269 C 0.4059 -0.17593 0.41093 -0.1831 0.41302 -0.18843 C 0.41371 -0.19028 0.41336 -0.19283 0.41458 -0.19445 C 0.41614 -0.1963 0.42048 -0.19815 0.42048 -0.19815 L 0.42048 -0.19815 L 0.42048 -0.19815 L 0.41753 -0.19236 " pathEditMode="relative" ptsTypes="AAAAAAAAAAAAAAAAAAAAAAAAAAAAAAAAAAAAAAAAA">
                                      <p:cBhvr>
                                        <p:cTn id="4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573 -0.02107 0.00139 -0.00996 0.00868 -0.02361 C 0.00972 -0.02546 0.01041 -0.02778 0.01163 -0.0294 C 0.01389 -0.03241 0.01684 -0.03449 0.01909 -0.03727 C 0.02031 -0.03912 0.02066 -0.04167 0.02205 -0.04329 C 0.02326 -0.04491 0.025 -0.04583 0.02639 -0.04722 C 0.0283 -0.04908 0.03021 -0.05116 0.03229 -0.05301 C 0.03368 -0.0544 0.03524 -0.05533 0.03663 -0.05695 C 0.03837 -0.0588 0.03958 -0.06111 0.04114 -0.06273 C 0.04427 -0.06644 0.04791 -0.06945 0.05139 -0.07269 C 0.05243 -0.07454 0.0533 -0.07662 0.05434 -0.07847 C 0.05573 -0.08125 0.05764 -0.08333 0.05868 -0.08634 C 0.06701 -0.10833 0.05156 -0.07871 0.06458 -0.10208 C 0.0651 -0.10463 0.06528 -0.10741 0.06614 -0.10996 C 0.06684 -0.11204 0.0684 -0.11343 0.06909 -0.11574 C 0.07118 -0.12454 0.06892 -0.12824 0.07343 -0.13542 C 0.075 -0.13773 0.07743 -0.13912 0.07934 -0.14121 C 0.0809 -0.14306 0.08212 -0.14537 0.08368 -0.14699 C 0.08507 -0.14861 0.0868 -0.14954 0.08819 -0.15093 C 0.08923 -0.15208 0.08993 -0.15394 0.09114 -0.15486 C 0.09236 -0.15602 0.09409 -0.15625 0.09548 -0.15695 C 0.09705 -0.1588 0.09826 -0.16111 0.1 -0.16273 C 0.10173 -0.16435 0.10399 -0.16528 0.1059 -0.16667 C 0.10885 -0.16921 0.1118 -0.17153 0.11458 -0.17454 C 0.12465 -0.18519 0.11614 -0.18056 0.125 -0.18426 C 0.13507 -0.19329 0.12274 -0.18171 0.13524 -0.19607 C 0.13663 -0.19769 0.13837 -0.19838 0.13958 -0.2 C 0.14132 -0.20185 0.14253 -0.20417 0.14409 -0.20579 C 0.14722 -0.20949 0.15087 -0.2125 0.15434 -0.21574 C 0.15781 -0.22269 0.16007 -0.22801 0.16614 -0.23333 C 0.16909 -0.23588 0.17239 -0.23773 0.175 -0.24121 C 0.17639 -0.24306 0.17778 -0.24537 0.17934 -0.24699 C 0.18212 -0.25 0.18576 -0.25162 0.18819 -0.25486 C 0.19062 -0.2581 0.19218 -0.2632 0.19548 -0.26458 C 0.20659 -0.26968 0.19288 -0.26296 0.20434 -0.2706 C 0.20573 -0.27153 0.20746 -0.27153 0.20885 -0.27246 C 0.21041 -0.27361 0.21163 -0.27546 0.21319 -0.27639 C 0.21458 -0.27732 0.21614 -0.27755 0.21753 -0.27847 C 0.21927 -0.2794 0.22031 -0.28195 0.22205 -0.28241 C 0.22778 -0.28333 0.23385 -0.28241 0.23975 -0.28241 L 0.23975 -0.28241 " pathEditMode="relative" ptsTypes="AAAAAAAAAAAAAAAAAAAAAAAAAAAAAAAAAAAAAAAAAA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13" grpId="0"/>
      <p:bldP spid="13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7056" y="513374"/>
            <a:ext cx="49969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ПРОВЕРКА ДОМАШНЕГО ЗАДАНИЯ,</a:t>
            </a:r>
          </a:p>
          <a:p>
            <a:pPr algn="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ВОСПРОИЗВЕДЕНИЕ И КОРРЕКЦИЯ</a:t>
            </a:r>
          </a:p>
          <a:p>
            <a:pPr algn="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ЗНАНИЙ, НАВЫКОВ И УМЕНИЙ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307" y="1124744"/>
            <a:ext cx="2664296" cy="806307"/>
            <a:chOff x="5286327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86327" y="1636653"/>
              <a:ext cx="2664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Теорема - </a:t>
              </a:r>
              <a:r>
                <a:rPr lang="ru-RU" dirty="0" err="1" smtClean="0"/>
                <a:t>пазл</a:t>
              </a:r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-74811" y="2792944"/>
            <a:ext cx="2822707" cy="2082542"/>
            <a:chOff x="389784" y="2133571"/>
            <a:chExt cx="2822707" cy="2082542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84" y="2133571"/>
              <a:ext cx="2822707" cy="2082542"/>
            </a:xfrm>
            <a:prstGeom prst="rect">
              <a:avLst/>
            </a:prstGeom>
          </p:spPr>
        </p:pic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055" y="2574082"/>
              <a:ext cx="1785502" cy="524554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5615548" y="3187317"/>
            <a:ext cx="2448272" cy="2652430"/>
            <a:chOff x="1001853" y="4145606"/>
            <a:chExt cx="2448272" cy="2652430"/>
          </a:xfrm>
        </p:grpSpPr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853" y="4145606"/>
              <a:ext cx="2448272" cy="2652430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151019" y="5309081"/>
              <a:ext cx="1540600" cy="891926"/>
            </a:xfrm>
            <a:prstGeom prst="rect">
              <a:avLst/>
            </a:prstGeom>
          </p:spPr>
        </p:pic>
      </p:grpSp>
      <p:grpSp>
        <p:nvGrpSpPr>
          <p:cNvPr id="1024" name="Группа 1023"/>
          <p:cNvGrpSpPr/>
          <p:nvPr/>
        </p:nvGrpSpPr>
        <p:grpSpPr>
          <a:xfrm>
            <a:off x="2904628" y="4073656"/>
            <a:ext cx="2303587" cy="2826775"/>
            <a:chOff x="6300192" y="1898473"/>
            <a:chExt cx="2303587" cy="2826775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0192" y="1898473"/>
              <a:ext cx="2303587" cy="2826775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5400000">
              <a:off x="7138370" y="2803205"/>
              <a:ext cx="1630689" cy="570741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3042934" y="1641076"/>
            <a:ext cx="2742897" cy="2322398"/>
            <a:chOff x="4114082" y="4535602"/>
            <a:chExt cx="2742897" cy="2322398"/>
          </a:xfrm>
        </p:grpSpPr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4082" y="4535602"/>
              <a:ext cx="2742897" cy="232239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04048" y="5432100"/>
              <a:ext cx="1464705" cy="1093244"/>
            </a:xfrm>
            <a:prstGeom prst="rect">
              <a:avLst/>
            </a:prstGeom>
          </p:spPr>
        </p:pic>
      </p:grpSp>
      <p:grpSp>
        <p:nvGrpSpPr>
          <p:cNvPr id="1032" name="Группа 1031"/>
          <p:cNvGrpSpPr/>
          <p:nvPr/>
        </p:nvGrpSpPr>
        <p:grpSpPr>
          <a:xfrm>
            <a:off x="1718938" y="1982582"/>
            <a:ext cx="4925568" cy="4931664"/>
            <a:chOff x="1004925" y="1368482"/>
            <a:chExt cx="4925568" cy="4931664"/>
          </a:xfrm>
        </p:grpSpPr>
        <p:grpSp>
          <p:nvGrpSpPr>
            <p:cNvPr id="1031" name="Группа 1030"/>
            <p:cNvGrpSpPr/>
            <p:nvPr/>
          </p:nvGrpSpPr>
          <p:grpSpPr>
            <a:xfrm>
              <a:off x="1004925" y="1368482"/>
              <a:ext cx="4925568" cy="4931664"/>
              <a:chOff x="1046099" y="1164986"/>
              <a:chExt cx="4925568" cy="4931664"/>
            </a:xfrm>
          </p:grpSpPr>
          <p:pic>
            <p:nvPicPr>
              <p:cNvPr id="1025" name="Рисунок 102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6099" y="1164986"/>
                <a:ext cx="4925568" cy="4931664"/>
              </a:xfrm>
              <a:prstGeom prst="rect">
                <a:avLst/>
              </a:prstGeom>
            </p:spPr>
          </p:pic>
          <p:pic>
            <p:nvPicPr>
              <p:cNvPr id="1027" name="Рисунок 1026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1455" y="2034822"/>
                <a:ext cx="1821120" cy="535018"/>
              </a:xfrm>
              <a:prstGeom prst="rect">
                <a:avLst/>
              </a:prstGeom>
            </p:spPr>
          </p:pic>
          <p:pic>
            <p:nvPicPr>
              <p:cNvPr id="1028" name="Рисунок 1027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200000">
                <a:off x="1239906" y="4135704"/>
                <a:ext cx="1933102" cy="1119164"/>
              </a:xfrm>
              <a:prstGeom prst="rect">
                <a:avLst/>
              </a:prstGeom>
            </p:spPr>
          </p:pic>
          <p:pic>
            <p:nvPicPr>
              <p:cNvPr id="1029" name="Рисунок 1028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4068435" y="2177620"/>
                <a:ext cx="1894631" cy="663121"/>
              </a:xfrm>
              <a:prstGeom prst="rect">
                <a:avLst/>
              </a:prstGeom>
            </p:spPr>
          </p:pic>
        </p:grpSp>
        <p:pic>
          <p:nvPicPr>
            <p:cNvPr id="1030" name="Рисунок 102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4312" y="4561535"/>
              <a:ext cx="1713711" cy="127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930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47056" y="513374"/>
            <a:ext cx="49969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ПРОВЕРКА ДОМАШНЕГО ЗАДАНИЯ,</a:t>
            </a:r>
          </a:p>
          <a:p>
            <a:pPr algn="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ВОСПРОИЗВЕДЕНИЕ И КОРРЕКЦИЯ</a:t>
            </a:r>
          </a:p>
          <a:p>
            <a:pPr algn="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ЗНАНИЙ, НАВЫКОВ И УМЕНИЙ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307" y="1124744"/>
            <a:ext cx="2664296" cy="840297"/>
            <a:chOff x="5286327" y="1442687"/>
            <a:chExt cx="2664296" cy="84029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86327" y="1636653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Задачи на готовых чертежах</a:t>
              </a:r>
              <a:endParaRPr lang="ru-RU" dirty="0"/>
            </a:p>
          </p:txBody>
        </p:sp>
      </p:grp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5" y="2046742"/>
            <a:ext cx="3504503" cy="21642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Рисунок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300" y="2046742"/>
            <a:ext cx="3708446" cy="21642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Рисунок 16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7837" y="4364508"/>
            <a:ext cx="3012925" cy="218629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8160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4" name="AutoShape 4"/>
          <p:cNvSpPr>
            <a:spLocks noChangeArrowheads="1"/>
          </p:cNvSpPr>
          <p:nvPr/>
        </p:nvSpPr>
        <p:spPr bwMode="auto">
          <a:xfrm>
            <a:off x="533400" y="1981200"/>
            <a:ext cx="6048375" cy="2374900"/>
          </a:xfrm>
          <a:prstGeom prst="triangle">
            <a:avLst>
              <a:gd name="adj" fmla="val 29815"/>
            </a:avLst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3526" name="Text Box 6"/>
          <p:cNvSpPr txBox="1">
            <a:spLocks noChangeArrowheads="1"/>
          </p:cNvSpPr>
          <p:nvPr/>
        </p:nvSpPr>
        <p:spPr bwMode="auto">
          <a:xfrm>
            <a:off x="6508750" y="4240213"/>
            <a:ext cx="4413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363527" name="Text Box 7"/>
          <p:cNvSpPr txBox="1">
            <a:spLocks noChangeArrowheads="1"/>
          </p:cNvSpPr>
          <p:nvPr/>
        </p:nvSpPr>
        <p:spPr bwMode="auto">
          <a:xfrm>
            <a:off x="2286000" y="1524000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363528" name="Text Box 8"/>
          <p:cNvSpPr txBox="1">
            <a:spLocks noChangeArrowheads="1"/>
          </p:cNvSpPr>
          <p:nvPr/>
        </p:nvSpPr>
        <p:spPr bwMode="auto">
          <a:xfrm>
            <a:off x="106363" y="4168775"/>
            <a:ext cx="441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</a:p>
        </p:txBody>
      </p:sp>
      <p:grpSp>
        <p:nvGrpSpPr>
          <p:cNvPr id="363531" name="Group 11"/>
          <p:cNvGrpSpPr>
            <a:grpSpLocks/>
          </p:cNvGrpSpPr>
          <p:nvPr/>
        </p:nvGrpSpPr>
        <p:grpSpPr bwMode="auto">
          <a:xfrm>
            <a:off x="2212975" y="1981200"/>
            <a:ext cx="390525" cy="2833688"/>
            <a:chOff x="1429" y="1853"/>
            <a:chExt cx="246" cy="1840"/>
          </a:xfrm>
        </p:grpSpPr>
        <p:sp>
          <p:nvSpPr>
            <p:cNvPr id="363525" name="Freeform 5"/>
            <p:cNvSpPr>
              <a:spLocks/>
            </p:cNvSpPr>
            <p:nvPr/>
          </p:nvSpPr>
          <p:spPr bwMode="auto">
            <a:xfrm>
              <a:off x="1512" y="1853"/>
              <a:ext cx="23" cy="1528"/>
            </a:xfrm>
            <a:custGeom>
              <a:avLst/>
              <a:gdLst>
                <a:gd name="T0" fmla="*/ 0 w 23"/>
                <a:gd name="T1" fmla="*/ 0 h 1528"/>
                <a:gd name="T2" fmla="*/ 23 w 23"/>
                <a:gd name="T3" fmla="*/ 1528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3" h="1528">
                  <a:moveTo>
                    <a:pt x="0" y="0"/>
                  </a:moveTo>
                  <a:lnTo>
                    <a:pt x="23" y="1528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3529" name="Text Box 9"/>
            <p:cNvSpPr txBox="1">
              <a:spLocks noChangeArrowheads="1"/>
            </p:cNvSpPr>
            <p:nvPr/>
          </p:nvSpPr>
          <p:spPr bwMode="auto">
            <a:xfrm>
              <a:off x="1429" y="3356"/>
              <a:ext cx="246" cy="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2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  <p:sp>
          <p:nvSpPr>
            <p:cNvPr id="363530" name="Freeform 10"/>
            <p:cNvSpPr>
              <a:spLocks/>
            </p:cNvSpPr>
            <p:nvPr/>
          </p:nvSpPr>
          <p:spPr bwMode="auto">
            <a:xfrm>
              <a:off x="1516" y="3232"/>
              <a:ext cx="136" cy="136"/>
            </a:xfrm>
            <a:custGeom>
              <a:avLst/>
              <a:gdLst>
                <a:gd name="T0" fmla="*/ 0 w 136"/>
                <a:gd name="T1" fmla="*/ 0 h 136"/>
                <a:gd name="T2" fmla="*/ 136 w 136"/>
                <a:gd name="T3" fmla="*/ 0 h 136"/>
                <a:gd name="T4" fmla="*/ 136 w 136"/>
                <a:gd name="T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36">
                  <a:moveTo>
                    <a:pt x="0" y="0"/>
                  </a:moveTo>
                  <a:lnTo>
                    <a:pt x="136" y="0"/>
                  </a:lnTo>
                  <a:lnTo>
                    <a:pt x="136" y="136"/>
                  </a:ln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3532" name="Text Box 12"/>
          <p:cNvSpPr txBox="1">
            <a:spLocks noChangeArrowheads="1"/>
          </p:cNvSpPr>
          <p:nvPr/>
        </p:nvSpPr>
        <p:spPr bwMode="auto">
          <a:xfrm>
            <a:off x="5638800" y="609600"/>
            <a:ext cx="220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Найти </a:t>
            </a:r>
            <a:r>
              <a:rPr kumimoji="0" lang="en-US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ru-RU" altLang="ru-RU" sz="2800" b="0" i="0" u="none" strike="noStrike" kern="120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АВС</a:t>
            </a:r>
            <a:endParaRPr kumimoji="0" lang="ru-RU" altLang="ru-RU" sz="2800" b="1" i="0" u="none" strike="noStrike" kern="1200" cap="none" spc="0" normalizeH="0" baseline="0" noProof="0" smtClean="0">
              <a:ln>
                <a:noFill/>
              </a:ln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3533" name="Text Box 13"/>
          <p:cNvSpPr txBox="1">
            <a:spLocks noChangeArrowheads="1"/>
          </p:cNvSpPr>
          <p:nvPr/>
        </p:nvSpPr>
        <p:spPr bwMode="auto">
          <a:xfrm>
            <a:off x="4267200" y="2590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363536" name="Group 16"/>
          <p:cNvGrpSpPr>
            <a:grpSpLocks/>
          </p:cNvGrpSpPr>
          <p:nvPr/>
        </p:nvGrpSpPr>
        <p:grpSpPr bwMode="auto">
          <a:xfrm>
            <a:off x="546100" y="4419600"/>
            <a:ext cx="6007100" cy="1036638"/>
            <a:chOff x="344" y="2784"/>
            <a:chExt cx="3784" cy="653"/>
          </a:xfrm>
        </p:grpSpPr>
        <p:sp>
          <p:nvSpPr>
            <p:cNvPr id="363534" name="Text Box 14"/>
            <p:cNvSpPr txBox="1">
              <a:spLocks noChangeArrowheads="1"/>
            </p:cNvSpPr>
            <p:nvPr/>
          </p:nvSpPr>
          <p:spPr bwMode="auto">
            <a:xfrm>
              <a:off x="2016" y="3072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32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</a:t>
              </a:r>
            </a:p>
          </p:txBody>
        </p:sp>
        <p:sp>
          <p:nvSpPr>
            <p:cNvPr id="363535" name="Freeform 15"/>
            <p:cNvSpPr>
              <a:spLocks/>
            </p:cNvSpPr>
            <p:nvPr/>
          </p:nvSpPr>
          <p:spPr bwMode="auto">
            <a:xfrm>
              <a:off x="344" y="2784"/>
              <a:ext cx="3784" cy="243"/>
            </a:xfrm>
            <a:custGeom>
              <a:avLst/>
              <a:gdLst>
                <a:gd name="T0" fmla="*/ 0 w 3784"/>
                <a:gd name="T1" fmla="*/ 16 h 243"/>
                <a:gd name="T2" fmla="*/ 1912 w 3784"/>
                <a:gd name="T3" fmla="*/ 240 h 243"/>
                <a:gd name="T4" fmla="*/ 3784 w 3784"/>
                <a:gd name="T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84" h="243">
                  <a:moveTo>
                    <a:pt x="0" y="16"/>
                  </a:moveTo>
                  <a:cubicBezTo>
                    <a:pt x="319" y="56"/>
                    <a:pt x="1281" y="243"/>
                    <a:pt x="1912" y="240"/>
                  </a:cubicBezTo>
                  <a:cubicBezTo>
                    <a:pt x="2543" y="237"/>
                    <a:pt x="3160" y="124"/>
                    <a:pt x="3784" y="0"/>
                  </a:cubicBezTo>
                </a:path>
              </a:pathLst>
            </a:custGeom>
            <a:noFill/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63537" name="Text Box 17"/>
          <p:cNvSpPr txBox="1">
            <a:spLocks noChangeArrowheads="1"/>
          </p:cNvSpPr>
          <p:nvPr/>
        </p:nvSpPr>
        <p:spPr bwMode="auto">
          <a:xfrm>
            <a:off x="5334000" y="3900488"/>
            <a:ext cx="7159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</a:t>
            </a:r>
            <a:r>
              <a:rPr kumimoji="0" lang="ru-RU" altLang="ru-RU" sz="2800" b="0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altLang="ru-RU" sz="2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3538" name="Text Box 18"/>
          <p:cNvSpPr txBox="1">
            <a:spLocks noChangeArrowheads="1"/>
          </p:cNvSpPr>
          <p:nvPr/>
        </p:nvSpPr>
        <p:spPr bwMode="auto">
          <a:xfrm>
            <a:off x="4267200" y="2590800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3539" name="Rectangle 19"/>
          <p:cNvSpPr>
            <a:spLocks noChangeArrowheads="1"/>
          </p:cNvSpPr>
          <p:nvPr/>
        </p:nvSpPr>
        <p:spPr bwMode="auto">
          <a:xfrm>
            <a:off x="228600" y="228600"/>
            <a:ext cx="27257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99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Повторение.</a:t>
            </a:r>
          </a:p>
        </p:txBody>
      </p:sp>
      <p:sp>
        <p:nvSpPr>
          <p:cNvPr id="18" name="AutoShape 57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576263" cy="576262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568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6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5556 " pathEditMode="relative" ptsTypes="AA">
                                      <p:cBhvr>
                                        <p:cTn id="14" dur="2000" fill="hold"/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38" grpId="0"/>
      <p:bldP spid="36353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697" name="Group 9"/>
          <p:cNvGrpSpPr>
            <a:grpSpLocks/>
          </p:cNvGrpSpPr>
          <p:nvPr/>
        </p:nvGrpSpPr>
        <p:grpSpPr bwMode="auto">
          <a:xfrm>
            <a:off x="76200" y="152400"/>
            <a:ext cx="8991600" cy="6515100"/>
            <a:chOff x="168" y="176"/>
            <a:chExt cx="5408" cy="3928"/>
          </a:xfrm>
        </p:grpSpPr>
        <p:sp>
          <p:nvSpPr>
            <p:cNvPr id="370698" name="Freeform 10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>
                <a:gd name="T0" fmla="*/ 0 w 4864"/>
                <a:gd name="T1" fmla="*/ 0 h 1"/>
                <a:gd name="T2" fmla="*/ 4864 w 4864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699" name="Freeform 11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>
                <a:gd name="T0" fmla="*/ 0 w 4848"/>
                <a:gd name="T1" fmla="*/ 0 h 1"/>
                <a:gd name="T2" fmla="*/ 4848 w 4848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00" name="Freeform 12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>
                <a:gd name="T0" fmla="*/ 0 w 1"/>
                <a:gd name="T1" fmla="*/ 0 h 3376"/>
                <a:gd name="T2" fmla="*/ 0 w 1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01" name="Freeform 13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>
                <a:gd name="T0" fmla="*/ 0 w 16"/>
                <a:gd name="T1" fmla="*/ 0 h 3376"/>
                <a:gd name="T2" fmla="*/ 16 w 16"/>
                <a:gd name="T3" fmla="*/ 3376 h 3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02" name="Freeform 14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03" name="Freeform 15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04" name="Freeform 16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0705" name="Freeform 17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>
                <a:gd name="T0" fmla="*/ 0 w 272"/>
                <a:gd name="T1" fmla="*/ 0 h 288"/>
                <a:gd name="T2" fmla="*/ 208 w 272"/>
                <a:gd name="T3" fmla="*/ 80 h 288"/>
                <a:gd name="T4" fmla="*/ 272 w 272"/>
                <a:gd name="T5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70710" name="Text Box 22"/>
          <p:cNvSpPr txBox="1">
            <a:spLocks noChangeArrowheads="1"/>
          </p:cNvSpPr>
          <p:nvPr/>
        </p:nvSpPr>
        <p:spPr bwMode="auto">
          <a:xfrm>
            <a:off x="762000" y="3810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Блиц-опрос</a:t>
            </a:r>
          </a:p>
        </p:txBody>
      </p:sp>
      <p:sp>
        <p:nvSpPr>
          <p:cNvPr id="370691" name="Freeform 3"/>
          <p:cNvSpPr>
            <a:spLocks/>
          </p:cNvSpPr>
          <p:nvPr/>
        </p:nvSpPr>
        <p:spPr bwMode="auto">
          <a:xfrm>
            <a:off x="1674813" y="1789113"/>
            <a:ext cx="2557462" cy="2189162"/>
          </a:xfrm>
          <a:custGeom>
            <a:avLst/>
            <a:gdLst>
              <a:gd name="T0" fmla="*/ 0 w 1611"/>
              <a:gd name="T1" fmla="*/ 0 h 1379"/>
              <a:gd name="T2" fmla="*/ 1611 w 1611"/>
              <a:gd name="T3" fmla="*/ 1379 h 137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611" h="1379">
                <a:moveTo>
                  <a:pt x="0" y="0"/>
                </a:moveTo>
                <a:lnTo>
                  <a:pt x="1611" y="1379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693" name="Freeform 5"/>
          <p:cNvSpPr>
            <a:spLocks/>
          </p:cNvSpPr>
          <p:nvPr/>
        </p:nvSpPr>
        <p:spPr bwMode="auto">
          <a:xfrm>
            <a:off x="990600" y="1785938"/>
            <a:ext cx="677863" cy="2417762"/>
          </a:xfrm>
          <a:custGeom>
            <a:avLst/>
            <a:gdLst>
              <a:gd name="T0" fmla="*/ 427 w 427"/>
              <a:gd name="T1" fmla="*/ 0 h 1523"/>
              <a:gd name="T2" fmla="*/ 0 w 427"/>
              <a:gd name="T3" fmla="*/ 1523 h 152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27" h="1523">
                <a:moveTo>
                  <a:pt x="427" y="0"/>
                </a:moveTo>
                <a:lnTo>
                  <a:pt x="0" y="152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609600" y="4038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</a:t>
            </a: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4267200" y="3886200"/>
            <a:ext cx="501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</a:t>
            </a:r>
          </a:p>
        </p:txBody>
      </p:sp>
      <p:sp>
        <p:nvSpPr>
          <p:cNvPr id="370696" name="Text Box 8"/>
          <p:cNvSpPr txBox="1">
            <a:spLocks noChangeArrowheads="1"/>
          </p:cNvSpPr>
          <p:nvPr/>
        </p:nvSpPr>
        <p:spPr bwMode="auto">
          <a:xfrm>
            <a:off x="1371600" y="1371600"/>
            <a:ext cx="5572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</a:t>
            </a:r>
          </a:p>
        </p:txBody>
      </p:sp>
      <p:sp>
        <p:nvSpPr>
          <p:cNvPr id="370706" name="Oval 18"/>
          <p:cNvSpPr>
            <a:spLocks noChangeArrowheads="1"/>
          </p:cNvSpPr>
          <p:nvPr/>
        </p:nvSpPr>
        <p:spPr bwMode="auto">
          <a:xfrm>
            <a:off x="777875" y="1558925"/>
            <a:ext cx="3584575" cy="3527425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70709" name="Object 21"/>
          <p:cNvGraphicFramePr>
            <a:graphicFrameLocks noChangeAspect="1"/>
          </p:cNvGraphicFramePr>
          <p:nvPr/>
        </p:nvGraphicFramePr>
        <p:xfrm>
          <a:off x="5130800" y="3224213"/>
          <a:ext cx="1270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Формула" r:id="rId4" imgW="114120" imgH="215640" progId="Equation.3">
                  <p:embed/>
                </p:oleObj>
              </mc:Choice>
              <mc:Fallback>
                <p:oleObj name="Формула" r:id="rId4" imgW="114120" imgH="215640" progId="Equation.3">
                  <p:embed/>
                  <p:pic>
                    <p:nvPicPr>
                      <p:cNvPr id="37070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30800" y="3224213"/>
                        <a:ext cx="1270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0719" name="Freeform 31"/>
          <p:cNvSpPr>
            <a:spLocks/>
          </p:cNvSpPr>
          <p:nvPr/>
        </p:nvSpPr>
        <p:spPr bwMode="auto">
          <a:xfrm>
            <a:off x="1595438" y="1966913"/>
            <a:ext cx="285750" cy="84137"/>
          </a:xfrm>
          <a:custGeom>
            <a:avLst/>
            <a:gdLst>
              <a:gd name="T0" fmla="*/ 0 w 180"/>
              <a:gd name="T1" fmla="*/ 42 h 53"/>
              <a:gd name="T2" fmla="*/ 65 w 180"/>
              <a:gd name="T3" fmla="*/ 53 h 53"/>
              <a:gd name="T4" fmla="*/ 132 w 180"/>
              <a:gd name="T5" fmla="*/ 42 h 53"/>
              <a:gd name="T6" fmla="*/ 180 w 180"/>
              <a:gd name="T7" fmla="*/ 0 h 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80" h="53">
                <a:moveTo>
                  <a:pt x="0" y="42"/>
                </a:moveTo>
                <a:cubicBezTo>
                  <a:pt x="11" y="45"/>
                  <a:pt x="43" y="53"/>
                  <a:pt x="65" y="53"/>
                </a:cubicBezTo>
                <a:cubicBezTo>
                  <a:pt x="87" y="53"/>
                  <a:pt x="113" y="51"/>
                  <a:pt x="132" y="42"/>
                </a:cubicBezTo>
                <a:cubicBezTo>
                  <a:pt x="151" y="33"/>
                  <a:pt x="170" y="9"/>
                  <a:pt x="180" y="0"/>
                </a:cubicBezTo>
              </a:path>
            </a:pathLst>
          </a:custGeom>
          <a:noFill/>
          <a:ln w="28575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20" name="Arc 32"/>
          <p:cNvSpPr>
            <a:spLocks/>
          </p:cNvSpPr>
          <p:nvPr/>
        </p:nvSpPr>
        <p:spPr bwMode="auto">
          <a:xfrm rot="4651424">
            <a:off x="1762918" y="2621757"/>
            <a:ext cx="1757363" cy="3187700"/>
          </a:xfrm>
          <a:custGeom>
            <a:avLst/>
            <a:gdLst>
              <a:gd name="G0" fmla="+- 0 0 0"/>
              <a:gd name="G1" fmla="+- 17831 0 0"/>
              <a:gd name="G2" fmla="+- 21600 0 0"/>
              <a:gd name="T0" fmla="*/ 12191 w 21600"/>
              <a:gd name="T1" fmla="*/ 0 h 38614"/>
              <a:gd name="T2" fmla="*/ 5884 w 21600"/>
              <a:gd name="T3" fmla="*/ 38614 h 38614"/>
              <a:gd name="T4" fmla="*/ 0 w 21600"/>
              <a:gd name="T5" fmla="*/ 17831 h 38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8614" fill="none" extrusionOk="0">
                <a:moveTo>
                  <a:pt x="12190" y="0"/>
                </a:moveTo>
                <a:cubicBezTo>
                  <a:pt x="18078" y="4025"/>
                  <a:pt x="21600" y="10698"/>
                  <a:pt x="21600" y="17831"/>
                </a:cubicBezTo>
                <a:cubicBezTo>
                  <a:pt x="21600" y="27494"/>
                  <a:pt x="15181" y="35981"/>
                  <a:pt x="5884" y="38614"/>
                </a:cubicBezTo>
              </a:path>
              <a:path w="21600" h="38614" stroke="0" extrusionOk="0">
                <a:moveTo>
                  <a:pt x="12190" y="0"/>
                </a:moveTo>
                <a:cubicBezTo>
                  <a:pt x="18078" y="4025"/>
                  <a:pt x="21600" y="10698"/>
                  <a:pt x="21600" y="17831"/>
                </a:cubicBezTo>
                <a:cubicBezTo>
                  <a:pt x="21600" y="27494"/>
                  <a:pt x="15181" y="35981"/>
                  <a:pt x="5884" y="38614"/>
                </a:cubicBezTo>
                <a:lnTo>
                  <a:pt x="0" y="17831"/>
                </a:lnTo>
                <a:close/>
              </a:path>
            </a:pathLst>
          </a:custGeom>
          <a:noFill/>
          <a:ln w="38100">
            <a:solidFill>
              <a:srgbClr val="0033CC"/>
            </a:solidFill>
            <a:round/>
            <a:headEnd type="oval" w="sm" len="sm"/>
            <a:tailEnd type="oval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27" name="Text Box 39"/>
          <p:cNvSpPr txBox="1">
            <a:spLocks noChangeArrowheads="1"/>
          </p:cNvSpPr>
          <p:nvPr/>
        </p:nvSpPr>
        <p:spPr bwMode="auto">
          <a:xfrm>
            <a:off x="3581400" y="838200"/>
            <a:ext cx="518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Найдите градусную меру угла АВС</a:t>
            </a:r>
          </a:p>
        </p:txBody>
      </p:sp>
      <p:sp>
        <p:nvSpPr>
          <p:cNvPr id="370728" name="Text Box 40"/>
          <p:cNvSpPr txBox="1">
            <a:spLocks noChangeArrowheads="1"/>
          </p:cNvSpPr>
          <p:nvPr/>
        </p:nvSpPr>
        <p:spPr bwMode="auto">
          <a:xfrm>
            <a:off x="2286000" y="33528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110</a:t>
            </a:r>
            <a:r>
              <a:rPr kumimoji="0" lang="ru-RU" altLang="ru-RU" sz="2000" b="1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29" name="Freeform 41"/>
          <p:cNvSpPr>
            <a:spLocks/>
          </p:cNvSpPr>
          <p:nvPr/>
        </p:nvSpPr>
        <p:spPr bwMode="auto">
          <a:xfrm>
            <a:off x="990600" y="3276600"/>
            <a:ext cx="3200400" cy="876300"/>
          </a:xfrm>
          <a:custGeom>
            <a:avLst/>
            <a:gdLst>
              <a:gd name="T0" fmla="*/ 0 w 2016"/>
              <a:gd name="T1" fmla="*/ 552 h 552"/>
              <a:gd name="T2" fmla="*/ 1008 w 2016"/>
              <a:gd name="T3" fmla="*/ 0 h 552"/>
              <a:gd name="T4" fmla="*/ 2016 w 2016"/>
              <a:gd name="T5" fmla="*/ 4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16" h="552">
                <a:moveTo>
                  <a:pt x="0" y="552"/>
                </a:moveTo>
                <a:lnTo>
                  <a:pt x="1008" y="0"/>
                </a:lnTo>
                <a:lnTo>
                  <a:pt x="2016" y="43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2198688" y="2841625"/>
            <a:ext cx="7572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О</a:t>
            </a:r>
          </a:p>
        </p:txBody>
      </p:sp>
      <p:sp>
        <p:nvSpPr>
          <p:cNvPr id="370707" name="Oval 19"/>
          <p:cNvSpPr>
            <a:spLocks noChangeArrowheads="1"/>
          </p:cNvSpPr>
          <p:nvPr/>
        </p:nvSpPr>
        <p:spPr bwMode="auto">
          <a:xfrm>
            <a:off x="2514600" y="3213100"/>
            <a:ext cx="109538" cy="1095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30" name="Text Box 42"/>
          <p:cNvSpPr txBox="1">
            <a:spLocks noChangeArrowheads="1"/>
          </p:cNvSpPr>
          <p:nvPr/>
        </p:nvSpPr>
        <p:spPr bwMode="auto">
          <a:xfrm>
            <a:off x="2286000" y="33528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110</a:t>
            </a:r>
            <a:r>
              <a:rPr kumimoji="0" lang="ru-RU" altLang="ru-RU" sz="2000" b="1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0731" name="Text Box 43"/>
          <p:cNvSpPr txBox="1">
            <a:spLocks noChangeArrowheads="1"/>
          </p:cNvSpPr>
          <p:nvPr/>
        </p:nvSpPr>
        <p:spPr bwMode="auto">
          <a:xfrm>
            <a:off x="2438400" y="5105400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</a:t>
            </a:r>
            <a:r>
              <a:rPr kumimoji="0" lang="ru-RU" altLang="ru-RU" sz="2000" b="1" i="0" u="none" strike="noStrike" kern="1200" cap="none" spc="0" normalizeH="0" baseline="30000" noProof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ru-RU" altLang="ru-RU" sz="2000" b="1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AutoShape 570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576263" cy="576262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1.85185E-6 L 0.00834 0.24445 " pathEditMode="relative" ptsTypes="AA">
                                      <p:cBhvr>
                                        <p:cTn id="6" dur="2000" fill="hold"/>
                                        <p:tgtEl>
                                          <p:spTgt spid="3707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707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-0.01111 L -0.09167 -0.4400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7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21458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1000" fill="hold"/>
                                        <p:tgtEl>
                                          <p:spTgt spid="3707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730" grpId="0"/>
      <p:bldP spid="370730" grpId="1"/>
      <p:bldP spid="370731" grpId="0"/>
      <p:bldP spid="370731" grpId="1"/>
      <p:bldP spid="370731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DiagonalStripe"/>
          <p:cNvSpPr>
            <a:spLocks noEditPoints="1" noChangeArrowheads="1"/>
          </p:cNvSpPr>
          <p:nvPr/>
        </p:nvSpPr>
        <p:spPr bwMode="auto">
          <a:xfrm rot="2413501">
            <a:off x="1547813" y="765175"/>
            <a:ext cx="6507162" cy="5703888"/>
          </a:xfrm>
          <a:custGeom>
            <a:avLst/>
            <a:gdLst>
              <a:gd name="G0" fmla="+- 0 0 0"/>
              <a:gd name="G1" fmla="*/ 18036 1 2"/>
              <a:gd name="G2" fmla="+- 18036 0 0"/>
              <a:gd name="G3" fmla="+- G1 10800 0"/>
              <a:gd name="T0" fmla="*/ 9018 w 21600"/>
              <a:gd name="T1" fmla="*/ 9018 h 21600"/>
              <a:gd name="T2" fmla="*/ 0 w 21600"/>
              <a:gd name="T3" fmla="*/ 19818 h 21600"/>
              <a:gd name="T4" fmla="*/ 10800 w 21600"/>
              <a:gd name="T5" fmla="*/ 10800 h 21600"/>
              <a:gd name="T6" fmla="*/ 19818 w 21600"/>
              <a:gd name="T7" fmla="*/ 0 h 21600"/>
              <a:gd name="T8" fmla="*/ 11796480 60000 65536"/>
              <a:gd name="T9" fmla="*/ 11796480 60000 65536"/>
              <a:gd name="T10" fmla="*/ 0 60000 65536"/>
              <a:gd name="T11" fmla="*/ 17694720 60000 65536"/>
              <a:gd name="T12" fmla="*/ 0 w 21600"/>
              <a:gd name="T13" fmla="*/ 0 h 21600"/>
              <a:gd name="T14" fmla="*/ G3 w 21600"/>
              <a:gd name="T15" fmla="*/ G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036" y="0"/>
                </a:moveTo>
                <a:lnTo>
                  <a:pt x="0" y="18036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rgbClr val="CC99FF"/>
              </a:gs>
              <a:gs pos="50000">
                <a:srgbClr val="9999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25" name="AutoShape 105"/>
          <p:cNvSpPr>
            <a:spLocks noChangeArrowheads="1"/>
          </p:cNvSpPr>
          <p:nvPr/>
        </p:nvSpPr>
        <p:spPr bwMode="auto">
          <a:xfrm rot="16200000">
            <a:off x="4246563" y="-1935163"/>
            <a:ext cx="1081088" cy="5472113"/>
          </a:xfrm>
          <a:prstGeom prst="flowChartDelay">
            <a:avLst/>
          </a:prstGeom>
          <a:gradFill rotWithShape="1">
            <a:gsLst>
              <a:gs pos="0">
                <a:srgbClr val="CC99FF"/>
              </a:gs>
              <a:gs pos="50000">
                <a:srgbClr val="FFFFFF"/>
              </a:gs>
              <a:gs pos="100000">
                <a:srgbClr val="CC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5501" name="Group 381"/>
          <p:cNvGraphicFramePr>
            <a:graphicFrameLocks noGrp="1"/>
          </p:cNvGraphicFramePr>
          <p:nvPr/>
        </p:nvGraphicFramePr>
        <p:xfrm>
          <a:off x="2339975" y="908050"/>
          <a:ext cx="4824413" cy="433388"/>
        </p:xfrm>
        <a:graphic>
          <a:graphicData uri="http://schemas.openxmlformats.org/drawingml/2006/table">
            <a:tbl>
              <a:tblPr/>
              <a:tblGrid>
                <a:gridCol w="482600">
                  <a:extLst>
                    <a:ext uri="{9D8B030D-6E8A-4147-A177-3AD203B41FA5}">
                      <a16:colId xmlns:a16="http://schemas.microsoft.com/office/drawing/2014/main" xmlns="" val="369558791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1665857696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xmlns="" val="1542804929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2336066662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xmlns="" val="1699054607"/>
                    </a:ext>
                  </a:extLst>
                </a:gridCol>
                <a:gridCol w="481012">
                  <a:extLst>
                    <a:ext uri="{9D8B030D-6E8A-4147-A177-3AD203B41FA5}">
                      <a16:colId xmlns:a16="http://schemas.microsoft.com/office/drawing/2014/main" xmlns="" val="2405391768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3394282681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xmlns="" val="3346351628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3981718268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xmlns="" val="1397668656"/>
                    </a:ext>
                  </a:extLst>
                </a:gridCol>
              </a:tblGrid>
              <a:tr h="4333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494172287"/>
                  </a:ext>
                </a:extLst>
              </a:tr>
            </a:tbl>
          </a:graphicData>
        </a:graphic>
      </p:graphicFrame>
      <p:graphicFrame>
        <p:nvGraphicFramePr>
          <p:cNvPr id="5546" name="Group 426"/>
          <p:cNvGraphicFramePr>
            <a:graphicFrameLocks noGrp="1"/>
          </p:cNvGraphicFramePr>
          <p:nvPr/>
        </p:nvGraphicFramePr>
        <p:xfrm>
          <a:off x="2555875" y="1052513"/>
          <a:ext cx="4392613" cy="288925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xmlns="" val="2571520926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4274772144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xmlns="" val="3909041008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1949058225"/>
                    </a:ext>
                  </a:extLst>
                </a:gridCol>
                <a:gridCol w="490537">
                  <a:extLst>
                    <a:ext uri="{9D8B030D-6E8A-4147-A177-3AD203B41FA5}">
                      <a16:colId xmlns:a16="http://schemas.microsoft.com/office/drawing/2014/main" xmlns="" val="441797382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658667340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xmlns="" val="3029427289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xmlns="" val="2625994194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xmlns="" val="2594029322"/>
                    </a:ext>
                  </a:extLst>
                </a:gridCol>
              </a:tblGrid>
              <a:tr h="2889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b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34593499"/>
                  </a:ext>
                </a:extLst>
              </a:tr>
            </a:tbl>
          </a:graphicData>
        </a:graphic>
      </p:graphicFrame>
      <p:sp>
        <p:nvSpPr>
          <p:cNvPr id="5547" name="Text Box 427"/>
          <p:cNvSpPr txBox="1">
            <a:spLocks noChangeArrowheads="1"/>
          </p:cNvSpPr>
          <p:nvPr/>
        </p:nvSpPr>
        <p:spPr bwMode="auto">
          <a:xfrm>
            <a:off x="2124075" y="620713"/>
            <a:ext cx="56880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0   100  200  300  400  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500</a:t>
            </a: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600 700  800  900 1000</a:t>
            </a:r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flipH="1" flipV="1">
            <a:off x="7380288" y="981075"/>
            <a:ext cx="0" cy="16557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6" name="PubBanner"/>
          <p:cNvSpPr>
            <a:spLocks noEditPoints="1" noChangeArrowheads="1"/>
          </p:cNvSpPr>
          <p:nvPr/>
        </p:nvSpPr>
        <p:spPr bwMode="auto">
          <a:xfrm rot="10800000">
            <a:off x="2051050" y="1341438"/>
            <a:ext cx="5473700" cy="2016125"/>
          </a:xfrm>
          <a:custGeom>
            <a:avLst/>
            <a:gdLst>
              <a:gd name="T0" fmla="*/ 10800 w 21600"/>
              <a:gd name="T1" fmla="*/ 0 h 21600"/>
              <a:gd name="T2" fmla="*/ 684 w 21600"/>
              <a:gd name="T3" fmla="*/ 13728 h 21600"/>
              <a:gd name="T4" fmla="*/ 10800 w 21600"/>
              <a:gd name="T5" fmla="*/ 12549 h 21600"/>
              <a:gd name="T6" fmla="*/ 20928 w 21600"/>
              <a:gd name="T7" fmla="*/ 137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826 w 21600"/>
              <a:gd name="T13" fmla="*/ 4525 h 21600"/>
              <a:gd name="T14" fmla="*/ 18785 w 21600"/>
              <a:gd name="T15" fmla="*/ 1254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8785" y="4525"/>
                </a:moveTo>
                <a:cubicBezTo>
                  <a:pt x="18684" y="3891"/>
                  <a:pt x="18494" y="3359"/>
                  <a:pt x="18152" y="2776"/>
                </a:cubicBezTo>
                <a:cubicBezTo>
                  <a:pt x="17708" y="2243"/>
                  <a:pt x="17125" y="1749"/>
                  <a:pt x="16453" y="1318"/>
                </a:cubicBezTo>
                <a:cubicBezTo>
                  <a:pt x="15667" y="925"/>
                  <a:pt x="14792" y="583"/>
                  <a:pt x="13816" y="342"/>
                </a:cubicBezTo>
                <a:cubicBezTo>
                  <a:pt x="12840" y="152"/>
                  <a:pt x="11826" y="0"/>
                  <a:pt x="10800" y="0"/>
                </a:cubicBezTo>
                <a:cubicBezTo>
                  <a:pt x="9735" y="0"/>
                  <a:pt x="8708" y="152"/>
                  <a:pt x="7732" y="342"/>
                </a:cubicBezTo>
                <a:cubicBezTo>
                  <a:pt x="6807" y="583"/>
                  <a:pt x="5932" y="925"/>
                  <a:pt x="5159" y="1318"/>
                </a:cubicBezTo>
                <a:cubicBezTo>
                  <a:pt x="4474" y="1749"/>
                  <a:pt x="3891" y="2243"/>
                  <a:pt x="3409" y="2776"/>
                </a:cubicBezTo>
                <a:cubicBezTo>
                  <a:pt x="3118" y="3359"/>
                  <a:pt x="2864" y="3891"/>
                  <a:pt x="2826" y="4525"/>
                </a:cubicBezTo>
                <a:lnTo>
                  <a:pt x="2826" y="6084"/>
                </a:lnTo>
                <a:lnTo>
                  <a:pt x="0" y="9152"/>
                </a:lnTo>
                <a:lnTo>
                  <a:pt x="684" y="13728"/>
                </a:lnTo>
                <a:lnTo>
                  <a:pt x="0" y="21600"/>
                </a:lnTo>
                <a:lnTo>
                  <a:pt x="2826" y="18684"/>
                </a:lnTo>
                <a:lnTo>
                  <a:pt x="2826" y="17074"/>
                </a:lnTo>
                <a:cubicBezTo>
                  <a:pt x="2864" y="16491"/>
                  <a:pt x="3118" y="15908"/>
                  <a:pt x="3409" y="15325"/>
                </a:cubicBezTo>
                <a:cubicBezTo>
                  <a:pt x="3891" y="14792"/>
                  <a:pt x="4474" y="14311"/>
                  <a:pt x="5159" y="13867"/>
                </a:cubicBezTo>
                <a:cubicBezTo>
                  <a:pt x="5932" y="13474"/>
                  <a:pt x="6807" y="13145"/>
                  <a:pt x="7732" y="12891"/>
                </a:cubicBezTo>
                <a:cubicBezTo>
                  <a:pt x="8708" y="12701"/>
                  <a:pt x="9735" y="12600"/>
                  <a:pt x="10800" y="12549"/>
                </a:cubicBezTo>
                <a:cubicBezTo>
                  <a:pt x="11826" y="12600"/>
                  <a:pt x="12840" y="12701"/>
                  <a:pt x="13816" y="12891"/>
                </a:cubicBezTo>
                <a:cubicBezTo>
                  <a:pt x="14792" y="13145"/>
                  <a:pt x="15667" y="13474"/>
                  <a:pt x="16453" y="13867"/>
                </a:cubicBezTo>
                <a:cubicBezTo>
                  <a:pt x="17125" y="14311"/>
                  <a:pt x="17708" y="14792"/>
                  <a:pt x="18152" y="15325"/>
                </a:cubicBezTo>
                <a:cubicBezTo>
                  <a:pt x="18494" y="15908"/>
                  <a:pt x="18684" y="16491"/>
                  <a:pt x="18785" y="17074"/>
                </a:cubicBezTo>
                <a:lnTo>
                  <a:pt x="18785" y="18684"/>
                </a:lnTo>
                <a:lnTo>
                  <a:pt x="21600" y="21600"/>
                </a:lnTo>
                <a:lnTo>
                  <a:pt x="20928" y="13728"/>
                </a:lnTo>
                <a:lnTo>
                  <a:pt x="21600" y="9152"/>
                </a:lnTo>
                <a:lnTo>
                  <a:pt x="18785" y="6084"/>
                </a:lnTo>
                <a:lnTo>
                  <a:pt x="18785" y="4525"/>
                </a:lnTo>
                <a:close/>
              </a:path>
            </a:pathLst>
          </a:custGeom>
          <a:solidFill>
            <a:srgbClr val="CCCC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51" name="chair1"/>
          <p:cNvSpPr>
            <a:spLocks noEditPoints="1" noChangeArrowheads="1"/>
          </p:cNvSpPr>
          <p:nvPr/>
        </p:nvSpPr>
        <p:spPr bwMode="auto">
          <a:xfrm>
            <a:off x="4859338" y="2420938"/>
            <a:ext cx="3816350" cy="935037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53" name="AutoShape 433"/>
          <p:cNvSpPr>
            <a:spLocks noChangeArrowheads="1"/>
          </p:cNvSpPr>
          <p:nvPr/>
        </p:nvSpPr>
        <p:spPr bwMode="auto">
          <a:xfrm>
            <a:off x="6588125" y="4076700"/>
            <a:ext cx="792163" cy="1008063"/>
          </a:xfrm>
          <a:prstGeom prst="can">
            <a:avLst>
              <a:gd name="adj" fmla="val 31814"/>
            </a:avLst>
          </a:prstGeom>
          <a:gradFill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2кг</a:t>
            </a:r>
          </a:p>
        </p:txBody>
      </p:sp>
      <p:sp>
        <p:nvSpPr>
          <p:cNvPr id="5554" name="AutoShape 434"/>
          <p:cNvSpPr>
            <a:spLocks noChangeArrowheads="1"/>
          </p:cNvSpPr>
          <p:nvPr/>
        </p:nvSpPr>
        <p:spPr bwMode="auto">
          <a:xfrm>
            <a:off x="7524750" y="3644900"/>
            <a:ext cx="1008063" cy="1368425"/>
          </a:xfrm>
          <a:prstGeom prst="can">
            <a:avLst>
              <a:gd name="adj" fmla="val 33937"/>
            </a:avLst>
          </a:prstGeom>
          <a:gradFill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3кг</a:t>
            </a:r>
          </a:p>
        </p:txBody>
      </p:sp>
      <p:pic>
        <p:nvPicPr>
          <p:cNvPr id="5560" name="Picture 44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805488"/>
            <a:ext cx="10080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48" name="AutoShape 428"/>
          <p:cNvSpPr>
            <a:spLocks noChangeArrowheads="1"/>
          </p:cNvSpPr>
          <p:nvPr/>
        </p:nvSpPr>
        <p:spPr bwMode="auto">
          <a:xfrm>
            <a:off x="5651500" y="4365625"/>
            <a:ext cx="647700" cy="865188"/>
          </a:xfrm>
          <a:prstGeom prst="can">
            <a:avLst>
              <a:gd name="adj" fmla="val 33395"/>
            </a:avLst>
          </a:prstGeom>
          <a:gradFill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1кг</a:t>
            </a:r>
          </a:p>
        </p:txBody>
      </p:sp>
      <p:sp>
        <p:nvSpPr>
          <p:cNvPr id="5688" name="Text Box 568"/>
          <p:cNvSpPr txBox="1">
            <a:spLocks noChangeArrowheads="1"/>
          </p:cNvSpPr>
          <p:nvPr/>
        </p:nvSpPr>
        <p:spPr bwMode="auto">
          <a:xfrm>
            <a:off x="323850" y="38608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89" name="Text Box 569"/>
          <p:cNvSpPr txBox="1">
            <a:spLocks noChangeArrowheads="1"/>
          </p:cNvSpPr>
          <p:nvPr/>
        </p:nvSpPr>
        <p:spPr bwMode="auto">
          <a:xfrm>
            <a:off x="250825" y="4005263"/>
            <a:ext cx="4687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Подбери гирю, чтобы узнать вес фруктов.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Ответ запиши в виде десятичной дроби.  </a:t>
            </a:r>
          </a:p>
        </p:txBody>
      </p:sp>
      <p:sp>
        <p:nvSpPr>
          <p:cNvPr id="5549" name="chair1"/>
          <p:cNvSpPr>
            <a:spLocks noEditPoints="1" noChangeArrowheads="1"/>
          </p:cNvSpPr>
          <p:nvPr/>
        </p:nvSpPr>
        <p:spPr bwMode="auto">
          <a:xfrm>
            <a:off x="468313" y="2349500"/>
            <a:ext cx="3816350" cy="1077913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10800 h 21600"/>
              <a:gd name="T4" fmla="*/ 10800 w 21600"/>
              <a:gd name="T5" fmla="*/ 21600 h 21600"/>
              <a:gd name="T6" fmla="*/ 0 w 21600"/>
              <a:gd name="T7" fmla="*/ 10800 h 21600"/>
              <a:gd name="T8" fmla="*/ 1593 w 21600"/>
              <a:gd name="T9" fmla="*/ 7848 h 21600"/>
              <a:gd name="T10" fmla="*/ 20317 w 21600"/>
              <a:gd name="T11" fmla="*/ 1757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7752" y="5993"/>
                </a:moveTo>
                <a:lnTo>
                  <a:pt x="13862" y="5993"/>
                </a:lnTo>
                <a:lnTo>
                  <a:pt x="13862" y="3443"/>
                </a:lnTo>
                <a:lnTo>
                  <a:pt x="18455" y="3443"/>
                </a:lnTo>
                <a:lnTo>
                  <a:pt x="18952" y="3443"/>
                </a:lnTo>
                <a:lnTo>
                  <a:pt x="19448" y="3354"/>
                </a:lnTo>
                <a:lnTo>
                  <a:pt x="19697" y="3220"/>
                </a:lnTo>
                <a:lnTo>
                  <a:pt x="20234" y="3041"/>
                </a:lnTo>
                <a:lnTo>
                  <a:pt x="20566" y="2817"/>
                </a:lnTo>
                <a:lnTo>
                  <a:pt x="20731" y="2460"/>
                </a:lnTo>
                <a:lnTo>
                  <a:pt x="20897" y="2102"/>
                </a:lnTo>
                <a:lnTo>
                  <a:pt x="20897" y="1744"/>
                </a:lnTo>
                <a:lnTo>
                  <a:pt x="20897" y="1431"/>
                </a:lnTo>
                <a:lnTo>
                  <a:pt x="20731" y="1073"/>
                </a:lnTo>
                <a:lnTo>
                  <a:pt x="20566" y="716"/>
                </a:lnTo>
                <a:lnTo>
                  <a:pt x="20234" y="492"/>
                </a:lnTo>
                <a:lnTo>
                  <a:pt x="19697" y="224"/>
                </a:lnTo>
                <a:lnTo>
                  <a:pt x="19448" y="134"/>
                </a:lnTo>
                <a:lnTo>
                  <a:pt x="18952" y="0"/>
                </a:lnTo>
                <a:lnTo>
                  <a:pt x="18455" y="0"/>
                </a:lnTo>
                <a:lnTo>
                  <a:pt x="10966" y="0"/>
                </a:lnTo>
                <a:lnTo>
                  <a:pt x="3641" y="0"/>
                </a:lnTo>
                <a:lnTo>
                  <a:pt x="3145" y="0"/>
                </a:lnTo>
                <a:lnTo>
                  <a:pt x="2648" y="134"/>
                </a:lnTo>
                <a:lnTo>
                  <a:pt x="2276" y="224"/>
                </a:lnTo>
                <a:lnTo>
                  <a:pt x="1945" y="492"/>
                </a:lnTo>
                <a:lnTo>
                  <a:pt x="1697" y="716"/>
                </a:lnTo>
                <a:lnTo>
                  <a:pt x="1366" y="1073"/>
                </a:lnTo>
                <a:lnTo>
                  <a:pt x="1200" y="1431"/>
                </a:lnTo>
                <a:lnTo>
                  <a:pt x="1200" y="1744"/>
                </a:lnTo>
                <a:lnTo>
                  <a:pt x="1200" y="2102"/>
                </a:lnTo>
                <a:lnTo>
                  <a:pt x="1366" y="2460"/>
                </a:lnTo>
                <a:lnTo>
                  <a:pt x="1697" y="2817"/>
                </a:lnTo>
                <a:lnTo>
                  <a:pt x="1945" y="3041"/>
                </a:lnTo>
                <a:lnTo>
                  <a:pt x="2276" y="3220"/>
                </a:lnTo>
                <a:lnTo>
                  <a:pt x="2648" y="3354"/>
                </a:lnTo>
                <a:lnTo>
                  <a:pt x="3145" y="3443"/>
                </a:lnTo>
                <a:lnTo>
                  <a:pt x="3641" y="3443"/>
                </a:lnTo>
                <a:lnTo>
                  <a:pt x="8152" y="3443"/>
                </a:lnTo>
                <a:lnTo>
                  <a:pt x="8152" y="5993"/>
                </a:lnTo>
                <a:lnTo>
                  <a:pt x="3890" y="5993"/>
                </a:lnTo>
                <a:lnTo>
                  <a:pt x="3145" y="6127"/>
                </a:lnTo>
                <a:lnTo>
                  <a:pt x="2276" y="6306"/>
                </a:lnTo>
                <a:lnTo>
                  <a:pt x="1697" y="6663"/>
                </a:lnTo>
                <a:lnTo>
                  <a:pt x="1200" y="7155"/>
                </a:lnTo>
                <a:lnTo>
                  <a:pt x="662" y="7737"/>
                </a:lnTo>
                <a:lnTo>
                  <a:pt x="166" y="8273"/>
                </a:lnTo>
                <a:lnTo>
                  <a:pt x="0" y="8989"/>
                </a:lnTo>
                <a:lnTo>
                  <a:pt x="0" y="9525"/>
                </a:lnTo>
                <a:lnTo>
                  <a:pt x="0" y="10822"/>
                </a:lnTo>
                <a:lnTo>
                  <a:pt x="0" y="15831"/>
                </a:lnTo>
                <a:lnTo>
                  <a:pt x="166" y="16547"/>
                </a:lnTo>
                <a:lnTo>
                  <a:pt x="662" y="17307"/>
                </a:lnTo>
                <a:lnTo>
                  <a:pt x="1697" y="18380"/>
                </a:lnTo>
                <a:lnTo>
                  <a:pt x="2814" y="19275"/>
                </a:lnTo>
                <a:lnTo>
                  <a:pt x="3641" y="19766"/>
                </a:lnTo>
                <a:lnTo>
                  <a:pt x="4428" y="20169"/>
                </a:lnTo>
                <a:lnTo>
                  <a:pt x="5421" y="20527"/>
                </a:lnTo>
                <a:lnTo>
                  <a:pt x="6372" y="20884"/>
                </a:lnTo>
                <a:lnTo>
                  <a:pt x="7572" y="21242"/>
                </a:lnTo>
                <a:lnTo>
                  <a:pt x="8648" y="21466"/>
                </a:lnTo>
                <a:lnTo>
                  <a:pt x="9766" y="21600"/>
                </a:lnTo>
                <a:lnTo>
                  <a:pt x="11131" y="21600"/>
                </a:lnTo>
                <a:lnTo>
                  <a:pt x="12414" y="21600"/>
                </a:lnTo>
                <a:lnTo>
                  <a:pt x="13779" y="21466"/>
                </a:lnTo>
                <a:lnTo>
                  <a:pt x="14855" y="21242"/>
                </a:lnTo>
                <a:lnTo>
                  <a:pt x="15807" y="20884"/>
                </a:lnTo>
                <a:lnTo>
                  <a:pt x="16841" y="20527"/>
                </a:lnTo>
                <a:lnTo>
                  <a:pt x="17669" y="20169"/>
                </a:lnTo>
                <a:lnTo>
                  <a:pt x="18455" y="19766"/>
                </a:lnTo>
                <a:lnTo>
                  <a:pt x="19117" y="19275"/>
                </a:lnTo>
                <a:lnTo>
                  <a:pt x="20234" y="18380"/>
                </a:lnTo>
                <a:lnTo>
                  <a:pt x="21062" y="17307"/>
                </a:lnTo>
                <a:lnTo>
                  <a:pt x="21600" y="16547"/>
                </a:lnTo>
                <a:lnTo>
                  <a:pt x="21600" y="15831"/>
                </a:lnTo>
                <a:lnTo>
                  <a:pt x="21600" y="10733"/>
                </a:lnTo>
                <a:lnTo>
                  <a:pt x="21600" y="9525"/>
                </a:lnTo>
                <a:lnTo>
                  <a:pt x="21600" y="8989"/>
                </a:lnTo>
                <a:lnTo>
                  <a:pt x="21434" y="8273"/>
                </a:lnTo>
                <a:lnTo>
                  <a:pt x="21062" y="7737"/>
                </a:lnTo>
                <a:lnTo>
                  <a:pt x="20566" y="7155"/>
                </a:lnTo>
                <a:lnTo>
                  <a:pt x="19903" y="6663"/>
                </a:lnTo>
                <a:lnTo>
                  <a:pt x="19283" y="6306"/>
                </a:lnTo>
                <a:lnTo>
                  <a:pt x="18621" y="6127"/>
                </a:lnTo>
                <a:lnTo>
                  <a:pt x="17752" y="5993"/>
                </a:lnTo>
                <a:close/>
              </a:path>
              <a:path w="21600" h="21600" extrusionOk="0">
                <a:moveTo>
                  <a:pt x="8152" y="3443"/>
                </a:moveTo>
                <a:lnTo>
                  <a:pt x="13862" y="3443"/>
                </a:lnTo>
              </a:path>
              <a:path w="21600" h="21600" extrusionOk="0">
                <a:moveTo>
                  <a:pt x="8152" y="5993"/>
                </a:moveTo>
                <a:lnTo>
                  <a:pt x="13862" y="5993"/>
                </a:lnTo>
              </a:path>
            </a:pathLst>
          </a:custGeom>
          <a:gradFill rotWithShape="1">
            <a:gsLst>
              <a:gs pos="0">
                <a:srgbClr val="0000FF"/>
              </a:gs>
              <a:gs pos="50000">
                <a:srgbClr val="9999FF"/>
              </a:gs>
              <a:gs pos="100000">
                <a:srgbClr val="0000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90" name="AutoShape 570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021388"/>
            <a:ext cx="576263" cy="576262"/>
          </a:xfrm>
          <a:prstGeom prst="actionButtonForwardNext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91" name="AutoShape 57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50825" y="6021388"/>
            <a:ext cx="1403350" cy="431800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66CCFF"/>
              </a:gs>
            </a:gsLst>
            <a:path path="rect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ПРОВЕРКА</a:t>
            </a:r>
          </a:p>
        </p:txBody>
      </p:sp>
      <p:sp>
        <p:nvSpPr>
          <p:cNvPr id="5692" name="AutoShape 572"/>
          <p:cNvSpPr>
            <a:spLocks noChangeArrowheads="1"/>
          </p:cNvSpPr>
          <p:nvPr/>
        </p:nvSpPr>
        <p:spPr bwMode="auto">
          <a:xfrm>
            <a:off x="2700338" y="5157788"/>
            <a:ext cx="1727200" cy="646112"/>
          </a:xfrm>
          <a:prstGeom prst="cloudCallout">
            <a:avLst>
              <a:gd name="adj1" fmla="val -97060"/>
              <a:gd name="adj2" fmla="val 82676"/>
            </a:avLst>
          </a:prstGeom>
          <a:gradFill rotWithShape="1">
            <a:gsLst>
              <a:gs pos="0">
                <a:schemeClr val="bg1"/>
              </a:gs>
              <a:gs pos="50000">
                <a:srgbClr val="66FFFF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00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1,1</a:t>
            </a:r>
            <a:endParaRPr kumimoji="0" lang="ru-RU" alt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5779" name="Group 659"/>
          <p:cNvGrpSpPr>
            <a:grpSpLocks/>
          </p:cNvGrpSpPr>
          <p:nvPr/>
        </p:nvGrpSpPr>
        <p:grpSpPr bwMode="auto">
          <a:xfrm>
            <a:off x="684213" y="1268413"/>
            <a:ext cx="2232025" cy="1184275"/>
            <a:chOff x="431" y="799"/>
            <a:chExt cx="1406" cy="746"/>
          </a:xfrm>
        </p:grpSpPr>
        <p:grpSp>
          <p:nvGrpSpPr>
            <p:cNvPr id="5693" name="Group 573"/>
            <p:cNvGrpSpPr>
              <a:grpSpLocks/>
            </p:cNvGrpSpPr>
            <p:nvPr/>
          </p:nvGrpSpPr>
          <p:grpSpPr bwMode="auto">
            <a:xfrm rot="19253731" flipH="1">
              <a:off x="431" y="1071"/>
              <a:ext cx="528" cy="391"/>
              <a:chOff x="3168" y="2640"/>
              <a:chExt cx="698" cy="521"/>
            </a:xfrm>
          </p:grpSpPr>
          <p:grpSp>
            <p:nvGrpSpPr>
              <p:cNvPr id="5694" name="Group 574"/>
              <p:cNvGrpSpPr>
                <a:grpSpLocks/>
              </p:cNvGrpSpPr>
              <p:nvPr/>
            </p:nvGrpSpPr>
            <p:grpSpPr bwMode="auto">
              <a:xfrm rot="2234714" flipV="1">
                <a:off x="3168" y="2640"/>
                <a:ext cx="419" cy="247"/>
                <a:chOff x="2506" y="1584"/>
                <a:chExt cx="419" cy="247"/>
              </a:xfrm>
            </p:grpSpPr>
            <p:sp>
              <p:nvSpPr>
                <p:cNvPr id="5695" name="Freeform 575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5696" name="Group 576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5697" name="Group 577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5698" name="Freeform 578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699" name="Freeform 579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700" name="Freeform 580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01" name="Freeform 581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02" name="Freeform 582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03" name="Freeform 583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04" name="Freeform 584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705" name="Freeform 585"/>
              <p:cNvSpPr>
                <a:spLocks/>
              </p:cNvSpPr>
              <p:nvPr/>
            </p:nvSpPr>
            <p:spPr bwMode="auto">
              <a:xfrm rot="17225174" flipH="1">
                <a:off x="3404" y="2699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06" name="Freeform 586"/>
              <p:cNvSpPr>
                <a:spLocks/>
              </p:cNvSpPr>
              <p:nvPr/>
            </p:nvSpPr>
            <p:spPr bwMode="auto">
              <a:xfrm rot="17225174" flipH="1">
                <a:off x="3510" y="2692"/>
                <a:ext cx="296" cy="258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07" name="Freeform 587"/>
              <p:cNvSpPr>
                <a:spLocks/>
              </p:cNvSpPr>
              <p:nvPr/>
            </p:nvSpPr>
            <p:spPr bwMode="auto">
              <a:xfrm rot="17225174" flipH="1">
                <a:off x="3783" y="2986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08" name="Group 588"/>
            <p:cNvGrpSpPr>
              <a:grpSpLocks/>
            </p:cNvGrpSpPr>
            <p:nvPr/>
          </p:nvGrpSpPr>
          <p:grpSpPr bwMode="auto">
            <a:xfrm rot="2346269">
              <a:off x="657" y="1071"/>
              <a:ext cx="528" cy="391"/>
              <a:chOff x="3168" y="2640"/>
              <a:chExt cx="698" cy="521"/>
            </a:xfrm>
          </p:grpSpPr>
          <p:grpSp>
            <p:nvGrpSpPr>
              <p:cNvPr id="5709" name="Group 589"/>
              <p:cNvGrpSpPr>
                <a:grpSpLocks/>
              </p:cNvGrpSpPr>
              <p:nvPr/>
            </p:nvGrpSpPr>
            <p:grpSpPr bwMode="auto">
              <a:xfrm rot="2234714" flipV="1">
                <a:off x="3168" y="2640"/>
                <a:ext cx="419" cy="247"/>
                <a:chOff x="2506" y="1584"/>
                <a:chExt cx="419" cy="247"/>
              </a:xfrm>
            </p:grpSpPr>
            <p:sp>
              <p:nvSpPr>
                <p:cNvPr id="5710" name="Freeform 590"/>
                <p:cNvSpPr>
                  <a:spLocks/>
                </p:cNvSpPr>
                <p:nvPr/>
              </p:nvSpPr>
              <p:spPr bwMode="auto">
                <a:xfrm rot="-25649421">
                  <a:off x="2757" y="1560"/>
                  <a:ext cx="144" cy="192"/>
                </a:xfrm>
                <a:custGeom>
                  <a:avLst/>
                  <a:gdLst>
                    <a:gd name="T0" fmla="*/ 0 w 144"/>
                    <a:gd name="T1" fmla="*/ 192 h 192"/>
                    <a:gd name="T2" fmla="*/ 48 w 144"/>
                    <a:gd name="T3" fmla="*/ 48 h 192"/>
                    <a:gd name="T4" fmla="*/ 144 w 144"/>
                    <a:gd name="T5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92">
                      <a:moveTo>
                        <a:pt x="0" y="192"/>
                      </a:moveTo>
                      <a:cubicBezTo>
                        <a:pt x="12" y="136"/>
                        <a:pt x="24" y="80"/>
                        <a:pt x="48" y="48"/>
                      </a:cubicBezTo>
                      <a:cubicBezTo>
                        <a:pt x="72" y="16"/>
                        <a:pt x="108" y="8"/>
                        <a:pt x="144" y="0"/>
                      </a:cubicBezTo>
                    </a:path>
                  </a:pathLst>
                </a:custGeom>
                <a:noFill/>
                <a:ln w="28575" cap="flat" cmpd="sng">
                  <a:solidFill>
                    <a:srgbClr val="000000"/>
                  </a:solidFill>
                  <a:prstDash val="solid"/>
                  <a:round/>
                  <a:headEnd type="none" w="lg" len="lg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5711" name="Group 591"/>
                <p:cNvGrpSpPr>
                  <a:grpSpLocks/>
                </p:cNvGrpSpPr>
                <p:nvPr/>
              </p:nvGrpSpPr>
              <p:grpSpPr bwMode="auto">
                <a:xfrm rot="-23852377">
                  <a:off x="2506" y="1652"/>
                  <a:ext cx="353" cy="179"/>
                  <a:chOff x="3144" y="3204"/>
                  <a:chExt cx="867" cy="623"/>
                </a:xfrm>
              </p:grpSpPr>
              <p:grpSp>
                <p:nvGrpSpPr>
                  <p:cNvPr id="5712" name="Group 592"/>
                  <p:cNvGrpSpPr>
                    <a:grpSpLocks/>
                  </p:cNvGrpSpPr>
                  <p:nvPr/>
                </p:nvGrpSpPr>
                <p:grpSpPr bwMode="auto">
                  <a:xfrm>
                    <a:off x="3144" y="3204"/>
                    <a:ext cx="867" cy="623"/>
                    <a:chOff x="3144" y="3204"/>
                    <a:chExt cx="867" cy="623"/>
                  </a:xfrm>
                </p:grpSpPr>
                <p:sp>
                  <p:nvSpPr>
                    <p:cNvPr id="5713" name="Freeform 593"/>
                    <p:cNvSpPr>
                      <a:spLocks/>
                    </p:cNvSpPr>
                    <p:nvPr/>
                  </p:nvSpPr>
                  <p:spPr bwMode="auto">
                    <a:xfrm>
                      <a:off x="3144" y="3204"/>
                      <a:ext cx="848" cy="308"/>
                    </a:xfrm>
                    <a:custGeom>
                      <a:avLst/>
                      <a:gdLst>
                        <a:gd name="T0" fmla="*/ 848 w 848"/>
                        <a:gd name="T1" fmla="*/ 300 h 308"/>
                        <a:gd name="T2" fmla="*/ 704 w 848"/>
                        <a:gd name="T3" fmla="*/ 76 h 308"/>
                        <a:gd name="T4" fmla="*/ 576 w 848"/>
                        <a:gd name="T5" fmla="*/ 4 h 308"/>
                        <a:gd name="T6" fmla="*/ 376 w 848"/>
                        <a:gd name="T7" fmla="*/ 52 h 308"/>
                        <a:gd name="T8" fmla="*/ 0 w 848"/>
                        <a:gd name="T9" fmla="*/ 308 h 30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48" h="308">
                          <a:moveTo>
                            <a:pt x="848" y="300"/>
                          </a:moveTo>
                          <a:cubicBezTo>
                            <a:pt x="824" y="263"/>
                            <a:pt x="749" y="125"/>
                            <a:pt x="704" y="76"/>
                          </a:cubicBezTo>
                          <a:cubicBezTo>
                            <a:pt x="659" y="27"/>
                            <a:pt x="631" y="8"/>
                            <a:pt x="576" y="4"/>
                          </a:cubicBezTo>
                          <a:cubicBezTo>
                            <a:pt x="521" y="0"/>
                            <a:pt x="472" y="1"/>
                            <a:pt x="376" y="52"/>
                          </a:cubicBezTo>
                          <a:cubicBezTo>
                            <a:pt x="280" y="103"/>
                            <a:pt x="78" y="255"/>
                            <a:pt x="0" y="308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99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714" name="Freeform 594"/>
                    <p:cNvSpPr>
                      <a:spLocks/>
                    </p:cNvSpPr>
                    <p:nvPr/>
                  </p:nvSpPr>
                  <p:spPr bwMode="auto">
                    <a:xfrm>
                      <a:off x="3144" y="3420"/>
                      <a:ext cx="867" cy="407"/>
                    </a:xfrm>
                    <a:custGeom>
                      <a:avLst/>
                      <a:gdLst>
                        <a:gd name="T0" fmla="*/ 0 w 867"/>
                        <a:gd name="T1" fmla="*/ 92 h 407"/>
                        <a:gd name="T2" fmla="*/ 552 w 867"/>
                        <a:gd name="T3" fmla="*/ 380 h 407"/>
                        <a:gd name="T4" fmla="*/ 832 w 867"/>
                        <a:gd name="T5" fmla="*/ 252 h 407"/>
                        <a:gd name="T6" fmla="*/ 760 w 867"/>
                        <a:gd name="T7" fmla="*/ 28 h 407"/>
                        <a:gd name="T8" fmla="*/ 232 w 867"/>
                        <a:gd name="T9" fmla="*/ 84 h 40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867" h="407">
                          <a:moveTo>
                            <a:pt x="0" y="92"/>
                          </a:moveTo>
                          <a:cubicBezTo>
                            <a:pt x="206" y="222"/>
                            <a:pt x="413" y="353"/>
                            <a:pt x="552" y="380"/>
                          </a:cubicBezTo>
                          <a:cubicBezTo>
                            <a:pt x="691" y="407"/>
                            <a:pt x="797" y="311"/>
                            <a:pt x="832" y="252"/>
                          </a:cubicBezTo>
                          <a:cubicBezTo>
                            <a:pt x="867" y="193"/>
                            <a:pt x="860" y="56"/>
                            <a:pt x="760" y="28"/>
                          </a:cubicBezTo>
                          <a:cubicBezTo>
                            <a:pt x="660" y="0"/>
                            <a:pt x="446" y="42"/>
                            <a:pt x="232" y="84"/>
                          </a:cubicBezTo>
                        </a:path>
                      </a:pathLst>
                    </a:custGeom>
                    <a:gradFill rotWithShape="1">
                      <a:gsLst>
                        <a:gs pos="0">
                          <a:srgbClr val="66FF66"/>
                        </a:gs>
                        <a:gs pos="100000">
                          <a:srgbClr val="008000"/>
                        </a:gs>
                      </a:gsLst>
                      <a:path path="rect">
                        <a:fillToRect l="50000" t="50000" r="50000" b="50000"/>
                      </a:path>
                    </a:gradFill>
                    <a:ln w="9525" cap="flat" cmpd="sng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rgbClr val="808080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8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p:txBody>
                </p:sp>
              </p:grpSp>
              <p:sp>
                <p:nvSpPr>
                  <p:cNvPr id="5715" name="Freeform 595"/>
                  <p:cNvSpPr>
                    <a:spLocks/>
                  </p:cNvSpPr>
                  <p:nvPr/>
                </p:nvSpPr>
                <p:spPr bwMode="auto">
                  <a:xfrm>
                    <a:off x="380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16" name="Freeform 596"/>
                  <p:cNvSpPr>
                    <a:spLocks/>
                  </p:cNvSpPr>
                  <p:nvPr/>
                </p:nvSpPr>
                <p:spPr bwMode="auto">
                  <a:xfrm>
                    <a:off x="3688" y="3440"/>
                    <a:ext cx="87" cy="288"/>
                  </a:xfrm>
                  <a:custGeom>
                    <a:avLst/>
                    <a:gdLst>
                      <a:gd name="T0" fmla="*/ 40 w 87"/>
                      <a:gd name="T1" fmla="*/ 0 h 288"/>
                      <a:gd name="T2" fmla="*/ 80 w 87"/>
                      <a:gd name="T3" fmla="*/ 160 h 288"/>
                      <a:gd name="T4" fmla="*/ 0 w 87"/>
                      <a:gd name="T5" fmla="*/ 288 h 2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87" h="288">
                        <a:moveTo>
                          <a:pt x="40" y="0"/>
                        </a:moveTo>
                        <a:cubicBezTo>
                          <a:pt x="63" y="56"/>
                          <a:pt x="87" y="112"/>
                          <a:pt x="80" y="160"/>
                        </a:cubicBezTo>
                        <a:cubicBezTo>
                          <a:pt x="73" y="208"/>
                          <a:pt x="36" y="248"/>
                          <a:pt x="0" y="288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17" name="Freeform 597"/>
                  <p:cNvSpPr>
                    <a:spLocks/>
                  </p:cNvSpPr>
                  <p:nvPr/>
                </p:nvSpPr>
                <p:spPr bwMode="auto">
                  <a:xfrm>
                    <a:off x="3568" y="3480"/>
                    <a:ext cx="72" cy="184"/>
                  </a:xfrm>
                  <a:custGeom>
                    <a:avLst/>
                    <a:gdLst>
                      <a:gd name="T0" fmla="*/ 48 w 72"/>
                      <a:gd name="T1" fmla="*/ 0 h 184"/>
                      <a:gd name="T2" fmla="*/ 64 w 72"/>
                      <a:gd name="T3" fmla="*/ 120 h 184"/>
                      <a:gd name="T4" fmla="*/ 0 w 72"/>
                      <a:gd name="T5" fmla="*/ 184 h 1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2" h="184">
                        <a:moveTo>
                          <a:pt x="48" y="0"/>
                        </a:moveTo>
                        <a:cubicBezTo>
                          <a:pt x="51" y="17"/>
                          <a:pt x="72" y="89"/>
                          <a:pt x="64" y="120"/>
                        </a:cubicBezTo>
                        <a:cubicBezTo>
                          <a:pt x="56" y="151"/>
                          <a:pt x="13" y="171"/>
                          <a:pt x="0" y="18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18" name="Freeform 598"/>
                  <p:cNvSpPr>
                    <a:spLocks/>
                  </p:cNvSpPr>
                  <p:nvPr/>
                </p:nvSpPr>
                <p:spPr bwMode="auto">
                  <a:xfrm>
                    <a:off x="3656" y="3280"/>
                    <a:ext cx="112" cy="144"/>
                  </a:xfrm>
                  <a:custGeom>
                    <a:avLst/>
                    <a:gdLst>
                      <a:gd name="T0" fmla="*/ 0 w 112"/>
                      <a:gd name="T1" fmla="*/ 0 h 144"/>
                      <a:gd name="T2" fmla="*/ 56 w 112"/>
                      <a:gd name="T3" fmla="*/ 48 h 144"/>
                      <a:gd name="T4" fmla="*/ 112 w 112"/>
                      <a:gd name="T5" fmla="*/ 144 h 1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12" h="144">
                        <a:moveTo>
                          <a:pt x="0" y="0"/>
                        </a:moveTo>
                        <a:cubicBezTo>
                          <a:pt x="9" y="8"/>
                          <a:pt x="37" y="24"/>
                          <a:pt x="56" y="48"/>
                        </a:cubicBezTo>
                        <a:cubicBezTo>
                          <a:pt x="75" y="72"/>
                          <a:pt x="100" y="124"/>
                          <a:pt x="112" y="144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19" name="Freeform 599"/>
                  <p:cNvSpPr>
                    <a:spLocks/>
                  </p:cNvSpPr>
                  <p:nvPr/>
                </p:nvSpPr>
                <p:spPr bwMode="auto">
                  <a:xfrm>
                    <a:off x="3752" y="3264"/>
                    <a:ext cx="120" cy="160"/>
                  </a:xfrm>
                  <a:custGeom>
                    <a:avLst/>
                    <a:gdLst>
                      <a:gd name="T0" fmla="*/ 0 w 120"/>
                      <a:gd name="T1" fmla="*/ 0 h 160"/>
                      <a:gd name="T2" fmla="*/ 72 w 120"/>
                      <a:gd name="T3" fmla="*/ 72 h 160"/>
                      <a:gd name="T4" fmla="*/ 120 w 120"/>
                      <a:gd name="T5" fmla="*/ 160 h 1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20" h="160">
                        <a:moveTo>
                          <a:pt x="0" y="0"/>
                        </a:moveTo>
                        <a:cubicBezTo>
                          <a:pt x="12" y="12"/>
                          <a:pt x="52" y="45"/>
                          <a:pt x="72" y="72"/>
                        </a:cubicBezTo>
                        <a:cubicBezTo>
                          <a:pt x="92" y="99"/>
                          <a:pt x="110" y="142"/>
                          <a:pt x="120" y="160"/>
                        </a:cubicBezTo>
                      </a:path>
                    </a:pathLst>
                  </a:custGeom>
                  <a:noFill/>
                  <a:ln w="12700" cap="flat" cmpd="sng">
                    <a:solidFill>
                      <a:srgbClr val="0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BBE0E3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5720" name="Freeform 600"/>
              <p:cNvSpPr>
                <a:spLocks/>
              </p:cNvSpPr>
              <p:nvPr/>
            </p:nvSpPr>
            <p:spPr bwMode="auto">
              <a:xfrm rot="17225174" flipH="1">
                <a:off x="3404" y="2699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CC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21" name="Freeform 601"/>
              <p:cNvSpPr>
                <a:spLocks/>
              </p:cNvSpPr>
              <p:nvPr/>
            </p:nvSpPr>
            <p:spPr bwMode="auto">
              <a:xfrm rot="17225174" flipH="1">
                <a:off x="3510" y="2692"/>
                <a:ext cx="296" cy="258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00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22" name="Freeform 602"/>
              <p:cNvSpPr>
                <a:spLocks/>
              </p:cNvSpPr>
              <p:nvPr/>
            </p:nvSpPr>
            <p:spPr bwMode="auto">
              <a:xfrm rot="17225174" flipH="1">
                <a:off x="3783" y="2986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5723" name="Group 603"/>
            <p:cNvGrpSpPr>
              <a:grpSpLocks/>
            </p:cNvGrpSpPr>
            <p:nvPr/>
          </p:nvGrpSpPr>
          <p:grpSpPr bwMode="auto">
            <a:xfrm rot="-25649421">
              <a:off x="1066" y="1071"/>
              <a:ext cx="382" cy="474"/>
              <a:chOff x="1212" y="1152"/>
              <a:chExt cx="508" cy="626"/>
            </a:xfrm>
          </p:grpSpPr>
          <p:sp>
            <p:nvSpPr>
              <p:cNvPr id="5724" name="Freeform 604"/>
              <p:cNvSpPr>
                <a:spLocks/>
              </p:cNvSpPr>
              <p:nvPr/>
            </p:nvSpPr>
            <p:spPr bwMode="auto">
              <a:xfrm>
                <a:off x="1488" y="1248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25" name="Freeform 605"/>
              <p:cNvSpPr>
                <a:spLocks/>
              </p:cNvSpPr>
              <p:nvPr/>
            </p:nvSpPr>
            <p:spPr bwMode="auto">
              <a:xfrm flipH="1">
                <a:off x="1212" y="1362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26" name="Freeform 606"/>
              <p:cNvSpPr>
                <a:spLocks/>
              </p:cNvSpPr>
              <p:nvPr/>
            </p:nvSpPr>
            <p:spPr bwMode="auto">
              <a:xfrm>
                <a:off x="1248" y="1392"/>
                <a:ext cx="296" cy="258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27" name="Freeform 607"/>
              <p:cNvSpPr>
                <a:spLocks/>
              </p:cNvSpPr>
              <p:nvPr/>
            </p:nvSpPr>
            <p:spPr bwMode="auto">
              <a:xfrm flipH="1">
                <a:off x="1406" y="1723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728" name="Group 608"/>
              <p:cNvGrpSpPr>
                <a:grpSpLocks/>
              </p:cNvGrpSpPr>
              <p:nvPr/>
            </p:nvGrpSpPr>
            <p:grpSpPr bwMode="auto">
              <a:xfrm rot="1797044">
                <a:off x="1248" y="1152"/>
                <a:ext cx="353" cy="179"/>
                <a:chOff x="3144" y="3204"/>
                <a:chExt cx="867" cy="623"/>
              </a:xfrm>
            </p:grpSpPr>
            <p:grpSp>
              <p:nvGrpSpPr>
                <p:cNvPr id="5729" name="Group 609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5730" name="Freeform 610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31" name="Freeform 611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732" name="Freeform 612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33" name="Freeform 613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34" name="Freeform 614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35" name="Freeform 615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36" name="Freeform 616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737" name="Group 617"/>
            <p:cNvGrpSpPr>
              <a:grpSpLocks/>
            </p:cNvGrpSpPr>
            <p:nvPr/>
          </p:nvGrpSpPr>
          <p:grpSpPr bwMode="auto">
            <a:xfrm rot="-44067400">
              <a:off x="1455" y="1071"/>
              <a:ext cx="382" cy="474"/>
              <a:chOff x="1212" y="1152"/>
              <a:chExt cx="508" cy="626"/>
            </a:xfrm>
          </p:grpSpPr>
          <p:sp>
            <p:nvSpPr>
              <p:cNvPr id="5738" name="Freeform 618"/>
              <p:cNvSpPr>
                <a:spLocks/>
              </p:cNvSpPr>
              <p:nvPr/>
            </p:nvSpPr>
            <p:spPr bwMode="auto">
              <a:xfrm>
                <a:off x="1488" y="1248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39" name="Freeform 619"/>
              <p:cNvSpPr>
                <a:spLocks/>
              </p:cNvSpPr>
              <p:nvPr/>
            </p:nvSpPr>
            <p:spPr bwMode="auto">
              <a:xfrm flipH="1">
                <a:off x="1212" y="1362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40" name="Freeform 620"/>
              <p:cNvSpPr>
                <a:spLocks/>
              </p:cNvSpPr>
              <p:nvPr/>
            </p:nvSpPr>
            <p:spPr bwMode="auto">
              <a:xfrm>
                <a:off x="1248" y="1392"/>
                <a:ext cx="296" cy="258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41" name="Freeform 621"/>
              <p:cNvSpPr>
                <a:spLocks/>
              </p:cNvSpPr>
              <p:nvPr/>
            </p:nvSpPr>
            <p:spPr bwMode="auto">
              <a:xfrm flipH="1">
                <a:off x="1406" y="1723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742" name="Group 622"/>
              <p:cNvGrpSpPr>
                <a:grpSpLocks/>
              </p:cNvGrpSpPr>
              <p:nvPr/>
            </p:nvGrpSpPr>
            <p:grpSpPr bwMode="auto">
              <a:xfrm rot="1797044">
                <a:off x="1248" y="1152"/>
                <a:ext cx="353" cy="179"/>
                <a:chOff x="3144" y="3204"/>
                <a:chExt cx="867" cy="623"/>
              </a:xfrm>
            </p:grpSpPr>
            <p:grpSp>
              <p:nvGrpSpPr>
                <p:cNvPr id="5743" name="Group 623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5744" name="Freeform 624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45" name="Freeform 625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746" name="Freeform 626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47" name="Freeform 627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48" name="Freeform 628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49" name="Freeform 629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50" name="Freeform 630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751" name="Group 631"/>
            <p:cNvGrpSpPr>
              <a:grpSpLocks/>
            </p:cNvGrpSpPr>
            <p:nvPr/>
          </p:nvGrpSpPr>
          <p:grpSpPr bwMode="auto">
            <a:xfrm rot="-25649421">
              <a:off x="976" y="753"/>
              <a:ext cx="382" cy="474"/>
              <a:chOff x="1212" y="1152"/>
              <a:chExt cx="508" cy="626"/>
            </a:xfrm>
          </p:grpSpPr>
          <p:sp>
            <p:nvSpPr>
              <p:cNvPr id="5752" name="Freeform 632"/>
              <p:cNvSpPr>
                <a:spLocks/>
              </p:cNvSpPr>
              <p:nvPr/>
            </p:nvSpPr>
            <p:spPr bwMode="auto">
              <a:xfrm>
                <a:off x="1488" y="1248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53" name="Freeform 633"/>
              <p:cNvSpPr>
                <a:spLocks/>
              </p:cNvSpPr>
              <p:nvPr/>
            </p:nvSpPr>
            <p:spPr bwMode="auto">
              <a:xfrm flipH="1">
                <a:off x="1212" y="1362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54" name="Freeform 634"/>
              <p:cNvSpPr>
                <a:spLocks/>
              </p:cNvSpPr>
              <p:nvPr/>
            </p:nvSpPr>
            <p:spPr bwMode="auto">
              <a:xfrm>
                <a:off x="1248" y="1392"/>
                <a:ext cx="296" cy="258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55" name="Freeform 635"/>
              <p:cNvSpPr>
                <a:spLocks/>
              </p:cNvSpPr>
              <p:nvPr/>
            </p:nvSpPr>
            <p:spPr bwMode="auto">
              <a:xfrm flipH="1">
                <a:off x="1406" y="1723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756" name="Group 636"/>
              <p:cNvGrpSpPr>
                <a:grpSpLocks/>
              </p:cNvGrpSpPr>
              <p:nvPr/>
            </p:nvGrpSpPr>
            <p:grpSpPr bwMode="auto">
              <a:xfrm rot="1797044">
                <a:off x="1248" y="1152"/>
                <a:ext cx="353" cy="179"/>
                <a:chOff x="3144" y="3204"/>
                <a:chExt cx="867" cy="623"/>
              </a:xfrm>
            </p:grpSpPr>
            <p:grpSp>
              <p:nvGrpSpPr>
                <p:cNvPr id="5757" name="Group 637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5758" name="Freeform 638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59" name="Freeform 639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760" name="Freeform 640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61" name="Freeform 641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62" name="Freeform 642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63" name="Freeform 643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64" name="Freeform 644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765" name="Group 645"/>
            <p:cNvGrpSpPr>
              <a:grpSpLocks/>
            </p:cNvGrpSpPr>
            <p:nvPr/>
          </p:nvGrpSpPr>
          <p:grpSpPr bwMode="auto">
            <a:xfrm rot="-44067400">
              <a:off x="1292" y="799"/>
              <a:ext cx="382" cy="474"/>
              <a:chOff x="1212" y="1152"/>
              <a:chExt cx="508" cy="626"/>
            </a:xfrm>
          </p:grpSpPr>
          <p:sp>
            <p:nvSpPr>
              <p:cNvPr id="5766" name="Freeform 646"/>
              <p:cNvSpPr>
                <a:spLocks/>
              </p:cNvSpPr>
              <p:nvPr/>
            </p:nvSpPr>
            <p:spPr bwMode="auto">
              <a:xfrm>
                <a:off x="1488" y="1248"/>
                <a:ext cx="144" cy="192"/>
              </a:xfrm>
              <a:custGeom>
                <a:avLst/>
                <a:gdLst>
                  <a:gd name="T0" fmla="*/ 0 w 144"/>
                  <a:gd name="T1" fmla="*/ 192 h 192"/>
                  <a:gd name="T2" fmla="*/ 48 w 144"/>
                  <a:gd name="T3" fmla="*/ 48 h 192"/>
                  <a:gd name="T4" fmla="*/ 144 w 144"/>
                  <a:gd name="T5" fmla="*/ 0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92">
                    <a:moveTo>
                      <a:pt x="0" y="192"/>
                    </a:moveTo>
                    <a:cubicBezTo>
                      <a:pt x="12" y="136"/>
                      <a:pt x="24" y="80"/>
                      <a:pt x="48" y="48"/>
                    </a:cubicBezTo>
                    <a:cubicBezTo>
                      <a:pt x="72" y="16"/>
                      <a:pt x="108" y="8"/>
                      <a:pt x="144" y="0"/>
                    </a:cubicBezTo>
                  </a:path>
                </a:pathLst>
              </a:custGeom>
              <a:noFill/>
              <a:ln w="28575" cap="flat" cmpd="sng">
                <a:solidFill>
                  <a:srgbClr val="000000"/>
                </a:solidFill>
                <a:prstDash val="solid"/>
                <a:round/>
                <a:headEnd type="none" w="lg" len="lg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67" name="Freeform 647"/>
              <p:cNvSpPr>
                <a:spLocks/>
              </p:cNvSpPr>
              <p:nvPr/>
            </p:nvSpPr>
            <p:spPr bwMode="auto">
              <a:xfrm flipH="1">
                <a:off x="1212" y="1362"/>
                <a:ext cx="508" cy="416"/>
              </a:xfrm>
              <a:custGeom>
                <a:avLst/>
                <a:gdLst>
                  <a:gd name="T0" fmla="*/ 17 w 508"/>
                  <a:gd name="T1" fmla="*/ 112 h 416"/>
                  <a:gd name="T2" fmla="*/ 35 w 508"/>
                  <a:gd name="T3" fmla="*/ 265 h 416"/>
                  <a:gd name="T4" fmla="*/ 227 w 508"/>
                  <a:gd name="T5" fmla="*/ 400 h 416"/>
                  <a:gd name="T6" fmla="*/ 293 w 508"/>
                  <a:gd name="T7" fmla="*/ 361 h 416"/>
                  <a:gd name="T8" fmla="*/ 404 w 508"/>
                  <a:gd name="T9" fmla="*/ 358 h 416"/>
                  <a:gd name="T10" fmla="*/ 508 w 508"/>
                  <a:gd name="T11" fmla="*/ 140 h 416"/>
                  <a:gd name="T12" fmla="*/ 407 w 508"/>
                  <a:gd name="T13" fmla="*/ 22 h 416"/>
                  <a:gd name="T14" fmla="*/ 281 w 508"/>
                  <a:gd name="T15" fmla="*/ 10 h 416"/>
                  <a:gd name="T16" fmla="*/ 206 w 508"/>
                  <a:gd name="T17" fmla="*/ 43 h 416"/>
                  <a:gd name="T18" fmla="*/ 110 w 508"/>
                  <a:gd name="T19" fmla="*/ 19 h 416"/>
                  <a:gd name="T20" fmla="*/ 17 w 508"/>
                  <a:gd name="T21" fmla="*/ 112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8" h="416">
                    <a:moveTo>
                      <a:pt x="17" y="112"/>
                    </a:moveTo>
                    <a:cubicBezTo>
                      <a:pt x="5" y="153"/>
                      <a:pt x="0" y="217"/>
                      <a:pt x="35" y="265"/>
                    </a:cubicBezTo>
                    <a:cubicBezTo>
                      <a:pt x="70" y="313"/>
                      <a:pt x="184" y="384"/>
                      <a:pt x="227" y="400"/>
                    </a:cubicBezTo>
                    <a:cubicBezTo>
                      <a:pt x="270" y="416"/>
                      <a:pt x="264" y="368"/>
                      <a:pt x="293" y="361"/>
                    </a:cubicBezTo>
                    <a:cubicBezTo>
                      <a:pt x="322" y="354"/>
                      <a:pt x="368" y="395"/>
                      <a:pt x="404" y="358"/>
                    </a:cubicBezTo>
                    <a:cubicBezTo>
                      <a:pt x="440" y="321"/>
                      <a:pt x="508" y="196"/>
                      <a:pt x="508" y="140"/>
                    </a:cubicBezTo>
                    <a:cubicBezTo>
                      <a:pt x="508" y="84"/>
                      <a:pt x="445" y="44"/>
                      <a:pt x="407" y="22"/>
                    </a:cubicBezTo>
                    <a:cubicBezTo>
                      <a:pt x="369" y="0"/>
                      <a:pt x="314" y="7"/>
                      <a:pt x="281" y="10"/>
                    </a:cubicBezTo>
                    <a:cubicBezTo>
                      <a:pt x="248" y="13"/>
                      <a:pt x="234" y="42"/>
                      <a:pt x="206" y="43"/>
                    </a:cubicBezTo>
                    <a:cubicBezTo>
                      <a:pt x="178" y="44"/>
                      <a:pt x="142" y="7"/>
                      <a:pt x="110" y="19"/>
                    </a:cubicBezTo>
                    <a:cubicBezTo>
                      <a:pt x="78" y="31"/>
                      <a:pt x="31" y="70"/>
                      <a:pt x="17" y="112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CC00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68" name="Freeform 648"/>
              <p:cNvSpPr>
                <a:spLocks/>
              </p:cNvSpPr>
              <p:nvPr/>
            </p:nvSpPr>
            <p:spPr bwMode="auto">
              <a:xfrm>
                <a:off x="1248" y="1392"/>
                <a:ext cx="296" cy="258"/>
              </a:xfrm>
              <a:custGeom>
                <a:avLst/>
                <a:gdLst>
                  <a:gd name="T0" fmla="*/ 188 w 288"/>
                  <a:gd name="T1" fmla="*/ 41 h 218"/>
                  <a:gd name="T2" fmla="*/ 44 w 288"/>
                  <a:gd name="T3" fmla="*/ 9 h 218"/>
                  <a:gd name="T4" fmla="*/ 4 w 288"/>
                  <a:gd name="T5" fmla="*/ 97 h 218"/>
                  <a:gd name="T6" fmla="*/ 68 w 288"/>
                  <a:gd name="T7" fmla="*/ 193 h 218"/>
                  <a:gd name="T8" fmla="*/ 252 w 288"/>
                  <a:gd name="T9" fmla="*/ 209 h 218"/>
                  <a:gd name="T10" fmla="*/ 284 w 288"/>
                  <a:gd name="T11" fmla="*/ 137 h 218"/>
                  <a:gd name="T12" fmla="*/ 188 w 288"/>
                  <a:gd name="T13" fmla="*/ 4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218">
                    <a:moveTo>
                      <a:pt x="188" y="41"/>
                    </a:moveTo>
                    <a:cubicBezTo>
                      <a:pt x="148" y="20"/>
                      <a:pt x="75" y="0"/>
                      <a:pt x="44" y="9"/>
                    </a:cubicBezTo>
                    <a:cubicBezTo>
                      <a:pt x="13" y="18"/>
                      <a:pt x="0" y="66"/>
                      <a:pt x="4" y="97"/>
                    </a:cubicBezTo>
                    <a:cubicBezTo>
                      <a:pt x="8" y="128"/>
                      <a:pt x="27" y="174"/>
                      <a:pt x="68" y="193"/>
                    </a:cubicBezTo>
                    <a:cubicBezTo>
                      <a:pt x="109" y="212"/>
                      <a:pt x="216" y="218"/>
                      <a:pt x="252" y="209"/>
                    </a:cubicBezTo>
                    <a:cubicBezTo>
                      <a:pt x="288" y="200"/>
                      <a:pt x="288" y="162"/>
                      <a:pt x="284" y="137"/>
                    </a:cubicBezTo>
                    <a:cubicBezTo>
                      <a:pt x="280" y="112"/>
                      <a:pt x="228" y="62"/>
                      <a:pt x="188" y="41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ysDot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69" name="Freeform 649"/>
              <p:cNvSpPr>
                <a:spLocks/>
              </p:cNvSpPr>
              <p:nvPr/>
            </p:nvSpPr>
            <p:spPr bwMode="auto">
              <a:xfrm flipH="1">
                <a:off x="1406" y="1723"/>
                <a:ext cx="36" cy="18"/>
              </a:xfrm>
              <a:custGeom>
                <a:avLst/>
                <a:gdLst>
                  <a:gd name="T0" fmla="*/ 0 w 36"/>
                  <a:gd name="T1" fmla="*/ 9 h 18"/>
                  <a:gd name="T2" fmla="*/ 21 w 36"/>
                  <a:gd name="T3" fmla="*/ 18 h 18"/>
                  <a:gd name="T4" fmla="*/ 36 w 36"/>
                  <a:gd name="T5" fmla="*/ 0 h 18"/>
                  <a:gd name="T6" fmla="*/ 0 w 36"/>
                  <a:gd name="T7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" h="18">
                    <a:moveTo>
                      <a:pt x="0" y="9"/>
                    </a:moveTo>
                    <a:lnTo>
                      <a:pt x="21" y="18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5770" name="Group 650"/>
              <p:cNvGrpSpPr>
                <a:grpSpLocks/>
              </p:cNvGrpSpPr>
              <p:nvPr/>
            </p:nvGrpSpPr>
            <p:grpSpPr bwMode="auto">
              <a:xfrm rot="1797044">
                <a:off x="1248" y="1152"/>
                <a:ext cx="353" cy="179"/>
                <a:chOff x="3144" y="3204"/>
                <a:chExt cx="867" cy="623"/>
              </a:xfrm>
            </p:grpSpPr>
            <p:grpSp>
              <p:nvGrpSpPr>
                <p:cNvPr id="5771" name="Group 651"/>
                <p:cNvGrpSpPr>
                  <a:grpSpLocks/>
                </p:cNvGrpSpPr>
                <p:nvPr/>
              </p:nvGrpSpPr>
              <p:grpSpPr bwMode="auto">
                <a:xfrm>
                  <a:off x="3144" y="3204"/>
                  <a:ext cx="867" cy="623"/>
                  <a:chOff x="3144" y="3204"/>
                  <a:chExt cx="867" cy="623"/>
                </a:xfrm>
              </p:grpSpPr>
              <p:sp>
                <p:nvSpPr>
                  <p:cNvPr id="5772" name="Freeform 652"/>
                  <p:cNvSpPr>
                    <a:spLocks/>
                  </p:cNvSpPr>
                  <p:nvPr/>
                </p:nvSpPr>
                <p:spPr bwMode="auto">
                  <a:xfrm>
                    <a:off x="3144" y="3204"/>
                    <a:ext cx="848" cy="308"/>
                  </a:xfrm>
                  <a:custGeom>
                    <a:avLst/>
                    <a:gdLst>
                      <a:gd name="T0" fmla="*/ 848 w 848"/>
                      <a:gd name="T1" fmla="*/ 300 h 308"/>
                      <a:gd name="T2" fmla="*/ 704 w 848"/>
                      <a:gd name="T3" fmla="*/ 76 h 308"/>
                      <a:gd name="T4" fmla="*/ 576 w 848"/>
                      <a:gd name="T5" fmla="*/ 4 h 308"/>
                      <a:gd name="T6" fmla="*/ 376 w 848"/>
                      <a:gd name="T7" fmla="*/ 52 h 308"/>
                      <a:gd name="T8" fmla="*/ 0 w 848"/>
                      <a:gd name="T9" fmla="*/ 30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48" h="308">
                        <a:moveTo>
                          <a:pt x="848" y="300"/>
                        </a:moveTo>
                        <a:cubicBezTo>
                          <a:pt x="824" y="263"/>
                          <a:pt x="749" y="125"/>
                          <a:pt x="704" y="76"/>
                        </a:cubicBezTo>
                        <a:cubicBezTo>
                          <a:pt x="659" y="27"/>
                          <a:pt x="631" y="8"/>
                          <a:pt x="576" y="4"/>
                        </a:cubicBezTo>
                        <a:cubicBezTo>
                          <a:pt x="521" y="0"/>
                          <a:pt x="472" y="1"/>
                          <a:pt x="376" y="52"/>
                        </a:cubicBezTo>
                        <a:cubicBezTo>
                          <a:pt x="280" y="103"/>
                          <a:pt x="78" y="255"/>
                          <a:pt x="0" y="308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99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73" name="Freeform 653"/>
                  <p:cNvSpPr>
                    <a:spLocks/>
                  </p:cNvSpPr>
                  <p:nvPr/>
                </p:nvSpPr>
                <p:spPr bwMode="auto">
                  <a:xfrm>
                    <a:off x="3144" y="3420"/>
                    <a:ext cx="867" cy="407"/>
                  </a:xfrm>
                  <a:custGeom>
                    <a:avLst/>
                    <a:gdLst>
                      <a:gd name="T0" fmla="*/ 0 w 867"/>
                      <a:gd name="T1" fmla="*/ 92 h 407"/>
                      <a:gd name="T2" fmla="*/ 552 w 867"/>
                      <a:gd name="T3" fmla="*/ 380 h 407"/>
                      <a:gd name="T4" fmla="*/ 832 w 867"/>
                      <a:gd name="T5" fmla="*/ 252 h 407"/>
                      <a:gd name="T6" fmla="*/ 760 w 867"/>
                      <a:gd name="T7" fmla="*/ 28 h 407"/>
                      <a:gd name="T8" fmla="*/ 232 w 867"/>
                      <a:gd name="T9" fmla="*/ 84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7" h="407">
                        <a:moveTo>
                          <a:pt x="0" y="92"/>
                        </a:moveTo>
                        <a:cubicBezTo>
                          <a:pt x="206" y="222"/>
                          <a:pt x="413" y="353"/>
                          <a:pt x="552" y="380"/>
                        </a:cubicBezTo>
                        <a:cubicBezTo>
                          <a:pt x="691" y="407"/>
                          <a:pt x="797" y="311"/>
                          <a:pt x="832" y="252"/>
                        </a:cubicBezTo>
                        <a:cubicBezTo>
                          <a:pt x="867" y="193"/>
                          <a:pt x="860" y="56"/>
                          <a:pt x="760" y="28"/>
                        </a:cubicBezTo>
                        <a:cubicBezTo>
                          <a:pt x="660" y="0"/>
                          <a:pt x="446" y="42"/>
                          <a:pt x="232" y="84"/>
                        </a:cubicBezTo>
                      </a:path>
                    </a:pathLst>
                  </a:custGeom>
                  <a:gradFill rotWithShape="1">
                    <a:gsLst>
                      <a:gs pos="0">
                        <a:srgbClr val="66FF66"/>
                      </a:gs>
                      <a:gs pos="100000">
                        <a:srgbClr val="008000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solidFill>
                      <a:srgbClr val="0099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ru-RU" sz="18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774" name="Freeform 654"/>
                <p:cNvSpPr>
                  <a:spLocks/>
                </p:cNvSpPr>
                <p:nvPr/>
              </p:nvSpPr>
              <p:spPr bwMode="auto">
                <a:xfrm>
                  <a:off x="380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75" name="Freeform 655"/>
                <p:cNvSpPr>
                  <a:spLocks/>
                </p:cNvSpPr>
                <p:nvPr/>
              </p:nvSpPr>
              <p:spPr bwMode="auto">
                <a:xfrm>
                  <a:off x="3688" y="3440"/>
                  <a:ext cx="87" cy="288"/>
                </a:xfrm>
                <a:custGeom>
                  <a:avLst/>
                  <a:gdLst>
                    <a:gd name="T0" fmla="*/ 40 w 87"/>
                    <a:gd name="T1" fmla="*/ 0 h 288"/>
                    <a:gd name="T2" fmla="*/ 80 w 87"/>
                    <a:gd name="T3" fmla="*/ 160 h 288"/>
                    <a:gd name="T4" fmla="*/ 0 w 87"/>
                    <a:gd name="T5" fmla="*/ 288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87" h="288">
                      <a:moveTo>
                        <a:pt x="40" y="0"/>
                      </a:moveTo>
                      <a:cubicBezTo>
                        <a:pt x="63" y="56"/>
                        <a:pt x="87" y="112"/>
                        <a:pt x="80" y="160"/>
                      </a:cubicBezTo>
                      <a:cubicBezTo>
                        <a:pt x="73" y="208"/>
                        <a:pt x="36" y="248"/>
                        <a:pt x="0" y="288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76" name="Freeform 656"/>
                <p:cNvSpPr>
                  <a:spLocks/>
                </p:cNvSpPr>
                <p:nvPr/>
              </p:nvSpPr>
              <p:spPr bwMode="auto">
                <a:xfrm>
                  <a:off x="3568" y="3480"/>
                  <a:ext cx="72" cy="184"/>
                </a:xfrm>
                <a:custGeom>
                  <a:avLst/>
                  <a:gdLst>
                    <a:gd name="T0" fmla="*/ 48 w 72"/>
                    <a:gd name="T1" fmla="*/ 0 h 184"/>
                    <a:gd name="T2" fmla="*/ 64 w 72"/>
                    <a:gd name="T3" fmla="*/ 120 h 184"/>
                    <a:gd name="T4" fmla="*/ 0 w 72"/>
                    <a:gd name="T5" fmla="*/ 18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184">
                      <a:moveTo>
                        <a:pt x="48" y="0"/>
                      </a:moveTo>
                      <a:cubicBezTo>
                        <a:pt x="51" y="17"/>
                        <a:pt x="72" y="89"/>
                        <a:pt x="64" y="120"/>
                      </a:cubicBezTo>
                      <a:cubicBezTo>
                        <a:pt x="56" y="151"/>
                        <a:pt x="13" y="171"/>
                        <a:pt x="0" y="18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77" name="Freeform 657"/>
                <p:cNvSpPr>
                  <a:spLocks/>
                </p:cNvSpPr>
                <p:nvPr/>
              </p:nvSpPr>
              <p:spPr bwMode="auto">
                <a:xfrm>
                  <a:off x="3656" y="3280"/>
                  <a:ext cx="112" cy="144"/>
                </a:xfrm>
                <a:custGeom>
                  <a:avLst/>
                  <a:gdLst>
                    <a:gd name="T0" fmla="*/ 0 w 112"/>
                    <a:gd name="T1" fmla="*/ 0 h 144"/>
                    <a:gd name="T2" fmla="*/ 56 w 112"/>
                    <a:gd name="T3" fmla="*/ 48 h 144"/>
                    <a:gd name="T4" fmla="*/ 112 w 112"/>
                    <a:gd name="T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12" h="144">
                      <a:moveTo>
                        <a:pt x="0" y="0"/>
                      </a:moveTo>
                      <a:cubicBezTo>
                        <a:pt x="9" y="8"/>
                        <a:pt x="37" y="24"/>
                        <a:pt x="56" y="48"/>
                      </a:cubicBezTo>
                      <a:cubicBezTo>
                        <a:pt x="75" y="72"/>
                        <a:pt x="100" y="124"/>
                        <a:pt x="112" y="144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78" name="Freeform 658"/>
                <p:cNvSpPr>
                  <a:spLocks/>
                </p:cNvSpPr>
                <p:nvPr/>
              </p:nvSpPr>
              <p:spPr bwMode="auto">
                <a:xfrm>
                  <a:off x="3752" y="3264"/>
                  <a:ext cx="120" cy="160"/>
                </a:xfrm>
                <a:custGeom>
                  <a:avLst/>
                  <a:gdLst>
                    <a:gd name="T0" fmla="*/ 0 w 120"/>
                    <a:gd name="T1" fmla="*/ 0 h 160"/>
                    <a:gd name="T2" fmla="*/ 72 w 120"/>
                    <a:gd name="T3" fmla="*/ 72 h 160"/>
                    <a:gd name="T4" fmla="*/ 120 w 120"/>
                    <a:gd name="T5" fmla="*/ 160 h 1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0" h="160">
                      <a:moveTo>
                        <a:pt x="0" y="0"/>
                      </a:moveTo>
                      <a:cubicBezTo>
                        <a:pt x="12" y="12"/>
                        <a:pt x="52" y="45"/>
                        <a:pt x="72" y="72"/>
                      </a:cubicBezTo>
                      <a:cubicBezTo>
                        <a:pt x="92" y="99"/>
                        <a:pt x="110" y="142"/>
                        <a:pt x="120" y="160"/>
                      </a:cubicBezTo>
                    </a:path>
                  </a:pathLst>
                </a:custGeom>
                <a:noFill/>
                <a:ln w="12700" cap="flat" cmpd="sng">
                  <a:solidFill>
                    <a:srgbClr val="008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BBE0E3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780" name="Group 660"/>
          <p:cNvGrpSpPr>
            <a:grpSpLocks/>
          </p:cNvGrpSpPr>
          <p:nvPr/>
        </p:nvGrpSpPr>
        <p:grpSpPr bwMode="auto">
          <a:xfrm rot="-44067400">
            <a:off x="2843213" y="1484313"/>
            <a:ext cx="700087" cy="895350"/>
            <a:chOff x="1212" y="1152"/>
            <a:chExt cx="508" cy="626"/>
          </a:xfrm>
        </p:grpSpPr>
        <p:sp>
          <p:nvSpPr>
            <p:cNvPr id="5781" name="Freeform 661"/>
            <p:cNvSpPr>
              <a:spLocks/>
            </p:cNvSpPr>
            <p:nvPr/>
          </p:nvSpPr>
          <p:spPr bwMode="auto">
            <a:xfrm>
              <a:off x="1488" y="1248"/>
              <a:ext cx="144" cy="192"/>
            </a:xfrm>
            <a:custGeom>
              <a:avLst/>
              <a:gdLst>
                <a:gd name="T0" fmla="*/ 0 w 144"/>
                <a:gd name="T1" fmla="*/ 192 h 192"/>
                <a:gd name="T2" fmla="*/ 48 w 144"/>
                <a:gd name="T3" fmla="*/ 48 h 192"/>
                <a:gd name="T4" fmla="*/ 144 w 144"/>
                <a:gd name="T5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192">
                  <a:moveTo>
                    <a:pt x="0" y="192"/>
                  </a:moveTo>
                  <a:cubicBezTo>
                    <a:pt x="12" y="136"/>
                    <a:pt x="24" y="80"/>
                    <a:pt x="48" y="48"/>
                  </a:cubicBezTo>
                  <a:cubicBezTo>
                    <a:pt x="72" y="16"/>
                    <a:pt x="108" y="8"/>
                    <a:pt x="144" y="0"/>
                  </a:cubicBezTo>
                </a:path>
              </a:pathLst>
            </a:cu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82" name="Freeform 662"/>
            <p:cNvSpPr>
              <a:spLocks/>
            </p:cNvSpPr>
            <p:nvPr/>
          </p:nvSpPr>
          <p:spPr bwMode="auto">
            <a:xfrm flipH="1">
              <a:off x="1212" y="1362"/>
              <a:ext cx="508" cy="416"/>
            </a:xfrm>
            <a:custGeom>
              <a:avLst/>
              <a:gdLst>
                <a:gd name="T0" fmla="*/ 17 w 508"/>
                <a:gd name="T1" fmla="*/ 112 h 416"/>
                <a:gd name="T2" fmla="*/ 35 w 508"/>
                <a:gd name="T3" fmla="*/ 265 h 416"/>
                <a:gd name="T4" fmla="*/ 227 w 508"/>
                <a:gd name="T5" fmla="*/ 400 h 416"/>
                <a:gd name="T6" fmla="*/ 293 w 508"/>
                <a:gd name="T7" fmla="*/ 361 h 416"/>
                <a:gd name="T8" fmla="*/ 404 w 508"/>
                <a:gd name="T9" fmla="*/ 358 h 416"/>
                <a:gd name="T10" fmla="*/ 508 w 508"/>
                <a:gd name="T11" fmla="*/ 140 h 416"/>
                <a:gd name="T12" fmla="*/ 407 w 508"/>
                <a:gd name="T13" fmla="*/ 22 h 416"/>
                <a:gd name="T14" fmla="*/ 281 w 508"/>
                <a:gd name="T15" fmla="*/ 10 h 416"/>
                <a:gd name="T16" fmla="*/ 206 w 508"/>
                <a:gd name="T17" fmla="*/ 43 h 416"/>
                <a:gd name="T18" fmla="*/ 110 w 508"/>
                <a:gd name="T19" fmla="*/ 19 h 416"/>
                <a:gd name="T20" fmla="*/ 17 w 508"/>
                <a:gd name="T21" fmla="*/ 11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8" h="416">
                  <a:moveTo>
                    <a:pt x="17" y="112"/>
                  </a:moveTo>
                  <a:cubicBezTo>
                    <a:pt x="5" y="153"/>
                    <a:pt x="0" y="217"/>
                    <a:pt x="35" y="265"/>
                  </a:cubicBezTo>
                  <a:cubicBezTo>
                    <a:pt x="70" y="313"/>
                    <a:pt x="184" y="384"/>
                    <a:pt x="227" y="400"/>
                  </a:cubicBezTo>
                  <a:cubicBezTo>
                    <a:pt x="270" y="416"/>
                    <a:pt x="264" y="368"/>
                    <a:pt x="293" y="361"/>
                  </a:cubicBezTo>
                  <a:cubicBezTo>
                    <a:pt x="322" y="354"/>
                    <a:pt x="368" y="395"/>
                    <a:pt x="404" y="358"/>
                  </a:cubicBezTo>
                  <a:cubicBezTo>
                    <a:pt x="440" y="321"/>
                    <a:pt x="508" y="196"/>
                    <a:pt x="508" y="140"/>
                  </a:cubicBezTo>
                  <a:cubicBezTo>
                    <a:pt x="508" y="84"/>
                    <a:pt x="445" y="44"/>
                    <a:pt x="407" y="22"/>
                  </a:cubicBezTo>
                  <a:cubicBezTo>
                    <a:pt x="369" y="0"/>
                    <a:pt x="314" y="7"/>
                    <a:pt x="281" y="10"/>
                  </a:cubicBezTo>
                  <a:cubicBezTo>
                    <a:pt x="248" y="13"/>
                    <a:pt x="234" y="42"/>
                    <a:pt x="206" y="43"/>
                  </a:cubicBezTo>
                  <a:cubicBezTo>
                    <a:pt x="178" y="44"/>
                    <a:pt x="142" y="7"/>
                    <a:pt x="110" y="19"/>
                  </a:cubicBezTo>
                  <a:cubicBezTo>
                    <a:pt x="78" y="31"/>
                    <a:pt x="31" y="70"/>
                    <a:pt x="17" y="112"/>
                  </a:cubicBezTo>
                  <a:close/>
                </a:path>
              </a:pathLst>
            </a:custGeom>
            <a:gradFill rotWithShape="1">
              <a:gsLst>
                <a:gs pos="0">
                  <a:srgbClr val="CC0000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83" name="Freeform 663"/>
            <p:cNvSpPr>
              <a:spLocks/>
            </p:cNvSpPr>
            <p:nvPr/>
          </p:nvSpPr>
          <p:spPr bwMode="auto">
            <a:xfrm>
              <a:off x="1248" y="1392"/>
              <a:ext cx="296" cy="258"/>
            </a:xfrm>
            <a:custGeom>
              <a:avLst/>
              <a:gdLst>
                <a:gd name="T0" fmla="*/ 188 w 288"/>
                <a:gd name="T1" fmla="*/ 41 h 218"/>
                <a:gd name="T2" fmla="*/ 44 w 288"/>
                <a:gd name="T3" fmla="*/ 9 h 218"/>
                <a:gd name="T4" fmla="*/ 4 w 288"/>
                <a:gd name="T5" fmla="*/ 97 h 218"/>
                <a:gd name="T6" fmla="*/ 68 w 288"/>
                <a:gd name="T7" fmla="*/ 193 h 218"/>
                <a:gd name="T8" fmla="*/ 252 w 288"/>
                <a:gd name="T9" fmla="*/ 209 h 218"/>
                <a:gd name="T10" fmla="*/ 284 w 288"/>
                <a:gd name="T11" fmla="*/ 137 h 218"/>
                <a:gd name="T12" fmla="*/ 188 w 288"/>
                <a:gd name="T13" fmla="*/ 41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8" h="218">
                  <a:moveTo>
                    <a:pt x="188" y="41"/>
                  </a:moveTo>
                  <a:cubicBezTo>
                    <a:pt x="148" y="20"/>
                    <a:pt x="75" y="0"/>
                    <a:pt x="44" y="9"/>
                  </a:cubicBezTo>
                  <a:cubicBezTo>
                    <a:pt x="13" y="18"/>
                    <a:pt x="0" y="66"/>
                    <a:pt x="4" y="97"/>
                  </a:cubicBezTo>
                  <a:cubicBezTo>
                    <a:pt x="8" y="128"/>
                    <a:pt x="27" y="174"/>
                    <a:pt x="68" y="193"/>
                  </a:cubicBezTo>
                  <a:cubicBezTo>
                    <a:pt x="109" y="212"/>
                    <a:pt x="216" y="218"/>
                    <a:pt x="252" y="209"/>
                  </a:cubicBezTo>
                  <a:cubicBezTo>
                    <a:pt x="288" y="200"/>
                    <a:pt x="288" y="162"/>
                    <a:pt x="284" y="137"/>
                  </a:cubicBezTo>
                  <a:cubicBezTo>
                    <a:pt x="280" y="112"/>
                    <a:pt x="228" y="62"/>
                    <a:pt x="188" y="41"/>
                  </a:cubicBezTo>
                  <a:close/>
                </a:path>
              </a:pathLst>
            </a:custGeom>
            <a:gradFill rotWithShape="1">
              <a:gsLst>
                <a:gs pos="0">
                  <a:srgbClr val="FFCC00"/>
                </a:gs>
                <a:gs pos="100000">
                  <a:srgbClr val="FF3300"/>
                </a:gs>
              </a:gsLst>
              <a:path path="rect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ysDot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784" name="Freeform 664"/>
            <p:cNvSpPr>
              <a:spLocks/>
            </p:cNvSpPr>
            <p:nvPr/>
          </p:nvSpPr>
          <p:spPr bwMode="auto">
            <a:xfrm flipH="1">
              <a:off x="1406" y="1723"/>
              <a:ext cx="36" cy="18"/>
            </a:xfrm>
            <a:custGeom>
              <a:avLst/>
              <a:gdLst>
                <a:gd name="T0" fmla="*/ 0 w 36"/>
                <a:gd name="T1" fmla="*/ 9 h 18"/>
                <a:gd name="T2" fmla="*/ 21 w 36"/>
                <a:gd name="T3" fmla="*/ 18 h 18"/>
                <a:gd name="T4" fmla="*/ 36 w 36"/>
                <a:gd name="T5" fmla="*/ 0 h 18"/>
                <a:gd name="T6" fmla="*/ 0 w 36"/>
                <a:gd name="T7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0" y="9"/>
                  </a:moveTo>
                  <a:lnTo>
                    <a:pt x="21" y="18"/>
                  </a:lnTo>
                  <a:lnTo>
                    <a:pt x="3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5785" name="Group 665"/>
            <p:cNvGrpSpPr>
              <a:grpSpLocks/>
            </p:cNvGrpSpPr>
            <p:nvPr/>
          </p:nvGrpSpPr>
          <p:grpSpPr bwMode="auto">
            <a:xfrm rot="1797044">
              <a:off x="1248" y="1152"/>
              <a:ext cx="353" cy="179"/>
              <a:chOff x="3144" y="3204"/>
              <a:chExt cx="867" cy="623"/>
            </a:xfrm>
          </p:grpSpPr>
          <p:grpSp>
            <p:nvGrpSpPr>
              <p:cNvPr id="5786" name="Group 666"/>
              <p:cNvGrpSpPr>
                <a:grpSpLocks/>
              </p:cNvGrpSpPr>
              <p:nvPr/>
            </p:nvGrpSpPr>
            <p:grpSpPr bwMode="auto">
              <a:xfrm>
                <a:off x="3144" y="3204"/>
                <a:ext cx="867" cy="623"/>
                <a:chOff x="3144" y="3204"/>
                <a:chExt cx="867" cy="623"/>
              </a:xfrm>
            </p:grpSpPr>
            <p:sp>
              <p:nvSpPr>
                <p:cNvPr id="5787" name="Freeform 667"/>
                <p:cNvSpPr>
                  <a:spLocks/>
                </p:cNvSpPr>
                <p:nvPr/>
              </p:nvSpPr>
              <p:spPr bwMode="auto">
                <a:xfrm>
                  <a:off x="3144" y="3204"/>
                  <a:ext cx="848" cy="308"/>
                </a:xfrm>
                <a:custGeom>
                  <a:avLst/>
                  <a:gdLst>
                    <a:gd name="T0" fmla="*/ 848 w 848"/>
                    <a:gd name="T1" fmla="*/ 300 h 308"/>
                    <a:gd name="T2" fmla="*/ 704 w 848"/>
                    <a:gd name="T3" fmla="*/ 76 h 308"/>
                    <a:gd name="T4" fmla="*/ 576 w 848"/>
                    <a:gd name="T5" fmla="*/ 4 h 308"/>
                    <a:gd name="T6" fmla="*/ 376 w 848"/>
                    <a:gd name="T7" fmla="*/ 52 h 308"/>
                    <a:gd name="T8" fmla="*/ 0 w 848"/>
                    <a:gd name="T9" fmla="*/ 30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8" h="308">
                      <a:moveTo>
                        <a:pt x="848" y="300"/>
                      </a:moveTo>
                      <a:cubicBezTo>
                        <a:pt x="824" y="263"/>
                        <a:pt x="749" y="125"/>
                        <a:pt x="704" y="76"/>
                      </a:cubicBezTo>
                      <a:cubicBezTo>
                        <a:pt x="659" y="27"/>
                        <a:pt x="631" y="8"/>
                        <a:pt x="576" y="4"/>
                      </a:cubicBezTo>
                      <a:cubicBezTo>
                        <a:pt x="521" y="0"/>
                        <a:pt x="472" y="1"/>
                        <a:pt x="376" y="52"/>
                      </a:cubicBezTo>
                      <a:cubicBezTo>
                        <a:pt x="280" y="103"/>
                        <a:pt x="78" y="255"/>
                        <a:pt x="0" y="308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99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5788" name="Freeform 668"/>
                <p:cNvSpPr>
                  <a:spLocks/>
                </p:cNvSpPr>
                <p:nvPr/>
              </p:nvSpPr>
              <p:spPr bwMode="auto">
                <a:xfrm>
                  <a:off x="3144" y="3420"/>
                  <a:ext cx="867" cy="407"/>
                </a:xfrm>
                <a:custGeom>
                  <a:avLst/>
                  <a:gdLst>
                    <a:gd name="T0" fmla="*/ 0 w 867"/>
                    <a:gd name="T1" fmla="*/ 92 h 407"/>
                    <a:gd name="T2" fmla="*/ 552 w 867"/>
                    <a:gd name="T3" fmla="*/ 380 h 407"/>
                    <a:gd name="T4" fmla="*/ 832 w 867"/>
                    <a:gd name="T5" fmla="*/ 252 h 407"/>
                    <a:gd name="T6" fmla="*/ 760 w 867"/>
                    <a:gd name="T7" fmla="*/ 28 h 407"/>
                    <a:gd name="T8" fmla="*/ 232 w 867"/>
                    <a:gd name="T9" fmla="*/ 84 h 4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7" h="407">
                      <a:moveTo>
                        <a:pt x="0" y="92"/>
                      </a:moveTo>
                      <a:cubicBezTo>
                        <a:pt x="206" y="222"/>
                        <a:pt x="413" y="353"/>
                        <a:pt x="552" y="380"/>
                      </a:cubicBezTo>
                      <a:cubicBezTo>
                        <a:pt x="691" y="407"/>
                        <a:pt x="797" y="311"/>
                        <a:pt x="832" y="252"/>
                      </a:cubicBezTo>
                      <a:cubicBezTo>
                        <a:pt x="867" y="193"/>
                        <a:pt x="860" y="56"/>
                        <a:pt x="760" y="28"/>
                      </a:cubicBezTo>
                      <a:cubicBezTo>
                        <a:pt x="660" y="0"/>
                        <a:pt x="446" y="42"/>
                        <a:pt x="232" y="84"/>
                      </a:cubicBezTo>
                    </a:path>
                  </a:pathLst>
                </a:custGeom>
                <a:gradFill rotWithShape="1">
                  <a:gsLst>
                    <a:gs pos="0">
                      <a:srgbClr val="66FF66"/>
                    </a:gs>
                    <a:gs pos="100000">
                      <a:srgbClr val="008000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solidFill>
                    <a:srgbClr val="0099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789" name="Freeform 669"/>
              <p:cNvSpPr>
                <a:spLocks/>
              </p:cNvSpPr>
              <p:nvPr/>
            </p:nvSpPr>
            <p:spPr bwMode="auto">
              <a:xfrm>
                <a:off x="380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90" name="Freeform 670"/>
              <p:cNvSpPr>
                <a:spLocks/>
              </p:cNvSpPr>
              <p:nvPr/>
            </p:nvSpPr>
            <p:spPr bwMode="auto">
              <a:xfrm>
                <a:off x="3688" y="3440"/>
                <a:ext cx="87" cy="288"/>
              </a:xfrm>
              <a:custGeom>
                <a:avLst/>
                <a:gdLst>
                  <a:gd name="T0" fmla="*/ 40 w 87"/>
                  <a:gd name="T1" fmla="*/ 0 h 288"/>
                  <a:gd name="T2" fmla="*/ 80 w 87"/>
                  <a:gd name="T3" fmla="*/ 160 h 288"/>
                  <a:gd name="T4" fmla="*/ 0 w 87"/>
                  <a:gd name="T5" fmla="*/ 28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7" h="288">
                    <a:moveTo>
                      <a:pt x="40" y="0"/>
                    </a:moveTo>
                    <a:cubicBezTo>
                      <a:pt x="63" y="56"/>
                      <a:pt x="87" y="112"/>
                      <a:pt x="80" y="160"/>
                    </a:cubicBezTo>
                    <a:cubicBezTo>
                      <a:pt x="73" y="208"/>
                      <a:pt x="36" y="248"/>
                      <a:pt x="0" y="288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91" name="Freeform 671"/>
              <p:cNvSpPr>
                <a:spLocks/>
              </p:cNvSpPr>
              <p:nvPr/>
            </p:nvSpPr>
            <p:spPr bwMode="auto">
              <a:xfrm>
                <a:off x="3568" y="3480"/>
                <a:ext cx="72" cy="184"/>
              </a:xfrm>
              <a:custGeom>
                <a:avLst/>
                <a:gdLst>
                  <a:gd name="T0" fmla="*/ 48 w 72"/>
                  <a:gd name="T1" fmla="*/ 0 h 184"/>
                  <a:gd name="T2" fmla="*/ 64 w 72"/>
                  <a:gd name="T3" fmla="*/ 120 h 184"/>
                  <a:gd name="T4" fmla="*/ 0 w 72"/>
                  <a:gd name="T5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2" h="184">
                    <a:moveTo>
                      <a:pt x="48" y="0"/>
                    </a:moveTo>
                    <a:cubicBezTo>
                      <a:pt x="51" y="17"/>
                      <a:pt x="72" y="89"/>
                      <a:pt x="64" y="120"/>
                    </a:cubicBezTo>
                    <a:cubicBezTo>
                      <a:pt x="56" y="151"/>
                      <a:pt x="13" y="171"/>
                      <a:pt x="0" y="18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92" name="Freeform 672"/>
              <p:cNvSpPr>
                <a:spLocks/>
              </p:cNvSpPr>
              <p:nvPr/>
            </p:nvSpPr>
            <p:spPr bwMode="auto">
              <a:xfrm>
                <a:off x="3656" y="3280"/>
                <a:ext cx="112" cy="144"/>
              </a:xfrm>
              <a:custGeom>
                <a:avLst/>
                <a:gdLst>
                  <a:gd name="T0" fmla="*/ 0 w 112"/>
                  <a:gd name="T1" fmla="*/ 0 h 144"/>
                  <a:gd name="T2" fmla="*/ 56 w 112"/>
                  <a:gd name="T3" fmla="*/ 48 h 144"/>
                  <a:gd name="T4" fmla="*/ 112 w 112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2" h="144">
                    <a:moveTo>
                      <a:pt x="0" y="0"/>
                    </a:moveTo>
                    <a:cubicBezTo>
                      <a:pt x="9" y="8"/>
                      <a:pt x="37" y="24"/>
                      <a:pt x="56" y="48"/>
                    </a:cubicBezTo>
                    <a:cubicBezTo>
                      <a:pt x="75" y="72"/>
                      <a:pt x="100" y="124"/>
                      <a:pt x="112" y="144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93" name="Freeform 673"/>
              <p:cNvSpPr>
                <a:spLocks/>
              </p:cNvSpPr>
              <p:nvPr/>
            </p:nvSpPr>
            <p:spPr bwMode="auto">
              <a:xfrm>
                <a:off x="3752" y="3264"/>
                <a:ext cx="120" cy="160"/>
              </a:xfrm>
              <a:custGeom>
                <a:avLst/>
                <a:gdLst>
                  <a:gd name="T0" fmla="*/ 0 w 120"/>
                  <a:gd name="T1" fmla="*/ 0 h 160"/>
                  <a:gd name="T2" fmla="*/ 72 w 120"/>
                  <a:gd name="T3" fmla="*/ 72 h 160"/>
                  <a:gd name="T4" fmla="*/ 120 w 120"/>
                  <a:gd name="T5" fmla="*/ 16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0" h="160">
                    <a:moveTo>
                      <a:pt x="0" y="0"/>
                    </a:moveTo>
                    <a:cubicBezTo>
                      <a:pt x="12" y="12"/>
                      <a:pt x="52" y="45"/>
                      <a:pt x="72" y="72"/>
                    </a:cubicBezTo>
                    <a:cubicBezTo>
                      <a:pt x="92" y="99"/>
                      <a:pt x="110" y="142"/>
                      <a:pt x="120" y="160"/>
                    </a:cubicBezTo>
                  </a:path>
                </a:pathLst>
              </a:custGeom>
              <a:noFill/>
              <a:ln w="12700" cap="flat" cmpd="sng">
                <a:solidFill>
                  <a:srgbClr val="008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BBE0E3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402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96296E-6 L 0.10643 -0.388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5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49618 -0.0051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09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4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5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5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500" fill="hold"/>
                                        <p:tgtEl>
                                          <p:spTgt spid="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5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91"/>
                  </p:tgtEl>
                </p:cond>
              </p:nextCondLst>
            </p:seq>
          </p:childTnLst>
        </p:cTn>
      </p:par>
    </p:tnLst>
    <p:bldLst>
      <p:bldP spid="5553" grpId="0" animBg="1"/>
      <p:bldP spid="5554" grpId="0" animBg="1"/>
      <p:bldP spid="5548" grpId="0" animBg="1"/>
      <p:bldP spid="569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7564" y="513374"/>
            <a:ext cx="36064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АКТУАЛИЗАЦИЯ ЗНАНИЙ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307" y="1124744"/>
            <a:ext cx="2664296" cy="806307"/>
            <a:chOff x="5286327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86327" y="1636653"/>
              <a:ext cx="2664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АССОЦИАЦИИ</a:t>
              </a:r>
              <a:endParaRPr lang="ru-RU" dirty="0"/>
            </a:p>
          </p:txBody>
        </p:sp>
      </p:grpSp>
      <p:pic>
        <p:nvPicPr>
          <p:cNvPr id="12" name="Рисунок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91" y="2276872"/>
            <a:ext cx="4099567" cy="393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9"/>
          <a:stretch/>
        </p:blipFill>
        <p:spPr bwMode="auto">
          <a:xfrm>
            <a:off x="4905339" y="1898462"/>
            <a:ext cx="3962151" cy="376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91"/>
          <a:stretch/>
        </p:blipFill>
        <p:spPr bwMode="auto">
          <a:xfrm>
            <a:off x="4905339" y="5661248"/>
            <a:ext cx="3962151" cy="4512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21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40319" y="1924031"/>
            <a:ext cx="4906749" cy="4660535"/>
            <a:chOff x="169307" y="1931050"/>
            <a:chExt cx="4906749" cy="4660535"/>
          </a:xfrm>
        </p:grpSpPr>
        <p:pic>
          <p:nvPicPr>
            <p:cNvPr id="3074" name="Picture 2" descr="https://ds03.infourok.ru/uploads/ex/039c/00001723-eda76300/hello_html_3cdaef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307" y="1931050"/>
              <a:ext cx="4906749" cy="4660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5822" y="4780271"/>
              <a:ext cx="266667" cy="123810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5537564" y="513374"/>
            <a:ext cx="36064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АКТУАЛИЗАЦИЯ ЗНАНИЙ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307" y="1124744"/>
            <a:ext cx="2664296" cy="806307"/>
            <a:chOff x="5286327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86327" y="1636653"/>
              <a:ext cx="2664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ЗАДАЧИ - ШУТКИ</a:t>
              </a:r>
              <a:endParaRPr lang="ru-RU" dirty="0"/>
            </a:p>
          </p:txBody>
        </p:sp>
      </p:grpSp>
      <p:pic>
        <p:nvPicPr>
          <p:cNvPr id="3076" name="Picture 4" descr="https://im0-tub-ru.yandex.net/i?id=50c4d6376dc99eb3e2aeb4fdbf4db8e4&amp;n=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295" y="4910545"/>
            <a:ext cx="1247801" cy="12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4355976" y="11317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Представьте себе, что вы охватили земной шар по экватору. А теперь прибавьте к длине окружности 1 метр и снова охватите земной шар, у вас должен получиться зазор. Пролезет ли кошка через этот зазор? </a:t>
            </a:r>
            <a:endParaRPr lang="ru-RU" sz="2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339" y="3429000"/>
            <a:ext cx="3921192" cy="195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45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69540" y="188640"/>
            <a:ext cx="9074460" cy="112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Все наши замыслы, все поиски и построения </a:t>
            </a:r>
          </a:p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превращаются в прах, если у ученика нет желания учиться.</a:t>
            </a:r>
          </a:p>
          <a:p>
            <a:pPr algn="r"/>
            <a:r>
              <a:rPr lang="ru-RU" sz="2000" dirty="0" smtClean="0"/>
              <a:t>В.А. Сухомлинский</a:t>
            </a:r>
            <a:endParaRPr lang="uk-UA" sz="2000" dirty="0"/>
          </a:p>
        </p:txBody>
      </p:sp>
      <p:pic>
        <p:nvPicPr>
          <p:cNvPr id="14" name="Рисунок 13" descr="F:\Картинки\сош4\мастер класс 20 декабря 2011\DSCF0210.jpg"/>
          <p:cNvPicPr/>
          <p:nvPr/>
        </p:nvPicPr>
        <p:blipFill>
          <a:blip r:embed="rId2" cstate="print">
            <a:lum bright="20000" contrast="30000"/>
          </a:blip>
          <a:srcRect l="50668" t="20513" b="7479"/>
          <a:stretch>
            <a:fillRect/>
          </a:stretch>
        </p:blipFill>
        <p:spPr bwMode="auto">
          <a:xfrm>
            <a:off x="5738754" y="1689968"/>
            <a:ext cx="3332639" cy="350354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rnd">
            <a:solidFill>
              <a:srgbClr val="00B0F0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283" y="1160848"/>
            <a:ext cx="3023211" cy="226740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99020"/>
            <a:ext cx="3516897" cy="2637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2" descr="C:\Documents and Settings\Admin\Рабочий стол\фото с фотоаппарата\S5000117.JPG"/>
          <p:cNvPicPr>
            <a:picLocks noChangeAspect="1" noChangeArrowheads="1"/>
          </p:cNvPicPr>
          <p:nvPr/>
        </p:nvPicPr>
        <p:blipFill>
          <a:blip r:embed="rId5" cstate="print"/>
          <a:srcRect b="8707"/>
          <a:stretch>
            <a:fillRect/>
          </a:stretch>
        </p:blipFill>
        <p:spPr bwMode="auto">
          <a:xfrm rot="21152227">
            <a:off x="153587" y="3059098"/>
            <a:ext cx="3669434" cy="251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F:\документы\выпускники 2009\фото\11 класс\неделя математики 11кл\S5000116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809815" y="4318072"/>
            <a:ext cx="3857877" cy="2816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reeform 8"/>
          <p:cNvSpPr>
            <a:spLocks/>
          </p:cNvSpPr>
          <p:nvPr/>
        </p:nvSpPr>
        <p:spPr bwMode="gray">
          <a:xfrm rot="10800000">
            <a:off x="3744236" y="3192534"/>
            <a:ext cx="2408237" cy="2251075"/>
          </a:xfrm>
          <a:custGeom>
            <a:avLst/>
            <a:gdLst/>
            <a:ahLst/>
            <a:cxnLst>
              <a:cxn ang="0">
                <a:pos x="0" y="756"/>
              </a:cxn>
              <a:cxn ang="0">
                <a:pos x="191" y="591"/>
              </a:cxn>
              <a:cxn ang="0">
                <a:pos x="190" y="672"/>
              </a:cxn>
              <a:cxn ang="0">
                <a:pos x="194" y="672"/>
              </a:cxn>
              <a:cxn ang="0">
                <a:pos x="205" y="672"/>
              </a:cxn>
              <a:cxn ang="0">
                <a:pos x="225" y="671"/>
              </a:cxn>
              <a:cxn ang="0">
                <a:pos x="250" y="667"/>
              </a:cxn>
              <a:cxn ang="0">
                <a:pos x="281" y="662"/>
              </a:cxn>
              <a:cxn ang="0">
                <a:pos x="316" y="653"/>
              </a:cxn>
              <a:cxn ang="0">
                <a:pos x="356" y="641"/>
              </a:cxn>
              <a:cxn ang="0">
                <a:pos x="399" y="626"/>
              </a:cxn>
              <a:cxn ang="0">
                <a:pos x="444" y="605"/>
              </a:cxn>
              <a:cxn ang="0">
                <a:pos x="492" y="578"/>
              </a:cxn>
              <a:cxn ang="0">
                <a:pos x="540" y="547"/>
              </a:cxn>
              <a:cxn ang="0">
                <a:pos x="587" y="508"/>
              </a:cxn>
              <a:cxn ang="0">
                <a:pos x="635" y="463"/>
              </a:cxn>
              <a:cxn ang="0">
                <a:pos x="689" y="405"/>
              </a:cxn>
              <a:cxn ang="0">
                <a:pos x="737" y="350"/>
              </a:cxn>
              <a:cxn ang="0">
                <a:pos x="780" y="298"/>
              </a:cxn>
              <a:cxn ang="0">
                <a:pos x="816" y="249"/>
              </a:cxn>
              <a:cxn ang="0">
                <a:pos x="847" y="204"/>
              </a:cxn>
              <a:cxn ang="0">
                <a:pos x="873" y="164"/>
              </a:cxn>
              <a:cxn ang="0">
                <a:pos x="895" y="126"/>
              </a:cxn>
              <a:cxn ang="0">
                <a:pos x="913" y="94"/>
              </a:cxn>
              <a:cxn ang="0">
                <a:pos x="926" y="66"/>
              </a:cxn>
              <a:cxn ang="0">
                <a:pos x="936" y="42"/>
              </a:cxn>
              <a:cxn ang="0">
                <a:pos x="944" y="24"/>
              </a:cxn>
              <a:cxn ang="0">
                <a:pos x="949" y="12"/>
              </a:cxn>
              <a:cxn ang="0">
                <a:pos x="952" y="2"/>
              </a:cxn>
              <a:cxn ang="0">
                <a:pos x="952" y="0"/>
              </a:cxn>
              <a:cxn ang="0">
                <a:pos x="952" y="4"/>
              </a:cxn>
              <a:cxn ang="0">
                <a:pos x="950" y="17"/>
              </a:cxn>
              <a:cxn ang="0">
                <a:pos x="948" y="36"/>
              </a:cxn>
              <a:cxn ang="0">
                <a:pos x="942" y="62"/>
              </a:cxn>
              <a:cxn ang="0">
                <a:pos x="936" y="93"/>
              </a:cxn>
              <a:cxn ang="0">
                <a:pos x="927" y="130"/>
              </a:cxn>
              <a:cxn ang="0">
                <a:pos x="914" y="172"/>
              </a:cxn>
              <a:cxn ang="0">
                <a:pos x="899" y="217"/>
              </a:cxn>
              <a:cxn ang="0">
                <a:pos x="881" y="264"/>
              </a:cxn>
              <a:cxn ang="0">
                <a:pos x="857" y="315"/>
              </a:cxn>
              <a:cxn ang="0">
                <a:pos x="830" y="368"/>
              </a:cxn>
              <a:cxn ang="0">
                <a:pos x="798" y="421"/>
              </a:cxn>
              <a:cxn ang="0">
                <a:pos x="762" y="475"/>
              </a:cxn>
              <a:cxn ang="0">
                <a:pos x="719" y="529"/>
              </a:cxn>
              <a:cxn ang="0">
                <a:pos x="671" y="582"/>
              </a:cxn>
              <a:cxn ang="0">
                <a:pos x="613" y="637"/>
              </a:cxn>
              <a:cxn ang="0">
                <a:pos x="555" y="685"/>
              </a:cxn>
              <a:cxn ang="0">
                <a:pos x="500" y="726"/>
              </a:cxn>
              <a:cxn ang="0">
                <a:pos x="447" y="761"/>
              </a:cxn>
              <a:cxn ang="0">
                <a:pos x="396" y="790"/>
              </a:cxn>
              <a:cxn ang="0">
                <a:pos x="350" y="813"/>
              </a:cxn>
              <a:cxn ang="0">
                <a:pos x="307" y="831"/>
              </a:cxn>
              <a:cxn ang="0">
                <a:pos x="270" y="845"/>
              </a:cxn>
              <a:cxn ang="0">
                <a:pos x="238" y="855"/>
              </a:cxn>
              <a:cxn ang="0">
                <a:pos x="212" y="862"/>
              </a:cxn>
              <a:cxn ang="0">
                <a:pos x="192" y="866"/>
              </a:cxn>
              <a:cxn ang="0">
                <a:pos x="181" y="868"/>
              </a:cxn>
              <a:cxn ang="0">
                <a:pos x="176" y="868"/>
              </a:cxn>
              <a:cxn ang="0">
                <a:pos x="167" y="947"/>
              </a:cxn>
              <a:cxn ang="0">
                <a:pos x="0" y="756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chemeClr val="folHlink"/>
          </a:solidFill>
          <a:ln w="0">
            <a:noFill/>
            <a:prstDash val="solid"/>
            <a:round/>
            <a:headEnd/>
            <a:tailEnd/>
          </a:ln>
          <a:effectLst>
            <a:outerShdw dist="107763" dir="2700000" algn="ctr" rotWithShape="0">
              <a:srgbClr val="080808">
                <a:alpha val="50000"/>
              </a:srgbClr>
            </a:outerShdw>
          </a:effectLst>
        </p:spPr>
        <p:txBody>
          <a:bodyPr/>
          <a:lstStyle/>
          <a:p>
            <a:endParaRPr lang="ru-RU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42363193"/>
              </p:ext>
            </p:extLst>
          </p:nvPr>
        </p:nvGraphicFramePr>
        <p:xfrm>
          <a:off x="635740" y="5517895"/>
          <a:ext cx="3108495" cy="115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0" name="Прямоугольник 9"/>
          <p:cNvSpPr/>
          <p:nvPr/>
        </p:nvSpPr>
        <p:spPr>
          <a:xfrm rot="20612991">
            <a:off x="3454549" y="2941639"/>
            <a:ext cx="3003200" cy="1402865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ru-RU" sz="2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Самостоятельный поиск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5617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37564" y="513374"/>
            <a:ext cx="36064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АКТУАЛИЗАЦИЯ ЗНАНИЙ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307" y="1124744"/>
            <a:ext cx="2664296" cy="806307"/>
            <a:chOff x="5286327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86327" y="1547195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Знания математики</a:t>
              </a:r>
            </a:p>
            <a:p>
              <a:pPr lvl="0" algn="ctr"/>
              <a:r>
                <a:rPr lang="ru-RU" dirty="0" smtClean="0"/>
                <a:t>на других уроках</a:t>
              </a:r>
              <a:endParaRPr lang="ru-RU" dirty="0"/>
            </a:p>
          </p:txBody>
        </p:sp>
      </p:grpSp>
      <p:pic>
        <p:nvPicPr>
          <p:cNvPr id="17" name="Рисунок 16"/>
          <p:cNvPicPr/>
          <p:nvPr/>
        </p:nvPicPr>
        <p:blipFill>
          <a:blip r:embed="rId2" cstate="print"/>
          <a:srcRect l="13307" r="12980"/>
          <a:stretch>
            <a:fillRect/>
          </a:stretch>
        </p:blipFill>
        <p:spPr bwMode="auto">
          <a:xfrm>
            <a:off x="3167565" y="1552417"/>
            <a:ext cx="3108244" cy="2371725"/>
          </a:xfrm>
          <a:prstGeom prst="rect">
            <a:avLst/>
          </a:prstGeom>
          <a:noFill/>
          <a:ln w="31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3" cstate="print"/>
          <a:srcRect l="9021" r="8935"/>
          <a:stretch>
            <a:fillRect/>
          </a:stretch>
        </p:blipFill>
        <p:spPr bwMode="auto">
          <a:xfrm>
            <a:off x="5530251" y="3645024"/>
            <a:ext cx="2857552" cy="2514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HeroicExtremeLeftFacing"/>
            <a:lightRig rig="threePt" dir="t"/>
          </a:scene3d>
        </p:spPr>
      </p:pic>
      <p:pic>
        <p:nvPicPr>
          <p:cNvPr id="19" name="Рисунок 18"/>
          <p:cNvPicPr/>
          <p:nvPr/>
        </p:nvPicPr>
        <p:blipFill>
          <a:blip r:embed="rId4" cstate="print"/>
          <a:srcRect l="13148" r="12614"/>
          <a:stretch>
            <a:fillRect/>
          </a:stretch>
        </p:blipFill>
        <p:spPr bwMode="auto">
          <a:xfrm>
            <a:off x="115782" y="2148285"/>
            <a:ext cx="3279279" cy="24860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20" name="Рисунок 19">
            <a:hlinkClick r:id="rId5" action="ppaction://hlinkpres?slideindex=1&amp;slidetitle="/>
          </p:cNvPr>
          <p:cNvPicPr/>
          <p:nvPr/>
        </p:nvPicPr>
        <p:blipFill>
          <a:blip r:embed="rId6" cstate="print"/>
          <a:srcRect l="8658" r="8605"/>
          <a:stretch>
            <a:fillRect/>
          </a:stretch>
        </p:blipFill>
        <p:spPr bwMode="auto">
          <a:xfrm>
            <a:off x="2930334" y="4175319"/>
            <a:ext cx="3122861" cy="25717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044" y="4520681"/>
            <a:ext cx="3150757" cy="23422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312" y="1086408"/>
            <a:ext cx="3095688" cy="23331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5460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47210" y="513374"/>
            <a:ext cx="489679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МЕТОДЫ ОТВЛЕЧЕНИЯ ВНИМАНИЯ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307" y="1124744"/>
            <a:ext cx="2664296" cy="806307"/>
            <a:chOff x="5286327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86327" y="1636653"/>
              <a:ext cx="2664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Метод </a:t>
              </a:r>
              <a:r>
                <a:rPr lang="en-US" dirty="0" smtClean="0"/>
                <a:t>“</a:t>
              </a:r>
              <a:r>
                <a:rPr lang="ru-RU" dirty="0" smtClean="0"/>
                <a:t>МУХА</a:t>
              </a:r>
              <a:r>
                <a:rPr lang="en-US" dirty="0" smtClean="0"/>
                <a:t>”</a:t>
              </a:r>
              <a:endParaRPr lang="ru-RU" dirty="0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033693"/>
              </p:ext>
            </p:extLst>
          </p:nvPr>
        </p:nvGraphicFramePr>
        <p:xfrm>
          <a:off x="1491075" y="2108697"/>
          <a:ext cx="6504384" cy="3976215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68128">
                  <a:extLst>
                    <a:ext uri="{9D8B030D-6E8A-4147-A177-3AD203B41FA5}">
                      <a16:colId xmlns:a16="http://schemas.microsoft.com/office/drawing/2014/main" xmlns="" val="2485698052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xmlns="" val="2673667735"/>
                    </a:ext>
                  </a:extLst>
                </a:gridCol>
                <a:gridCol w="2168128">
                  <a:extLst>
                    <a:ext uri="{9D8B030D-6E8A-4147-A177-3AD203B41FA5}">
                      <a16:colId xmlns:a16="http://schemas.microsoft.com/office/drawing/2014/main" xmlns="" val="3027510957"/>
                    </a:ext>
                  </a:extLst>
                </a:gridCol>
              </a:tblGrid>
              <a:tr h="13254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5009446"/>
                  </a:ext>
                </a:extLst>
              </a:tr>
              <a:tr h="13254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35447243"/>
                  </a:ext>
                </a:extLst>
              </a:tr>
              <a:tr h="13254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2601282"/>
                  </a:ext>
                </a:extLst>
              </a:tr>
            </a:tbl>
          </a:graphicData>
        </a:graphic>
      </p:graphicFrame>
      <p:pic>
        <p:nvPicPr>
          <p:cNvPr id="14338" name="Picture 2" descr="http://content.freelancehunt.com/snippet/86537/659b4/202185/muha_Zinaid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06" y="3334843"/>
            <a:ext cx="1523922" cy="152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45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7584" y="513374"/>
            <a:ext cx="37664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ПЕРВИЧНОЕ ЗАКРЕПЛЕНИЕ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307" y="1124744"/>
            <a:ext cx="2664296" cy="806307"/>
            <a:chOff x="5286327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86327" y="1636653"/>
              <a:ext cx="2664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ИГРА </a:t>
              </a:r>
              <a:r>
                <a:rPr lang="en-US" dirty="0" smtClean="0"/>
                <a:t>“</a:t>
              </a:r>
              <a:r>
                <a:rPr lang="ru-RU" dirty="0" smtClean="0"/>
                <a:t>ДА</a:t>
              </a:r>
              <a:r>
                <a:rPr lang="en-US" dirty="0" smtClean="0"/>
                <a:t>”</a:t>
              </a:r>
              <a:r>
                <a:rPr lang="ru-RU" dirty="0" smtClean="0"/>
                <a:t> – </a:t>
              </a:r>
              <a:r>
                <a:rPr lang="en-US" dirty="0" smtClean="0"/>
                <a:t>“</a:t>
              </a:r>
              <a:r>
                <a:rPr lang="ru-RU" dirty="0" smtClean="0"/>
                <a:t>НЕТ</a:t>
              </a:r>
              <a:r>
                <a:rPr lang="en-US" dirty="0" smtClean="0"/>
                <a:t>”</a:t>
              </a:r>
              <a:endParaRPr lang="ru-RU" dirty="0"/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169308" y="2420888"/>
            <a:ext cx="52082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Вопрос читается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один </a:t>
            </a:r>
            <a:r>
              <a:rPr lang="ru-RU" sz="36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раз, </a:t>
            </a:r>
            <a:endParaRPr lang="ru-RU" sz="3600" u="sng" dirty="0" smtClean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3600" u="sng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переспрашивать </a:t>
            </a:r>
            <a:r>
              <a:rPr lang="ru-RU" sz="3600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нельзя,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за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время чтения вопроса необходимо записать ответ «да» или «нет». Главное здесь – приобщить даже самых пассивных к учёбе.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444208" y="1313385"/>
            <a:ext cx="21602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</a:p>
          <a:p>
            <a:pPr algn="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1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7584" y="513374"/>
            <a:ext cx="37664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ПЕРВИЧНОЕ ЗАКРЕПЛЕНИЕ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307" y="1124744"/>
            <a:ext cx="2664296" cy="806307"/>
            <a:chOff x="5286327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86327" y="1636653"/>
              <a:ext cx="2664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КЛАССИЧЕСКИЕ ПАРЫ</a:t>
              </a:r>
              <a:endParaRPr lang="ru-RU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115616" y="2123015"/>
            <a:ext cx="2160240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ПИФАГОР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115616" y="3402536"/>
            <a:ext cx="2160240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ЭРАТОСФЕН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115616" y="4762304"/>
            <a:ext cx="2160240" cy="93610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ЭЙЛЕР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00552" y="4762304"/>
            <a:ext cx="216024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РЕШЕТО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00552" y="3402536"/>
            <a:ext cx="216024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ШТАНЫ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100552" y="2123015"/>
            <a:ext cx="2160240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КРУГИ</a:t>
            </a:r>
            <a:endParaRPr lang="ru-RU" sz="2800" dirty="0"/>
          </a:p>
        </p:txBody>
      </p:sp>
      <p:cxnSp>
        <p:nvCxnSpPr>
          <p:cNvPr id="20" name="Прямая со стрелкой 19"/>
          <p:cNvCxnSpPr>
            <a:stCxn id="14" idx="3"/>
            <a:endCxn id="16" idx="1"/>
          </p:cNvCxnSpPr>
          <p:nvPr/>
        </p:nvCxnSpPr>
        <p:spPr>
          <a:xfrm>
            <a:off x="3275856" y="3870588"/>
            <a:ext cx="1824696" cy="135976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15" idx="3"/>
            <a:endCxn id="18" idx="1"/>
          </p:cNvCxnSpPr>
          <p:nvPr/>
        </p:nvCxnSpPr>
        <p:spPr>
          <a:xfrm flipV="1">
            <a:off x="3275856" y="2591067"/>
            <a:ext cx="1824696" cy="263928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4" idx="3"/>
            <a:endCxn id="17" idx="1"/>
          </p:cNvCxnSpPr>
          <p:nvPr/>
        </p:nvCxnSpPr>
        <p:spPr>
          <a:xfrm>
            <a:off x="3275856" y="2591067"/>
            <a:ext cx="1824696" cy="1279521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31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7584" y="513374"/>
            <a:ext cx="37664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ПЕРВИЧНОЕ ЗАКРЕПЛЕНИЕ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307" y="1124744"/>
            <a:ext cx="2664296" cy="840297"/>
            <a:chOff x="5286327" y="1442687"/>
            <a:chExt cx="2664296" cy="84029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86327" y="1636653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ЛИЧНОСТЬ</a:t>
              </a:r>
            </a:p>
            <a:p>
              <a:pPr lvl="0" algn="ctr"/>
              <a:r>
                <a:rPr lang="ru-RU" dirty="0" smtClean="0"/>
                <a:t>В МАТЕМАТИКЕ</a:t>
              </a:r>
              <a:endParaRPr lang="ru-RU" dirty="0"/>
            </a:p>
          </p:txBody>
        </p:sp>
      </p:grpSp>
      <p:pic>
        <p:nvPicPr>
          <p:cNvPr id="16386" name="Picture 2" descr="http://imagesait.ru/photos/aHR0cDovLzkwMGlnci5uZXQvZGF0YWkvaXN0b3JpamEvUGVydm9ieXRueWotbWlyLzAwMTEtMDAzLUNIdG8tdGFrb2UtUGVydm9ieXRueWotbWlyLmpwZw==/istoricheskaya-lenta-vremeni-f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8"/>
          <a:stretch/>
        </p:blipFill>
        <p:spPr bwMode="auto">
          <a:xfrm>
            <a:off x="192088" y="1965041"/>
            <a:ext cx="8628384" cy="3634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67544" y="55997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ВИЕТ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60929" y="606141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ПИФАГОР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23330" y="5784418"/>
            <a:ext cx="1660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ЛОБАЧЕВСКИЙ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4008" y="615375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ДЕКАРТ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24128" y="578441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ЕВКЛИД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2088" y="5827709"/>
            <a:ext cx="12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1540-1603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43608" y="6323559"/>
            <a:ext cx="194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570-490 до н.э.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790167" y="6095602"/>
            <a:ext cx="12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1790-1807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512568" y="6405088"/>
            <a:ext cx="1211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1596-1650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719674" y="6079896"/>
            <a:ext cx="1732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330-260 до н.э.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64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-1.38889E-6 0.00023 C 0.00538 -0.00718 0.01129 -0.01366 0.01649 -0.02107 C 0.03368 -0.04584 -0.00434 -0.00394 0.02865 -0.03797 C 0.03056 -0.04236 0.03247 -0.04676 0.03438 -0.05093 C 0.0382 -0.05857 0.03837 -0.05672 0.04219 -0.06621 C 0.04288 -0.06783 0.04288 -0.07014 0.04358 -0.07176 C 0.04445 -0.07385 0.04566 -0.07547 0.04653 -0.07755 C 0.04757 -0.07986 0.04827 -0.08287 0.04965 -0.08496 C 0.05139 -0.08797 0.05365 -0.09005 0.05573 -0.0926 C 0.05729 -0.09676 0.05851 -0.10162 0.06007 -0.10579 C 0.06597 -0.12037 0.06302 -0.11019 0.06927 -0.12269 C 0.07708 -0.13843 0.06858 -0.12315 0.07379 -0.13588 C 0.07448 -0.13797 0.07587 -0.13959 0.07691 -0.14144 C 0.0875 -0.16829 0.07465 -0.13866 0.08125 -0.15672 C 0.08333 -0.16181 0.08594 -0.16644 0.08733 -0.17176 C 0.08976 -0.18102 0.08802 -0.17547 0.0934 -0.18658 C 0.09636 -0.20926 0.09236 -0.18773 0.09948 -0.20764 C 0.10104 -0.21227 0.10139 -0.22199 0.10243 -0.22616 C 0.10521 -0.23773 0.10504 -0.22986 0.10851 -0.23959 C 0.10972 -0.24306 0.11042 -0.24723 0.11163 -0.25093 L 0.11302 -0.25648 C 0.11458 -0.26204 0.11771 -0.27292 0.11771 -0.27709 L 0.11771 -0.32223 L 0.11771 -0.32223 " pathEditMode="relative" rAng="0" ptsTypes="AAAAAAAAAAAAAAAAAAAAAAA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85" y="-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0.00023 L 1.94444E-6 0.00023 C 0.00885 -0.0044 0.0118 -0.00347 0.01788 -0.01065 C 0.0368 -0.03334 0.02726 -0.02778 0.03854 -0.03334 C 0.05573 -0.05046 0.02587 -0.0206 0.04826 -0.04352 C 0.05226 -0.04792 0.05625 -0.05278 0.06059 -0.05579 C 0.0625 -0.05718 0.06458 -0.05834 0.06614 -0.05996 C 0.07048 -0.06435 0.07413 -0.07037 0.07864 -0.07431 C 0.08003 -0.0757 0.08125 -0.07755 0.08281 -0.07847 C 0.08489 -0.08009 0.0875 -0.08102 0.08976 -0.08264 C 0.09253 -0.08519 0.09514 -0.08866 0.09791 -0.09097 C 0.0993 -0.09213 0.10069 -0.09213 0.10208 -0.09306 C 0.10399 -0.09421 0.1059 -0.09537 0.10764 -0.09722 C 0.10989 -0.09908 0.11198 -0.10162 0.11441 -0.10347 C 0.11805 -0.10579 0.12222 -0.10695 0.12552 -0.10949 C 0.12778 -0.11111 0.12916 -0.11389 0.13107 -0.11574 C 0.13316 -0.11736 0.13576 -0.11806 0.13802 -0.11991 C 0.14097 -0.12176 0.14375 -0.12384 0.14635 -0.12593 C 0.1493 -0.12847 0.15173 -0.13171 0.15469 -0.13426 C 0.15729 -0.13658 0.16024 -0.1382 0.16302 -0.14028 C 0.16666 -0.14375 0.16996 -0.14792 0.17396 -0.1507 C 0.17743 -0.15278 0.18142 -0.15278 0.18489 -0.15486 C 0.23003 -0.17801 0.19948 -0.16574 0.22517 -0.17523 C 0.23194 -0.18218 0.23403 -0.18519 0.24166 -0.18982 C 0.26094 -0.20185 0.23767 -0.18449 0.26111 -0.20023 C 0.26666 -0.20394 0.27205 -0.20834 0.2776 -0.2125 C 0.27951 -0.21366 0.28125 -0.21551 0.28298 -0.21667 C 0.2868 -0.21875 0.2908 -0.22014 0.2941 -0.22269 C 0.29774 -0.22546 0.30035 -0.23056 0.30382 -0.2331 C 0.30764 -0.23611 0.31232 -0.23681 0.31632 -0.23935 C 0.32726 -0.24584 0.3217 -0.24421 0.3316 -0.25162 C 0.33455 -0.25394 0.33802 -0.25556 0.34114 -0.25764 C 0.34305 -0.2588 0.34514 -0.25996 0.3467 -0.26181 C 0.34965 -0.26505 0.35173 -0.26968 0.35503 -0.27222 C 0.35885 -0.27523 0.36354 -0.27546 0.36736 -0.27824 C 0.36927 -0.27986 0.37101 -0.28125 0.37291 -0.28241 C 0.37535 -0.28403 0.37778 -0.28496 0.37986 -0.28658 C 0.38212 -0.28843 0.39323 -0.29792 0.39774 -0.30301 C 0.39982 -0.30509 0.40139 -0.30787 0.4033 -0.30926 C 0.40521 -0.31065 0.40712 -0.31088 0.40885 -0.31134 C 0.41892 -0.32269 0.41007 -0.3132 0.42552 -0.32593 C 0.44705 -0.34306 0.41545 -0.31898 0.44062 -0.34005 C 0.44514 -0.34375 0.45087 -0.34514 0.45434 -0.35023 C 0.46632 -0.36829 0.45 -0.34421 0.46423 -0.36273 C 0.475 -0.37685 0.46406 -0.36597 0.47656 -0.37709 C 0.47847 -0.38079 0.48021 -0.38426 0.48212 -0.3875 C 0.48351 -0.38959 0.48489 -0.39144 0.48628 -0.39352 C 0.48767 -0.3963 0.48906 -0.39931 0.49045 -0.40185 C 0.49149 -0.40394 0.49219 -0.40625 0.49323 -0.40787 C 0.49444 -0.41042 0.49601 -0.41204 0.49739 -0.41435 C 0.49826 -0.41783 0.49896 -0.42153 0.50017 -0.42431 C 0.50173 -0.42894 0.50573 -0.43704 0.50573 -0.43681 C 0.5059 -0.4382 0.50764 -0.44954 0.50851 -0.45116 C 0.50937 -0.45371 0.51128 -0.45533 0.5125 -0.45764 C 0.51302 -0.46019 0.51337 -0.46273 0.51406 -0.46574 C 0.51423 -0.46783 0.51493 -0.46968 0.51528 -0.47199 C 0.51597 -0.47546 0.51614 -0.47871 0.51684 -0.48195 C 0.51788 -0.48982 0.51788 -0.48959 0.51962 -0.49676 C 0.5191 -0.50834 0.51857 -0.51991 0.51805 -0.53171 C 0.51684 -0.5544 0.51823 -0.54769 0.51528 -0.56042 C 0.51875 -0.56806 0.51719 -0.56435 0.51962 -0.57037 L 0.51962 -0.57014 " pathEditMode="relative" rAng="0" ptsTypes="AAAAAAAAAAAAAAAAAAAAAAAAAAAAAAAAAAAAAAAAAAAAAAAAAAAAAAAAAAAAAA"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72" y="-28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4.16667E-6 0.00023 C 0.004 -0.00324 0.00834 -0.00602 0.0125 -0.00926 C 0.01407 -0.01018 0.01511 -0.01181 0.01667 -0.01273 C 0.02032 -0.01528 0.02414 -0.01782 0.02796 -0.02014 C 0.02934 -0.0206 0.03073 -0.02083 0.03212 -0.02176 C 0.04306 -0.0287 0.02987 -0.02268 0.04063 -0.02731 C 0.04237 -0.02893 0.04428 -0.03102 0.04618 -0.03264 C 0.05209 -0.03727 0.05209 -0.03565 0.05886 -0.03981 C 0.06129 -0.0412 0.06337 -0.04352 0.06598 -0.04514 C 0.06771 -0.0463 0.06962 -0.04768 0.07136 -0.04861 C 0.07292 -0.04954 0.07431 -0.04977 0.0757 -0.05069 C 0.07796 -0.05208 0.08021 -0.0544 0.08264 -0.05602 C 0.08577 -0.0581 0.08924 -0.05972 0.09254 -0.06157 C 0.09532 -0.06273 0.10087 -0.06481 0.10087 -0.06458 C 0.10278 -0.06736 0.10434 -0.07037 0.1066 -0.07199 C 0.11007 -0.075 0.11493 -0.07546 0.11789 -0.0794 C 0.11962 -0.08194 0.12136 -0.08449 0.12344 -0.08657 C 0.13143 -0.09491 0.13525 -0.09444 0.14306 -0.10463 C 0.14966 -0.11296 0.14618 -0.11065 0.15296 -0.11343 C 0.16893 -0.1294 0.16077 -0.12315 0.17674 -0.13333 C 0.17865 -0.13588 0.18021 -0.13866 0.1823 -0.14051 C 0.18368 -0.14167 0.18542 -0.1412 0.18664 -0.14236 C 0.18837 -0.14375 0.18941 -0.1463 0.1908 -0.14768 C 0.19219 -0.14907 0.19375 -0.14977 0.19514 -0.15139 C 0.19757 -0.15393 0.19983 -0.15718 0.20209 -0.16042 L 0.20625 -0.16574 C 0.20678 -0.16736 0.20695 -0.16944 0.20782 -0.17106 C 0.20868 -0.17315 0.21077 -0.17454 0.21198 -0.17662 C 0.21303 -0.17824 0.21372 -0.18009 0.21476 -0.18194 C 0.21598 -0.1838 0.21771 -0.18518 0.2191 -0.1875 C 0.22431 -0.19606 0.2224 -0.19768 0.22882 -0.20162 C 0.23021 -0.20255 0.2316 -0.20278 0.23299 -0.20347 C 0.23438 -0.20532 0.23542 -0.20787 0.23733 -0.2088 C 0.23976 -0.21042 0.24289 -0.20995 0.24549 -0.21065 C 0.25868 -0.21435 0.23455 -0.2125 0.26407 -0.2125 L 0.26407 -0.21065 " pathEditMode="relative" rAng="0" ptsTypes="AAAAAAAAAAAAAAAAAAAAAAAAAAAAAAAAAAA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451 0.00069 -0.00903 0.00301 -0.01337 0.00185 C -0.0158 0.00115 -0.02309 -0.00764 -0.02656 -0.00996 C -0.04687 -0.02338 -0.01892 -0.00371 -0.0368 -0.01968 C -0.03819 -0.02084 -0.03993 -0.02084 -0.04132 -0.02153 C -0.04288 -0.02269 -0.0441 -0.02431 -0.04566 -0.02547 C -0.04757 -0.02709 -0.04965 -0.02824 -0.05156 -0.0294 C -0.05903 -0.03935 -0.0493 -0.02778 -0.05885 -0.03542 C -0.06007 -0.03635 -0.06076 -0.0382 -0.0618 -0.03935 C -0.06319 -0.04074 -0.06476 -0.0419 -0.06632 -0.04329 C -0.06823 -0.04514 -0.07014 -0.04722 -0.07222 -0.04908 C -0.07361 -0.05047 -0.07517 -0.05162 -0.07656 -0.05301 C -0.07864 -0.05486 -0.08038 -0.05718 -0.08246 -0.0588 C -0.08489 -0.06111 -0.08733 -0.06273 -0.08976 -0.06482 C -0.09531 -0.06922 -0.10035 -0.07477 -0.10608 -0.07847 C -0.10885 -0.08056 -0.11198 -0.08218 -0.11476 -0.08449 C -0.11788 -0.08681 -0.12066 -0.08959 -0.12361 -0.09236 C -0.12517 -0.09352 -0.12673 -0.09445 -0.12812 -0.09607 C -0.12899 -0.09746 -0.12986 -0.09885 -0.13108 -0.1 C -0.13455 -0.10371 -0.13733 -0.10533 -0.14132 -0.10787 C -0.14427 -0.11181 -0.14757 -0.11528 -0.15017 -0.11968 C -0.15156 -0.12222 -0.15295 -0.125 -0.15451 -0.12755 C -0.15538 -0.12894 -0.1566 -0.1301 -0.15746 -0.13148 C -0.15851 -0.13334 -0.15903 -0.13588 -0.16042 -0.13727 C -0.16163 -0.13866 -0.16337 -0.13866 -0.16476 -0.13935 C -0.18021 -0.15972 -0.15937 -0.13264 -0.17361 -0.14908 C -0.17569 -0.15162 -0.17743 -0.15463 -0.17951 -0.15695 C -0.18142 -0.15903 -0.18351 -0.16088 -0.18542 -0.16297 C -0.19132 -0.16945 -0.18524 -0.16459 -0.19271 -0.17454 C -0.1941 -0.17639 -0.19566 -0.17732 -0.19722 -0.17847 C -0.19809 -0.18125 -0.19861 -0.18426 -0.20017 -0.18635 C -0.2026 -0.18982 -0.20903 -0.19422 -0.20903 -0.19422 C -0.21094 -0.19815 -0.21233 -0.20278 -0.21476 -0.20602 C -0.22101 -0.21412 -0.21805 -0.20972 -0.22361 -0.21968 C -0.22465 -0.22361 -0.22483 -0.22824 -0.22656 -0.23148 C -0.22726 -0.23264 -0.23316 -0.24283 -0.23403 -0.24514 C -0.23524 -0.24908 -0.23611 -0.25301 -0.23698 -0.25695 C -0.23733 -0.25972 -0.23802 -0.26227 -0.23837 -0.26482 C -0.23889 -0.26806 -0.23976 -0.27454 -0.23976 -0.27454 L -0.23976 -0.27454 " pathEditMode="relative" ptsTypes="AAAAAAAAAAAAAAAAAAAAAAAAAAAAAAAAAAAAAAAAA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046 L 3.61111E-6 0.00023 C 0.00312 -0.00463 0.00659 -0.00856 0.00972 -0.01319 C 0.02031 -0.02824 0.00017 -0.01134 0.02639 -0.03681 C 0.03264 -0.04236 0.03611 -0.0456 0.04149 -0.05347 C 0.0434 -0.05694 0.04444 -0.06111 0.04635 -0.06435 C 0.04826 -0.06736 0.05086 -0.06968 0.05295 -0.07292 C 0.07604 -0.10671 0.06111 -0.08704 0.07118 -0.10069 C 0.07222 -0.10393 0.07534 -0.11319 0.07639 -0.11736 C 0.07951 -0.13403 0.07569 -0.12245 0.08125 -0.13681 C 0.08177 -0.14537 0.08211 -0.1537 0.08298 -0.16204 C 0.08333 -0.16643 0.08455 -0.1706 0.08455 -0.175 C 0.0842 -0.2169 0.08281 -0.25903 0.08125 -0.30069 C 0.08107 -0.30833 0.07951 -0.31111 0.07795 -0.31759 C 0.07725 -0.3206 0.07691 -0.32361 0.07639 -0.32639 C 0.07569 -0.32824 0.07517 -0.33056 0.07448 -0.33264 C 0.06996 -0.35463 0.07048 -0.35231 0.06788 -0.36875 C 0.0684 -0.3831 0.06736 -0.41042 0.07118 -0.42824 C 0.07222 -0.43287 0.07361 -0.43681 0.07448 -0.44143 L 0.07795 -0.45417 C 0.07847 -0.45625 0.0783 -0.4588 0.07968 -0.46018 L 0.08298 -0.46458 C 0.08402 -0.46898 0.08437 -0.47361 0.08628 -0.47755 C 0.08732 -0.47963 0.08871 -0.48148 0.08958 -0.4838 C 0.09097 -0.48796 0.09288 -0.4963 0.09288 -0.49606 C 0.09531 -0.4875 0.09461 -0.49236 0.09461 -0.48171 L 0.09461 -0.48148 " pathEditMode="relative" rAng="0" ptsTypes="AAAAAAAAAAAAAAAAAAAAAAAAAAA"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22" y="-24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1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71482" y="513374"/>
            <a:ext cx="217251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ИТОГ ЗАНЯТИЯ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-13447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307" y="1124744"/>
            <a:ext cx="2664296" cy="806307"/>
            <a:chOff x="5286327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86327" y="1595642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СМОТРЕТЬ – НЕ ЗНАЧИТ ВИДЕТЬ!</a:t>
              </a:r>
              <a:endParaRPr lang="ru-RU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389784" y="3212976"/>
            <a:ext cx="77768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365 – это количество дней в году,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28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количество дней в феврале,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количество дней имеют 4 месяца в году,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31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– количество дней имеют 7 месяцев в году. </a:t>
            </a: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28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·1 + 30 · 4 + 31 · 7 = 365.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48652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4.81481E-6 L 1.94444E-6 4.81481E-6 C 0.00139 0.00509 0.00416 0.00995 0.00434 0.01551 C 0.00521 0.04444 0.00382 0.07314 0.00295 0.10185 C 0.00278 0.10532 0.00191 0.10833 0.00139 0.11157 C 0.00087 0.11551 0.00034 0.11944 1.94444E-6 0.12338 C -0.00052 0.12801 -0.0007 0.13263 -0.00157 0.13726 C -0.00226 0.1412 -0.00278 0.1456 -0.00452 0.14884 C -0.00747 0.15486 -0.00816 0.15578 -0.01042 0.16273 C -0.01094 0.16458 -0.01146 0.16666 -0.01181 0.16851 C -0.01233 0.17106 -0.01233 0.17407 -0.01337 0.17638 C -0.01441 0.17893 -0.01632 0.18032 -0.01771 0.1824 C -0.01927 0.18842 -0.01945 0.19004 -0.02205 0.19606 C -0.02396 0.2 -0.02604 0.20393 -0.02795 0.20787 C -0.029 0.20972 -0.02969 0.21203 -0.03091 0.21365 C -0.03195 0.21504 -0.03316 0.2162 -0.03386 0.21759 C -0.03733 0.22407 -0.03768 0.22893 -0.04271 0.23333 C -0.04393 0.23449 -0.04566 0.23472 -0.04705 0.23518 C -0.04809 0.23726 -0.04879 0.23958 -0.05 0.2412 C -0.05295 0.2449 -0.05538 0.24537 -0.05886 0.24699 C -0.07639 0.26458 -0.05417 0.24375 -0.07066 0.25486 C -0.07379 0.25694 -0.07639 0.26064 -0.07952 0.26273 C -0.08525 0.26666 -0.0849 0.26597 -0.08976 0.2706 C -0.09184 0.27245 -0.09341 0.275 -0.09566 0.27638 C -0.0974 0.27754 -0.09966 0.27777 -0.10157 0.27847 C -0.10295 0.27963 -0.10434 0.28148 -0.10591 0.2824 C -0.10886 0.28402 -0.11216 0.28402 -0.11476 0.28634 C -0.12327 0.29375 -0.11511 0.28726 -0.12361 0.29213 C -0.1257 0.29328 -0.12743 0.2949 -0.12952 0.29606 C -0.12952 0.29606 -0.14045 0.30092 -0.14271 0.30185 C -0.1441 0.30254 -0.14584 0.30277 -0.14705 0.30393 C -0.15643 0.31203 -0.14653 0.30416 -0.16337 0.3118 C -0.17535 0.31713 -0.1691 0.31504 -0.18247 0.31759 C -0.18438 0.31898 -0.18629 0.3206 -0.18837 0.32152 C -0.19167 0.32314 -0.20157 0.32453 -0.20452 0.32546 C -0.20747 0.32638 -0.21042 0.32801 -0.21337 0.32939 C -0.21476 0.33009 -0.21615 0.33101 -0.21771 0.33148 C -0.229 0.33426 -0.22257 0.33287 -0.23681 0.33518 L -0.25452 0.34305 C -0.2566 0.34421 -0.26285 0.34699 -0.26476 0.34699 C -0.29132 0.34768 -0.31771 0.34699 -0.3441 0.34699 L -0.33976 0.34699 " pathEditMode="relative" ptsTypes="AAAAAAAAAAAAAAA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5315" y="513374"/>
            <a:ext cx="17486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РЕФЛЕКСИЯ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307" y="1124744"/>
            <a:ext cx="2664296" cy="806307"/>
            <a:chOff x="5286327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86327" y="1685695"/>
              <a:ext cx="2664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СИНКВЕЙН</a:t>
              </a:r>
              <a:endParaRPr lang="ru-RU" dirty="0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509091"/>
              </p:ext>
            </p:extLst>
          </p:nvPr>
        </p:nvGraphicFramePr>
        <p:xfrm>
          <a:off x="395537" y="2151062"/>
          <a:ext cx="8568952" cy="39135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3096343">
                  <a:extLst>
                    <a:ext uri="{9D8B030D-6E8A-4147-A177-3AD203B41FA5}">
                      <a16:colId xmlns:a16="http://schemas.microsoft.com/office/drawing/2014/main" xmlns="" val="776236743"/>
                    </a:ext>
                  </a:extLst>
                </a:gridCol>
                <a:gridCol w="1188133">
                  <a:extLst>
                    <a:ext uri="{9D8B030D-6E8A-4147-A177-3AD203B41FA5}">
                      <a16:colId xmlns:a16="http://schemas.microsoft.com/office/drawing/2014/main" xmlns="" val="1534416465"/>
                    </a:ext>
                  </a:extLst>
                </a:gridCol>
                <a:gridCol w="1620179">
                  <a:extLst>
                    <a:ext uri="{9D8B030D-6E8A-4147-A177-3AD203B41FA5}">
                      <a16:colId xmlns:a16="http://schemas.microsoft.com/office/drawing/2014/main" xmlns="" val="3578752983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xmlns="" val="2059858727"/>
                    </a:ext>
                  </a:extLst>
                </a:gridCol>
              </a:tblGrid>
              <a:tr h="17716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Тема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ru-RU" sz="2400" dirty="0">
                          <a:effectLst/>
                        </a:rPr>
                        <a:t>существительное)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5567573"/>
                  </a:ext>
                </a:extLst>
              </a:tr>
              <a:tr h="1771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Признак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ru-RU" sz="2400" dirty="0">
                          <a:effectLst/>
                        </a:rPr>
                        <a:t>прилагательное)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Признак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ru-RU" sz="2400" dirty="0">
                          <a:effectLst/>
                        </a:rPr>
                        <a:t>прилагательное)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9271039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Действие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ru-RU" sz="2400" dirty="0">
                          <a:effectLst/>
                        </a:rPr>
                        <a:t>глагол)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Действие </a:t>
                      </a:r>
                      <a:endParaRPr lang="ru-RU" sz="2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(</a:t>
                      </a:r>
                      <a:r>
                        <a:rPr lang="ru-RU" sz="2400" b="1" dirty="0">
                          <a:effectLst/>
                        </a:rPr>
                        <a:t>глагол)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Действие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ru-RU" sz="2400" dirty="0">
                          <a:effectLst/>
                        </a:rPr>
                        <a:t>глагол)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4531423"/>
                  </a:ext>
                </a:extLst>
              </a:tr>
              <a:tr h="3479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Предложение, состоящее </a:t>
                      </a:r>
                      <a:r>
                        <a:rPr lang="ru-RU" sz="2400" dirty="0">
                          <a:effectLst/>
                        </a:rPr>
                        <a:t>из нескольких слов-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характеристика темы в целом.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3980343"/>
                  </a:ext>
                </a:extLst>
              </a:tr>
              <a:tr h="35433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слово-резюме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вывод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67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354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5315" y="513374"/>
            <a:ext cx="17486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РЕФЛЕКСИЯ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307" y="1124744"/>
            <a:ext cx="2664296" cy="806307"/>
            <a:chOff x="5286327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86327" y="1685695"/>
              <a:ext cx="2664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СИНКВЕЙН</a:t>
              </a:r>
              <a:endParaRPr lang="ru-RU" dirty="0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97205"/>
              </p:ext>
            </p:extLst>
          </p:nvPr>
        </p:nvGraphicFramePr>
        <p:xfrm>
          <a:off x="395537" y="2151062"/>
          <a:ext cx="8568952" cy="430485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3096343">
                  <a:extLst>
                    <a:ext uri="{9D8B030D-6E8A-4147-A177-3AD203B41FA5}">
                      <a16:colId xmlns:a16="http://schemas.microsoft.com/office/drawing/2014/main" xmlns="" val="776236743"/>
                    </a:ext>
                  </a:extLst>
                </a:gridCol>
                <a:gridCol w="1188133">
                  <a:extLst>
                    <a:ext uri="{9D8B030D-6E8A-4147-A177-3AD203B41FA5}">
                      <a16:colId xmlns:a16="http://schemas.microsoft.com/office/drawing/2014/main" xmlns="" val="1534416465"/>
                    </a:ext>
                  </a:extLst>
                </a:gridCol>
                <a:gridCol w="1620179">
                  <a:extLst>
                    <a:ext uri="{9D8B030D-6E8A-4147-A177-3AD203B41FA5}">
                      <a16:colId xmlns:a16="http://schemas.microsoft.com/office/drawing/2014/main" xmlns="" val="3578752983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xmlns="" val="2059858727"/>
                    </a:ext>
                  </a:extLst>
                </a:gridCol>
              </a:tblGrid>
              <a:tr h="17716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Тема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ПРОЦЕНТЫ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5567573"/>
                  </a:ext>
                </a:extLst>
              </a:tr>
              <a:tr h="1771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Признак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СЛОЖНЫЕ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Признак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ВЫСОКИЕ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9271039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Действие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ПЛАТЯТ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Действие </a:t>
                      </a:r>
                      <a:endParaRPr lang="ru-RU" sz="2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ВЫЧИСЛЯЮТ</a:t>
                      </a:r>
                      <a:endParaRPr lang="ru-RU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Действие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ИСПОЛЬЗУЮТ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4531423"/>
                  </a:ext>
                </a:extLst>
              </a:tr>
              <a:tr h="3479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Предложение ,состоящее из нескольких слов-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характеристика темы в целом</a:t>
                      </a:r>
                      <a:r>
                        <a:rPr lang="ru-RU" sz="2400" dirty="0" smtClean="0">
                          <a:effectLst/>
                        </a:rPr>
                        <a:t>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ОДНА СОТАЯ</a:t>
                      </a:r>
                      <a:r>
                        <a:rPr lang="ru-RU" sz="24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ЧАСТЬ ЦЕЛОГО.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3980343"/>
                  </a:ext>
                </a:extLst>
              </a:tr>
              <a:tr h="35433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слово-резюме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ЗАДАЧИ</a:t>
                      </a:r>
                      <a:endParaRPr lang="ru-RU" sz="2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67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9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395315" y="513374"/>
            <a:ext cx="174868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РЕФЛЕКСИЯ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69307" y="1124744"/>
            <a:ext cx="2664296" cy="806307"/>
            <a:chOff x="5286327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86327" y="1685695"/>
              <a:ext cx="26642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СИНКВЕЙН</a:t>
              </a:r>
              <a:endParaRPr lang="ru-RU" dirty="0"/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539483"/>
              </p:ext>
            </p:extLst>
          </p:nvPr>
        </p:nvGraphicFramePr>
        <p:xfrm>
          <a:off x="395537" y="2151062"/>
          <a:ext cx="8568952" cy="391350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{BDBED569-4797-4DF1-A0F4-6AAB3CD982D8}</a:tableStyleId>
              </a:tblPr>
              <a:tblGrid>
                <a:gridCol w="3096343">
                  <a:extLst>
                    <a:ext uri="{9D8B030D-6E8A-4147-A177-3AD203B41FA5}">
                      <a16:colId xmlns:a16="http://schemas.microsoft.com/office/drawing/2014/main" xmlns="" val="776236743"/>
                    </a:ext>
                  </a:extLst>
                </a:gridCol>
                <a:gridCol w="1188133">
                  <a:extLst>
                    <a:ext uri="{9D8B030D-6E8A-4147-A177-3AD203B41FA5}">
                      <a16:colId xmlns:a16="http://schemas.microsoft.com/office/drawing/2014/main" xmlns="" val="1534416465"/>
                    </a:ext>
                  </a:extLst>
                </a:gridCol>
                <a:gridCol w="1620179">
                  <a:extLst>
                    <a:ext uri="{9D8B030D-6E8A-4147-A177-3AD203B41FA5}">
                      <a16:colId xmlns:a16="http://schemas.microsoft.com/office/drawing/2014/main" xmlns="" val="3578752983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xmlns="" val="2059858727"/>
                    </a:ext>
                  </a:extLst>
                </a:gridCol>
              </a:tblGrid>
              <a:tr h="17716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Тема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ru-RU" sz="2400" dirty="0">
                          <a:effectLst/>
                        </a:rPr>
                        <a:t>существительное)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5567573"/>
                  </a:ext>
                </a:extLst>
              </a:tr>
              <a:tr h="17716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Признак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ru-RU" sz="2400" dirty="0">
                          <a:effectLst/>
                        </a:rPr>
                        <a:t>прилагательное)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Признак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ru-RU" sz="2400" dirty="0">
                          <a:effectLst/>
                        </a:rPr>
                        <a:t>прилагательное)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9271039"/>
                  </a:ext>
                </a:extLst>
              </a:tr>
              <a:tr h="170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Действие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ru-RU" sz="2400" dirty="0">
                          <a:effectLst/>
                        </a:rPr>
                        <a:t>глагол)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</a:rPr>
                        <a:t>Действие </a:t>
                      </a:r>
                      <a:endParaRPr lang="ru-RU" sz="24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(</a:t>
                      </a:r>
                      <a:r>
                        <a:rPr lang="ru-RU" sz="2400" b="1" dirty="0">
                          <a:effectLst/>
                        </a:rPr>
                        <a:t>глагол)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Действие </a:t>
                      </a:r>
                      <a:endParaRPr lang="ru-RU" sz="2400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(</a:t>
                      </a:r>
                      <a:r>
                        <a:rPr lang="ru-RU" sz="2400" dirty="0">
                          <a:effectLst/>
                        </a:rPr>
                        <a:t>глагол)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94531423"/>
                  </a:ext>
                </a:extLst>
              </a:tr>
              <a:tr h="34798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</a:rPr>
                        <a:t>Предложение, состоящее </a:t>
                      </a:r>
                      <a:r>
                        <a:rPr lang="ru-RU" sz="2400" dirty="0">
                          <a:effectLst/>
                        </a:rPr>
                        <a:t>из нескольких слов-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характеристика темы в целом.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3980343"/>
                  </a:ext>
                </a:extLst>
              </a:tr>
              <a:tr h="354330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слово-резюме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вывод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11672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81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289833" y="2289646"/>
            <a:ext cx="7879016" cy="92333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2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500702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2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5572140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2" descr="02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500702"/>
            <a:ext cx="12763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980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4104E-6 L -0.10365 -0.65365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-327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0.76163 -0.58079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73" y="-2905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4104E-6 L 0.50903 -0.72694 " pathEditMode="relative" rAng="0" ptsTypes="AA">
                                      <p:cBhvr>
                                        <p:cTn id="2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00" y="-3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auto">
          <a:xfrm>
            <a:off x="4857639" y="1812348"/>
            <a:ext cx="4714876" cy="250033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  <a:scene3d>
            <a:camera prst="perspectiveContrastingRightFacing"/>
            <a:lightRig rig="threePt" dir="t"/>
          </a:scene3d>
        </p:spPr>
        <p:txBody>
          <a:bodyPr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добывает</a:t>
            </a: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 знания </a:t>
            </a:r>
          </a:p>
          <a:p>
            <a:pPr algn="ctr">
              <a:defRPr/>
            </a:pPr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</a:rPr>
              <a:t>в процессе своего труда</a:t>
            </a:r>
            <a:endParaRPr lang="en-US" sz="36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0" y="2571744"/>
            <a:ext cx="6143636" cy="4286256"/>
            <a:chOff x="857224" y="2571744"/>
            <a:chExt cx="5286412" cy="4286256"/>
          </a:xfrm>
        </p:grpSpPr>
        <p:sp>
          <p:nvSpPr>
            <p:cNvPr id="19" name="AutoShape 3"/>
            <p:cNvSpPr>
              <a:spLocks noChangeArrowheads="1"/>
            </p:cNvSpPr>
            <p:nvPr/>
          </p:nvSpPr>
          <p:spPr bwMode="ltGray">
            <a:xfrm>
              <a:off x="857224" y="2571744"/>
              <a:ext cx="5286412" cy="4286256"/>
            </a:xfrm>
            <a:prstGeom prst="rightArrow">
              <a:avLst>
                <a:gd name="adj1" fmla="val 79306"/>
                <a:gd name="adj2" fmla="val 32395"/>
              </a:avLst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AutoShape 4"/>
            <p:cNvSpPr>
              <a:spLocks noChangeArrowheads="1"/>
            </p:cNvSpPr>
            <p:nvPr/>
          </p:nvSpPr>
          <p:spPr bwMode="blackWhite">
            <a:xfrm>
              <a:off x="998474" y="3143248"/>
              <a:ext cx="4038600" cy="671530"/>
            </a:xfrm>
            <a:prstGeom prst="roundRect">
              <a:avLst>
                <a:gd name="adj" fmla="val 9106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rgbClr val="FFFFFF"/>
                  </a:solidFill>
                </a:rPr>
                <a:t>Перспективно-проблемное </a:t>
              </a:r>
            </a:p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rgbClr val="FFFFFF"/>
                  </a:solidFill>
                </a:rPr>
                <a:t>обучение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21" name="AutoShape 5"/>
            <p:cNvSpPr>
              <a:spLocks noChangeArrowheads="1"/>
            </p:cNvSpPr>
            <p:nvPr/>
          </p:nvSpPr>
          <p:spPr bwMode="blackWhite">
            <a:xfrm>
              <a:off x="1000100" y="3929066"/>
              <a:ext cx="4038600" cy="671530"/>
            </a:xfrm>
            <a:prstGeom prst="roundRect">
              <a:avLst>
                <a:gd name="adj" fmla="val 9106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/>
              <a:r>
                <a:rPr lang="ru-RU" sz="2400" b="1" dirty="0" smtClean="0">
                  <a:solidFill>
                    <a:srgbClr val="FFFFFF"/>
                  </a:solidFill>
                </a:rPr>
                <a:t>Модульные технологии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22" name="AutoShape 6"/>
            <p:cNvSpPr>
              <a:spLocks noChangeArrowheads="1"/>
            </p:cNvSpPr>
            <p:nvPr/>
          </p:nvSpPr>
          <p:spPr bwMode="blackWhite">
            <a:xfrm>
              <a:off x="1000100" y="4857760"/>
              <a:ext cx="4038600" cy="671530"/>
            </a:xfrm>
            <a:prstGeom prst="roundRect">
              <a:avLst>
                <a:gd name="adj" fmla="val 9106"/>
              </a:avLst>
            </a:prstGeom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rgbClr val="FFFFFF"/>
                  </a:solidFill>
                </a:rPr>
                <a:t>ИКТ технологии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  <p:sp>
          <p:nvSpPr>
            <p:cNvPr id="23" name="AutoShape 6"/>
            <p:cNvSpPr>
              <a:spLocks noChangeArrowheads="1"/>
            </p:cNvSpPr>
            <p:nvPr/>
          </p:nvSpPr>
          <p:spPr bwMode="blackWhite">
            <a:xfrm>
              <a:off x="1001726" y="5643578"/>
              <a:ext cx="4038600" cy="671530"/>
            </a:xfrm>
            <a:prstGeom prst="roundRect">
              <a:avLst>
                <a:gd name="adj" fmla="val 9106"/>
              </a:avLst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rgbClr val="FFFFFF"/>
                  </a:solidFill>
                </a:rPr>
                <a:t>Развитие </a:t>
              </a:r>
            </a:p>
            <a:p>
              <a:pPr algn="ctr" eaLnBrk="0" hangingPunct="0">
                <a:defRPr/>
              </a:pPr>
              <a:r>
                <a:rPr lang="ru-RU" sz="2400" b="1" dirty="0" smtClean="0">
                  <a:solidFill>
                    <a:srgbClr val="FFFFFF"/>
                  </a:solidFill>
                </a:rPr>
                <a:t>критического мышления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 rot="19869650">
            <a:off x="5019998" y="5497531"/>
            <a:ext cx="4064380" cy="102192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FadeUp">
              <a:avLst>
                <a:gd name="adj" fmla="val 10135"/>
              </a:avLst>
            </a:prstTxWarp>
            <a:spAutoFit/>
          </a:bodyPr>
          <a:lstStyle/>
          <a:p>
            <a:pPr algn="ctr"/>
            <a:r>
              <a:rPr lang="ru-RU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</a:t>
            </a:r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даптивный </a:t>
            </a:r>
          </a:p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урок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26" name="Рисунок 25" descr="E:\фото_видео\работа мамина\школа №4\сош4\мастер класс 20 декабря 2011\DSCF0203.jpg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445" y="1031179"/>
            <a:ext cx="2615486" cy="196161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7" name="Рисунок 2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27322" y="273128"/>
            <a:ext cx="2905118" cy="193674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8" name="Рисунок 2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0931" y="660142"/>
            <a:ext cx="2615485" cy="196161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B0F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5253783" y="3112937"/>
            <a:ext cx="4714876" cy="2500330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  <a:scene3d>
            <a:camera prst="perspectiveRelaxedModerately"/>
            <a:lightRig rig="threePt" dir="t"/>
          </a:scene3d>
        </p:spPr>
        <p:txBody>
          <a:bodyPr anchor="ctr"/>
          <a:lstStyle/>
          <a:p>
            <a:pPr algn="ctr">
              <a:defRPr/>
            </a:pP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</a:t>
            </a:r>
            <a:r>
              <a:rPr lang="ru-RU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мения и навыки</a:t>
            </a:r>
          </a:p>
          <a:p>
            <a:pPr algn="ctr">
              <a:defRPr/>
            </a:pPr>
            <a:r>
              <a:rPr lang="ru-RU" sz="2400" i="1" u="sng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</a:t>
            </a:r>
            <a:r>
              <a:rPr lang="ru-RU" sz="24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амостоятельности,</a:t>
            </a:r>
          </a:p>
          <a:p>
            <a:pPr algn="ctr">
              <a:defRPr/>
            </a:pPr>
            <a:r>
              <a:rPr lang="ru-RU" sz="2400" i="1" u="sng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саморазвития</a:t>
            </a:r>
            <a:endParaRPr lang="en-US" sz="2400" i="1" u="sng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882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9540" y="260648"/>
            <a:ext cx="9074460" cy="112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Математика – наука для глаз, а не для ушей.</a:t>
            </a:r>
          </a:p>
          <a:p>
            <a:pPr algn="r"/>
            <a:r>
              <a:rPr lang="ru-RU" sz="2000" dirty="0" smtClean="0"/>
              <a:t>Иоганн Карл Фридрих  Гаусс</a:t>
            </a:r>
            <a:endParaRPr lang="uk-UA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8" y="1375455"/>
            <a:ext cx="3510530" cy="253312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7" name="Picture 2" descr="C:\Users\User\Documents\Анимашки\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96438" y="260648"/>
            <a:ext cx="1644183" cy="864096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888">
            <a:off x="3902154" y="4335269"/>
            <a:ext cx="2936815" cy="2202611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8" name="Рисунок 7" descr="E:\фото_видео\работа мамина\фото для О.В\фото\Рег. мастерская\DSC01199.JPG"/>
          <p:cNvPicPr/>
          <p:nvPr/>
        </p:nvPicPr>
        <p:blipFill>
          <a:blip r:embed="rId5" cstate="print">
            <a:lum bright="20000" contrast="20000"/>
          </a:blip>
          <a:srcRect t="32479"/>
          <a:stretch>
            <a:fillRect/>
          </a:stretch>
        </p:blipFill>
        <p:spPr bwMode="auto">
          <a:xfrm>
            <a:off x="5796136" y="1239417"/>
            <a:ext cx="3552173" cy="1799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78" y="4159294"/>
            <a:ext cx="3468986" cy="2601739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3560978" y="3193774"/>
            <a:ext cx="5496371" cy="112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Всякое обучение становится ярче, богаче от каждого соприкосновения с историей изучаемого предмета.</a:t>
            </a:r>
          </a:p>
          <a:p>
            <a:pPr algn="r"/>
            <a:r>
              <a:rPr lang="ru-RU" sz="2000" dirty="0" smtClean="0"/>
              <a:t>Жуль Анри Пуанкаре</a:t>
            </a:r>
            <a:endParaRPr lang="uk-UA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89" y="1124744"/>
            <a:ext cx="1380260" cy="1880724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13" name="Рисунок 12" descr="F:\Картинки\школа №4\мастерская\мастерская 06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3615" y="4639100"/>
            <a:ext cx="1983733" cy="148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67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9540" y="404664"/>
            <a:ext cx="9074460" cy="11247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Предмет математики настолько серьезен,</a:t>
            </a:r>
          </a:p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что нужно не упускать случая делать его</a:t>
            </a:r>
          </a:p>
          <a:p>
            <a:pPr algn="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немного занимательным.</a:t>
            </a:r>
          </a:p>
          <a:p>
            <a:pPr algn="r"/>
            <a:r>
              <a:rPr lang="ru-RU" sz="2000" dirty="0" err="1" smtClean="0"/>
              <a:t>Блез</a:t>
            </a:r>
            <a:r>
              <a:rPr lang="ru-RU" sz="2000" dirty="0" smtClean="0"/>
              <a:t> Паскаль</a:t>
            </a:r>
            <a:endParaRPr lang="uk-UA" sz="2000" dirty="0"/>
          </a:p>
        </p:txBody>
      </p:sp>
      <p:grpSp>
        <p:nvGrpSpPr>
          <p:cNvPr id="7" name="Группа 6"/>
          <p:cNvGrpSpPr/>
          <p:nvPr/>
        </p:nvGrpSpPr>
        <p:grpSpPr>
          <a:xfrm>
            <a:off x="179512" y="1529409"/>
            <a:ext cx="5789276" cy="792088"/>
            <a:chOff x="2023084" y="1673025"/>
            <a:chExt cx="5789276" cy="79208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023084" y="1673025"/>
              <a:ext cx="2592288" cy="792088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1 2 3 4 5</a:t>
              </a:r>
              <a:endParaRPr lang="ru-RU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44008" y="1673025"/>
              <a:ext cx="1584176" cy="792088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6 7 8</a:t>
              </a:r>
              <a:endParaRPr lang="ru-RU" sz="5400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6228184" y="1673025"/>
              <a:ext cx="1584176" cy="792088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5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9 10</a:t>
              </a:r>
              <a:endParaRPr lang="ru-RU" sz="5400" dirty="0"/>
            </a:p>
          </p:txBody>
        </p:sp>
      </p:grpSp>
      <p:sp>
        <p:nvSpPr>
          <p:cNvPr id="8" name="Пятно 1 7"/>
          <p:cNvSpPr/>
          <p:nvPr/>
        </p:nvSpPr>
        <p:spPr>
          <a:xfrm>
            <a:off x="2763089" y="1350260"/>
            <a:ext cx="720080" cy="1152128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2467691"/>
            <a:ext cx="4968552" cy="32986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 rot="20437041">
            <a:off x="4496458" y="5259072"/>
            <a:ext cx="45544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Bottom">
              <a:avLst>
                <a:gd name="adj" fmla="val 60000"/>
              </a:avLst>
            </a:prstTxWarp>
            <a:spAutoFit/>
          </a:bodyPr>
          <a:lstStyle/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САМООЦЕНКА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903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379" y="476672"/>
            <a:ext cx="70446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МОТИВАЦИЯ УЧЕБНОЙ ДЕЯТЕЛЬНОСТИ УЧАЩИХСЯ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83768" y="2276872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9307" y="1124744"/>
            <a:ext cx="2664296" cy="806307"/>
            <a:chOff x="5286327" y="1442687"/>
            <a:chExt cx="2664296" cy="806307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8" name="Половина рамки 7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9" name="Половина рамки 8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Половина рамки 9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Половина рамки 10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7" name="Прямоугольник 6"/>
            <p:cNvSpPr/>
            <p:nvPr/>
          </p:nvSpPr>
          <p:spPr>
            <a:xfrm>
              <a:off x="5286327" y="1595642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 smtClean="0"/>
                <a:t>СМОТРЕТЬ – НЕ ЗНАЧИТ ВИДЕТЬ!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1973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379" y="476672"/>
            <a:ext cx="70446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МОТИВАЦИЯ УЧЕБНОЙ ДЕЯТЕЛЬНОСТИ УЧАЩИХСЯ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1124744"/>
            <a:ext cx="2664296" cy="806307"/>
            <a:chOff x="5296532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96532" y="1547195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/>
                <a:t>ИГРА </a:t>
              </a:r>
            </a:p>
            <a:p>
              <a:pPr lvl="0" algn="ctr"/>
              <a:r>
                <a:rPr lang="en-US" dirty="0"/>
                <a:t>“</a:t>
              </a:r>
              <a:r>
                <a:rPr lang="ru-RU" dirty="0"/>
                <a:t>ЗНАЕТЕ ЛИ ВЫ ЧТО…</a:t>
              </a:r>
              <a:r>
                <a:rPr lang="en-US" dirty="0"/>
                <a:t>?”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03" y="1124743"/>
            <a:ext cx="805841" cy="771972"/>
          </a:xfrm>
          <a:prstGeom prst="rect">
            <a:avLst/>
          </a:prstGeom>
        </p:spPr>
      </p:pic>
      <p:pic>
        <p:nvPicPr>
          <p:cNvPr id="1026" name="Picture 2" descr="http://tolstoy.tatmuseum.ru/wp-content/uploads/2014/12/%D0%A2.%D0%9B.-%D0%A2%D0%BE%D0%BB%D1%81%D1%82%D0%B0%D1%8F-%D0%A1%D1%83%D1%85%D0%BE%D1%82%D0%B8%D0%BD%D0%B0.-%D0%9F%D0%BE%D1%80%D1%82%D1%80%D0%B5%D1%82-%D0%A2%D0%BE%D0%BB%D1%81%D1%82%D0%BE%D0%B3%D0%BE-%D0%B2-%D0%BA%D1%80%D0%B5%D1%81%D0%BB%D0%B5-%D1%81-%D0%BA%D0%BD%D0%B8%D0%B3%D0%BE%D0%B9-%D0%B2-%D1%80%D1%83%D0%BA%D0%B5.-1891-%D0%B3.-%D0%9A%D0%BE%D0%BF%D0%B8%D1%8F-%D1%81-%D0%BE%D1%80%D0%B8%D0%B3%D0%B8%D0%BD%D0%B0%D0%BB%D0%B0-%D0%98.%D0%95.-%D0%A0%D0%B5%D0%BF%D0%B8%D0%BD%D0%B0.-1887-%D0%B3.-%D0%A5%D0%BE%D0%BB%D1%81%D1%82-%D0%BC%D0%B0%D1%81%D0%BB%D0%BE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22" y="1990926"/>
            <a:ext cx="3028450" cy="453382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ooksiti.net.ru/books/456908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253" y="2420888"/>
            <a:ext cx="3068171" cy="2703804"/>
          </a:xfrm>
          <a:prstGeom prst="rect">
            <a:avLst/>
          </a:prstGeom>
          <a:noFill/>
          <a:ln>
            <a:solidFill>
              <a:srgbClr val="00B0F0"/>
            </a:solidFill>
          </a:ln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media.ozon.ru/multimedia/books_ill/1010332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90926"/>
            <a:ext cx="2737643" cy="4121182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2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379" y="476672"/>
            <a:ext cx="70446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МОТИВАЦИЯ УЧЕБНОЙ ДЕЯТЕЛЬНОСТИ УЧАЩИХСЯ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1124744"/>
            <a:ext cx="2664296" cy="806307"/>
            <a:chOff x="5296532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96532" y="1547195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/>
                <a:t>ИГРА </a:t>
              </a:r>
            </a:p>
            <a:p>
              <a:pPr lvl="0" algn="ctr"/>
              <a:r>
                <a:rPr lang="en-US" dirty="0"/>
                <a:t>“</a:t>
              </a:r>
              <a:r>
                <a:rPr lang="ru-RU" dirty="0"/>
                <a:t>ЗНАЕТЕ ЛИ ВЫ ЧТО…</a:t>
              </a:r>
              <a:r>
                <a:rPr lang="en-US" dirty="0"/>
                <a:t>?”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03" y="1124743"/>
            <a:ext cx="805841" cy="771972"/>
          </a:xfrm>
          <a:prstGeom prst="rect">
            <a:avLst/>
          </a:prstGeom>
        </p:spPr>
      </p:pic>
      <p:pic>
        <p:nvPicPr>
          <p:cNvPr id="4098" name="Picture 2" descr="http://p2.la-img.com/642/16925/5635122_1_l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83" y="1924031"/>
            <a:ext cx="4128393" cy="337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3d-toy.ru/upload/iblock/f9c/f9c684214c3eb9fb01422d4feb9254f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6721">
            <a:off x="49140" y="2185606"/>
            <a:ext cx="2632773" cy="2632773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bookin.org.ru/book/48438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27" y="1919707"/>
            <a:ext cx="2034261" cy="2978607"/>
          </a:xfrm>
          <a:prstGeom prst="rect">
            <a:avLst/>
          </a:prstGeom>
          <a:noFill/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bestseller.kz/upload/iblock/93d/93d9637bcd5e88a711a6bc7c32b3ff4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57" y="4081566"/>
            <a:ext cx="2127233" cy="3054489"/>
          </a:xfrm>
          <a:prstGeom prst="rect">
            <a:avLst/>
          </a:prstGeom>
          <a:noFill/>
          <a:scene3d>
            <a:camera prst="isometricBottomDown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ozon-st.cdn.ngenix.net/multimedia/100550584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426" y="4044403"/>
            <a:ext cx="2352526" cy="3353907"/>
          </a:xfrm>
          <a:prstGeom prst="rect">
            <a:avLst/>
          </a:prstGeom>
          <a:noFill/>
          <a:scene3d>
            <a:camera prst="isometricTopUp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93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9379" y="476672"/>
            <a:ext cx="70446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МОТИВАЦИЯ УЧЕБНОЙ ДЕЯТЕЛЬНОСТИ УЧАЩИХСЯ</a:t>
            </a:r>
            <a:endParaRPr lang="ru-RU" sz="2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05339" y="0"/>
            <a:ext cx="4238661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sz="3200" b="1" dirty="0">
                <a:ln/>
                <a:solidFill>
                  <a:schemeClr val="accent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28k + 30n + 31m = 365</a:t>
            </a:r>
            <a:r>
              <a:rPr lang="ru-RU" sz="3200" b="1" dirty="0">
                <a:ln/>
                <a:solidFill>
                  <a:schemeClr val="accent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79512" y="1124744"/>
            <a:ext cx="2664296" cy="806307"/>
            <a:chOff x="5296532" y="1442687"/>
            <a:chExt cx="2664296" cy="80630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5296532" y="1442687"/>
              <a:ext cx="2654091" cy="806307"/>
              <a:chOff x="5296532" y="1442687"/>
              <a:chExt cx="2654091" cy="806307"/>
            </a:xfrm>
          </p:grpSpPr>
          <p:sp>
            <p:nvSpPr>
              <p:cNvPr id="5" name="Половина рамки 4"/>
              <p:cNvSpPr/>
              <p:nvPr/>
            </p:nvSpPr>
            <p:spPr>
              <a:xfrm>
                <a:off x="5296532" y="1449707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6" name="Половина рамки 5"/>
              <p:cNvSpPr/>
              <p:nvPr/>
            </p:nvSpPr>
            <p:spPr>
              <a:xfrm rot="5400000">
                <a:off x="7530024" y="1442741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3311292"/>
                  <a:satOff val="13270"/>
                  <a:lumOff val="2876"/>
                  <a:alphaOff val="0"/>
                </a:schemeClr>
              </a:fillRef>
              <a:effectRef idx="0">
                <a:schemeClr val="accent5">
                  <a:hueOff val="-3311292"/>
                  <a:satOff val="13270"/>
                  <a:lumOff val="287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7" name="Половина рамки 6"/>
              <p:cNvSpPr/>
              <p:nvPr/>
            </p:nvSpPr>
            <p:spPr>
              <a:xfrm rot="16200000">
                <a:off x="5296478" y="1828394"/>
                <a:ext cx="420654" cy="420545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6622584"/>
                  <a:satOff val="26541"/>
                  <a:lumOff val="5752"/>
                  <a:alphaOff val="0"/>
                </a:schemeClr>
              </a:fillRef>
              <a:effectRef idx="0">
                <a:schemeClr val="accent5">
                  <a:hueOff val="-6622584"/>
                  <a:satOff val="26541"/>
                  <a:lumOff val="575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Половина рамки 7"/>
              <p:cNvSpPr/>
              <p:nvPr/>
            </p:nvSpPr>
            <p:spPr>
              <a:xfrm rot="10800000">
                <a:off x="7530078" y="1821319"/>
                <a:ext cx="420545" cy="420654"/>
              </a:xfrm>
              <a:prstGeom prst="halfFrame">
                <a:avLst>
                  <a:gd name="adj1" fmla="val 25770"/>
                  <a:gd name="adj2" fmla="val 2577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-9933876"/>
                  <a:satOff val="39811"/>
                  <a:lumOff val="8628"/>
                  <a:alphaOff val="0"/>
                </a:schemeClr>
              </a:fillRef>
              <a:effectRef idx="0">
                <a:schemeClr val="accent5">
                  <a:hueOff val="-9933876"/>
                  <a:satOff val="39811"/>
                  <a:lumOff val="8628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0" name="Прямоугольник 9"/>
            <p:cNvSpPr/>
            <p:nvPr/>
          </p:nvSpPr>
          <p:spPr>
            <a:xfrm>
              <a:off x="5296532" y="1547195"/>
              <a:ext cx="266429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dirty="0"/>
                <a:t>ИГРА </a:t>
              </a:r>
            </a:p>
            <a:p>
              <a:pPr lvl="0" algn="ctr"/>
              <a:r>
                <a:rPr lang="en-US" dirty="0"/>
                <a:t>“</a:t>
              </a:r>
              <a:r>
                <a:rPr lang="ru-RU" dirty="0"/>
                <a:t>ЗНАЕТЕ ЛИ ВЫ ЧТО…</a:t>
              </a:r>
              <a:r>
                <a:rPr lang="en-US" dirty="0"/>
                <a:t>?”</a:t>
              </a:r>
              <a:endParaRPr lang="ru-RU" dirty="0"/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603" y="1124743"/>
            <a:ext cx="805841" cy="771972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2413057" y="2198155"/>
            <a:ext cx="4839745" cy="3928261"/>
            <a:chOff x="3639443" y="2523875"/>
            <a:chExt cx="4839745" cy="3928261"/>
          </a:xfrm>
        </p:grpSpPr>
        <p:pic>
          <p:nvPicPr>
            <p:cNvPr id="2052" name="Picture 4" descr="http://cheerick.ru/pics/t3/82-1.gif?149427237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9443" y="2523875"/>
              <a:ext cx="4839745" cy="392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worldfb.ru/misc/i/gallery/26186/567490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CFDEF"/>
                </a:clrFrom>
                <a:clrTo>
                  <a:srgbClr val="FCFD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0" y="2825892"/>
              <a:ext cx="3295650" cy="33242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0366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837</Words>
  <Application>Microsoft Office PowerPoint</Application>
  <PresentationFormat>Экран (4:3)</PresentationFormat>
  <Paragraphs>273</Paragraphs>
  <Slides>29</Slides>
  <Notes>3</Notes>
  <HiddenSlides>3</HiddenSlides>
  <MMClips>0</MMClips>
  <ScaleCrop>false</ScaleCrop>
  <HeadingPairs>
    <vt:vector size="6" baseType="variant">
      <vt:variant>
        <vt:lpstr>Тема</vt:lpstr>
      </vt:variant>
      <vt:variant>
        <vt:i4>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Тема Office</vt:lpstr>
      <vt:lpstr>Специальное оформление</vt:lpstr>
      <vt:lpstr>Оформление по умолчанию</vt:lpstr>
      <vt:lpstr>1_Оформление по умолчанию</vt:lpstr>
      <vt:lpstr>2_Оформление по умолчанию</vt:lpstr>
      <vt:lpstr>Формула</vt:lpstr>
      <vt:lpstr>Эффективные методы обучения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Павел</dc:creator>
  <cp:lastModifiedBy>1</cp:lastModifiedBy>
  <cp:revision>109</cp:revision>
  <dcterms:created xsi:type="dcterms:W3CDTF">2009-01-08T12:15:48Z</dcterms:created>
  <dcterms:modified xsi:type="dcterms:W3CDTF">2019-02-24T13:32:41Z</dcterms:modified>
</cp:coreProperties>
</file>