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83" r:id="rId3"/>
    <p:sldId id="258" r:id="rId4"/>
    <p:sldId id="270" r:id="rId5"/>
    <p:sldId id="289" r:id="rId6"/>
    <p:sldId id="290" r:id="rId7"/>
    <p:sldId id="291" r:id="rId8"/>
    <p:sldId id="295" r:id="rId9"/>
    <p:sldId id="298" r:id="rId10"/>
    <p:sldId id="293" r:id="rId11"/>
    <p:sldId id="301" r:id="rId12"/>
    <p:sldId id="299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303" r:id="rId21"/>
    <p:sldId id="305" r:id="rId22"/>
    <p:sldId id="339" r:id="rId23"/>
    <p:sldId id="307" r:id="rId24"/>
    <p:sldId id="341" r:id="rId25"/>
    <p:sldId id="311" r:id="rId26"/>
    <p:sldId id="314" r:id="rId27"/>
    <p:sldId id="315" r:id="rId28"/>
    <p:sldId id="317" r:id="rId29"/>
    <p:sldId id="323" r:id="rId30"/>
    <p:sldId id="319" r:id="rId31"/>
    <p:sldId id="320" r:id="rId32"/>
    <p:sldId id="322" r:id="rId33"/>
    <p:sldId id="272" r:id="rId34"/>
    <p:sldId id="324" r:id="rId35"/>
    <p:sldId id="326" r:id="rId36"/>
    <p:sldId id="327" r:id="rId37"/>
    <p:sldId id="329" r:id="rId38"/>
    <p:sldId id="328" r:id="rId39"/>
    <p:sldId id="342" r:id="rId40"/>
    <p:sldId id="334" r:id="rId41"/>
    <p:sldId id="340" r:id="rId42"/>
    <p:sldId id="26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703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..\..\..\Program%20Files\DOS\Nat\Start.ex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jpeg"/><Relationship Id="rId7" Type="http://schemas.openxmlformats.org/officeDocument/2006/relationships/image" Target="../media/image5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5.jpeg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smtClean="0">
                <a:solidFill>
                  <a:schemeClr val="bg2">
                    <a:lumMod val="50000"/>
                  </a:schemeClr>
                </a:solidFill>
              </a:rPr>
              <a:t>Внеклассное  занятие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00430" y="1571612"/>
            <a:ext cx="5438440" cy="5000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«Здоровье-это жизнь» 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подготовили: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учителя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начальных  классов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ГКОУ АО «СОШ№4»</a:t>
            </a:r>
          </a:p>
          <a:p>
            <a:pPr algn="ctr"/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Копенкина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Л.П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Сапрыкина..Е.И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Наши помощники</a:t>
            </a:r>
            <a:b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в сохранении здоровья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071670" y="1571612"/>
            <a:ext cx="4286280" cy="936625"/>
          </a:xfrm>
          <a:prstGeom prst="ellipse">
            <a:avLst/>
          </a:prstGeom>
          <a:solidFill>
            <a:srgbClr val="FFFF66"/>
          </a:solidFill>
          <a:ln w="381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071670" y="4000505"/>
            <a:ext cx="4143404" cy="1071569"/>
          </a:xfrm>
          <a:prstGeom prst="ellipse">
            <a:avLst/>
          </a:prstGeom>
          <a:solidFill>
            <a:srgbClr val="FFCCFF"/>
          </a:solidFill>
          <a:ln w="381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dirty="0" smtClean="0">
                <a:solidFill>
                  <a:srgbClr val="7030A0"/>
                </a:solidFill>
              </a:rPr>
              <a:t>Личная гигиена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42844" y="2643183"/>
            <a:ext cx="4857784" cy="928694"/>
          </a:xfrm>
          <a:prstGeom prst="ellipse">
            <a:avLst/>
          </a:prstGeom>
          <a:solidFill>
            <a:srgbClr val="99FFCC"/>
          </a:solidFill>
          <a:ln w="381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Правильное питание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857488" y="1785926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Режим дня</a:t>
            </a:r>
          </a:p>
        </p:txBody>
      </p:sp>
      <p:pic>
        <p:nvPicPr>
          <p:cNvPr id="35852" name="Picture 12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280987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071942"/>
            <a:ext cx="206692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071546"/>
            <a:ext cx="23098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3"/>
          <p:cNvSpPr>
            <a:spLocks noChangeArrowheads="1"/>
          </p:cNvSpPr>
          <p:nvPr/>
        </p:nvSpPr>
        <p:spPr bwMode="auto">
          <a:xfrm rot="10800000" flipV="1">
            <a:off x="142844" y="5500702"/>
            <a:ext cx="4714908" cy="114300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Занятие физкультурой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6" descr="http://www.edu.cap.ru/home/4166/2012/zog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143512"/>
            <a:ext cx="157163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0" grpId="0" animBg="1"/>
      <p:bldP spid="19461" grpId="0" animBg="1"/>
      <p:bldP spid="35848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229600" cy="1631976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Что такое- режим дня?</a:t>
            </a:r>
          </a:p>
        </p:txBody>
      </p:sp>
      <p:pic>
        <p:nvPicPr>
          <p:cNvPr id="5" name="Picture 2" descr="C:\Users\user\YandexDisk-osadchaya.olgaos\Загрузки\91009952_resim_dn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57298"/>
            <a:ext cx="4267570" cy="480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-396552" y="7030616"/>
            <a:ext cx="8229600" cy="214808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YandexDisk-osadchaya.olgaos\Загрузки\g86b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544949" cy="6408712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971600" y="476672"/>
            <a:ext cx="7632848" cy="9864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422" y="553997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группах.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85927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Составить режим дня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pic>
        <p:nvPicPr>
          <p:cNvPr id="4" name="Picture 4" descr="c429ee41ba61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2484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270915985f52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14438"/>
            <a:ext cx="4032448" cy="5022874"/>
          </a:xfrm>
          <a:prstGeom prst="rect">
            <a:avLst/>
          </a:prstGeom>
          <a:noFill/>
        </p:spPr>
      </p:pic>
      <p:sp>
        <p:nvSpPr>
          <p:cNvPr id="11" name="Волна 10"/>
          <p:cNvSpPr/>
          <p:nvPr/>
        </p:nvSpPr>
        <p:spPr>
          <a:xfrm>
            <a:off x="2483768" y="1412776"/>
            <a:ext cx="2016224" cy="113042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Подъём</a:t>
            </a:r>
            <a:endParaRPr lang="ru-RU" sz="3200" b="1" dirty="0"/>
          </a:p>
        </p:txBody>
      </p:sp>
      <p:sp>
        <p:nvSpPr>
          <p:cNvPr id="13" name="Волна 12"/>
          <p:cNvSpPr/>
          <p:nvPr/>
        </p:nvSpPr>
        <p:spPr>
          <a:xfrm>
            <a:off x="4716016" y="4581128"/>
            <a:ext cx="2016224" cy="12024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Зарядка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6ef2c4d023c6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032448" cy="4752528"/>
          </a:xfrm>
          <a:prstGeom prst="rect">
            <a:avLst/>
          </a:prstGeom>
          <a:noFill/>
        </p:spPr>
      </p:pic>
      <p:pic>
        <p:nvPicPr>
          <p:cNvPr id="5" name="Picture 6" descr="0c6106eabb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484784"/>
            <a:ext cx="4112618" cy="4684125"/>
          </a:xfrm>
          <a:prstGeom prst="rect">
            <a:avLst/>
          </a:prstGeom>
          <a:noFill/>
          <a:ln/>
        </p:spPr>
      </p:pic>
      <p:sp>
        <p:nvSpPr>
          <p:cNvPr id="6" name="Волна 5"/>
          <p:cNvSpPr/>
          <p:nvPr/>
        </p:nvSpPr>
        <p:spPr>
          <a:xfrm>
            <a:off x="323528" y="1556792"/>
            <a:ext cx="18002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Умывание</a:t>
            </a:r>
            <a:endParaRPr lang="ru-RU" sz="2800" b="1" dirty="0"/>
          </a:p>
        </p:txBody>
      </p:sp>
      <p:sp>
        <p:nvSpPr>
          <p:cNvPr id="7" name="Волна 6"/>
          <p:cNvSpPr/>
          <p:nvPr/>
        </p:nvSpPr>
        <p:spPr>
          <a:xfrm>
            <a:off x="4644008" y="1628800"/>
            <a:ext cx="1656184" cy="93610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Завтрак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4ca1f4b728b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994932" cy="4867143"/>
          </a:xfrm>
          <a:prstGeom prst="rect">
            <a:avLst/>
          </a:prstGeom>
          <a:noFill/>
        </p:spPr>
      </p:pic>
      <p:pic>
        <p:nvPicPr>
          <p:cNvPr id="5" name="Picture 8" descr="7428d74289b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104456" cy="4783841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1043608" y="1412776"/>
            <a:ext cx="2808312" cy="7200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Дорога в школу</a:t>
            </a:r>
            <a:endParaRPr lang="ru-RU" sz="2800" b="1" dirty="0"/>
          </a:p>
        </p:txBody>
      </p:sp>
      <p:sp>
        <p:nvSpPr>
          <p:cNvPr id="7" name="Волна 6"/>
          <p:cNvSpPr/>
          <p:nvPr/>
        </p:nvSpPr>
        <p:spPr>
          <a:xfrm>
            <a:off x="5076056" y="1484784"/>
            <a:ext cx="3168352" cy="62636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Занятия в школе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ost-53751-1221158065т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84784"/>
            <a:ext cx="4320480" cy="5112568"/>
          </a:xfrm>
          <a:noFill/>
          <a:ln/>
        </p:spPr>
      </p:pic>
      <p:sp>
        <p:nvSpPr>
          <p:cNvPr id="5" name="Волна 4"/>
          <p:cNvSpPr/>
          <p:nvPr/>
        </p:nvSpPr>
        <p:spPr>
          <a:xfrm>
            <a:off x="323528" y="1484784"/>
            <a:ext cx="2808312" cy="864096"/>
          </a:xfrm>
          <a:prstGeom prst="wave">
            <a:avLst>
              <a:gd name="adj1" fmla="val 12500"/>
              <a:gd name="adj2" fmla="val -1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Дорога домой</a:t>
            </a:r>
            <a:endParaRPr lang="ru-RU" sz="2800" b="1" dirty="0"/>
          </a:p>
        </p:txBody>
      </p:sp>
      <p:pic>
        <p:nvPicPr>
          <p:cNvPr id="6" name="Picture 5" descr="540bbb08e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729411" cy="5088620"/>
          </a:xfrm>
          <a:prstGeom prst="rect">
            <a:avLst/>
          </a:prstGeom>
          <a:noFill/>
        </p:spPr>
      </p:pic>
      <p:sp>
        <p:nvSpPr>
          <p:cNvPr id="7" name="Волна 6"/>
          <p:cNvSpPr/>
          <p:nvPr/>
        </p:nvSpPr>
        <p:spPr>
          <a:xfrm>
            <a:off x="5004048" y="1556792"/>
            <a:ext cx="1584176" cy="8640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Обед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00a613512fa5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960440" cy="4752528"/>
          </a:xfrm>
          <a:prstGeom prst="rect">
            <a:avLst/>
          </a:prstGeom>
          <a:noFill/>
        </p:spPr>
      </p:pic>
      <p:pic>
        <p:nvPicPr>
          <p:cNvPr id="5" name="Picture 8" descr="53f2c2f77d9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120" y="1484784"/>
            <a:ext cx="3752998" cy="4805908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611560" y="1484784"/>
            <a:ext cx="1584176" cy="576064"/>
          </a:xfrm>
          <a:prstGeom prst="wave">
            <a:avLst>
              <a:gd name="adj1" fmla="val 7885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Игры</a:t>
            </a:r>
            <a:endParaRPr lang="ru-RU" sz="2800" b="1" dirty="0"/>
          </a:p>
        </p:txBody>
      </p:sp>
      <p:sp>
        <p:nvSpPr>
          <p:cNvPr id="7" name="Волна 6"/>
          <p:cNvSpPr/>
          <p:nvPr/>
        </p:nvSpPr>
        <p:spPr>
          <a:xfrm>
            <a:off x="4788024" y="5373216"/>
            <a:ext cx="3744416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Подготовка к урокам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post-53751-1221413255ти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84784"/>
            <a:ext cx="3915029" cy="4957081"/>
          </a:xfrm>
          <a:prstGeom prst="rect">
            <a:avLst/>
          </a:prstGeom>
          <a:noFill/>
        </p:spPr>
      </p:pic>
      <p:pic>
        <p:nvPicPr>
          <p:cNvPr id="6" name="Picture 6" descr="4bd47120e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484784"/>
            <a:ext cx="4143529" cy="4968552"/>
          </a:xfrm>
          <a:prstGeom prst="rect">
            <a:avLst/>
          </a:prstGeom>
          <a:noFill/>
        </p:spPr>
      </p:pic>
      <p:sp>
        <p:nvSpPr>
          <p:cNvPr id="7" name="Волна 6"/>
          <p:cNvSpPr/>
          <p:nvPr/>
        </p:nvSpPr>
        <p:spPr>
          <a:xfrm>
            <a:off x="611560" y="1484784"/>
            <a:ext cx="1800200" cy="720080"/>
          </a:xfrm>
          <a:prstGeom prst="wave">
            <a:avLst>
              <a:gd name="adj1" fmla="val 12500"/>
              <a:gd name="adj2" fmla="val -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Ужин</a:t>
            </a:r>
            <a:endParaRPr lang="ru-RU" sz="2800" b="1" dirty="0"/>
          </a:p>
        </p:txBody>
      </p:sp>
      <p:sp>
        <p:nvSpPr>
          <p:cNvPr id="8" name="Волна 7"/>
          <p:cNvSpPr/>
          <p:nvPr/>
        </p:nvSpPr>
        <p:spPr>
          <a:xfrm>
            <a:off x="4716016" y="1556792"/>
            <a:ext cx="2808312" cy="50405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Свободное время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852cb4bd7594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462902"/>
            <a:ext cx="5328592" cy="5395098"/>
          </a:xfrm>
          <a:noFill/>
          <a:ln/>
        </p:spPr>
      </p:pic>
      <p:sp>
        <p:nvSpPr>
          <p:cNvPr id="5" name="8-конечная звезда 4"/>
          <p:cNvSpPr/>
          <p:nvPr/>
        </p:nvSpPr>
        <p:spPr>
          <a:xfrm>
            <a:off x="1475656" y="1628800"/>
            <a:ext cx="3312368" cy="163448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Спокойной ночи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user\YandexDisk-osadchaya.olgaos\Загрузки\151238071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424862" cy="631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43042" y="857232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СКАЗКА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1071546"/>
            <a:ext cx="42148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выполняя режим, человек успевает сделать больше. 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mediasubs.ru/group/uploads/lu/luchshie-pritchi-vseh-vremen-i-narodov/image2/kNzEtYT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643182"/>
            <a:ext cx="4786346" cy="3711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00166" y="928670"/>
            <a:ext cx="1679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b="1" i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85842"/>
            <a:ext cx="8229600" cy="241461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5300" dirty="0" smtClean="0">
                <a:solidFill>
                  <a:srgbClr val="FFFF00"/>
                </a:solidFill>
                <a:latin typeface="Comic Sans MS" pitchFamily="66" charset="0"/>
              </a:rPr>
              <a:t>«Правильное питание» </a:t>
            </a:r>
            <a:endParaRPr lang="ru-RU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97425"/>
            <a:ext cx="8229600" cy="180022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	</a:t>
            </a:r>
            <a:endParaRPr lang="ru-RU" sz="2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6628" name="Picture 4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00212"/>
            <a:ext cx="4786345" cy="437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5794"/>
            <a:ext cx="8229600" cy="210980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sz="3200" b="1" dirty="0" smtClean="0"/>
              <a:t>В СОСТАВ КОТОРОГО  ВХОДЯТ:</a:t>
            </a:r>
            <a:endParaRPr lang="ru-RU" b="1" dirty="0" smtClean="0"/>
          </a:p>
        </p:txBody>
      </p:sp>
      <p:pic>
        <p:nvPicPr>
          <p:cNvPr id="28675" name="Picture 4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6106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00232" y="428604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Правильное питание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2743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Считаете ли вы, </a:t>
            </a:r>
            <a:br>
              <a:rPr lang="ru-RU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что все продукты одинаковы, и можно есть всё что хочешь и когда хочешь ?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971800" y="5486400"/>
            <a:ext cx="1584325" cy="64928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971800" y="4191000"/>
            <a:ext cx="1584325" cy="6492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648200" y="4191000"/>
            <a:ext cx="297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/>
              <a:t>НЕТ</a:t>
            </a:r>
          </a:p>
          <a:p>
            <a:endParaRPr lang="ru-RU" sz="4000" b="1" dirty="0"/>
          </a:p>
          <a:p>
            <a:r>
              <a:rPr lang="ru-RU" sz="4000" b="1" dirty="0"/>
              <a:t>ДА</a:t>
            </a:r>
          </a:p>
        </p:txBody>
      </p:sp>
      <p:sp>
        <p:nvSpPr>
          <p:cNvPr id="27654" name="AutoShape 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 animBg="1"/>
      <p:bldP spid="58373" grpId="0" animBg="1"/>
      <p:bldP spid="583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85786" y="2130425"/>
            <a:ext cx="6986614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 что содержится в продуктах питания?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 flipH="1">
            <a:off x="714348" y="214290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  о в 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щ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а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и 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у к т а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5477" name="Picture 5" descr="im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67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6" descr="морков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017713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7" descr="помид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785794"/>
            <a:ext cx="19431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8" descr="лу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581525"/>
            <a:ext cx="18954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3419475" y="1844675"/>
            <a:ext cx="2036763" cy="2622550"/>
          </a:xfrm>
          <a:prstGeom prst="rect">
            <a:avLst/>
          </a:prstGeom>
          <a:noFill/>
          <a:ln w="31750">
            <a:pattFill prst="shingle">
              <a:fgClr>
                <a:srgbClr val="00FF99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Витамин </a:t>
            </a:r>
            <a:r>
              <a:rPr lang="ru-RU" sz="5400" dirty="0"/>
              <a:t> </a:t>
            </a:r>
            <a:r>
              <a:rPr lang="ru-RU" sz="11000" dirty="0">
                <a:solidFill>
                  <a:srgbClr val="FFFF00"/>
                </a:solidFill>
              </a:rPr>
              <a:t>А</a:t>
            </a: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2627313" y="4652963"/>
            <a:ext cx="46085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FF00"/>
                </a:solidFill>
              </a:rPr>
              <a:t>Нужен,  чтобы  хорошо  </a:t>
            </a:r>
            <a:r>
              <a:rPr lang="ru-RU" sz="2400" dirty="0" smtClean="0">
                <a:solidFill>
                  <a:srgbClr val="FFFF00"/>
                </a:solidFill>
              </a:rPr>
              <a:t>расти, видеть  и иметь  </a:t>
            </a:r>
            <a:r>
              <a:rPr lang="ru-RU" sz="2400" dirty="0">
                <a:solidFill>
                  <a:srgbClr val="FFFF00"/>
                </a:solidFill>
              </a:rPr>
              <a:t>крепкие  зубы</a:t>
            </a:r>
            <a:r>
              <a:rPr lang="ru-RU" dirty="0"/>
              <a:t>.			</a:t>
            </a:r>
          </a:p>
        </p:txBody>
      </p:sp>
      <p:sp>
        <p:nvSpPr>
          <p:cNvPr id="30729" name="AutoShape 14"/>
          <p:cNvSpPr>
            <a:spLocks noChangeArrowheads="1"/>
          </p:cNvSpPr>
          <p:nvPr/>
        </p:nvSpPr>
        <p:spPr bwMode="auto">
          <a:xfrm>
            <a:off x="5940425" y="2708275"/>
            <a:ext cx="18002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AutoShape 15"/>
          <p:cNvSpPr>
            <a:spLocks noChangeArrowheads="1"/>
          </p:cNvSpPr>
          <p:nvPr/>
        </p:nvSpPr>
        <p:spPr bwMode="auto">
          <a:xfrm rot="10800000">
            <a:off x="900113" y="3357563"/>
            <a:ext cx="2159000" cy="71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AutoShape 17"/>
          <p:cNvSpPr>
            <a:spLocks noChangeArrowheads="1"/>
          </p:cNvSpPr>
          <p:nvPr/>
        </p:nvSpPr>
        <p:spPr bwMode="auto">
          <a:xfrm rot="-5400000">
            <a:off x="2339975" y="1195388"/>
            <a:ext cx="574675" cy="1152525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AutoShape 18"/>
          <p:cNvSpPr>
            <a:spLocks noChangeArrowheads="1"/>
          </p:cNvSpPr>
          <p:nvPr/>
        </p:nvSpPr>
        <p:spPr bwMode="auto">
          <a:xfrm rot="5400000">
            <a:off x="5940425" y="3787775"/>
            <a:ext cx="574675" cy="1152525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30727" grpId="0" animBg="1"/>
      <p:bldP spid="307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свек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20653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ябло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23399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 descr="огурей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450" y="188913"/>
            <a:ext cx="20558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 descr="реп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0188" y="4076700"/>
            <a:ext cx="2273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3348038" y="1125538"/>
            <a:ext cx="2160587" cy="3228975"/>
          </a:xfrm>
          <a:prstGeom prst="rect">
            <a:avLst/>
          </a:prstGeom>
          <a:noFill/>
          <a:ln w="28575">
            <a:pattFill prst="shingle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FF00"/>
                </a:solidFill>
              </a:rPr>
              <a:t>Витамин  </a:t>
            </a:r>
            <a:r>
              <a:rPr lang="ru-RU" sz="17200" dirty="0">
                <a:solidFill>
                  <a:srgbClr val="FFFF00"/>
                </a:solidFill>
              </a:rPr>
              <a:t>В</a:t>
            </a:r>
          </a:p>
        </p:txBody>
      </p:sp>
      <p:sp>
        <p:nvSpPr>
          <p:cNvPr id="31751" name="Text Box 14"/>
          <p:cNvSpPr txBox="1">
            <a:spLocks noChangeArrowheads="1"/>
          </p:cNvSpPr>
          <p:nvPr/>
        </p:nvSpPr>
        <p:spPr bwMode="auto">
          <a:xfrm>
            <a:off x="2771775" y="0"/>
            <a:ext cx="3729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FF00"/>
                </a:solidFill>
              </a:rPr>
              <a:t>Для  чего  он  нужен?</a:t>
            </a:r>
          </a:p>
        </p:txBody>
      </p:sp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827088" y="45815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3000364" y="4652963"/>
            <a:ext cx="351632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FF00"/>
                </a:solidFill>
              </a:rPr>
              <a:t>Чтобы  быть  сильными,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FF00"/>
                </a:solidFill>
              </a:rPr>
              <a:t>иметь  хороший  аппетит,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FFFF00"/>
                </a:solidFill>
              </a:rPr>
              <a:t>не  огорчаться  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FFFF00"/>
                </a:solidFill>
              </a:rPr>
              <a:t> не плакать  </a:t>
            </a:r>
            <a:r>
              <a:rPr lang="ru-RU" sz="2000" dirty="0">
                <a:solidFill>
                  <a:srgbClr val="FFFF00"/>
                </a:solidFill>
              </a:rPr>
              <a:t>по  пустякам.</a:t>
            </a:r>
          </a:p>
        </p:txBody>
      </p:sp>
      <p:sp>
        <p:nvSpPr>
          <p:cNvPr id="31754" name="AutoShape 17"/>
          <p:cNvSpPr>
            <a:spLocks noChangeArrowheads="1"/>
          </p:cNvSpPr>
          <p:nvPr/>
        </p:nvSpPr>
        <p:spPr bwMode="auto">
          <a:xfrm rot="-5400000">
            <a:off x="2592387" y="1447801"/>
            <a:ext cx="574675" cy="647700"/>
          </a:xfrm>
          <a:prstGeom prst="upArrow">
            <a:avLst>
              <a:gd name="adj1" fmla="val 50000"/>
              <a:gd name="adj2" fmla="val 28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8"/>
          <p:cNvSpPr>
            <a:spLocks noChangeArrowheads="1"/>
          </p:cNvSpPr>
          <p:nvPr/>
        </p:nvSpPr>
        <p:spPr bwMode="auto">
          <a:xfrm>
            <a:off x="5651500" y="2636838"/>
            <a:ext cx="18002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AutoShape 19"/>
          <p:cNvSpPr>
            <a:spLocks noChangeArrowheads="1"/>
          </p:cNvSpPr>
          <p:nvPr/>
        </p:nvSpPr>
        <p:spPr bwMode="auto">
          <a:xfrm rot="5400000">
            <a:off x="5796756" y="3788569"/>
            <a:ext cx="574675" cy="719138"/>
          </a:xfrm>
          <a:prstGeom prst="upArrow">
            <a:avLst>
              <a:gd name="adj1" fmla="val 50000"/>
              <a:gd name="adj2" fmla="val 312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AutoShape 20"/>
          <p:cNvSpPr>
            <a:spLocks noChangeArrowheads="1"/>
          </p:cNvSpPr>
          <p:nvPr/>
        </p:nvSpPr>
        <p:spPr bwMode="auto">
          <a:xfrm rot="10800000">
            <a:off x="971550" y="3068638"/>
            <a:ext cx="2159000" cy="71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апельс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2685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 descr="лим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60350"/>
            <a:ext cx="208756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995738" y="1700213"/>
            <a:ext cx="1655762" cy="3059112"/>
          </a:xfrm>
          <a:prstGeom prst="rect">
            <a:avLst/>
          </a:prstGeom>
          <a:noFill/>
          <a:ln w="41275">
            <a:pattFill prst="shingle">
              <a:fgClr>
                <a:srgbClr val="00FF99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Витамин</a:t>
            </a:r>
          </a:p>
          <a:p>
            <a:r>
              <a:rPr lang="ru-RU" sz="17200" dirty="0">
                <a:solidFill>
                  <a:srgbClr val="FFFF00"/>
                </a:solidFill>
              </a:rPr>
              <a:t>с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3454400" y="588963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	</a:t>
            </a:r>
          </a:p>
        </p:txBody>
      </p:sp>
      <p:pic>
        <p:nvPicPr>
          <p:cNvPr id="108553" name="Picture 9" descr="грана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143380"/>
            <a:ext cx="2225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0" descr="пере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508500"/>
            <a:ext cx="20081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11"/>
          <p:cNvSpPr txBox="1">
            <a:spLocks noChangeArrowheads="1"/>
          </p:cNvSpPr>
          <p:nvPr/>
        </p:nvSpPr>
        <p:spPr bwMode="auto">
          <a:xfrm rot="10800000" flipV="1">
            <a:off x="2625721" y="5015990"/>
            <a:ext cx="4538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</a:rPr>
              <a:t>Чтобы  реже  </a:t>
            </a:r>
            <a:r>
              <a:rPr lang="ru-RU" sz="2400" b="1" dirty="0" smtClean="0">
                <a:solidFill>
                  <a:srgbClr val="FFFF00"/>
                </a:solidFill>
              </a:rPr>
              <a:t>простужаться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2777" name="AutoShape 12"/>
          <p:cNvSpPr>
            <a:spLocks noChangeArrowheads="1"/>
          </p:cNvSpPr>
          <p:nvPr/>
        </p:nvSpPr>
        <p:spPr bwMode="auto">
          <a:xfrm rot="-5400000">
            <a:off x="2916238" y="1195388"/>
            <a:ext cx="574675" cy="1152525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3"/>
          <p:cNvSpPr>
            <a:spLocks noChangeArrowheads="1"/>
          </p:cNvSpPr>
          <p:nvPr/>
        </p:nvSpPr>
        <p:spPr bwMode="auto">
          <a:xfrm rot="10800000">
            <a:off x="468313" y="2781300"/>
            <a:ext cx="3167062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051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993" y="0"/>
                </a:moveTo>
                <a:lnTo>
                  <a:pt x="12386" y="7200"/>
                </a:lnTo>
                <a:lnTo>
                  <a:pt x="15472" y="7200"/>
                </a:lnTo>
                <a:lnTo>
                  <a:pt x="15472" y="18051"/>
                </a:lnTo>
                <a:lnTo>
                  <a:pt x="0" y="18051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4"/>
          <p:cNvSpPr>
            <a:spLocks noChangeArrowheads="1"/>
          </p:cNvSpPr>
          <p:nvPr/>
        </p:nvSpPr>
        <p:spPr bwMode="auto">
          <a:xfrm>
            <a:off x="6084888" y="2276475"/>
            <a:ext cx="1800225" cy="576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AutoShape 17"/>
          <p:cNvSpPr>
            <a:spLocks noChangeArrowheads="1"/>
          </p:cNvSpPr>
          <p:nvPr/>
        </p:nvSpPr>
        <p:spPr bwMode="auto">
          <a:xfrm rot="5400000">
            <a:off x="5940425" y="3787775"/>
            <a:ext cx="574675" cy="1152525"/>
          </a:xfrm>
          <a:prstGeom prst="up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285728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FFF00"/>
                </a:solidFill>
              </a:rPr>
              <a:t>Для  чего  он  нужен?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5429264"/>
            <a:ext cx="4143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</a:rPr>
              <a:t>Быть  бодрым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592933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</a:rPr>
              <a:t>Выздоравливать  при  болезни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13" grpId="0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YandexDisk-osadchaya.olgaos\Загрузки\g86b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544949" cy="6408712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971600" y="476672"/>
            <a:ext cx="7632848" cy="9864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422" y="553997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группах.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85927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«Юный кулинар»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14488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Составить из данных продуктов меню на день, используя</a:t>
            </a:r>
            <a:br>
              <a:rPr lang="ru-RU" b="1" dirty="0" smtClean="0"/>
            </a:br>
            <a:r>
              <a:rPr lang="ru-RU" b="1" dirty="0" smtClean="0"/>
              <a:t> « здоровые» продукты питания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YandexDisk-osadchaya.olgaos\Загрузки\1328616765_hxakfzpn9eiovm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467" y="0"/>
            <a:ext cx="933223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142852"/>
            <a:ext cx="3071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Жил был </a:t>
            </a:r>
            <a:r>
              <a:rPr lang="ru-RU" b="1" dirty="0" err="1" smtClean="0">
                <a:solidFill>
                  <a:srgbClr val="FFFF00"/>
                </a:solidFill>
              </a:rPr>
              <a:t>король.И</a:t>
            </a:r>
            <a:r>
              <a:rPr lang="ru-RU" b="1" dirty="0" smtClean="0">
                <a:solidFill>
                  <a:srgbClr val="FFFF00"/>
                </a:solidFill>
              </a:rPr>
              <a:t> всего у него было вдоволь. Да вот скучно стало ему жить на свете, и отправился он в путешествие  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YandexDisk-osadchaya.olgaos\Загрузки\g86b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544949" cy="6408712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971600" y="476672"/>
            <a:ext cx="7632848" cy="9864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422" y="553997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группах.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928802"/>
            <a:ext cx="673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«Из двух реклам найти антирекламу и прочитать её . 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71604" y="571481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7"/>
            <a:ext cx="80010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Питание должно быть полноценным,    чтобы присутствовали белки, жиры, углеводы.</a:t>
            </a:r>
            <a:endParaRPr lang="ru-RU" sz="12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lang="ru-RU" sz="11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643182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Питание должно быть регулярным.</a:t>
            </a:r>
            <a:endParaRPr lang="ru-RU" sz="12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0043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Питание должно быть умеренным: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не переедать, не перегружать свой желудок</a:t>
            </a:r>
            <a:r>
              <a:rPr lang="ru-RU" sz="20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43446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u="sng" dirty="0" smtClean="0">
                <a:solidFill>
                  <a:srgbClr val="FFFF00"/>
                </a:solidFill>
              </a:rPr>
              <a:t>Занятие    физкультурой</a:t>
            </a:r>
            <a:br>
              <a:rPr lang="ru-RU" sz="6000" b="1" u="sng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 ФРАГМЕНТ (5.38)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1026" name="Picture 2" descr="C:\Users\user\YandexDisk-osadchaya.olgaos\Загрузки\060912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19" y="1142984"/>
            <a:ext cx="8119929" cy="538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user\YandexDisk-osadchaya.olgaos\Загрузки\6c7d3dca39f6c8a9722efeb466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88" y="0"/>
            <a:ext cx="9243088" cy="6858000"/>
          </a:xfrm>
          <a:prstGeom prst="rect">
            <a:avLst/>
          </a:prstGeom>
          <a:noFill/>
        </p:spPr>
      </p:pic>
      <p:pic>
        <p:nvPicPr>
          <p:cNvPr id="6" name="Picture 2" descr="http://s42.radikal.ru/i095/0808/d7/7a7900fc4a3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1800200" cy="295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42.radikal.ru/i095/0808/d7/7a7900fc4a3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12776"/>
            <a:ext cx="3071813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42.radikal.ru/i095/0808/d7/7a7900fc4a3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7755" y="1412776"/>
            <a:ext cx="1947233" cy="320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Users\user\YandexDisk-osadchaya.olgaos\Загрузки\1033573-973a29481725a1b5fd0978a65eda64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92696"/>
            <a:ext cx="1438275" cy="1362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71604" y="428604"/>
            <a:ext cx="4079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</a:rPr>
              <a:t>Физминутка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Соблюдение гигиены.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ФРАГМЕНТ(2.58-3.23)</a:t>
            </a: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lichnaya_gigiena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00200"/>
            <a:ext cx="6500857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YandexDisk-osadchaya.olgaos\Загрузки\g86b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544949" cy="6408712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971600" y="476672"/>
            <a:ext cx="7632848" cy="9864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422" y="553997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группах.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357298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«</a:t>
            </a:r>
            <a:r>
              <a:rPr lang="ru-RU" sz="4000" b="1" dirty="0" smtClean="0">
                <a:solidFill>
                  <a:srgbClr val="C00000"/>
                </a:solidFill>
              </a:rPr>
              <a:t>Предметы личной гигиены».</a:t>
            </a: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Предметы личной гигиены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1)Разделите предметы  личной  гигиены на группы(</a:t>
            </a:r>
            <a:r>
              <a:rPr lang="ru-RU" i="1" dirty="0" err="1" smtClean="0">
                <a:solidFill>
                  <a:srgbClr val="FFFF00"/>
                </a:solidFill>
              </a:rPr>
              <a:t>бокал,полотенце,мочалка,расчёска,зубная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щетка,шампунь,мыло,паста</a:t>
            </a:r>
            <a:r>
              <a:rPr lang="ru-RU" i="1" dirty="0" smtClean="0">
                <a:solidFill>
                  <a:srgbClr val="FFFF00"/>
                </a:solidFill>
              </a:rPr>
              <a:t>)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2)Сформулируйте правила личной гигиены.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Предметы личной гигиены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\Desktop\зубная па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500175"/>
            <a:ext cx="1428759" cy="1928825"/>
          </a:xfrm>
          <a:prstGeom prst="rect">
            <a:avLst/>
          </a:prstGeom>
          <a:noFill/>
        </p:spPr>
      </p:pic>
      <p:pic>
        <p:nvPicPr>
          <p:cNvPr id="5" name="Picture 4" descr="C:\Users\user\Desktop\расёс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00174"/>
            <a:ext cx="1333496" cy="1928826"/>
          </a:xfrm>
          <a:prstGeom prst="rect">
            <a:avLst/>
          </a:prstGeom>
          <a:noFill/>
        </p:spPr>
      </p:pic>
      <p:pic>
        <p:nvPicPr>
          <p:cNvPr id="6" name="Picture 6" descr="C:\Users\user\Desktop\шампу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0174"/>
            <a:ext cx="1428760" cy="1928826"/>
          </a:xfrm>
          <a:prstGeom prst="rect">
            <a:avLst/>
          </a:prstGeom>
          <a:noFill/>
        </p:spPr>
      </p:pic>
      <p:pic>
        <p:nvPicPr>
          <p:cNvPr id="7" name="Picture 8" descr="C:\Users\user\Desktop\17222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571612"/>
            <a:ext cx="1143008" cy="1857388"/>
          </a:xfrm>
          <a:prstGeom prst="rect">
            <a:avLst/>
          </a:prstGeom>
          <a:noFill/>
        </p:spPr>
      </p:pic>
      <p:pic>
        <p:nvPicPr>
          <p:cNvPr id="8" name="Picture 7" descr="C:\Users\user\Desktop\bc93c48608925a725491a70fac44b95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857628"/>
            <a:ext cx="1681156" cy="1928826"/>
          </a:xfrm>
          <a:prstGeom prst="rect">
            <a:avLst/>
          </a:prstGeom>
          <a:noFill/>
        </p:spPr>
      </p:pic>
      <p:pic>
        <p:nvPicPr>
          <p:cNvPr id="9" name="Picture 3" descr="C:\Users\user\Desktop\полотенц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857628"/>
            <a:ext cx="1349360" cy="1928826"/>
          </a:xfrm>
          <a:prstGeom prst="rect">
            <a:avLst/>
          </a:prstGeom>
          <a:noFill/>
        </p:spPr>
      </p:pic>
      <p:pic>
        <p:nvPicPr>
          <p:cNvPr id="10" name="Picture 5" descr="C:\Users\user\Desktop\мочал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071942"/>
            <a:ext cx="1881174" cy="142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 </a:t>
            </a:r>
            <a:endParaRPr lang="ru-RU" dirty="0"/>
          </a:p>
        </p:txBody>
      </p:sp>
      <p:sp>
        <p:nvSpPr>
          <p:cNvPr id="19" name="Текст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100" b="1" dirty="0" smtClean="0">
                <a:solidFill>
                  <a:srgbClr val="FFC000"/>
                </a:solidFill>
              </a:rPr>
              <a:t>Индивидуального пользования </a:t>
            </a:r>
          </a:p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C000"/>
                </a:solidFill>
              </a:rPr>
              <a:t>Для общего пользования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457200" y="357167"/>
            <a:ext cx="8329642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признаку принадлежности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user\Desktop\зубная пас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00306"/>
            <a:ext cx="1809746" cy="2143140"/>
          </a:xfrm>
          <a:prstGeom prst="rect">
            <a:avLst/>
          </a:prstGeom>
          <a:noFill/>
        </p:spPr>
      </p:pic>
      <p:pic>
        <p:nvPicPr>
          <p:cNvPr id="2051" name="Picture 3" descr="C:\Users\user\Desktop\полотенц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28868"/>
            <a:ext cx="1349360" cy="1928826"/>
          </a:xfrm>
          <a:prstGeom prst="rect">
            <a:avLst/>
          </a:prstGeom>
          <a:noFill/>
        </p:spPr>
      </p:pic>
      <p:pic>
        <p:nvPicPr>
          <p:cNvPr id="2052" name="Picture 4" descr="C:\Users\user\Desktop\расёс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428868"/>
            <a:ext cx="1333496" cy="1928826"/>
          </a:xfrm>
          <a:prstGeom prst="rect">
            <a:avLst/>
          </a:prstGeom>
          <a:noFill/>
        </p:spPr>
      </p:pic>
      <p:pic>
        <p:nvPicPr>
          <p:cNvPr id="2053" name="Picture 5" descr="C:\Users\user\Desktop\моча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500570"/>
            <a:ext cx="1881174" cy="1428760"/>
          </a:xfrm>
          <a:prstGeom prst="rect">
            <a:avLst/>
          </a:prstGeom>
          <a:noFill/>
        </p:spPr>
      </p:pic>
      <p:pic>
        <p:nvPicPr>
          <p:cNvPr id="2054" name="Picture 6" descr="C:\Users\user\Desktop\шампун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98" y="2500306"/>
            <a:ext cx="1571644" cy="2143116"/>
          </a:xfrm>
          <a:prstGeom prst="rect">
            <a:avLst/>
          </a:prstGeom>
          <a:noFill/>
        </p:spPr>
      </p:pic>
      <p:pic>
        <p:nvPicPr>
          <p:cNvPr id="2055" name="Picture 7" descr="C:\Users\user\Desktop\bc93c48608925a725491a70fac44b95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714884"/>
            <a:ext cx="1681156" cy="1928826"/>
          </a:xfrm>
          <a:prstGeom prst="rect">
            <a:avLst/>
          </a:prstGeom>
          <a:noFill/>
        </p:spPr>
      </p:pic>
      <p:pic>
        <p:nvPicPr>
          <p:cNvPr id="2056" name="Picture 8" descr="C:\Users\user\Desktop\172222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4500570"/>
            <a:ext cx="1357322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r>
              <a:rPr lang="ru-RU" b="1" i="1" u="sng" dirty="0">
                <a:solidFill>
                  <a:srgbClr val="FFC000"/>
                </a:solidFill>
              </a:rPr>
              <a:t>Вывод: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272808" cy="38659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92897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C000"/>
                </a:solidFill>
              </a:rPr>
              <a:t>Мой руки перед едой.</a:t>
            </a:r>
            <a:endParaRPr lang="ru-RU" sz="4400" dirty="0">
              <a:solidFill>
                <a:srgbClr val="FFC000"/>
              </a:solidFill>
            </a:endParaRPr>
          </a:p>
          <a:p>
            <a:r>
              <a:rPr lang="ru-RU" sz="4400" b="1" dirty="0" smtClean="0">
                <a:solidFill>
                  <a:srgbClr val="FFC000"/>
                </a:solidFill>
              </a:rPr>
              <a:t>Следи </a:t>
            </a:r>
            <a:r>
              <a:rPr lang="ru-RU" sz="4400" b="1" dirty="0">
                <a:solidFill>
                  <a:srgbClr val="FFC000"/>
                </a:solidFill>
              </a:rPr>
              <a:t>за чистотой </a:t>
            </a:r>
            <a:r>
              <a:rPr lang="ru-RU" sz="4400" b="1" dirty="0" smtClean="0">
                <a:solidFill>
                  <a:srgbClr val="FFC000"/>
                </a:solidFill>
              </a:rPr>
              <a:t>тела.</a:t>
            </a:r>
            <a:endParaRPr lang="ru-RU" sz="4400" dirty="0">
              <a:solidFill>
                <a:srgbClr val="FFC000"/>
              </a:solidFill>
            </a:endParaRPr>
          </a:p>
          <a:p>
            <a:r>
              <a:rPr lang="ru-RU" sz="4400" b="1" dirty="0" smtClean="0">
                <a:solidFill>
                  <a:srgbClr val="FFC000"/>
                </a:solidFill>
              </a:rPr>
              <a:t>Чисти </a:t>
            </a:r>
            <a:r>
              <a:rPr lang="ru-RU" sz="4400" b="1" dirty="0">
                <a:solidFill>
                  <a:srgbClr val="FFC000"/>
                </a:solidFill>
              </a:rPr>
              <a:t>зубы два раза в день.</a:t>
            </a:r>
            <a:endParaRPr lang="ru-RU" sz="4400" dirty="0">
              <a:solidFill>
                <a:srgbClr val="FFC000"/>
              </a:solidFill>
            </a:endParaRPr>
          </a:p>
          <a:p>
            <a:r>
              <a:rPr lang="ru-RU" sz="4400" b="1" dirty="0" smtClean="0">
                <a:solidFill>
                  <a:srgbClr val="FFC000"/>
                </a:solidFill>
              </a:rPr>
              <a:t>Принимай </a:t>
            </a:r>
            <a:r>
              <a:rPr lang="ru-RU" sz="4400" b="1" dirty="0">
                <a:solidFill>
                  <a:srgbClr val="FFC000"/>
                </a:solidFill>
              </a:rPr>
              <a:t>душ </a:t>
            </a:r>
            <a:r>
              <a:rPr lang="ru-RU" sz="4400" b="1" dirty="0" smtClean="0">
                <a:solidFill>
                  <a:srgbClr val="FFC000"/>
                </a:solidFill>
              </a:rPr>
              <a:t>вечером</a:t>
            </a:r>
            <a:r>
              <a:rPr lang="ru-RU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1" name="Picture 3" descr="C:\Users\user\YandexDisk-osadchaya.olgaos\Загрузки\1375375688-157409-15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0617" cy="6858000"/>
          </a:xfrm>
          <a:prstGeom prst="rect">
            <a:avLst/>
          </a:prstGeom>
          <a:noFill/>
        </p:spPr>
      </p:pic>
      <p:pic>
        <p:nvPicPr>
          <p:cNvPr id="6" name="Picture 2" descr="C:\Users\user\YandexDisk-osadchaya.olgaos\Загрузки\1357913252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73524"/>
            <a:ext cx="2448272" cy="428447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285729"/>
            <a:ext cx="2643206" cy="18573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600" b="1" dirty="0" smtClean="0">
                <a:latin typeface="Book Antiqua" pitchFamily="18" charset="0"/>
              </a:rPr>
              <a:t>Ехал он ехал  </a:t>
            </a:r>
          </a:p>
          <a:p>
            <a:pPr>
              <a:buNone/>
            </a:pPr>
            <a:r>
              <a:rPr lang="ru-RU" sz="5600" b="1" dirty="0" smtClean="0">
                <a:latin typeface="Book Antiqua" pitchFamily="18" charset="0"/>
              </a:rPr>
              <a:t> и подъехал к распутью.</a:t>
            </a:r>
          </a:p>
          <a:p>
            <a:pPr>
              <a:buNone/>
            </a:pPr>
            <a:r>
              <a:rPr lang="ru-RU" sz="5600" b="1" dirty="0" smtClean="0">
                <a:latin typeface="Book Antiqua" pitchFamily="18" charset="0"/>
              </a:rPr>
              <a:t>Впереди три дороги, </a:t>
            </a:r>
          </a:p>
          <a:p>
            <a:pPr>
              <a:buNone/>
            </a:pPr>
            <a:r>
              <a:rPr lang="ru-RU" sz="5600" b="1" dirty="0" smtClean="0">
                <a:latin typeface="Book Antiqua" pitchFamily="18" charset="0"/>
              </a:rPr>
              <a:t>и над каждой указатель:</a:t>
            </a:r>
          </a:p>
          <a:p>
            <a:pPr>
              <a:buNone/>
            </a:pPr>
            <a:r>
              <a:rPr lang="ru-RU" sz="5600" b="1" dirty="0" smtClean="0">
                <a:latin typeface="Book Antiqua" pitchFamily="18" charset="0"/>
              </a:rPr>
              <a:t>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user\YandexDisk-osadchaya.olgaos\Загрузки\Pfeil_Animation_rechts_7d2d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683486">
            <a:off x="1475656" y="3429000"/>
            <a:ext cx="1368152" cy="123785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3075" name="Picture 3" descr="C:\Users\user\YandexDisk-osadchaya.olgaos\Загрузки\Pfeil_Animation_rechts_7d2d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429000"/>
            <a:ext cx="1838325" cy="685800"/>
          </a:xfrm>
          <a:prstGeom prst="rect">
            <a:avLst/>
          </a:prstGeom>
          <a:noFill/>
        </p:spPr>
      </p:pic>
      <p:pic>
        <p:nvPicPr>
          <p:cNvPr id="3076" name="Picture 4" descr="C:\Users\user\YandexDisk-osadchaya.olgaos\Загрузки\Pfeil_Animation_rechts_7d2d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511882" y="2544902"/>
            <a:ext cx="1544172" cy="5760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000892" y="1214422"/>
            <a:ext cx="2143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Направо пойдешь – клад ценный найдешь</a:t>
            </a:r>
          </a:p>
          <a:p>
            <a:r>
              <a:rPr lang="ru-RU" b="1" dirty="0" smtClean="0">
                <a:latin typeface="Book Antiqua" pitchFamily="18" charset="0"/>
              </a:rPr>
              <a:t> и богат будешь;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643050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Прямо пойдешь 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– здоров будешь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571744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Налево пойдешь –</a:t>
            </a:r>
          </a:p>
          <a:p>
            <a:r>
              <a:rPr lang="ru-RU" b="1" dirty="0" smtClean="0">
                <a:latin typeface="Book Antiqua" pitchFamily="18" charset="0"/>
              </a:rPr>
              <a:t>развлечения найдешь;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813994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Думал, думал король и выбрал для себя дорогу самую важную,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  нужную...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Рефлексия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user\YandexDisk-osadchaya.olgaos\Загрузки\g86b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286808" cy="492922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57356" y="1071546"/>
            <a:ext cx="542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группах 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35729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28599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«Цветок здоровья»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«Цветок здоровья»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i="1" dirty="0" smtClean="0"/>
              <a:t>На доске цветок без лепестков.</a:t>
            </a:r>
          </a:p>
          <a:p>
            <a:pPr>
              <a:buNone/>
            </a:pPr>
            <a:r>
              <a:rPr lang="ru-RU" dirty="0" smtClean="0"/>
              <a:t>    На партах лепестки с правильным и  неправильным определением здоровья, учащиеся в группе обсуждают, выбирают верные определения.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YandexDisk-osadchaya.olgaos\Загрузки\7669b699b679755aeef7594484fac354d9765194744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8" y="-7839"/>
            <a:ext cx="9145298" cy="6865839"/>
          </a:xfrm>
          <a:prstGeom prst="rect">
            <a:avLst/>
          </a:prstGeom>
          <a:noFill/>
        </p:spPr>
      </p:pic>
      <p:pic>
        <p:nvPicPr>
          <p:cNvPr id="25604" name="Picture 4" descr="C:\Users\user\YandexDisk-osadchaya.olgaos\Загрузки\11075282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1266825" cy="1266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642918"/>
            <a:ext cx="7715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ЖЕЛАЮ     ВСЕМ    ЗДОРОВЬЯ</a:t>
            </a:r>
            <a:r>
              <a:rPr lang="ru-RU" sz="4400" b="1" dirty="0" smtClean="0">
                <a:solidFill>
                  <a:srgbClr val="FFFF00"/>
                </a:solidFill>
              </a:rPr>
              <a:t>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337214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Благодарю за работу!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85884"/>
          </a:xfrm>
        </p:spPr>
        <p:txBody>
          <a:bodyPr>
            <a:noAutofit/>
          </a:bodyPr>
          <a:lstStyle/>
          <a:p>
            <a:pPr algn="l"/>
            <a:r>
              <a:rPr lang="ru-RU" sz="3200" i="1" dirty="0" smtClean="0"/>
              <a:t>Как вы думаете, что выбрал король: богатство, развлечения или здоровье? </a:t>
            </a:r>
            <a:endParaRPr lang="ru-RU" sz="3200" dirty="0"/>
          </a:p>
        </p:txBody>
      </p:sp>
      <p:pic>
        <p:nvPicPr>
          <p:cNvPr id="8" name="Picture 2" descr="C:\Users\user\YandexDisk-osadchaya.olgaos\Загрузки\79073516_0_5355c_81195602_XL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30"/>
            <a:ext cx="5710556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643051"/>
            <a:ext cx="63579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</a:t>
            </a:r>
            <a:r>
              <a:rPr lang="ru-RU" sz="3200" i="1" dirty="0" smtClean="0"/>
              <a:t>А что выбрали бы вы, ребята?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121442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Почему?</a:t>
            </a:r>
            <a:endParaRPr lang="ru-RU" sz="3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914400" y="2640013"/>
            <a:ext cx="8229600" cy="93186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Здоровье – это одна из важнейших ценностей человеческой жизни, оно дается человеку как бесценный дар, его нельзя купить, поэтому оно дороже богатства  и  необходимо любому человеку  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user\YandexDisk-osadchaya.olgaos\Загрузки\151238071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424862" cy="631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43042" y="857232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разминка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3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Назвать признаки, характеризующие здорового человека. 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Здоровый человек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пассивный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000240"/>
            <a:ext cx="185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бодрый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2571744"/>
            <a:ext cx="235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весёлый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071810"/>
            <a:ext cx="3643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 него чистая кожа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643314"/>
            <a:ext cx="3143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хороший сон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214818"/>
            <a:ext cx="5111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тусклые волосы 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478632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уставший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460326"/>
            <a:ext cx="548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 него грязь под ногтями 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500174"/>
            <a:ext cx="2357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хмурый 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4876" y="214311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слабый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6314" y="271462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энергичный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3357562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плохой сон 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3982998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отдохнувший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57752" y="485776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блестящие волосы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5643 L 0.00799 -0.3048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3146 L -0.00642 -0.3015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10338 L -0.00989 -0.2296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8" grpId="0"/>
      <p:bldP spid="10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19" grpId="1"/>
      <p:bldP spid="19" grpId="2"/>
      <p:bldP spid="20" grpId="0"/>
      <p:bldP spid="20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YandexDisk-osadchaya.olgaos\Загрузки\7669b699b679755aeef7594484fac354d9765194744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8" y="-7839"/>
            <a:ext cx="9145298" cy="68658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736"/>
            <a:ext cx="9286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105835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85992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помощники, сохраняющие здоровье, существуют?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38100">
          <a:solidFill>
            <a:srgbClr val="4D4D4D"/>
          </a:solidFill>
          <a:round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526</Words>
  <Application>Microsoft Office PowerPoint</Application>
  <PresentationFormat>Экран (4:3)</PresentationFormat>
  <Paragraphs>136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 Внеклассное  занятие</vt:lpstr>
      <vt:lpstr>Слайд 2</vt:lpstr>
      <vt:lpstr>Слайд 3</vt:lpstr>
      <vt:lpstr>Слайд 4</vt:lpstr>
      <vt:lpstr>Как вы думаете, что выбрал король: богатство, развлечения или здоровье? </vt:lpstr>
      <vt:lpstr> Здоровье – это одна из важнейших ценностей человеческой жизни, оно дается человеку как бесценный дар, его нельзя купить, поэтому оно дороже богатства  и  необходимо любому человеку  .</vt:lpstr>
      <vt:lpstr>Слайд 7</vt:lpstr>
      <vt:lpstr>Здоровый человек</vt:lpstr>
      <vt:lpstr>Слайд 9</vt:lpstr>
      <vt:lpstr>Наши помощники в сохранении здоровья.</vt:lpstr>
      <vt:lpstr>Что такое- режим дня?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«Правильное питание» </vt:lpstr>
      <vt:lpstr> – В СОСТАВ КОТОРОГО  ВХОДЯТ:</vt:lpstr>
      <vt:lpstr> Считаете ли вы,  что все продукты одинаковы, и можно есть всё что хочешь и когда хочешь ?</vt:lpstr>
      <vt:lpstr>А что содержится в продуктах питания?</vt:lpstr>
      <vt:lpstr>Слайд 25</vt:lpstr>
      <vt:lpstr>Слайд 26</vt:lpstr>
      <vt:lpstr>Слайд 27</vt:lpstr>
      <vt:lpstr>Слайд 28</vt:lpstr>
      <vt:lpstr>Составить из данных продуктов меню на день, используя  « здоровые» продукты питания  </vt:lpstr>
      <vt:lpstr>Слайд 30</vt:lpstr>
      <vt:lpstr>Слайд 31</vt:lpstr>
      <vt:lpstr>Занятие    физкультурой  ФРАГМЕНТ (5.38) </vt:lpstr>
      <vt:lpstr>Слайд 33</vt:lpstr>
      <vt:lpstr>Соблюдение гигиены. ФРАГМЕНТ(2.58-3.23) </vt:lpstr>
      <vt:lpstr>Слайд 35</vt:lpstr>
      <vt:lpstr>Предметы личной гигиены</vt:lpstr>
      <vt:lpstr>Предметы личной гигиены</vt:lpstr>
      <vt:lpstr>  </vt:lpstr>
      <vt:lpstr>Вывод:</vt:lpstr>
      <vt:lpstr>Рефлексия</vt:lpstr>
      <vt:lpstr>«Цветок здоровья» 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158</cp:revision>
  <dcterms:created xsi:type="dcterms:W3CDTF">2014-03-15T17:16:34Z</dcterms:created>
  <dcterms:modified xsi:type="dcterms:W3CDTF">2019-03-27T19:26:24Z</dcterms:modified>
</cp:coreProperties>
</file>