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0" r:id="rId10"/>
    <p:sldId id="265" r:id="rId11"/>
    <p:sldId id="266" r:id="rId12"/>
    <p:sldId id="272" r:id="rId13"/>
    <p:sldId id="267" r:id="rId14"/>
    <p:sldId id="268" r:id="rId15"/>
    <p:sldId id="269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2" autoAdjust="0"/>
  </p:normalViewPr>
  <p:slideViewPr>
    <p:cSldViewPr>
      <p:cViewPr varScale="1">
        <p:scale>
          <a:sx n="103" d="100"/>
          <a:sy n="103" d="100"/>
        </p:scale>
        <p:origin x="6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83B5C-708E-483D-9B72-B5BC261C7529}" type="datetimeFigureOut">
              <a:rPr lang="ru-RU" smtClean="0"/>
              <a:t>19.04.2019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CE9F1-B896-416F-9535-ECA25778F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73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CE9F1-B896-416F-9535-ECA25778FF5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866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AE36-5A5C-4609-AF2B-9BB77A30EA8F}" type="datetime1">
              <a:rPr lang="ru-RU" smtClean="0"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307A-8AAF-43E2-86DE-081B34144570}" type="datetime1">
              <a:rPr lang="ru-RU" smtClean="0"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7E289-3766-4272-90F0-196730B13C9F}" type="datetime1">
              <a:rPr lang="ru-RU" smtClean="0"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B34C0-6AB5-4351-A3B6-106612F51532}" type="datetime1">
              <a:rPr lang="ru-RU" smtClean="0"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C0A3A-7B8B-4045-BA48-A2BC3A2A6D02}" type="datetime1">
              <a:rPr lang="ru-RU" smtClean="0"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35D0-0A22-4043-860D-3ABE69DE1559}" type="datetime1">
              <a:rPr lang="ru-RU" smtClean="0"/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387F-3703-4E68-875A-00506A618EB2}" type="datetime1">
              <a:rPr lang="ru-RU" smtClean="0"/>
              <a:t>19.04.2019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4189-A588-43CE-9A5F-095259305EFC}" type="datetime1">
              <a:rPr lang="ru-RU" smtClean="0"/>
              <a:t>19.04.2019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7584-EDE9-4445-8552-B3C539385DE0}" type="datetime1">
              <a:rPr lang="ru-RU" smtClean="0"/>
              <a:t>19.04.2019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80402-7779-4407-ABF3-D6FDBA2CCBA7}" type="datetime1">
              <a:rPr lang="ru-RU" smtClean="0"/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D5CC-553D-43C3-95D1-2DBF2DA71650}" type="datetime1">
              <a:rPr lang="ru-RU" smtClean="0"/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142CD-D7B5-49A9-8139-847242E3613F}" type="datetime1">
              <a:rPr lang="ru-RU" smtClean="0"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i="1" dirty="0">
                <a:solidFill>
                  <a:srgbClr val="333333"/>
                </a:solidFill>
                <a:latin typeface="+mn-lt"/>
                <a:ea typeface="Times New Roman" panose="02020603050405020304" pitchFamily="18" charset="0"/>
              </a:rPr>
              <a:t>Система команд </a:t>
            </a:r>
            <a:r>
              <a:rPr lang="ru-RU" sz="4800" b="1" i="1" dirty="0" smtClean="0">
                <a:solidFill>
                  <a:srgbClr val="333333"/>
                </a:solidFill>
                <a:latin typeface="+mn-lt"/>
                <a:ea typeface="Times New Roman" panose="02020603050405020304" pitchFamily="18" charset="0"/>
              </a:rPr>
              <a:t>персонального </a:t>
            </a:r>
            <a:r>
              <a:rPr lang="ru-RU" sz="4800" b="1" i="1" dirty="0">
                <a:solidFill>
                  <a:srgbClr val="333333"/>
                </a:solidFill>
                <a:latin typeface="+mn-lt"/>
                <a:ea typeface="Times New Roman" panose="02020603050405020304" pitchFamily="18" charset="0"/>
              </a:rPr>
              <a:t>компьютера с использованием стековой </a:t>
            </a:r>
            <a:r>
              <a:rPr lang="ru-RU" sz="4800" b="1" i="1" dirty="0" smtClean="0">
                <a:solidFill>
                  <a:srgbClr val="333333"/>
                </a:solidFill>
                <a:latin typeface="+mn-lt"/>
                <a:ea typeface="Times New Roman" panose="02020603050405020304" pitchFamily="18" charset="0"/>
              </a:rPr>
              <a:t>памяти</a:t>
            </a:r>
            <a:endParaRPr lang="ru-RU" sz="4800" i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7526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Техникум космического приборостроения</a:t>
            </a:r>
          </a:p>
          <a:p>
            <a:r>
              <a:rPr lang="ru-RU" sz="2400" dirty="0" smtClean="0"/>
              <a:t>Сивцова Е.Г.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32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220886"/>
          </a:xfrm>
        </p:spPr>
        <p:txBody>
          <a:bodyPr>
            <a:noAutofit/>
          </a:bodyPr>
          <a:lstStyle/>
          <a:p>
            <a:r>
              <a:rPr lang="ru-RU" sz="2000" b="1" i="1" dirty="0"/>
              <a:t>Движение вниз: (P</a:t>
            </a:r>
            <a:r>
              <a:rPr lang="ru-RU" sz="2000" b="1" i="1" baseline="-25000" dirty="0"/>
              <a:t>1</a:t>
            </a:r>
            <a:r>
              <a:rPr lang="ru-RU" sz="2000" b="1" i="1" dirty="0"/>
              <a:t>) ® P</a:t>
            </a:r>
            <a:r>
              <a:rPr lang="ru-RU" sz="2000" b="1" i="1" baseline="-25000" dirty="0"/>
              <a:t>2</a:t>
            </a:r>
            <a:r>
              <a:rPr lang="ru-RU" sz="2000" b="1" i="1" dirty="0"/>
              <a:t>, (P</a:t>
            </a:r>
            <a:r>
              <a:rPr lang="ru-RU" sz="2000" b="1" i="1" baseline="-25000" dirty="0"/>
              <a:t>2</a:t>
            </a:r>
            <a:r>
              <a:rPr lang="ru-RU" sz="2000" b="1" i="1" dirty="0"/>
              <a:t>) ® P</a:t>
            </a:r>
            <a:r>
              <a:rPr lang="ru-RU" sz="2000" b="1" i="1" baseline="-25000" dirty="0"/>
              <a:t>3</a:t>
            </a:r>
            <a:r>
              <a:rPr lang="ru-RU" sz="2000" b="1" i="1" dirty="0"/>
              <a:t>, ..., а P</a:t>
            </a:r>
            <a:r>
              <a:rPr lang="ru-RU" sz="2000" b="1" i="1" baseline="-25000" dirty="0"/>
              <a:t>1</a:t>
            </a:r>
            <a:r>
              <a:rPr lang="ru-RU" sz="2000" b="1" i="1" dirty="0"/>
              <a:t> заполняется данными из главной памяти.</a:t>
            </a:r>
            <a:br>
              <a:rPr lang="ru-RU" sz="2000" b="1" i="1" dirty="0"/>
            </a:br>
            <a:r>
              <a:rPr lang="ru-RU" sz="2000" b="1" i="1" dirty="0"/>
              <a:t>Движение вверх: (</a:t>
            </a:r>
            <a:r>
              <a:rPr lang="ru-RU" sz="2000" b="1" i="1" dirty="0" err="1"/>
              <a:t>P</a:t>
            </a:r>
            <a:r>
              <a:rPr lang="ru-RU" sz="2000" b="1" i="1" baseline="-25000" dirty="0" err="1"/>
              <a:t>n</a:t>
            </a:r>
            <a:r>
              <a:rPr lang="ru-RU" sz="2000" b="1" i="1" dirty="0"/>
              <a:t>) ® P</a:t>
            </a:r>
            <a:r>
              <a:rPr lang="ru-RU" sz="2000" b="1" i="1" baseline="-25000" dirty="0"/>
              <a:t>n‑1</a:t>
            </a:r>
            <a:r>
              <a:rPr lang="ru-RU" sz="2000" b="1" i="1" dirty="0"/>
              <a:t>, (P</a:t>
            </a:r>
            <a:r>
              <a:rPr lang="ru-RU" sz="2000" b="1" i="1" baseline="-25000" dirty="0"/>
              <a:t>n‑1</a:t>
            </a:r>
            <a:r>
              <a:rPr lang="ru-RU" sz="2000" b="1" i="1" dirty="0"/>
              <a:t>) ® P</a:t>
            </a:r>
            <a:r>
              <a:rPr lang="ru-RU" sz="2000" b="1" i="1" baseline="-25000" dirty="0"/>
              <a:t>n‑2</a:t>
            </a:r>
            <a:r>
              <a:rPr lang="ru-RU" sz="2000" b="1" i="1" dirty="0"/>
              <a:t>, а </a:t>
            </a:r>
            <a:r>
              <a:rPr lang="ru-RU" sz="2000" b="1" i="1" dirty="0" err="1"/>
              <a:t>P</a:t>
            </a:r>
            <a:r>
              <a:rPr lang="ru-RU" sz="2000" b="1" i="1" baseline="-25000" dirty="0" err="1"/>
              <a:t>n</a:t>
            </a:r>
            <a:r>
              <a:rPr lang="ru-RU" sz="2000" b="1" i="1" dirty="0"/>
              <a:t> заполняется нулями.</a:t>
            </a:r>
            <a:r>
              <a:rPr lang="ru-RU" sz="2000" b="1" dirty="0"/>
              <a:t/>
            </a:r>
            <a:br>
              <a:rPr lang="ru-RU" sz="2000" b="1" dirty="0"/>
            </a:br>
            <a:endParaRPr lang="ru-RU" sz="2000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77219"/>
            <a:ext cx="7272807" cy="457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758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Стековая организация процессора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507288" cy="4525963"/>
          </a:xfrm>
        </p:spPr>
        <p:txBody>
          <a:bodyPr>
            <a:noAutofit/>
          </a:bodyPr>
          <a:lstStyle/>
          <a:p>
            <a:r>
              <a:rPr lang="ru-RU" sz="2400" b="1" i="1" dirty="0"/>
              <a:t>Регистры P</a:t>
            </a:r>
            <a:r>
              <a:rPr lang="ru-RU" sz="2400" b="1" i="1" baseline="-25000" dirty="0"/>
              <a:t>1</a:t>
            </a:r>
            <a:r>
              <a:rPr lang="ru-RU" sz="2400" b="1" i="1" dirty="0"/>
              <a:t> и P</a:t>
            </a:r>
            <a:r>
              <a:rPr lang="ru-RU" sz="2400" b="1" i="1" baseline="-25000" dirty="0"/>
              <a:t>2</a:t>
            </a:r>
            <a:r>
              <a:rPr lang="ru-RU" sz="2400" b="1" i="1" dirty="0"/>
              <a:t> связаны с АЛУ, образуя два операнда для выполнения операции. Результат операции записывается в P</a:t>
            </a:r>
            <a:r>
              <a:rPr lang="ru-RU" sz="2400" b="1" i="1" baseline="-25000" dirty="0"/>
              <a:t>1</a:t>
            </a:r>
            <a:r>
              <a:rPr lang="ru-RU" sz="2400" b="1" i="1" dirty="0"/>
              <a:t>. Следовательно, АЛУ выполняет операцию </a:t>
            </a:r>
            <a:r>
              <a:rPr lang="en-US" sz="2400" b="1" i="1" dirty="0" smtClean="0"/>
              <a:t>                       </a:t>
            </a:r>
            <a:endParaRPr lang="ru-RU" sz="2400" b="1" i="1" dirty="0"/>
          </a:p>
          <a:p>
            <a:r>
              <a:rPr lang="ru-RU" sz="2400" b="1" i="1" dirty="0"/>
              <a:t>Одновременно с выполнением арифметической операции (АО) осуществляется продвижение операндов вверх, не затрагивая P</a:t>
            </a:r>
            <a:r>
              <a:rPr lang="ru-RU" sz="2400" b="1" i="1" baseline="-25000" dirty="0"/>
              <a:t>1</a:t>
            </a:r>
            <a:r>
              <a:rPr lang="ru-RU" sz="2400" b="1" i="1" dirty="0"/>
              <a:t>, т. е. (P</a:t>
            </a:r>
            <a:r>
              <a:rPr lang="ru-RU" sz="2400" b="1" i="1" baseline="-25000" dirty="0"/>
              <a:t>3</a:t>
            </a:r>
            <a:r>
              <a:rPr lang="ru-RU" sz="2400" b="1" i="1" dirty="0"/>
              <a:t>) ® P</a:t>
            </a:r>
            <a:r>
              <a:rPr lang="ru-RU" sz="2400" b="1" i="1" baseline="-25000" dirty="0"/>
              <a:t>2</a:t>
            </a:r>
            <a:r>
              <a:rPr lang="ru-RU" sz="2400" b="1" i="1" dirty="0"/>
              <a:t>, (P</a:t>
            </a:r>
            <a:r>
              <a:rPr lang="ru-RU" sz="2400" b="1" i="1" baseline="-25000" dirty="0"/>
              <a:t>4</a:t>
            </a:r>
            <a:r>
              <a:rPr lang="ru-RU" sz="2400" b="1" i="1" dirty="0"/>
              <a:t>) ® P</a:t>
            </a:r>
            <a:r>
              <a:rPr lang="ru-RU" sz="2400" b="1" i="1" baseline="-25000" dirty="0"/>
              <a:t>3</a:t>
            </a:r>
            <a:r>
              <a:rPr lang="ru-RU" sz="2400" b="1" i="1" dirty="0"/>
              <a:t> и т. д.</a:t>
            </a:r>
          </a:p>
          <a:p>
            <a:r>
              <a:rPr lang="ru-RU" sz="2400" b="1" i="1" dirty="0" smtClean="0"/>
              <a:t>Используются </a:t>
            </a:r>
            <a:r>
              <a:rPr lang="ru-RU" sz="2400" b="1" i="1" dirty="0"/>
              <a:t>подразумеваемые адреса, что уменьшает длину команды. В </a:t>
            </a:r>
            <a:r>
              <a:rPr lang="ru-RU" sz="2400" b="1" i="1" dirty="0" smtClean="0"/>
              <a:t> </a:t>
            </a:r>
            <a:r>
              <a:rPr lang="ru-RU" sz="2400" b="1" i="1" dirty="0"/>
              <a:t>команде достаточно иметь только поле, определяющее код операции. Поэтому компьютеры со стековой памятью называют безадресными.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772816"/>
            <a:ext cx="1588728" cy="36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756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b="1" i="1" dirty="0">
                <a:solidFill>
                  <a:prstClr val="black"/>
                </a:solidFill>
              </a:rPr>
              <a:t>В то же время команды, осуществляющие вызов или запоминание информации из главной памяти, требуют указания адреса операнда. Поэтому в ЭВМ со стековой памятью используются команды переменной длины. Например, в KDF-9 команды АО – однослоговые, команды обращения к памяти и передач управления – </a:t>
            </a:r>
            <a:r>
              <a:rPr lang="ru-RU" sz="2000" b="1" i="1" dirty="0" err="1">
                <a:solidFill>
                  <a:prstClr val="black"/>
                </a:solidFill>
              </a:rPr>
              <a:t>трехслоговые</a:t>
            </a:r>
            <a:r>
              <a:rPr lang="ru-RU" sz="2000" b="1" i="1" dirty="0">
                <a:solidFill>
                  <a:prstClr val="black"/>
                </a:solidFill>
              </a:rPr>
              <a:t>, остальные – двуслоговые.</a:t>
            </a:r>
          </a:p>
          <a:p>
            <a:pPr lvl="0"/>
            <a:r>
              <a:rPr lang="ru-RU" sz="2000" b="1" i="1" dirty="0">
                <a:solidFill>
                  <a:prstClr val="black"/>
                </a:solidFill>
              </a:rPr>
              <a:t>Команды располагаются в памяти в виде непрерывного массива слогов независимо от границ ячеек памяти. Это позволяет за один цикл обращения к памяти вызвать несколько команд.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810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sz="2600" b="1" i="1" dirty="0"/>
              <a:t>Для эффективного использования возможностей </a:t>
            </a:r>
            <a:r>
              <a:rPr lang="ru-RU" sz="2600" b="1" i="1" dirty="0" smtClean="0"/>
              <a:t>памяти </a:t>
            </a:r>
            <a:r>
              <a:rPr lang="ru-RU" sz="2600" b="1" i="1" dirty="0"/>
              <a:t>в ЭВМ вводятся </a:t>
            </a:r>
            <a:r>
              <a:rPr lang="ru-RU" sz="2600" b="1" i="1" dirty="0" err="1"/>
              <a:t>спецкоманды</a:t>
            </a:r>
            <a:r>
              <a:rPr lang="ru-RU" sz="2600" b="1" i="1" dirty="0"/>
              <a:t>:</a:t>
            </a:r>
          </a:p>
          <a:p>
            <a:r>
              <a:rPr lang="ru-RU" sz="2600" b="1" i="1" dirty="0"/>
              <a:t>     дублирование ~ (P</a:t>
            </a:r>
            <a:r>
              <a:rPr lang="ru-RU" sz="2600" b="1" i="1" baseline="-25000" dirty="0"/>
              <a:t>1</a:t>
            </a:r>
            <a:r>
              <a:rPr lang="ru-RU" sz="2600" b="1" i="1" dirty="0"/>
              <a:t>) ® P</a:t>
            </a:r>
            <a:r>
              <a:rPr lang="ru-RU" sz="2600" b="1" i="1" baseline="-25000" dirty="0"/>
              <a:t>2</a:t>
            </a:r>
            <a:r>
              <a:rPr lang="ru-RU" sz="2600" b="1" i="1" dirty="0"/>
              <a:t>, (P</a:t>
            </a:r>
            <a:r>
              <a:rPr lang="ru-RU" sz="2600" b="1" i="1" baseline="-25000" dirty="0"/>
              <a:t>2</a:t>
            </a:r>
            <a:r>
              <a:rPr lang="ru-RU" sz="2600" b="1" i="1" dirty="0"/>
              <a:t>) ® P</a:t>
            </a:r>
            <a:r>
              <a:rPr lang="ru-RU" sz="2600" b="1" i="1" baseline="-25000" dirty="0"/>
              <a:t>3</a:t>
            </a:r>
            <a:r>
              <a:rPr lang="ru-RU" sz="2600" b="1" i="1" dirty="0"/>
              <a:t>, ... и т. д., а (P</a:t>
            </a:r>
            <a:r>
              <a:rPr lang="ru-RU" sz="2600" b="1" i="1" baseline="-25000" dirty="0"/>
              <a:t>1</a:t>
            </a:r>
            <a:r>
              <a:rPr lang="ru-RU" sz="2600" b="1" i="1" dirty="0"/>
              <a:t>) остается при этом неизменным;</a:t>
            </a:r>
          </a:p>
          <a:p>
            <a:r>
              <a:rPr lang="ru-RU" sz="2600" b="1" i="1" dirty="0"/>
              <a:t>      реверсирование ~ (P</a:t>
            </a:r>
            <a:r>
              <a:rPr lang="ru-RU" sz="2600" b="1" i="1" baseline="-25000" dirty="0"/>
              <a:t>1</a:t>
            </a:r>
            <a:r>
              <a:rPr lang="ru-RU" sz="2600" b="1" i="1" dirty="0"/>
              <a:t>) ® P</a:t>
            </a:r>
            <a:r>
              <a:rPr lang="ru-RU" sz="2600" b="1" i="1" baseline="-25000" dirty="0"/>
              <a:t>2</a:t>
            </a:r>
            <a:r>
              <a:rPr lang="ru-RU" sz="2600" b="1" i="1" dirty="0"/>
              <a:t>, а (P</a:t>
            </a:r>
            <a:r>
              <a:rPr lang="ru-RU" sz="2600" b="1" i="1" baseline="-25000" dirty="0"/>
              <a:t>2</a:t>
            </a:r>
            <a:r>
              <a:rPr lang="ru-RU" sz="2600" b="1" i="1" dirty="0"/>
              <a:t>) ® P</a:t>
            </a:r>
            <a:r>
              <a:rPr lang="ru-RU" sz="2600" b="1" i="1" baseline="-25000" dirty="0"/>
              <a:t>1</a:t>
            </a:r>
            <a:r>
              <a:rPr lang="ru-RU" sz="2600" b="1" i="1" dirty="0"/>
              <a:t>, что удобно для выполнения некоторых операций.</a:t>
            </a:r>
          </a:p>
          <a:p>
            <a:r>
              <a:rPr lang="ru-RU" sz="2600" b="1" i="1" dirty="0"/>
              <a:t>Рассмотрим тот же пример для новой </a:t>
            </a:r>
            <a:r>
              <a:rPr lang="ru-RU" sz="2600" b="1" i="1" dirty="0" smtClean="0"/>
              <a:t>ситуации:</a:t>
            </a:r>
            <a:endParaRPr lang="ru-RU" sz="2600" b="1" i="1" dirty="0"/>
          </a:p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400649"/>
            <a:ext cx="2016224" cy="997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497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программы со стековой памятью</a:t>
            </a:r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8926297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302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Понадобились </a:t>
            </a:r>
            <a:r>
              <a:rPr lang="ru-RU" sz="2800" b="1" i="1" dirty="0"/>
              <a:t>лишь три обращения к памяти для вызова операндов (команды 1, 3, 8). Меньше обращений принципиально невозможно. Операнды и промежуточные результаты поступают для операций в АУ из стековой памяти; 9 команд из 12 являются безадресными.</a:t>
            </a:r>
          </a:p>
          <a:p>
            <a:pPr marL="0" indent="0">
              <a:buNone/>
            </a:pPr>
            <a:r>
              <a:rPr lang="ru-RU" sz="2800" b="1" i="1" dirty="0"/>
              <a:t>Вся программа размещается в трех 48-разрядных ячейках памяти</a:t>
            </a:r>
            <a:r>
              <a:rPr lang="ru-RU" sz="2800" b="1" i="1" dirty="0" smtClean="0"/>
              <a:t>.</a:t>
            </a:r>
            <a:endParaRPr lang="ru-RU" sz="2800" b="1" i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416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7797552" cy="597666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Преимущества стековой памяти </a:t>
            </a:r>
            <a:r>
              <a:rPr lang="ru-RU" sz="2400" b="1" i="1" dirty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ru-RU" sz="2400" b="1" i="1" dirty="0">
                <a:solidFill>
                  <a:prstClr val="black"/>
                </a:solidFill>
              </a:rPr>
              <a:t>  уменьшение количества обращений к памяти;</a:t>
            </a:r>
          </a:p>
          <a:p>
            <a:pPr lvl="0"/>
            <a:r>
              <a:rPr lang="ru-RU" sz="2400" b="1" i="1" dirty="0">
                <a:solidFill>
                  <a:prstClr val="black"/>
                </a:solidFill>
              </a:rPr>
              <a:t>   упрощение способа обращения к ПП и обработки прерываний.</a:t>
            </a:r>
          </a:p>
          <a:p>
            <a:pPr marL="0" lvl="0" indent="0">
              <a:buNone/>
            </a:pPr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Недостатки стековой организации памяти</a:t>
            </a:r>
            <a:r>
              <a:rPr lang="ru-RU" sz="2400" b="1" i="1" dirty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ru-RU" sz="2400" b="1" i="1" dirty="0">
                <a:solidFill>
                  <a:prstClr val="black"/>
                </a:solidFill>
              </a:rPr>
              <a:t>   большое число регистров с быстрым доступом;</a:t>
            </a:r>
          </a:p>
          <a:p>
            <a:pPr lvl="0"/>
            <a:r>
              <a:rPr lang="ru-RU" sz="2400" b="1" i="1" dirty="0">
                <a:solidFill>
                  <a:prstClr val="black"/>
                </a:solidFill>
              </a:rPr>
              <a:t>   необходимость в дополнительном оборудовании, чтобы следить за переполнением стековой </a:t>
            </a:r>
            <a:r>
              <a:rPr lang="ru-RU" sz="2400" b="1" i="1" dirty="0" smtClean="0">
                <a:solidFill>
                  <a:prstClr val="black"/>
                </a:solidFill>
              </a:rPr>
              <a:t>памяти;</a:t>
            </a:r>
            <a:endParaRPr lang="ru-RU" sz="2400" b="1" i="1" dirty="0">
              <a:solidFill>
                <a:prstClr val="black"/>
              </a:solidFill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</a:rPr>
              <a:t>  приспособленность главным образом для решения научных </a:t>
            </a:r>
            <a:r>
              <a:rPr lang="ru-RU" sz="2400" b="1" i="1" dirty="0" smtClean="0">
                <a:solidFill>
                  <a:prstClr val="black"/>
                </a:solidFill>
              </a:rPr>
              <a:t>задач, а не для </a:t>
            </a:r>
            <a:r>
              <a:rPr lang="ru-RU" sz="2400" b="1" i="1" dirty="0">
                <a:solidFill>
                  <a:prstClr val="black"/>
                </a:solidFill>
              </a:rPr>
              <a:t>систем обработки данных или управления технологическими процессами.</a:t>
            </a:r>
          </a:p>
          <a:p>
            <a:pPr lvl="0"/>
            <a:endParaRPr lang="ru-RU" sz="2400" b="1" i="1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920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Практическое задание</a:t>
            </a:r>
            <a:endParaRPr lang="ru-RU" sz="36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None/>
              <a:tabLst>
                <a:tab pos="571500" algn="l"/>
              </a:tabLst>
            </a:pPr>
            <a:r>
              <a:rPr lang="ru-RU" sz="2600" b="1" i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Предлагается ответить на вопросы: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ru-RU" sz="2600" b="1" i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2600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существуют способы адресации?</a:t>
            </a:r>
            <a:endParaRPr lang="ru-RU" sz="2600" b="1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ru-RU" sz="2600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Дайте определение понятию «стековая организация памяти».</a:t>
            </a:r>
            <a:endParaRPr lang="ru-RU" sz="2600" b="1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ru-RU" sz="2600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Перечислите достоинства стековой организация памяти.</a:t>
            </a:r>
            <a:endParaRPr lang="ru-RU" sz="2600" b="1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ru-RU" sz="2600" b="1" i="1" dirty="0">
                <a:ea typeface="Times New Roman" panose="02020603050405020304" pitchFamily="18" charset="0"/>
              </a:rPr>
              <a:t>Перечислите недостатки стековой организация памяти.</a:t>
            </a:r>
            <a:endParaRPr lang="ru-RU" sz="2600" b="1" i="1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523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61662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400" b="1" i="1" dirty="0" smtClean="0"/>
              <a:t>При </a:t>
            </a:r>
            <a:r>
              <a:rPr lang="ru-RU" sz="3400" b="1" i="1" dirty="0"/>
              <a:t>создании компьютера одновременно проектируют и систему команд (СК</a:t>
            </a:r>
            <a:r>
              <a:rPr lang="ru-RU" sz="3400" b="1" i="1" dirty="0" smtClean="0"/>
              <a:t>). </a:t>
            </a:r>
          </a:p>
          <a:p>
            <a:pPr marL="0" indent="0">
              <a:buNone/>
            </a:pPr>
            <a:r>
              <a:rPr lang="ru-RU" sz="3400" b="1" i="1" dirty="0" smtClean="0"/>
              <a:t>Влияние </a:t>
            </a:r>
            <a:r>
              <a:rPr lang="ru-RU" sz="3400" b="1" i="1" dirty="0"/>
              <a:t>на выбор операций </a:t>
            </a:r>
            <a:r>
              <a:rPr lang="ru-RU" sz="3400" b="1" i="1" dirty="0" smtClean="0"/>
              <a:t>оказывают</a:t>
            </a:r>
            <a:r>
              <a:rPr lang="ru-RU" sz="3400" b="1" i="1" dirty="0"/>
              <a:t>:</a:t>
            </a:r>
          </a:p>
          <a:p>
            <a:r>
              <a:rPr lang="ru-RU" sz="3400" b="1" i="1" dirty="0"/>
              <a:t>   элементная база и технологический уровень производства </a:t>
            </a:r>
            <a:r>
              <a:rPr lang="ru-RU" sz="3400" b="1" i="1" dirty="0" smtClean="0"/>
              <a:t>компьютеров</a:t>
            </a:r>
            <a:r>
              <a:rPr lang="ru-RU" sz="3400" b="1" i="1" dirty="0"/>
              <a:t>;</a:t>
            </a:r>
          </a:p>
          <a:p>
            <a:r>
              <a:rPr lang="ru-RU" sz="3400" b="1" i="1" dirty="0"/>
              <a:t>  класс решаемых </a:t>
            </a:r>
            <a:r>
              <a:rPr lang="ru-RU" sz="3400" b="1" i="1" dirty="0" smtClean="0"/>
              <a:t>задач;</a:t>
            </a:r>
            <a:endParaRPr lang="ru-RU" sz="3400" b="1" i="1" dirty="0"/>
          </a:p>
          <a:p>
            <a:r>
              <a:rPr lang="ru-RU" sz="3400" b="1" i="1" dirty="0"/>
              <a:t>   системы команд для компьютеров аналогичного класса;</a:t>
            </a:r>
          </a:p>
          <a:p>
            <a:r>
              <a:rPr lang="ru-RU" sz="3400" b="1" i="1" dirty="0"/>
              <a:t>  требования к быстродействию обработки </a:t>
            </a:r>
            <a:r>
              <a:rPr lang="ru-RU" sz="3400" b="1" i="1" dirty="0" smtClean="0"/>
              <a:t>данных.</a:t>
            </a:r>
            <a:endParaRPr lang="ru-RU" sz="3400" b="1" i="1" dirty="0"/>
          </a:p>
          <a:p>
            <a:pPr marL="0" indent="0">
              <a:buNone/>
            </a:pPr>
            <a:endParaRPr lang="ru-RU" sz="3400" b="1" i="1" dirty="0"/>
          </a:p>
          <a:p>
            <a:endParaRPr lang="ru-RU" b="1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29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784976" cy="508918"/>
          </a:xfrm>
        </p:spPr>
        <p:txBody>
          <a:bodyPr>
            <a:noAutofit/>
          </a:bodyPr>
          <a:lstStyle/>
          <a:p>
            <a:r>
              <a:rPr lang="ru-RU" sz="2400" b="1" i="1" dirty="0" smtClean="0"/>
              <a:t>Виды структуры </a:t>
            </a:r>
            <a:r>
              <a:rPr lang="ru-RU" sz="2400" b="1" i="1" dirty="0"/>
              <a:t>команд</a:t>
            </a:r>
            <a:r>
              <a:rPr lang="ru-RU" sz="2400" b="1" i="1" dirty="0" smtClean="0"/>
              <a:t>:</a:t>
            </a:r>
            <a:br>
              <a:rPr lang="ru-RU" sz="2400" b="1" i="1" dirty="0" smtClean="0"/>
            </a:br>
            <a:r>
              <a:rPr lang="ru-RU" sz="2400" b="1" i="1" dirty="0" smtClean="0"/>
              <a:t> </a:t>
            </a:r>
            <a:r>
              <a:rPr lang="ru-RU" sz="2400" b="1" i="1" dirty="0"/>
              <a:t>одноадресные (1A), двухадресные (2A), трехадресные (3A), безадресные (БА), команды с большой длиной слова (VLIW </a:t>
            </a:r>
            <a:r>
              <a:rPr lang="ru-RU" sz="2400" b="1" i="1" dirty="0" smtClean="0"/>
              <a:t>)</a:t>
            </a:r>
            <a:endParaRPr lang="ru-RU" sz="2400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649705"/>
              </p:ext>
            </p:extLst>
          </p:nvPr>
        </p:nvGraphicFramePr>
        <p:xfrm>
          <a:off x="1675130" y="1942939"/>
          <a:ext cx="6929319" cy="4654412"/>
        </p:xfrm>
        <a:graphic>
          <a:graphicData uri="http://schemas.openxmlformats.org/drawingml/2006/table">
            <a:tbl>
              <a:tblPr/>
              <a:tblGrid>
                <a:gridCol w="928061"/>
                <a:gridCol w="432893"/>
                <a:gridCol w="928061"/>
                <a:gridCol w="1347888"/>
                <a:gridCol w="1291824"/>
                <a:gridCol w="920471"/>
                <a:gridCol w="941899"/>
                <a:gridCol w="138222"/>
              </a:tblGrid>
              <a:tr h="664916"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dirty="0">
                          <a:effectLst/>
                        </a:rPr>
                        <a:t>1А </a:t>
                      </a:r>
                      <a:r>
                        <a:rPr lang="ru-RU" dirty="0">
                          <a:effectLst/>
                          <a:latin typeface="Symbol"/>
                        </a:rPr>
                        <a:t>~</a:t>
                      </a:r>
                      <a:endParaRPr lang="ru-RU" dirty="0">
                        <a:effectLst/>
                      </a:endParaRP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dirty="0">
                          <a:effectLst/>
                        </a:rPr>
                        <a:t>КОП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А1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458"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4916"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dirty="0">
                          <a:effectLst/>
                        </a:rPr>
                        <a:t>2А </a:t>
                      </a:r>
                      <a:r>
                        <a:rPr lang="ru-RU" dirty="0">
                          <a:effectLst/>
                          <a:latin typeface="Symbol"/>
                        </a:rPr>
                        <a:t>~</a:t>
                      </a:r>
                      <a:endParaRPr lang="ru-RU" dirty="0">
                        <a:effectLst/>
                      </a:endParaRP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dirty="0">
                          <a:effectLst/>
                        </a:rPr>
                        <a:t>КОП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А1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А2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458"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4916"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dirty="0">
                          <a:effectLst/>
                        </a:rPr>
                        <a:t>3А </a:t>
                      </a:r>
                      <a:r>
                        <a:rPr lang="ru-RU" dirty="0">
                          <a:effectLst/>
                          <a:latin typeface="Symbol"/>
                        </a:rPr>
                        <a:t>~</a:t>
                      </a:r>
                      <a:endParaRPr lang="ru-RU" dirty="0">
                        <a:effectLst/>
                      </a:endParaRP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dirty="0">
                          <a:effectLst/>
                        </a:rPr>
                        <a:t>КОП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А1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А2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А3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458"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4916"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dirty="0">
                          <a:effectLst/>
                        </a:rPr>
                        <a:t>БА </a:t>
                      </a:r>
                      <a:r>
                        <a:rPr lang="ru-RU" dirty="0">
                          <a:effectLst/>
                          <a:latin typeface="Symbol"/>
                        </a:rPr>
                        <a:t>~</a:t>
                      </a:r>
                      <a:endParaRPr lang="ru-RU" dirty="0">
                        <a:effectLst/>
                      </a:endParaRP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dirty="0">
                          <a:effectLst/>
                        </a:rPr>
                        <a:t>КОП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458"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4916"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>
                          <a:effectLst/>
                        </a:rPr>
                        <a:t>БДС </a:t>
                      </a:r>
                      <a:r>
                        <a:rPr lang="ru-RU">
                          <a:effectLst/>
                          <a:latin typeface="Symbol"/>
                        </a:rPr>
                        <a:t>~</a:t>
                      </a:r>
                      <a:endParaRPr lang="ru-RU">
                        <a:effectLst/>
                      </a:endParaRPr>
                    </a:p>
                  </a:txBody>
                  <a:tcPr marL="45085" marR="45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dirty="0">
                          <a:effectLst/>
                        </a:rPr>
                        <a:t>КОП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Адреса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Теги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450215" algn="just"/>
                      <a:r>
                        <a:rPr lang="ru-RU">
                          <a:effectLst/>
                        </a:rPr>
                        <a:t>Дескрипторы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/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 marL="45085" marR="4508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74813" y="194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Структуры команд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/>
              <a:t>О</a:t>
            </a:r>
            <a:r>
              <a:rPr lang="ru-RU" b="1" i="1" dirty="0" smtClean="0"/>
              <a:t>перанд </a:t>
            </a:r>
            <a:r>
              <a:rPr lang="ru-RU" b="1" i="1" dirty="0"/>
              <a:t>может указываться как адресом, так и непосредственно в структуре команды.</a:t>
            </a:r>
          </a:p>
          <a:p>
            <a:r>
              <a:rPr lang="ru-RU" b="1" i="1" dirty="0"/>
              <a:t>В случае БА-команд операнды выбираются и результаты помещаются в </a:t>
            </a:r>
            <a:r>
              <a:rPr lang="ru-RU" b="1" i="1" dirty="0" smtClean="0"/>
              <a:t>стек. </a:t>
            </a:r>
          </a:p>
          <a:p>
            <a:pPr marL="0" indent="0">
              <a:buNone/>
            </a:pPr>
            <a:r>
              <a:rPr lang="ru-RU" b="1" i="1" dirty="0" smtClean="0"/>
              <a:t>Первыми </a:t>
            </a:r>
            <a:r>
              <a:rPr lang="ru-RU" b="1" i="1" dirty="0"/>
              <a:t>представителями БА-компьютеров являются KDF-9 и МВК "Эльбрус</a:t>
            </a:r>
            <a:r>
              <a:rPr lang="ru-RU" b="1" i="1" dirty="0" smtClean="0"/>
              <a:t>" (наличие </a:t>
            </a:r>
            <a:r>
              <a:rPr lang="ru-RU" b="1" i="1" dirty="0"/>
              <a:t>стековой </a:t>
            </a:r>
            <a:r>
              <a:rPr lang="ru-RU" b="1" i="1" dirty="0" smtClean="0"/>
              <a:t>памяти).</a:t>
            </a:r>
            <a:endParaRPr lang="ru-RU" b="1" i="1" dirty="0"/>
          </a:p>
          <a:p>
            <a:r>
              <a:rPr lang="ru-RU" b="1" i="1" dirty="0"/>
              <a:t>Стек – это область оперативной памяти, которая используется для временного хранения данных и операций. Доступ к элементам стека осуществляется по принципу FILO (</a:t>
            </a:r>
            <a:r>
              <a:rPr lang="ru-RU" b="1" i="1" dirty="0" err="1"/>
              <a:t>first</a:t>
            </a:r>
            <a:r>
              <a:rPr lang="ru-RU" b="1" i="1" dirty="0"/>
              <a:t> </a:t>
            </a:r>
            <a:r>
              <a:rPr lang="ru-RU" b="1" i="1" dirty="0" err="1"/>
              <a:t>in</a:t>
            </a:r>
            <a:r>
              <a:rPr lang="ru-RU" b="1" i="1" dirty="0"/>
              <a:t>, </a:t>
            </a:r>
            <a:r>
              <a:rPr lang="ru-RU" b="1" i="1" dirty="0" err="1"/>
              <a:t>last</a:t>
            </a:r>
            <a:r>
              <a:rPr lang="ru-RU" b="1" i="1" dirty="0"/>
              <a:t> </a:t>
            </a:r>
            <a:r>
              <a:rPr lang="ru-RU" b="1" i="1" dirty="0" err="1"/>
              <a:t>out</a:t>
            </a:r>
            <a:r>
              <a:rPr lang="ru-RU" b="1" i="1" dirty="0"/>
              <a:t>) – первым вошел, последним вышел.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32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i="1" dirty="0" smtClean="0"/>
              <a:t>Функционирование </a:t>
            </a:r>
            <a:r>
              <a:rPr lang="ru-RU" sz="2800" b="1" i="1" dirty="0"/>
              <a:t>процессора со стековой организацией памяти.</a:t>
            </a:r>
          </a:p>
          <a:p>
            <a:r>
              <a:rPr lang="ru-RU" sz="2800" b="1" i="1" dirty="0"/>
              <a:t>При выполнении различных вычислительных процедур процессор использует либо новые операнды, до сих пор не выбиравшиеся из памяти компьютера, либо операнды, употреблявшиеся в предыдущих операциях</a:t>
            </a:r>
            <a:r>
              <a:rPr lang="ru-RU" sz="2800" b="1" i="1" dirty="0" smtClean="0"/>
              <a:t>.</a:t>
            </a:r>
          </a:p>
          <a:p>
            <a:r>
              <a:rPr lang="ru-RU" sz="2800" b="1" i="1" dirty="0" smtClean="0"/>
              <a:t> </a:t>
            </a:r>
            <a:r>
              <a:rPr lang="ru-RU" sz="2800" b="1" i="1" dirty="0"/>
              <a:t>В процессорах с классической структурой обращение к любому операнду (1A-ЭВМ) требует цикла памяти</a:t>
            </a:r>
            <a:r>
              <a:rPr lang="ru-RU" sz="2800" b="1" i="1" dirty="0" smtClean="0"/>
              <a:t>.</a:t>
            </a:r>
            <a:endParaRPr lang="ru-RU" sz="2800" b="1" i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4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smtClean="0"/>
              <a:t>Пример</a:t>
            </a:r>
            <a:r>
              <a:rPr lang="ru-RU" b="1" i="1" dirty="0"/>
              <a:t>.</a:t>
            </a:r>
          </a:p>
          <a:p>
            <a:pPr marL="0" indent="0">
              <a:buNone/>
            </a:pPr>
            <a:r>
              <a:rPr lang="ru-RU" b="1" i="1" dirty="0"/>
              <a:t>Пусть процессор вычисляет значение выражения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3848" y="4119548"/>
            <a:ext cx="1872208" cy="92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832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Пример программы</a:t>
            </a:r>
          </a:p>
        </p:txBody>
      </p:sp>
      <p:pic>
        <p:nvPicPr>
          <p:cNvPr id="3087" name="Picture 15" descr="C:\Users\ученик\Desktop\Новый рисунок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7638"/>
            <a:ext cx="8443526" cy="4963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209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i="1" dirty="0"/>
              <a:t>Замечание.</a:t>
            </a:r>
            <a:r>
              <a:rPr lang="ru-RU" dirty="0"/>
              <a:t> Выполнение команды типа </a:t>
            </a:r>
            <a:r>
              <a:rPr lang="ru-RU" dirty="0" smtClean="0"/>
              <a:t> </a:t>
            </a:r>
            <a:r>
              <a:rPr lang="en-US" dirty="0" smtClean="0"/>
              <a:t>                      </a:t>
            </a:r>
            <a:r>
              <a:rPr lang="ru-RU" dirty="0" smtClean="0"/>
              <a:t>подразумевает</a:t>
            </a:r>
            <a:r>
              <a:rPr lang="ru-RU" dirty="0"/>
              <a:t>, что результат операции помещается в первый регистр, в данном случае </a:t>
            </a:r>
            <a:r>
              <a:rPr lang="ru-RU" dirty="0" smtClean="0"/>
              <a:t>в</a:t>
            </a:r>
            <a:r>
              <a:rPr lang="en-US" dirty="0"/>
              <a:t> </a:t>
            </a:r>
            <a:r>
              <a:rPr lang="ru-RU" dirty="0" smtClean="0"/>
              <a:t>регистр</a:t>
            </a: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sz="4200" b="1" i="1" dirty="0" smtClean="0"/>
              <a:t>Операнд</a:t>
            </a:r>
            <a:r>
              <a:rPr lang="ru-RU" sz="4200" b="1" i="1" dirty="0"/>
              <a:t> a выбирается из памяти 2 раза (команды 4 и 5), </a:t>
            </a:r>
            <a:endParaRPr lang="ru-RU" sz="4200" b="1" i="1" dirty="0" smtClean="0"/>
          </a:p>
          <a:p>
            <a:pPr marL="0" indent="0">
              <a:buNone/>
            </a:pPr>
            <a:r>
              <a:rPr lang="ru-RU" sz="4200" b="1" i="1" dirty="0" smtClean="0"/>
              <a:t>b</a:t>
            </a:r>
            <a:r>
              <a:rPr lang="ru-RU" sz="4200" b="1" i="1" dirty="0"/>
              <a:t> – 3 раза (команды 2, 7 и 8). </a:t>
            </a:r>
            <a:endParaRPr lang="ru-RU" sz="4200" b="1" i="1" dirty="0" smtClean="0"/>
          </a:p>
          <a:p>
            <a:pPr marL="0" indent="0">
              <a:buNone/>
            </a:pPr>
            <a:r>
              <a:rPr lang="ru-RU" sz="4200" b="1" i="1" dirty="0" smtClean="0"/>
              <a:t>Потребовались </a:t>
            </a:r>
            <a:r>
              <a:rPr lang="ru-RU" sz="4200" b="1" i="1" dirty="0"/>
              <a:t>дополнительные обращения к памяти для запоминания и вызова из памяти результатов промежуточных вычислений (команды 3, 6, 9, 10</a:t>
            </a:r>
            <a:r>
              <a:rPr lang="ru-RU" sz="4200" b="1" i="1" dirty="0" smtClean="0"/>
              <a:t>).</a:t>
            </a:r>
          </a:p>
          <a:p>
            <a:pPr marL="0" indent="0">
              <a:buNone/>
            </a:pPr>
            <a:r>
              <a:rPr lang="ru-RU" sz="4200" b="1" i="1" dirty="0" smtClean="0"/>
              <a:t>Главным </a:t>
            </a:r>
            <a:r>
              <a:rPr lang="ru-RU" sz="4200" b="1" i="1" dirty="0"/>
              <a:t>фактором, ограничивающим быстродействие компьютера, является время цикла памяти, </a:t>
            </a:r>
            <a:r>
              <a:rPr lang="ru-RU" sz="4200" b="1" i="1" dirty="0" smtClean="0"/>
              <a:t>тогда </a:t>
            </a:r>
            <a:r>
              <a:rPr lang="ru-RU" sz="4200" b="1" i="1" dirty="0"/>
              <a:t>необходимость в дополнительных обращениях к памяти значительно снижает скорость его работы. </a:t>
            </a:r>
            <a:endParaRPr lang="ru-RU" sz="4200" b="1" i="1" dirty="0" smtClean="0"/>
          </a:p>
          <a:p>
            <a:pPr marL="0" indent="0">
              <a:buNone/>
            </a:pPr>
            <a:r>
              <a:rPr lang="ru-RU" sz="4200" b="1" i="1" dirty="0" smtClean="0"/>
              <a:t>Принципиально </a:t>
            </a:r>
            <a:r>
              <a:rPr lang="ru-RU" sz="4200" b="1" i="1" dirty="0"/>
              <a:t>необходимы </a:t>
            </a:r>
            <a:r>
              <a:rPr lang="ru-RU" sz="4200" b="1" i="1" dirty="0" smtClean="0"/>
              <a:t>обращения </a:t>
            </a:r>
            <a:r>
              <a:rPr lang="ru-RU" sz="4200" b="1" i="1" dirty="0"/>
              <a:t>к памяти за данными в первый раз. В дальнейшем они могут храниться в триггерных регистрах или СОЗУ.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53190"/>
            <a:ext cx="88582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180" y="1772816"/>
            <a:ext cx="2667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445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ПРОЦЕССОР СО СТЕКОВОЙ ПАМЯТЬЮ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b="1" i="1" dirty="0" smtClean="0">
                <a:solidFill>
                  <a:prstClr val="black"/>
                </a:solidFill>
              </a:rPr>
              <a:t>Стековая </a:t>
            </a:r>
            <a:r>
              <a:rPr lang="ru-RU" sz="2400" b="1" i="1" dirty="0">
                <a:solidFill>
                  <a:prstClr val="black"/>
                </a:solidFill>
              </a:rPr>
              <a:t>память представляет собой набор из n регистров, каждый из которых способен хранить одно машинное слово. </a:t>
            </a:r>
            <a:endParaRPr lang="ru-RU" sz="2400" b="1" i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ru-RU" sz="2400" b="1" i="1" dirty="0" smtClean="0">
                <a:solidFill>
                  <a:prstClr val="black"/>
                </a:solidFill>
              </a:rPr>
              <a:t>Одноименные </a:t>
            </a:r>
            <a:r>
              <a:rPr lang="ru-RU" sz="2400" b="1" i="1" dirty="0">
                <a:solidFill>
                  <a:prstClr val="black"/>
                </a:solidFill>
              </a:rPr>
              <a:t>разряды регистров P</a:t>
            </a:r>
            <a:r>
              <a:rPr lang="ru-RU" sz="2400" b="1" i="1" baseline="-25000" dirty="0">
                <a:solidFill>
                  <a:prstClr val="black"/>
                </a:solidFill>
              </a:rPr>
              <a:t>1</a:t>
            </a:r>
            <a:r>
              <a:rPr lang="ru-RU" sz="2400" b="1" i="1" dirty="0">
                <a:solidFill>
                  <a:prstClr val="black"/>
                </a:solidFill>
              </a:rPr>
              <a:t>, P</a:t>
            </a:r>
            <a:r>
              <a:rPr lang="ru-RU" sz="2400" b="1" i="1" baseline="-25000" dirty="0">
                <a:solidFill>
                  <a:prstClr val="black"/>
                </a:solidFill>
              </a:rPr>
              <a:t>2</a:t>
            </a:r>
            <a:r>
              <a:rPr lang="ru-RU" sz="2400" b="1" i="1" dirty="0" smtClean="0">
                <a:solidFill>
                  <a:prstClr val="black"/>
                </a:solidFill>
              </a:rPr>
              <a:t>,...,</a:t>
            </a:r>
            <a:r>
              <a:rPr lang="ru-RU" sz="2400" b="1" i="1" dirty="0" err="1" smtClean="0">
                <a:solidFill>
                  <a:prstClr val="black"/>
                </a:solidFill>
              </a:rPr>
              <a:t>P</a:t>
            </a:r>
            <a:r>
              <a:rPr lang="ru-RU" sz="2400" b="1" i="1" baseline="-25000" dirty="0" err="1" smtClean="0">
                <a:solidFill>
                  <a:prstClr val="black"/>
                </a:solidFill>
              </a:rPr>
              <a:t>n</a:t>
            </a:r>
            <a:r>
              <a:rPr lang="ru-RU" sz="2400" b="1" i="1" dirty="0">
                <a:solidFill>
                  <a:prstClr val="black"/>
                </a:solidFill>
              </a:rPr>
              <a:t> </a:t>
            </a:r>
            <a:r>
              <a:rPr lang="ru-RU" sz="2400" b="1" i="1" dirty="0" smtClean="0">
                <a:solidFill>
                  <a:prstClr val="black"/>
                </a:solidFill>
              </a:rPr>
              <a:t> соединены </a:t>
            </a:r>
            <a:r>
              <a:rPr lang="ru-RU" sz="2400" b="1" i="1" dirty="0">
                <a:solidFill>
                  <a:prstClr val="black"/>
                </a:solidFill>
              </a:rPr>
              <a:t>между собой цепями сдвига. </a:t>
            </a:r>
            <a:endParaRPr lang="ru-RU" sz="2400" b="1" i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ru-RU" sz="2400" b="1" i="1" dirty="0" smtClean="0">
                <a:solidFill>
                  <a:prstClr val="black"/>
                </a:solidFill>
              </a:rPr>
              <a:t>Весь </a:t>
            </a:r>
            <a:r>
              <a:rPr lang="ru-RU" sz="2400" b="1" i="1" dirty="0">
                <a:solidFill>
                  <a:prstClr val="black"/>
                </a:solidFill>
              </a:rPr>
              <a:t>набор регистров </a:t>
            </a:r>
            <a:r>
              <a:rPr lang="ru-RU" sz="2400" b="1" i="1" dirty="0" smtClean="0">
                <a:solidFill>
                  <a:prstClr val="black"/>
                </a:solidFill>
              </a:rPr>
              <a:t>представляет группу </a:t>
            </a:r>
            <a:r>
              <a:rPr lang="ru-RU" sz="2400" b="1" i="1" dirty="0">
                <a:solidFill>
                  <a:prstClr val="black"/>
                </a:solidFill>
              </a:rPr>
              <a:t>n‑разрядных сдвигающих регистров, составленных из одноименных разрядов регистров P</a:t>
            </a:r>
            <a:r>
              <a:rPr lang="ru-RU" sz="2400" b="1" i="1" baseline="-25000" dirty="0">
                <a:solidFill>
                  <a:prstClr val="black"/>
                </a:solidFill>
              </a:rPr>
              <a:t>1</a:t>
            </a:r>
            <a:r>
              <a:rPr lang="ru-RU" sz="2400" b="1" i="1" dirty="0">
                <a:solidFill>
                  <a:prstClr val="black"/>
                </a:solidFill>
              </a:rPr>
              <a:t>, P</a:t>
            </a:r>
            <a:r>
              <a:rPr lang="ru-RU" sz="2400" b="1" i="1" baseline="-25000" dirty="0">
                <a:solidFill>
                  <a:prstClr val="black"/>
                </a:solidFill>
              </a:rPr>
              <a:t>2</a:t>
            </a:r>
            <a:r>
              <a:rPr lang="ru-RU" sz="2400" b="1" i="1" dirty="0">
                <a:solidFill>
                  <a:prstClr val="black"/>
                </a:solidFill>
              </a:rPr>
              <a:t>, ..., </a:t>
            </a:r>
            <a:r>
              <a:rPr lang="ru-RU" sz="2400" b="1" i="1" dirty="0" err="1">
                <a:solidFill>
                  <a:prstClr val="black"/>
                </a:solidFill>
              </a:rPr>
              <a:t>P</a:t>
            </a:r>
            <a:r>
              <a:rPr lang="ru-RU" sz="2400" b="1" i="1" baseline="-25000" dirty="0" err="1">
                <a:solidFill>
                  <a:prstClr val="black"/>
                </a:solidFill>
              </a:rPr>
              <a:t>n</a:t>
            </a:r>
            <a:r>
              <a:rPr lang="ru-RU" sz="2400" b="1" i="1" dirty="0">
                <a:solidFill>
                  <a:prstClr val="black"/>
                </a:solidFill>
              </a:rPr>
              <a:t>. </a:t>
            </a:r>
            <a:endParaRPr lang="ru-RU" sz="2400" b="1" i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ru-RU" sz="2400" b="1" i="1" dirty="0" smtClean="0">
                <a:solidFill>
                  <a:prstClr val="black"/>
                </a:solidFill>
              </a:rPr>
              <a:t>Информация </a:t>
            </a:r>
            <a:r>
              <a:rPr lang="ru-RU" sz="2400" b="1" i="1" dirty="0">
                <a:solidFill>
                  <a:prstClr val="black"/>
                </a:solidFill>
              </a:rPr>
              <a:t>в стеке может продвигаться между регистрами вверх и вниз.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1668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381</Words>
  <Application>Microsoft Office PowerPoint</Application>
  <PresentationFormat>Экран (4:3)</PresentationFormat>
  <Paragraphs>150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Symbol</vt:lpstr>
      <vt:lpstr>Times New Roman</vt:lpstr>
      <vt:lpstr>Тема Office</vt:lpstr>
      <vt:lpstr>Система команд персонального компьютера с использованием стековой памяти</vt:lpstr>
      <vt:lpstr>Презентация PowerPoint</vt:lpstr>
      <vt:lpstr>Виды структуры команд:  одноадресные (1A), двухадресные (2A), трехадресные (3A), безадресные (БА), команды с большой длиной слова (VLIW )</vt:lpstr>
      <vt:lpstr>Структуры команд</vt:lpstr>
      <vt:lpstr>Презентация PowerPoint</vt:lpstr>
      <vt:lpstr>Презентация PowerPoint</vt:lpstr>
      <vt:lpstr>Пример программы</vt:lpstr>
      <vt:lpstr>Презентация PowerPoint</vt:lpstr>
      <vt:lpstr>ПРОЦЕССОР СО СТЕКОВОЙ ПАМЯТЬЮ</vt:lpstr>
      <vt:lpstr>Движение вниз: (P1) ® P2, (P2) ® P3, ..., а P1 заполняется данными из главной памяти. Движение вверх: (Pn) ® Pn‑1, (Pn‑1) ® Pn‑2, а Pn заполняется нулями. </vt:lpstr>
      <vt:lpstr>Стековая организация процессора</vt:lpstr>
      <vt:lpstr>Презентация PowerPoint</vt:lpstr>
      <vt:lpstr>Презентация PowerPoint</vt:lpstr>
      <vt:lpstr>Реализация программы со стековой памятью</vt:lpstr>
      <vt:lpstr>Презентация PowerPoint</vt:lpstr>
      <vt:lpstr>Презентация PowerPoint</vt:lpstr>
      <vt:lpstr>Практическое задание</vt:lpstr>
    </vt:vector>
  </TitlesOfParts>
  <Company>Техникум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Компьютеры со стековой архитектурой</dc:title>
  <dc:creator>Елена</dc:creator>
  <cp:lastModifiedBy>Сивцова Е.</cp:lastModifiedBy>
  <cp:revision>15</cp:revision>
  <dcterms:created xsi:type="dcterms:W3CDTF">2017-09-22T09:42:03Z</dcterms:created>
  <dcterms:modified xsi:type="dcterms:W3CDTF">2019-04-19T16:17:37Z</dcterms:modified>
</cp:coreProperties>
</file>